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theme/theme10.xml" ContentType="application/vnd.openxmlformats-officedocument.theme+xml"/>
  <Override PartName="/ppt/slideLayouts/slideLayout12.xml" ContentType="application/vnd.openxmlformats-officedocument.presentationml.slideLayout+xml"/>
  <Override PartName="/ppt/theme/theme11.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12.xml" ContentType="application/vnd.openxmlformats-officedocument.theme+xml"/>
  <Override PartName="/ppt/slideLayouts/slideLayout21.xml" ContentType="application/vnd.openxmlformats-officedocument.presentationml.slideLayout+xml"/>
  <Override PartName="/ppt/theme/theme13.xml" ContentType="application/vnd.openxmlformats-officedocument.theme+xml"/>
  <Override PartName="/ppt/slideLayouts/slideLayout22.xml" ContentType="application/vnd.openxmlformats-officedocument.presentationml.slideLayout+xml"/>
  <Override PartName="/ppt/theme/theme14.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authors.xml" ContentType="application/vnd.ms-powerpoint.author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723" r:id="rId5"/>
    <p:sldMasterId id="2147483724" r:id="rId6"/>
    <p:sldMasterId id="2147483725" r:id="rId7"/>
    <p:sldMasterId id="2147483726" r:id="rId8"/>
    <p:sldMasterId id="2147483727" r:id="rId9"/>
    <p:sldMasterId id="2147483708" r:id="rId10"/>
    <p:sldMasterId id="2147483712" r:id="rId11"/>
    <p:sldMasterId id="2147483714" r:id="rId12"/>
    <p:sldMasterId id="2147483716" r:id="rId13"/>
    <p:sldMasterId id="2147483720" r:id="rId14"/>
    <p:sldMasterId id="2147483728" r:id="rId15"/>
    <p:sldMasterId id="2147483729" r:id="rId16"/>
    <p:sldMasterId id="2147483662" r:id="rId17"/>
    <p:sldMasterId id="2147483666" r:id="rId18"/>
  </p:sldMasterIdLst>
  <p:notesMasterIdLst>
    <p:notesMasterId r:id="rId134"/>
  </p:notesMasterIdLst>
  <p:sldIdLst>
    <p:sldId id="363" r:id="rId19"/>
    <p:sldId id="326" r:id="rId20"/>
    <p:sldId id="448" r:id="rId21"/>
    <p:sldId id="449" r:id="rId22"/>
    <p:sldId id="450" r:id="rId23"/>
    <p:sldId id="393" r:id="rId24"/>
    <p:sldId id="451" r:id="rId25"/>
    <p:sldId id="452" r:id="rId26"/>
    <p:sldId id="453" r:id="rId27"/>
    <p:sldId id="447" r:id="rId28"/>
    <p:sldId id="442" r:id="rId29"/>
    <p:sldId id="264" r:id="rId30"/>
    <p:sldId id="369" r:id="rId31"/>
    <p:sldId id="365" r:id="rId32"/>
    <p:sldId id="366" r:id="rId33"/>
    <p:sldId id="367" r:id="rId34"/>
    <p:sldId id="368" r:id="rId35"/>
    <p:sldId id="370" r:id="rId36"/>
    <p:sldId id="372" r:id="rId37"/>
    <p:sldId id="371" r:id="rId38"/>
    <p:sldId id="373" r:id="rId39"/>
    <p:sldId id="329" r:id="rId40"/>
    <p:sldId id="374" r:id="rId41"/>
    <p:sldId id="375" r:id="rId42"/>
    <p:sldId id="440" r:id="rId43"/>
    <p:sldId id="441" r:id="rId44"/>
    <p:sldId id="376" r:id="rId45"/>
    <p:sldId id="377" r:id="rId46"/>
    <p:sldId id="443" r:id="rId47"/>
    <p:sldId id="378" r:id="rId48"/>
    <p:sldId id="454" r:id="rId49"/>
    <p:sldId id="379" r:id="rId50"/>
    <p:sldId id="445" r:id="rId51"/>
    <p:sldId id="446" r:id="rId52"/>
    <p:sldId id="444" r:id="rId53"/>
    <p:sldId id="380" r:id="rId54"/>
    <p:sldId id="381" r:id="rId55"/>
    <p:sldId id="382" r:id="rId56"/>
    <p:sldId id="383" r:id="rId57"/>
    <p:sldId id="385" r:id="rId58"/>
    <p:sldId id="384" r:id="rId59"/>
    <p:sldId id="387" r:id="rId60"/>
    <p:sldId id="388" r:id="rId61"/>
    <p:sldId id="386" r:id="rId62"/>
    <p:sldId id="389" r:id="rId63"/>
    <p:sldId id="392" r:id="rId64"/>
    <p:sldId id="390" r:id="rId65"/>
    <p:sldId id="391" r:id="rId66"/>
    <p:sldId id="394" r:id="rId67"/>
    <p:sldId id="262" r:id="rId68"/>
    <p:sldId id="395" r:id="rId69"/>
    <p:sldId id="396" r:id="rId70"/>
    <p:sldId id="397" r:id="rId71"/>
    <p:sldId id="398" r:id="rId72"/>
    <p:sldId id="263" r:id="rId73"/>
    <p:sldId id="414" r:id="rId74"/>
    <p:sldId id="408" r:id="rId75"/>
    <p:sldId id="417" r:id="rId76"/>
    <p:sldId id="260" r:id="rId77"/>
    <p:sldId id="399" r:id="rId78"/>
    <p:sldId id="400" r:id="rId79"/>
    <p:sldId id="409" r:id="rId80"/>
    <p:sldId id="412" r:id="rId81"/>
    <p:sldId id="413" r:id="rId82"/>
    <p:sldId id="416" r:id="rId83"/>
    <p:sldId id="418" r:id="rId84"/>
    <p:sldId id="402" r:id="rId85"/>
    <p:sldId id="404" r:id="rId86"/>
    <p:sldId id="410" r:id="rId87"/>
    <p:sldId id="422" r:id="rId88"/>
    <p:sldId id="415" r:id="rId89"/>
    <p:sldId id="423" r:id="rId90"/>
    <p:sldId id="424" r:id="rId91"/>
    <p:sldId id="420" r:id="rId92"/>
    <p:sldId id="401" r:id="rId93"/>
    <p:sldId id="403" r:id="rId94"/>
    <p:sldId id="411" r:id="rId95"/>
    <p:sldId id="419" r:id="rId96"/>
    <p:sldId id="425" r:id="rId97"/>
    <p:sldId id="426" r:id="rId98"/>
    <p:sldId id="427" r:id="rId99"/>
    <p:sldId id="421" r:id="rId100"/>
    <p:sldId id="428" r:id="rId101"/>
    <p:sldId id="430" r:id="rId102"/>
    <p:sldId id="405" r:id="rId103"/>
    <p:sldId id="406" r:id="rId104"/>
    <p:sldId id="407" r:id="rId105"/>
    <p:sldId id="431" r:id="rId106"/>
    <p:sldId id="432" r:id="rId107"/>
    <p:sldId id="433" r:id="rId108"/>
    <p:sldId id="434" r:id="rId109"/>
    <p:sldId id="435" r:id="rId110"/>
    <p:sldId id="436" r:id="rId111"/>
    <p:sldId id="270" r:id="rId112"/>
    <p:sldId id="271" r:id="rId113"/>
    <p:sldId id="455" r:id="rId114"/>
    <p:sldId id="319" r:id="rId115"/>
    <p:sldId id="257" r:id="rId116"/>
    <p:sldId id="291" r:id="rId117"/>
    <p:sldId id="292" r:id="rId118"/>
    <p:sldId id="320" r:id="rId119"/>
    <p:sldId id="456" r:id="rId120"/>
    <p:sldId id="457" r:id="rId121"/>
    <p:sldId id="279" r:id="rId122"/>
    <p:sldId id="293" r:id="rId123"/>
    <p:sldId id="281" r:id="rId124"/>
    <p:sldId id="295" r:id="rId125"/>
    <p:sldId id="458" r:id="rId126"/>
    <p:sldId id="282" r:id="rId127"/>
    <p:sldId id="273" r:id="rId128"/>
    <p:sldId id="274" r:id="rId129"/>
    <p:sldId id="275" r:id="rId130"/>
    <p:sldId id="276" r:id="rId131"/>
    <p:sldId id="277" r:id="rId132"/>
    <p:sldId id="278" r:id="rId1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AD9F28CB-CBE9-2CAC-2597-D676662A255C}" name="Lilian Martin" initials="LM" userId="S::l.martin@uwtsd.ac.uk::865a25aa-5d86-405e-9b5c-e4f83f7b7fbb"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21F30"/>
    <a:srgbClr val="011521"/>
    <a:srgbClr val="FFFFCC"/>
    <a:srgbClr val="004B90"/>
    <a:srgbClr val="66CCFF"/>
    <a:srgbClr val="05C3DE"/>
    <a:srgbClr val="003B5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221" autoAdjust="0"/>
    <p:restoredTop sz="95400" autoAdjust="0"/>
  </p:normalViewPr>
  <p:slideViewPr>
    <p:cSldViewPr snapToGrid="0">
      <p:cViewPr varScale="1">
        <p:scale>
          <a:sx n="70" d="100"/>
          <a:sy n="70" d="100"/>
        </p:scale>
        <p:origin x="200" y="848"/>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99.xml"/><Relationship Id="rId21" Type="http://schemas.openxmlformats.org/officeDocument/2006/relationships/slide" Target="slides/slide3.xml"/><Relationship Id="rId42" Type="http://schemas.openxmlformats.org/officeDocument/2006/relationships/slide" Target="slides/slide24.xml"/><Relationship Id="rId63" Type="http://schemas.openxmlformats.org/officeDocument/2006/relationships/slide" Target="slides/slide45.xml"/><Relationship Id="rId84" Type="http://schemas.openxmlformats.org/officeDocument/2006/relationships/slide" Target="slides/slide66.xml"/><Relationship Id="rId138" Type="http://schemas.openxmlformats.org/officeDocument/2006/relationships/tableStyles" Target="tableStyles.xml"/><Relationship Id="rId16" Type="http://schemas.openxmlformats.org/officeDocument/2006/relationships/slideMaster" Target="slideMasters/slideMaster13.xml"/><Relationship Id="rId107" Type="http://schemas.openxmlformats.org/officeDocument/2006/relationships/slide" Target="slides/slide89.xml"/><Relationship Id="rId11" Type="http://schemas.openxmlformats.org/officeDocument/2006/relationships/slideMaster" Target="slideMasters/slideMaster8.xml"/><Relationship Id="rId32" Type="http://schemas.openxmlformats.org/officeDocument/2006/relationships/slide" Target="slides/slide14.xml"/><Relationship Id="rId37" Type="http://schemas.openxmlformats.org/officeDocument/2006/relationships/slide" Target="slides/slide19.xml"/><Relationship Id="rId53" Type="http://schemas.openxmlformats.org/officeDocument/2006/relationships/slide" Target="slides/slide35.xml"/><Relationship Id="rId58" Type="http://schemas.openxmlformats.org/officeDocument/2006/relationships/slide" Target="slides/slide40.xml"/><Relationship Id="rId74" Type="http://schemas.openxmlformats.org/officeDocument/2006/relationships/slide" Target="slides/slide56.xml"/><Relationship Id="rId79" Type="http://schemas.openxmlformats.org/officeDocument/2006/relationships/slide" Target="slides/slide61.xml"/><Relationship Id="rId102" Type="http://schemas.openxmlformats.org/officeDocument/2006/relationships/slide" Target="slides/slide84.xml"/><Relationship Id="rId123" Type="http://schemas.openxmlformats.org/officeDocument/2006/relationships/slide" Target="slides/slide105.xml"/><Relationship Id="rId128" Type="http://schemas.openxmlformats.org/officeDocument/2006/relationships/slide" Target="slides/slide110.xml"/><Relationship Id="rId5" Type="http://schemas.openxmlformats.org/officeDocument/2006/relationships/slideMaster" Target="slideMasters/slideMaster2.xml"/><Relationship Id="rId90" Type="http://schemas.openxmlformats.org/officeDocument/2006/relationships/slide" Target="slides/slide72.xml"/><Relationship Id="rId95" Type="http://schemas.openxmlformats.org/officeDocument/2006/relationships/slide" Target="slides/slide77.xml"/><Relationship Id="rId22" Type="http://schemas.openxmlformats.org/officeDocument/2006/relationships/slide" Target="slides/slide4.xml"/><Relationship Id="rId27" Type="http://schemas.openxmlformats.org/officeDocument/2006/relationships/slide" Target="slides/slide9.xml"/><Relationship Id="rId43" Type="http://schemas.openxmlformats.org/officeDocument/2006/relationships/slide" Target="slides/slide25.xml"/><Relationship Id="rId48" Type="http://schemas.openxmlformats.org/officeDocument/2006/relationships/slide" Target="slides/slide30.xml"/><Relationship Id="rId64" Type="http://schemas.openxmlformats.org/officeDocument/2006/relationships/slide" Target="slides/slide46.xml"/><Relationship Id="rId69" Type="http://schemas.openxmlformats.org/officeDocument/2006/relationships/slide" Target="slides/slide51.xml"/><Relationship Id="rId113" Type="http://schemas.openxmlformats.org/officeDocument/2006/relationships/slide" Target="slides/slide95.xml"/><Relationship Id="rId118" Type="http://schemas.openxmlformats.org/officeDocument/2006/relationships/slide" Target="slides/slide100.xml"/><Relationship Id="rId134" Type="http://schemas.openxmlformats.org/officeDocument/2006/relationships/notesMaster" Target="notesMasters/notesMaster1.xml"/><Relationship Id="rId139" Type="http://schemas.microsoft.com/office/2018/10/relationships/authors" Target="authors.xml"/><Relationship Id="rId80" Type="http://schemas.openxmlformats.org/officeDocument/2006/relationships/slide" Target="slides/slide62.xml"/><Relationship Id="rId85" Type="http://schemas.openxmlformats.org/officeDocument/2006/relationships/slide" Target="slides/slide67.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33" Type="http://schemas.openxmlformats.org/officeDocument/2006/relationships/slide" Target="slides/slide15.xml"/><Relationship Id="rId38" Type="http://schemas.openxmlformats.org/officeDocument/2006/relationships/slide" Target="slides/slide20.xml"/><Relationship Id="rId59" Type="http://schemas.openxmlformats.org/officeDocument/2006/relationships/slide" Target="slides/slide41.xml"/><Relationship Id="rId103" Type="http://schemas.openxmlformats.org/officeDocument/2006/relationships/slide" Target="slides/slide85.xml"/><Relationship Id="rId108" Type="http://schemas.openxmlformats.org/officeDocument/2006/relationships/slide" Target="slides/slide90.xml"/><Relationship Id="rId124" Type="http://schemas.openxmlformats.org/officeDocument/2006/relationships/slide" Target="slides/slide106.xml"/><Relationship Id="rId129" Type="http://schemas.openxmlformats.org/officeDocument/2006/relationships/slide" Target="slides/slide111.xml"/><Relationship Id="rId54" Type="http://schemas.openxmlformats.org/officeDocument/2006/relationships/slide" Target="slides/slide36.xml"/><Relationship Id="rId70" Type="http://schemas.openxmlformats.org/officeDocument/2006/relationships/slide" Target="slides/slide52.xml"/><Relationship Id="rId75" Type="http://schemas.openxmlformats.org/officeDocument/2006/relationships/slide" Target="slides/slide57.xml"/><Relationship Id="rId91" Type="http://schemas.openxmlformats.org/officeDocument/2006/relationships/slide" Target="slides/slide73.xml"/><Relationship Id="rId96" Type="http://schemas.openxmlformats.org/officeDocument/2006/relationships/slide" Target="slides/slide78.xml"/><Relationship Id="rId1" Type="http://schemas.openxmlformats.org/officeDocument/2006/relationships/customXml" Target="../customXml/item1.xml"/><Relationship Id="rId6" Type="http://schemas.openxmlformats.org/officeDocument/2006/relationships/slideMaster" Target="slideMasters/slideMaster3.xml"/><Relationship Id="rId23" Type="http://schemas.openxmlformats.org/officeDocument/2006/relationships/slide" Target="slides/slide5.xml"/><Relationship Id="rId28" Type="http://schemas.openxmlformats.org/officeDocument/2006/relationships/slide" Target="slides/slide10.xml"/><Relationship Id="rId49" Type="http://schemas.openxmlformats.org/officeDocument/2006/relationships/slide" Target="slides/slide31.xml"/><Relationship Id="rId114" Type="http://schemas.openxmlformats.org/officeDocument/2006/relationships/slide" Target="slides/slide96.xml"/><Relationship Id="rId119" Type="http://schemas.openxmlformats.org/officeDocument/2006/relationships/slide" Target="slides/slide101.xml"/><Relationship Id="rId44" Type="http://schemas.openxmlformats.org/officeDocument/2006/relationships/slide" Target="slides/slide26.xml"/><Relationship Id="rId60" Type="http://schemas.openxmlformats.org/officeDocument/2006/relationships/slide" Target="slides/slide42.xml"/><Relationship Id="rId65" Type="http://schemas.openxmlformats.org/officeDocument/2006/relationships/slide" Target="slides/slide47.xml"/><Relationship Id="rId81" Type="http://schemas.openxmlformats.org/officeDocument/2006/relationships/slide" Target="slides/slide63.xml"/><Relationship Id="rId86" Type="http://schemas.openxmlformats.org/officeDocument/2006/relationships/slide" Target="slides/slide68.xml"/><Relationship Id="rId130" Type="http://schemas.openxmlformats.org/officeDocument/2006/relationships/slide" Target="slides/slide112.xml"/><Relationship Id="rId135" Type="http://schemas.openxmlformats.org/officeDocument/2006/relationships/presProps" Target="presProps.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21.xml"/><Relationship Id="rId109" Type="http://schemas.openxmlformats.org/officeDocument/2006/relationships/slide" Target="slides/slide91.xml"/><Relationship Id="rId34" Type="http://schemas.openxmlformats.org/officeDocument/2006/relationships/slide" Target="slides/slide16.xml"/><Relationship Id="rId50" Type="http://schemas.openxmlformats.org/officeDocument/2006/relationships/slide" Target="slides/slide32.xml"/><Relationship Id="rId55" Type="http://schemas.openxmlformats.org/officeDocument/2006/relationships/slide" Target="slides/slide37.xml"/><Relationship Id="rId76" Type="http://schemas.openxmlformats.org/officeDocument/2006/relationships/slide" Target="slides/slide58.xml"/><Relationship Id="rId97" Type="http://schemas.openxmlformats.org/officeDocument/2006/relationships/slide" Target="slides/slide79.xml"/><Relationship Id="rId104" Type="http://schemas.openxmlformats.org/officeDocument/2006/relationships/slide" Target="slides/slide86.xml"/><Relationship Id="rId120" Type="http://schemas.openxmlformats.org/officeDocument/2006/relationships/slide" Target="slides/slide102.xml"/><Relationship Id="rId125" Type="http://schemas.openxmlformats.org/officeDocument/2006/relationships/slide" Target="slides/slide107.xml"/><Relationship Id="rId7" Type="http://schemas.openxmlformats.org/officeDocument/2006/relationships/slideMaster" Target="slideMasters/slideMaster4.xml"/><Relationship Id="rId71" Type="http://schemas.openxmlformats.org/officeDocument/2006/relationships/slide" Target="slides/slide53.xml"/><Relationship Id="rId92" Type="http://schemas.openxmlformats.org/officeDocument/2006/relationships/slide" Target="slides/slide74.xml"/><Relationship Id="rId2" Type="http://schemas.openxmlformats.org/officeDocument/2006/relationships/customXml" Target="../customXml/item2.xml"/><Relationship Id="rId29" Type="http://schemas.openxmlformats.org/officeDocument/2006/relationships/slide" Target="slides/slide11.xml"/><Relationship Id="rId24" Type="http://schemas.openxmlformats.org/officeDocument/2006/relationships/slide" Target="slides/slide6.xml"/><Relationship Id="rId40" Type="http://schemas.openxmlformats.org/officeDocument/2006/relationships/slide" Target="slides/slide22.xml"/><Relationship Id="rId45" Type="http://schemas.openxmlformats.org/officeDocument/2006/relationships/slide" Target="slides/slide27.xml"/><Relationship Id="rId66" Type="http://schemas.openxmlformats.org/officeDocument/2006/relationships/slide" Target="slides/slide48.xml"/><Relationship Id="rId87" Type="http://schemas.openxmlformats.org/officeDocument/2006/relationships/slide" Target="slides/slide69.xml"/><Relationship Id="rId110" Type="http://schemas.openxmlformats.org/officeDocument/2006/relationships/slide" Target="slides/slide92.xml"/><Relationship Id="rId115" Type="http://schemas.openxmlformats.org/officeDocument/2006/relationships/slide" Target="slides/slide97.xml"/><Relationship Id="rId131" Type="http://schemas.openxmlformats.org/officeDocument/2006/relationships/slide" Target="slides/slide113.xml"/><Relationship Id="rId136" Type="http://schemas.openxmlformats.org/officeDocument/2006/relationships/viewProps" Target="viewProps.xml"/><Relationship Id="rId61" Type="http://schemas.openxmlformats.org/officeDocument/2006/relationships/slide" Target="slides/slide43.xml"/><Relationship Id="rId82" Type="http://schemas.openxmlformats.org/officeDocument/2006/relationships/slide" Target="slides/slide64.xml"/><Relationship Id="rId19" Type="http://schemas.openxmlformats.org/officeDocument/2006/relationships/slide" Target="slides/slide1.xml"/><Relationship Id="rId14" Type="http://schemas.openxmlformats.org/officeDocument/2006/relationships/slideMaster" Target="slideMasters/slideMaster11.xml"/><Relationship Id="rId30" Type="http://schemas.openxmlformats.org/officeDocument/2006/relationships/slide" Target="slides/slide12.xml"/><Relationship Id="rId35" Type="http://schemas.openxmlformats.org/officeDocument/2006/relationships/slide" Target="slides/slide17.xml"/><Relationship Id="rId56" Type="http://schemas.openxmlformats.org/officeDocument/2006/relationships/slide" Target="slides/slide38.xml"/><Relationship Id="rId77" Type="http://schemas.openxmlformats.org/officeDocument/2006/relationships/slide" Target="slides/slide59.xml"/><Relationship Id="rId100" Type="http://schemas.openxmlformats.org/officeDocument/2006/relationships/slide" Target="slides/slide82.xml"/><Relationship Id="rId105" Type="http://schemas.openxmlformats.org/officeDocument/2006/relationships/slide" Target="slides/slide87.xml"/><Relationship Id="rId126" Type="http://schemas.openxmlformats.org/officeDocument/2006/relationships/slide" Target="slides/slide108.xml"/><Relationship Id="rId8" Type="http://schemas.openxmlformats.org/officeDocument/2006/relationships/slideMaster" Target="slideMasters/slideMaster5.xml"/><Relationship Id="rId51" Type="http://schemas.openxmlformats.org/officeDocument/2006/relationships/slide" Target="slides/slide33.xml"/><Relationship Id="rId72" Type="http://schemas.openxmlformats.org/officeDocument/2006/relationships/slide" Target="slides/slide54.xml"/><Relationship Id="rId93" Type="http://schemas.openxmlformats.org/officeDocument/2006/relationships/slide" Target="slides/slide75.xml"/><Relationship Id="rId98" Type="http://schemas.openxmlformats.org/officeDocument/2006/relationships/slide" Target="slides/slide80.xml"/><Relationship Id="rId121" Type="http://schemas.openxmlformats.org/officeDocument/2006/relationships/slide" Target="slides/slide103.xml"/><Relationship Id="rId3" Type="http://schemas.openxmlformats.org/officeDocument/2006/relationships/customXml" Target="../customXml/item3.xml"/><Relationship Id="rId25" Type="http://schemas.openxmlformats.org/officeDocument/2006/relationships/slide" Target="slides/slide7.xml"/><Relationship Id="rId46" Type="http://schemas.openxmlformats.org/officeDocument/2006/relationships/slide" Target="slides/slide28.xml"/><Relationship Id="rId67" Type="http://schemas.openxmlformats.org/officeDocument/2006/relationships/slide" Target="slides/slide49.xml"/><Relationship Id="rId116" Type="http://schemas.openxmlformats.org/officeDocument/2006/relationships/slide" Target="slides/slide98.xml"/><Relationship Id="rId137" Type="http://schemas.openxmlformats.org/officeDocument/2006/relationships/theme" Target="theme/theme1.xml"/><Relationship Id="rId20" Type="http://schemas.openxmlformats.org/officeDocument/2006/relationships/slide" Target="slides/slide2.xml"/><Relationship Id="rId41" Type="http://schemas.openxmlformats.org/officeDocument/2006/relationships/slide" Target="slides/slide23.xml"/><Relationship Id="rId62" Type="http://schemas.openxmlformats.org/officeDocument/2006/relationships/slide" Target="slides/slide44.xml"/><Relationship Id="rId83" Type="http://schemas.openxmlformats.org/officeDocument/2006/relationships/slide" Target="slides/slide65.xml"/><Relationship Id="rId88" Type="http://schemas.openxmlformats.org/officeDocument/2006/relationships/slide" Target="slides/slide70.xml"/><Relationship Id="rId111" Type="http://schemas.openxmlformats.org/officeDocument/2006/relationships/slide" Target="slides/slide93.xml"/><Relationship Id="rId132" Type="http://schemas.openxmlformats.org/officeDocument/2006/relationships/slide" Target="slides/slide114.xml"/><Relationship Id="rId15" Type="http://schemas.openxmlformats.org/officeDocument/2006/relationships/slideMaster" Target="slideMasters/slideMaster12.xml"/><Relationship Id="rId36" Type="http://schemas.openxmlformats.org/officeDocument/2006/relationships/slide" Target="slides/slide18.xml"/><Relationship Id="rId57" Type="http://schemas.openxmlformats.org/officeDocument/2006/relationships/slide" Target="slides/slide39.xml"/><Relationship Id="rId106" Type="http://schemas.openxmlformats.org/officeDocument/2006/relationships/slide" Target="slides/slide88.xml"/><Relationship Id="rId127" Type="http://schemas.openxmlformats.org/officeDocument/2006/relationships/slide" Target="slides/slide109.xml"/><Relationship Id="rId10" Type="http://schemas.openxmlformats.org/officeDocument/2006/relationships/slideMaster" Target="slideMasters/slideMaster7.xml"/><Relationship Id="rId31" Type="http://schemas.openxmlformats.org/officeDocument/2006/relationships/slide" Target="slides/slide13.xml"/><Relationship Id="rId52" Type="http://schemas.openxmlformats.org/officeDocument/2006/relationships/slide" Target="slides/slide34.xml"/><Relationship Id="rId73" Type="http://schemas.openxmlformats.org/officeDocument/2006/relationships/slide" Target="slides/slide55.xml"/><Relationship Id="rId78" Type="http://schemas.openxmlformats.org/officeDocument/2006/relationships/slide" Target="slides/slide60.xml"/><Relationship Id="rId94" Type="http://schemas.openxmlformats.org/officeDocument/2006/relationships/slide" Target="slides/slide76.xml"/><Relationship Id="rId99" Type="http://schemas.openxmlformats.org/officeDocument/2006/relationships/slide" Target="slides/slide81.xml"/><Relationship Id="rId101" Type="http://schemas.openxmlformats.org/officeDocument/2006/relationships/slide" Target="slides/slide83.xml"/><Relationship Id="rId122" Type="http://schemas.openxmlformats.org/officeDocument/2006/relationships/slide" Target="slides/slide104.xml"/><Relationship Id="rId4" Type="http://schemas.openxmlformats.org/officeDocument/2006/relationships/slideMaster" Target="slideMasters/slideMaster1.xml"/><Relationship Id="rId9" Type="http://schemas.openxmlformats.org/officeDocument/2006/relationships/slideMaster" Target="slideMasters/slideMaster6.xml"/><Relationship Id="rId26" Type="http://schemas.openxmlformats.org/officeDocument/2006/relationships/slide" Target="slides/slide8.xml"/><Relationship Id="rId47" Type="http://schemas.openxmlformats.org/officeDocument/2006/relationships/slide" Target="slides/slide29.xml"/><Relationship Id="rId68" Type="http://schemas.openxmlformats.org/officeDocument/2006/relationships/slide" Target="slides/slide50.xml"/><Relationship Id="rId89" Type="http://schemas.openxmlformats.org/officeDocument/2006/relationships/slide" Target="slides/slide71.xml"/><Relationship Id="rId112" Type="http://schemas.openxmlformats.org/officeDocument/2006/relationships/slide" Target="slides/slide94.xml"/><Relationship Id="rId133" Type="http://schemas.openxmlformats.org/officeDocument/2006/relationships/slide" Target="slides/slide115.xml"/></Relationships>
</file>

<file path=ppt/diagrams/_rels/data2.xml.rels><?xml version="1.0" encoding="UTF-8" standalone="yes"?>
<Relationships xmlns="http://schemas.openxmlformats.org/package/2006/relationships"><Relationship Id="rId2" Type="http://schemas.openxmlformats.org/officeDocument/2006/relationships/image" Target="../media/image107.png"/><Relationship Id="rId1" Type="http://schemas.openxmlformats.org/officeDocument/2006/relationships/image" Target="../media/image106.jpeg"/></Relationships>
</file>

<file path=ppt/diagrams/_rels/data4.xml.rels><?xml version="1.0" encoding="UTF-8" standalone="yes"?>
<Relationships xmlns="http://schemas.openxmlformats.org/package/2006/relationships"><Relationship Id="rId1" Type="http://schemas.openxmlformats.org/officeDocument/2006/relationships/image" Target="../media/image109.png"/></Relationships>
</file>

<file path=ppt/diagrams/_rels/data5.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image" Target="../media/image110.png"/></Relationships>
</file>

<file path=ppt/diagrams/_rels/drawing2.xml.rels><?xml version="1.0" encoding="UTF-8" standalone="yes"?>
<Relationships xmlns="http://schemas.openxmlformats.org/package/2006/relationships"><Relationship Id="rId2" Type="http://schemas.openxmlformats.org/officeDocument/2006/relationships/image" Target="../media/image107.png"/><Relationship Id="rId1" Type="http://schemas.openxmlformats.org/officeDocument/2006/relationships/image" Target="../media/image106.jpeg"/></Relationships>
</file>

<file path=ppt/diagrams/_rels/drawing4.xml.rels><?xml version="1.0" encoding="UTF-8" standalone="yes"?>
<Relationships xmlns="http://schemas.openxmlformats.org/package/2006/relationships"><Relationship Id="rId1" Type="http://schemas.openxmlformats.org/officeDocument/2006/relationships/image" Target="../media/image109.png"/></Relationships>
</file>

<file path=ppt/diagrams/_rels/drawing5.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image" Target="../media/image110.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492C2E-2A53-466B-9158-B12AB6EDEAD2}"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cy-GB"/>
        </a:p>
      </dgm:t>
    </dgm:pt>
    <dgm:pt modelId="{93E762CC-9FAA-406F-808A-2DC22FFA9AAC}">
      <dgm:prSet phldrT="[Testun]"/>
      <dgm:spPr/>
      <dgm:t>
        <a:bodyPr/>
        <a:lstStyle/>
        <a:p>
          <a:r>
            <a:rPr lang="en-GB" noProof="0" dirty="0"/>
            <a:t>Identify barriers</a:t>
          </a:r>
        </a:p>
      </dgm:t>
    </dgm:pt>
    <dgm:pt modelId="{02BBA323-9862-4DBA-8904-2831EBCF4B08}" type="parTrans" cxnId="{2B7671C1-8749-41B9-95A5-827B755CF72A}">
      <dgm:prSet/>
      <dgm:spPr/>
      <dgm:t>
        <a:bodyPr/>
        <a:lstStyle/>
        <a:p>
          <a:endParaRPr lang="en-GB" noProof="0" dirty="0"/>
        </a:p>
      </dgm:t>
    </dgm:pt>
    <dgm:pt modelId="{C0422566-1184-4AE2-A01E-0DEFDB40367B}" type="sibTrans" cxnId="{2B7671C1-8749-41B9-95A5-827B755CF72A}">
      <dgm:prSet/>
      <dgm:spPr/>
      <dgm:t>
        <a:bodyPr/>
        <a:lstStyle/>
        <a:p>
          <a:endParaRPr lang="en-GB" noProof="0" dirty="0"/>
        </a:p>
      </dgm:t>
    </dgm:pt>
    <dgm:pt modelId="{2A6B601C-CE00-406B-AA67-6A45AE8EB01F}">
      <dgm:prSet phldrT="[Testun]"/>
      <dgm:spPr/>
      <dgm:t>
        <a:bodyPr/>
        <a:lstStyle/>
        <a:p>
          <a:r>
            <a:rPr lang="en-GB" noProof="0" dirty="0"/>
            <a:t>Focus on the impact of the barrier on learning</a:t>
          </a:r>
        </a:p>
      </dgm:t>
    </dgm:pt>
    <dgm:pt modelId="{5FEDCE7B-4E92-4BF7-9EBC-666852E8098F}" type="parTrans" cxnId="{DD889355-0CA5-4307-B578-8795F800EAFD}">
      <dgm:prSet/>
      <dgm:spPr/>
      <dgm:t>
        <a:bodyPr/>
        <a:lstStyle/>
        <a:p>
          <a:endParaRPr lang="en-GB" noProof="0" dirty="0"/>
        </a:p>
      </dgm:t>
    </dgm:pt>
    <dgm:pt modelId="{ED79E009-9350-4003-A96D-9043DED5BFA6}" type="sibTrans" cxnId="{DD889355-0CA5-4307-B578-8795F800EAFD}">
      <dgm:prSet/>
      <dgm:spPr/>
      <dgm:t>
        <a:bodyPr/>
        <a:lstStyle/>
        <a:p>
          <a:endParaRPr lang="en-GB" noProof="0" dirty="0"/>
        </a:p>
      </dgm:t>
    </dgm:pt>
    <dgm:pt modelId="{7C712D50-1C00-4BD1-A426-4B3C46D50218}">
      <dgm:prSet phldrT="[Testun]"/>
      <dgm:spPr/>
      <dgm:t>
        <a:bodyPr/>
        <a:lstStyle/>
        <a:p>
          <a:r>
            <a:rPr lang="en-GB" noProof="0" dirty="0"/>
            <a:t>Remove, reduce and/or rethink the impact of the barrier</a:t>
          </a:r>
        </a:p>
      </dgm:t>
    </dgm:pt>
    <dgm:pt modelId="{708C23DD-7121-4A44-B11D-1A3418A852F8}" type="parTrans" cxnId="{ADEE8662-4871-4C1C-ABE6-799F949FDD88}">
      <dgm:prSet/>
      <dgm:spPr/>
      <dgm:t>
        <a:bodyPr/>
        <a:lstStyle/>
        <a:p>
          <a:endParaRPr lang="en-GB" noProof="0" dirty="0"/>
        </a:p>
      </dgm:t>
    </dgm:pt>
    <dgm:pt modelId="{46A7047A-54EC-409D-9154-86EB280903DC}" type="sibTrans" cxnId="{ADEE8662-4871-4C1C-ABE6-799F949FDD88}">
      <dgm:prSet/>
      <dgm:spPr/>
      <dgm:t>
        <a:bodyPr/>
        <a:lstStyle/>
        <a:p>
          <a:endParaRPr lang="en-GB" noProof="0" dirty="0"/>
        </a:p>
      </dgm:t>
    </dgm:pt>
    <dgm:pt modelId="{F353CE20-1E2F-4508-8C98-D999BAC7C069}">
      <dgm:prSet phldrT="[Testun]"/>
      <dgm:spPr/>
      <dgm:t>
        <a:bodyPr/>
        <a:lstStyle/>
        <a:p>
          <a:r>
            <a:rPr lang="en-GB" noProof="0" dirty="0"/>
            <a:t>Embed strategies, evaluate and adjust</a:t>
          </a:r>
        </a:p>
      </dgm:t>
    </dgm:pt>
    <dgm:pt modelId="{3E6B3978-D0AE-4782-A507-229F561B2F97}" type="parTrans" cxnId="{167684D8-7ADF-4383-BE5A-8640C6D3DECA}">
      <dgm:prSet/>
      <dgm:spPr/>
      <dgm:t>
        <a:bodyPr/>
        <a:lstStyle/>
        <a:p>
          <a:endParaRPr lang="en-GB" noProof="0" dirty="0"/>
        </a:p>
      </dgm:t>
    </dgm:pt>
    <dgm:pt modelId="{3F4AB48A-6546-48D1-930D-71DE22E342B6}" type="sibTrans" cxnId="{167684D8-7ADF-4383-BE5A-8640C6D3DECA}">
      <dgm:prSet/>
      <dgm:spPr/>
      <dgm:t>
        <a:bodyPr/>
        <a:lstStyle/>
        <a:p>
          <a:endParaRPr lang="en-GB" noProof="0" dirty="0"/>
        </a:p>
      </dgm:t>
    </dgm:pt>
    <dgm:pt modelId="{4E43340A-473E-4BD6-BF3C-662AD6BF43B4}">
      <dgm:prSet phldrT="[Testun]"/>
      <dgm:spPr/>
      <dgm:t>
        <a:bodyPr/>
        <a:lstStyle/>
        <a:p>
          <a:r>
            <a:rPr lang="en-GB" noProof="0" dirty="0"/>
            <a:t>Transfer/apply impactful strategies in other contexts</a:t>
          </a:r>
        </a:p>
      </dgm:t>
    </dgm:pt>
    <dgm:pt modelId="{EDE40EFC-0166-4A16-B906-0722EA07F339}" type="parTrans" cxnId="{16C1FEBE-D19B-435B-9EB4-503D2370A0D5}">
      <dgm:prSet/>
      <dgm:spPr/>
      <dgm:t>
        <a:bodyPr/>
        <a:lstStyle/>
        <a:p>
          <a:endParaRPr lang="en-GB" noProof="0" dirty="0"/>
        </a:p>
      </dgm:t>
    </dgm:pt>
    <dgm:pt modelId="{E3386BB1-659E-44F5-9DA4-8D058DBE457D}" type="sibTrans" cxnId="{16C1FEBE-D19B-435B-9EB4-503D2370A0D5}">
      <dgm:prSet/>
      <dgm:spPr/>
      <dgm:t>
        <a:bodyPr/>
        <a:lstStyle/>
        <a:p>
          <a:endParaRPr lang="en-GB" noProof="0" dirty="0"/>
        </a:p>
      </dgm:t>
    </dgm:pt>
    <dgm:pt modelId="{8A384854-90E9-4E6A-BF9D-431708DE8252}" type="pres">
      <dgm:prSet presAssocID="{19492C2E-2A53-466B-9158-B12AB6EDEAD2}" presName="Name0" presStyleCnt="0">
        <dgm:presLayoutVars>
          <dgm:dir/>
          <dgm:resizeHandles val="exact"/>
        </dgm:presLayoutVars>
      </dgm:prSet>
      <dgm:spPr/>
    </dgm:pt>
    <dgm:pt modelId="{A2F4CE69-92D4-40CD-88CB-AFCAFE324EF1}" type="pres">
      <dgm:prSet presAssocID="{19492C2E-2A53-466B-9158-B12AB6EDEAD2}" presName="cycle" presStyleCnt="0"/>
      <dgm:spPr/>
    </dgm:pt>
    <dgm:pt modelId="{E1FE4CEB-7E5D-4FCD-9487-DD4F6B68EF3B}" type="pres">
      <dgm:prSet presAssocID="{93E762CC-9FAA-406F-808A-2DC22FFA9AAC}" presName="nodeFirstNode" presStyleLbl="node1" presStyleIdx="0" presStyleCnt="5">
        <dgm:presLayoutVars>
          <dgm:bulletEnabled val="1"/>
        </dgm:presLayoutVars>
      </dgm:prSet>
      <dgm:spPr/>
    </dgm:pt>
    <dgm:pt modelId="{FFE3D1B6-DEAA-4C3C-B4F6-4018EE2F83E7}" type="pres">
      <dgm:prSet presAssocID="{C0422566-1184-4AE2-A01E-0DEFDB40367B}" presName="sibTransFirstNode" presStyleLbl="bgShp" presStyleIdx="0" presStyleCnt="1"/>
      <dgm:spPr/>
    </dgm:pt>
    <dgm:pt modelId="{7993FE22-39EA-4C28-9CFC-5F99ACB8A172}" type="pres">
      <dgm:prSet presAssocID="{2A6B601C-CE00-406B-AA67-6A45AE8EB01F}" presName="nodeFollowingNodes" presStyleLbl="node1" presStyleIdx="1" presStyleCnt="5">
        <dgm:presLayoutVars>
          <dgm:bulletEnabled val="1"/>
        </dgm:presLayoutVars>
      </dgm:prSet>
      <dgm:spPr/>
    </dgm:pt>
    <dgm:pt modelId="{A9B036EF-B5C7-45BE-B8CE-285E290DBEEF}" type="pres">
      <dgm:prSet presAssocID="{7C712D50-1C00-4BD1-A426-4B3C46D50218}" presName="nodeFollowingNodes" presStyleLbl="node1" presStyleIdx="2" presStyleCnt="5">
        <dgm:presLayoutVars>
          <dgm:bulletEnabled val="1"/>
        </dgm:presLayoutVars>
      </dgm:prSet>
      <dgm:spPr/>
    </dgm:pt>
    <dgm:pt modelId="{751101E1-8B21-4A2F-9D2A-33A183349C34}" type="pres">
      <dgm:prSet presAssocID="{F353CE20-1E2F-4508-8C98-D999BAC7C069}" presName="nodeFollowingNodes" presStyleLbl="node1" presStyleIdx="3" presStyleCnt="5">
        <dgm:presLayoutVars>
          <dgm:bulletEnabled val="1"/>
        </dgm:presLayoutVars>
      </dgm:prSet>
      <dgm:spPr/>
    </dgm:pt>
    <dgm:pt modelId="{3A2B2843-AA73-43AA-9FA4-B545B7FC8353}" type="pres">
      <dgm:prSet presAssocID="{4E43340A-473E-4BD6-BF3C-662AD6BF43B4}" presName="nodeFollowingNodes" presStyleLbl="node1" presStyleIdx="4" presStyleCnt="5">
        <dgm:presLayoutVars>
          <dgm:bulletEnabled val="1"/>
        </dgm:presLayoutVars>
      </dgm:prSet>
      <dgm:spPr/>
    </dgm:pt>
  </dgm:ptLst>
  <dgm:cxnLst>
    <dgm:cxn modelId="{194F1406-82E6-42A1-95BA-3786C7F07F5E}" type="presOf" srcId="{F353CE20-1E2F-4508-8C98-D999BAC7C069}" destId="{751101E1-8B21-4A2F-9D2A-33A183349C34}" srcOrd="0" destOrd="0" presId="urn:microsoft.com/office/officeart/2005/8/layout/cycle3"/>
    <dgm:cxn modelId="{BBFA0B12-4AC2-48B1-A6E2-F57201492C1E}" type="presOf" srcId="{4E43340A-473E-4BD6-BF3C-662AD6BF43B4}" destId="{3A2B2843-AA73-43AA-9FA4-B545B7FC8353}" srcOrd="0" destOrd="0" presId="urn:microsoft.com/office/officeart/2005/8/layout/cycle3"/>
    <dgm:cxn modelId="{A7099114-4536-43BC-B5F7-8C1B8BFDDE44}" type="presOf" srcId="{93E762CC-9FAA-406F-808A-2DC22FFA9AAC}" destId="{E1FE4CEB-7E5D-4FCD-9487-DD4F6B68EF3B}" srcOrd="0" destOrd="0" presId="urn:microsoft.com/office/officeart/2005/8/layout/cycle3"/>
    <dgm:cxn modelId="{E1945F22-C262-4E26-B4D1-8596612DF1FA}" type="presOf" srcId="{19492C2E-2A53-466B-9158-B12AB6EDEAD2}" destId="{8A384854-90E9-4E6A-BF9D-431708DE8252}" srcOrd="0" destOrd="0" presId="urn:microsoft.com/office/officeart/2005/8/layout/cycle3"/>
    <dgm:cxn modelId="{DD889355-0CA5-4307-B578-8795F800EAFD}" srcId="{19492C2E-2A53-466B-9158-B12AB6EDEAD2}" destId="{2A6B601C-CE00-406B-AA67-6A45AE8EB01F}" srcOrd="1" destOrd="0" parTransId="{5FEDCE7B-4E92-4BF7-9EBC-666852E8098F}" sibTransId="{ED79E009-9350-4003-A96D-9043DED5BFA6}"/>
    <dgm:cxn modelId="{E78C6956-8B96-4524-B2C0-FB2A801CD34B}" type="presOf" srcId="{7C712D50-1C00-4BD1-A426-4B3C46D50218}" destId="{A9B036EF-B5C7-45BE-B8CE-285E290DBEEF}" srcOrd="0" destOrd="0" presId="urn:microsoft.com/office/officeart/2005/8/layout/cycle3"/>
    <dgm:cxn modelId="{ADEE8662-4871-4C1C-ABE6-799F949FDD88}" srcId="{19492C2E-2A53-466B-9158-B12AB6EDEAD2}" destId="{7C712D50-1C00-4BD1-A426-4B3C46D50218}" srcOrd="2" destOrd="0" parTransId="{708C23DD-7121-4A44-B11D-1A3418A852F8}" sibTransId="{46A7047A-54EC-409D-9154-86EB280903DC}"/>
    <dgm:cxn modelId="{16C1FEBE-D19B-435B-9EB4-503D2370A0D5}" srcId="{19492C2E-2A53-466B-9158-B12AB6EDEAD2}" destId="{4E43340A-473E-4BD6-BF3C-662AD6BF43B4}" srcOrd="4" destOrd="0" parTransId="{EDE40EFC-0166-4A16-B906-0722EA07F339}" sibTransId="{E3386BB1-659E-44F5-9DA4-8D058DBE457D}"/>
    <dgm:cxn modelId="{2B7671C1-8749-41B9-95A5-827B755CF72A}" srcId="{19492C2E-2A53-466B-9158-B12AB6EDEAD2}" destId="{93E762CC-9FAA-406F-808A-2DC22FFA9AAC}" srcOrd="0" destOrd="0" parTransId="{02BBA323-9862-4DBA-8904-2831EBCF4B08}" sibTransId="{C0422566-1184-4AE2-A01E-0DEFDB40367B}"/>
    <dgm:cxn modelId="{F02D51CD-C082-4092-8A89-859D4FC96A38}" type="presOf" srcId="{2A6B601C-CE00-406B-AA67-6A45AE8EB01F}" destId="{7993FE22-39EA-4C28-9CFC-5F99ACB8A172}" srcOrd="0" destOrd="0" presId="urn:microsoft.com/office/officeart/2005/8/layout/cycle3"/>
    <dgm:cxn modelId="{EFC29BD5-52A6-4E38-9470-3457C56688AF}" type="presOf" srcId="{C0422566-1184-4AE2-A01E-0DEFDB40367B}" destId="{FFE3D1B6-DEAA-4C3C-B4F6-4018EE2F83E7}" srcOrd="0" destOrd="0" presId="urn:microsoft.com/office/officeart/2005/8/layout/cycle3"/>
    <dgm:cxn modelId="{167684D8-7ADF-4383-BE5A-8640C6D3DECA}" srcId="{19492C2E-2A53-466B-9158-B12AB6EDEAD2}" destId="{F353CE20-1E2F-4508-8C98-D999BAC7C069}" srcOrd="3" destOrd="0" parTransId="{3E6B3978-D0AE-4782-A507-229F561B2F97}" sibTransId="{3F4AB48A-6546-48D1-930D-71DE22E342B6}"/>
    <dgm:cxn modelId="{9256EA6F-07BE-4131-BFBA-EF170163BF92}" type="presParOf" srcId="{8A384854-90E9-4E6A-BF9D-431708DE8252}" destId="{A2F4CE69-92D4-40CD-88CB-AFCAFE324EF1}" srcOrd="0" destOrd="0" presId="urn:microsoft.com/office/officeart/2005/8/layout/cycle3"/>
    <dgm:cxn modelId="{EB2AAB47-7AF9-4D23-B79E-E7151B525C66}" type="presParOf" srcId="{A2F4CE69-92D4-40CD-88CB-AFCAFE324EF1}" destId="{E1FE4CEB-7E5D-4FCD-9487-DD4F6B68EF3B}" srcOrd="0" destOrd="0" presId="urn:microsoft.com/office/officeart/2005/8/layout/cycle3"/>
    <dgm:cxn modelId="{32B52C0B-4D41-4A33-8702-96C08B694249}" type="presParOf" srcId="{A2F4CE69-92D4-40CD-88CB-AFCAFE324EF1}" destId="{FFE3D1B6-DEAA-4C3C-B4F6-4018EE2F83E7}" srcOrd="1" destOrd="0" presId="urn:microsoft.com/office/officeart/2005/8/layout/cycle3"/>
    <dgm:cxn modelId="{A2244077-71BA-42C9-9C2D-84CEBB38531C}" type="presParOf" srcId="{A2F4CE69-92D4-40CD-88CB-AFCAFE324EF1}" destId="{7993FE22-39EA-4C28-9CFC-5F99ACB8A172}" srcOrd="2" destOrd="0" presId="urn:microsoft.com/office/officeart/2005/8/layout/cycle3"/>
    <dgm:cxn modelId="{8C74C182-601A-438B-AA46-B35706E3C829}" type="presParOf" srcId="{A2F4CE69-92D4-40CD-88CB-AFCAFE324EF1}" destId="{A9B036EF-B5C7-45BE-B8CE-285E290DBEEF}" srcOrd="3" destOrd="0" presId="urn:microsoft.com/office/officeart/2005/8/layout/cycle3"/>
    <dgm:cxn modelId="{AC5248B5-A43A-4419-975E-C7CBD66A364A}" type="presParOf" srcId="{A2F4CE69-92D4-40CD-88CB-AFCAFE324EF1}" destId="{751101E1-8B21-4A2F-9D2A-33A183349C34}" srcOrd="4" destOrd="0" presId="urn:microsoft.com/office/officeart/2005/8/layout/cycle3"/>
    <dgm:cxn modelId="{DC9CAD75-BCC5-49F2-B24F-4230E3197C88}" type="presParOf" srcId="{A2F4CE69-92D4-40CD-88CB-AFCAFE324EF1}" destId="{3A2B2843-AA73-43AA-9FA4-B545B7FC8353}" srcOrd="5" destOrd="0" presId="urn:microsoft.com/office/officeart/2005/8/layout/cycle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0DFCD0E-19DA-4878-A5BB-DF3E306299C6}" type="doc">
      <dgm:prSet loTypeId="urn:microsoft.com/office/officeart/2005/8/layout/vList3" loCatId="list" qsTypeId="urn:microsoft.com/office/officeart/2005/8/quickstyle/simple1" qsCatId="simple" csTypeId="urn:microsoft.com/office/officeart/2005/8/colors/colorful1" csCatId="colorful" phldr="1"/>
      <dgm:spPr/>
    </dgm:pt>
    <dgm:pt modelId="{70495FD5-9C11-4DA0-9015-5B6EBB615B36}">
      <dgm:prSet phldrT="[Text]"/>
      <dgm:spPr/>
      <dgm:t>
        <a:bodyPr/>
        <a:lstStyle/>
        <a:p>
          <a:r>
            <a:rPr lang="en-US" dirty="0"/>
            <a:t>physical</a:t>
          </a:r>
        </a:p>
      </dgm:t>
    </dgm:pt>
    <dgm:pt modelId="{6E7AE7F7-3D81-47F1-88FF-26B8F20F8BC2}" type="parTrans" cxnId="{E0F109F1-D42C-43EF-BBE8-98693305CE22}">
      <dgm:prSet/>
      <dgm:spPr/>
      <dgm:t>
        <a:bodyPr/>
        <a:lstStyle/>
        <a:p>
          <a:endParaRPr lang="en-US"/>
        </a:p>
      </dgm:t>
    </dgm:pt>
    <dgm:pt modelId="{11774100-689A-4CD0-91D9-0CC609491059}" type="sibTrans" cxnId="{E0F109F1-D42C-43EF-BBE8-98693305CE22}">
      <dgm:prSet/>
      <dgm:spPr/>
      <dgm:t>
        <a:bodyPr/>
        <a:lstStyle/>
        <a:p>
          <a:endParaRPr lang="en-US"/>
        </a:p>
      </dgm:t>
    </dgm:pt>
    <dgm:pt modelId="{E05EDC65-ECFA-49BA-A4D2-A868030CCE4A}">
      <dgm:prSet phldrT="[Text]"/>
      <dgm:spPr/>
      <dgm:t>
        <a:bodyPr/>
        <a:lstStyle/>
        <a:p>
          <a:r>
            <a:rPr lang="en-US" dirty="0"/>
            <a:t>emotional</a:t>
          </a:r>
        </a:p>
      </dgm:t>
    </dgm:pt>
    <dgm:pt modelId="{FFD656ED-E2F4-4DA3-9BB8-5105046FA78A}" type="parTrans" cxnId="{E1E36381-ACD2-40F0-B7C2-8830C14AA9DD}">
      <dgm:prSet/>
      <dgm:spPr/>
      <dgm:t>
        <a:bodyPr/>
        <a:lstStyle/>
        <a:p>
          <a:endParaRPr lang="en-US"/>
        </a:p>
      </dgm:t>
    </dgm:pt>
    <dgm:pt modelId="{7206AE60-423D-43AF-BA0D-D833DB8D46B4}" type="sibTrans" cxnId="{E1E36381-ACD2-40F0-B7C2-8830C14AA9DD}">
      <dgm:prSet/>
      <dgm:spPr/>
      <dgm:t>
        <a:bodyPr/>
        <a:lstStyle/>
        <a:p>
          <a:endParaRPr lang="en-US"/>
        </a:p>
      </dgm:t>
    </dgm:pt>
    <dgm:pt modelId="{7C9B7642-EFB8-4C89-AA99-E1B9BDAB541E}">
      <dgm:prSet phldrT="[Text]"/>
      <dgm:spPr/>
      <dgm:t>
        <a:bodyPr/>
        <a:lstStyle/>
        <a:p>
          <a:r>
            <a:rPr lang="en-US" dirty="0"/>
            <a:t>economic</a:t>
          </a:r>
        </a:p>
      </dgm:t>
    </dgm:pt>
    <dgm:pt modelId="{4669A985-28CD-4F36-863D-DE1BDAE6DF3A}" type="parTrans" cxnId="{4334D4E8-5A47-49F5-96D1-ACFF2923C46E}">
      <dgm:prSet/>
      <dgm:spPr/>
      <dgm:t>
        <a:bodyPr/>
        <a:lstStyle/>
        <a:p>
          <a:endParaRPr lang="en-US"/>
        </a:p>
      </dgm:t>
    </dgm:pt>
    <dgm:pt modelId="{EF9E69E3-7E7A-4369-9330-53A5072CD108}" type="sibTrans" cxnId="{4334D4E8-5A47-49F5-96D1-ACFF2923C46E}">
      <dgm:prSet/>
      <dgm:spPr/>
      <dgm:t>
        <a:bodyPr/>
        <a:lstStyle/>
        <a:p>
          <a:endParaRPr lang="en-US"/>
        </a:p>
      </dgm:t>
    </dgm:pt>
    <dgm:pt modelId="{DE3BD7CB-609F-4302-BBD6-D0D9AB321D89}">
      <dgm:prSet phldrT="[Text]"/>
      <dgm:spPr/>
      <dgm:t>
        <a:bodyPr/>
        <a:lstStyle/>
        <a:p>
          <a:r>
            <a:rPr lang="en-US" dirty="0"/>
            <a:t>attitudinal</a:t>
          </a:r>
        </a:p>
      </dgm:t>
    </dgm:pt>
    <dgm:pt modelId="{8DF3F4CB-C3F7-4761-9E44-A9794AC7694C}" type="parTrans" cxnId="{59816A85-43B2-482B-8994-A619D0738EB6}">
      <dgm:prSet/>
      <dgm:spPr/>
      <dgm:t>
        <a:bodyPr/>
        <a:lstStyle/>
        <a:p>
          <a:endParaRPr lang="en-US"/>
        </a:p>
      </dgm:t>
    </dgm:pt>
    <dgm:pt modelId="{4B6A2396-5A4A-4440-8977-F173DD518235}" type="sibTrans" cxnId="{59816A85-43B2-482B-8994-A619D0738EB6}">
      <dgm:prSet/>
      <dgm:spPr/>
      <dgm:t>
        <a:bodyPr/>
        <a:lstStyle/>
        <a:p>
          <a:endParaRPr lang="en-US"/>
        </a:p>
      </dgm:t>
    </dgm:pt>
    <dgm:pt modelId="{EDE1D873-C14B-46AA-A1BC-1DBCF85A38C1}" type="pres">
      <dgm:prSet presAssocID="{70DFCD0E-19DA-4878-A5BB-DF3E306299C6}" presName="linearFlow" presStyleCnt="0">
        <dgm:presLayoutVars>
          <dgm:dir/>
          <dgm:resizeHandles val="exact"/>
        </dgm:presLayoutVars>
      </dgm:prSet>
      <dgm:spPr/>
    </dgm:pt>
    <dgm:pt modelId="{C0705939-0CAA-431D-BE23-15BAFB11AD30}" type="pres">
      <dgm:prSet presAssocID="{70495FD5-9C11-4DA0-9015-5B6EBB615B36}" presName="composite" presStyleCnt="0"/>
      <dgm:spPr/>
    </dgm:pt>
    <dgm:pt modelId="{39C423ED-11E3-44F3-94E3-42EB854BBCBA}" type="pres">
      <dgm:prSet presAssocID="{70495FD5-9C11-4DA0-9015-5B6EBB615B36}" presName="imgShp" presStyleLbl="fgImgPlace1" presStyleIdx="0" presStyleCnt="4"/>
      <dgm:spPr>
        <a:blipFill>
          <a:blip xmlns:r="http://schemas.openxmlformats.org/officeDocument/2006/relationships" r:embed="rId1" cstate="screen">
            <a:extLst>
              <a:ext uri="{28A0092B-C50C-407E-A947-70E740481C1C}">
                <a14:useLocalDpi xmlns:a14="http://schemas.microsoft.com/office/drawing/2010/main"/>
              </a:ext>
            </a:extLst>
          </a:blip>
          <a:srcRect/>
          <a:stretch>
            <a:fillRect/>
          </a:stretch>
        </a:blipFill>
      </dgm:spPr>
    </dgm:pt>
    <dgm:pt modelId="{BC6FA16F-BA8E-4914-B25B-7901DE15EA47}" type="pres">
      <dgm:prSet presAssocID="{70495FD5-9C11-4DA0-9015-5B6EBB615B36}" presName="txShp" presStyleLbl="node1" presStyleIdx="0" presStyleCnt="4">
        <dgm:presLayoutVars>
          <dgm:bulletEnabled val="1"/>
        </dgm:presLayoutVars>
      </dgm:prSet>
      <dgm:spPr/>
    </dgm:pt>
    <dgm:pt modelId="{F41F7F82-9463-40B4-B4B4-43CD49D1AFE6}" type="pres">
      <dgm:prSet presAssocID="{11774100-689A-4CD0-91D9-0CC609491059}" presName="spacing" presStyleCnt="0"/>
      <dgm:spPr/>
    </dgm:pt>
    <dgm:pt modelId="{81196CF9-A609-45B9-9131-235A7828279A}" type="pres">
      <dgm:prSet presAssocID="{E05EDC65-ECFA-49BA-A4D2-A868030CCE4A}" presName="composite" presStyleCnt="0"/>
      <dgm:spPr/>
    </dgm:pt>
    <dgm:pt modelId="{5183B3EA-A137-4CE9-9091-6A2A503DB54F}" type="pres">
      <dgm:prSet presAssocID="{E05EDC65-ECFA-49BA-A4D2-A868030CCE4A}" presName="imgShp" presStyleLbl="fgImgPlace1" presStyleIdx="1" presStyleCnt="4"/>
      <dgm:spPr>
        <a:blipFill rotWithShape="1">
          <a:blip xmlns:r="http://schemas.openxmlformats.org/officeDocument/2006/relationships" r:embed="rId2" cstate="screen">
            <a:extLst>
              <a:ext uri="{28A0092B-C50C-407E-A947-70E740481C1C}">
                <a14:useLocalDpi xmlns:a14="http://schemas.microsoft.com/office/drawing/2010/main"/>
              </a:ext>
            </a:extLst>
          </a:blip>
          <a:stretch>
            <a:fillRect/>
          </a:stretch>
        </a:blipFill>
      </dgm:spPr>
    </dgm:pt>
    <dgm:pt modelId="{FCC00D34-6F35-4CD2-82F1-31C3B2056006}" type="pres">
      <dgm:prSet presAssocID="{E05EDC65-ECFA-49BA-A4D2-A868030CCE4A}" presName="txShp" presStyleLbl="node1" presStyleIdx="1" presStyleCnt="4">
        <dgm:presLayoutVars>
          <dgm:bulletEnabled val="1"/>
        </dgm:presLayoutVars>
      </dgm:prSet>
      <dgm:spPr/>
    </dgm:pt>
    <dgm:pt modelId="{6F9F7DEF-6164-4521-82AF-9EC1946648E8}" type="pres">
      <dgm:prSet presAssocID="{7206AE60-423D-43AF-BA0D-D833DB8D46B4}" presName="spacing" presStyleCnt="0"/>
      <dgm:spPr/>
    </dgm:pt>
    <dgm:pt modelId="{335C5597-5590-4406-8F68-B60B50C34E47}" type="pres">
      <dgm:prSet presAssocID="{7C9B7642-EFB8-4C89-AA99-E1B9BDAB541E}" presName="composite" presStyleCnt="0"/>
      <dgm:spPr/>
    </dgm:pt>
    <dgm:pt modelId="{4C12B02D-851F-4EF6-9DF2-FB2E1068EA80}" type="pres">
      <dgm:prSet presAssocID="{7C9B7642-EFB8-4C89-AA99-E1B9BDAB541E}" presName="imgShp" presStyleLbl="fgImgPlace1" presStyleIdx="2" presStyleCnt="4"/>
      <dgm:spPr>
        <a:blipFill rotWithShape="1">
          <a:blip xmlns:r="http://schemas.openxmlformats.org/officeDocument/2006/relationships" r:embed="rId2" cstate="screen">
            <a:extLst>
              <a:ext uri="{28A0092B-C50C-407E-A947-70E740481C1C}">
                <a14:useLocalDpi xmlns:a14="http://schemas.microsoft.com/office/drawing/2010/main"/>
              </a:ext>
            </a:extLst>
          </a:blip>
          <a:stretch>
            <a:fillRect/>
          </a:stretch>
        </a:blipFill>
      </dgm:spPr>
    </dgm:pt>
    <dgm:pt modelId="{D601DD4F-57D9-46C5-BFEF-B3FE596EA10B}" type="pres">
      <dgm:prSet presAssocID="{7C9B7642-EFB8-4C89-AA99-E1B9BDAB541E}" presName="txShp" presStyleLbl="node1" presStyleIdx="2" presStyleCnt="4">
        <dgm:presLayoutVars>
          <dgm:bulletEnabled val="1"/>
        </dgm:presLayoutVars>
      </dgm:prSet>
      <dgm:spPr/>
    </dgm:pt>
    <dgm:pt modelId="{9739E5EC-B849-467D-9B5D-53C841F66682}" type="pres">
      <dgm:prSet presAssocID="{EF9E69E3-7E7A-4369-9330-53A5072CD108}" presName="spacing" presStyleCnt="0"/>
      <dgm:spPr/>
    </dgm:pt>
    <dgm:pt modelId="{AA91FD48-0158-466E-9998-007EA37E3842}" type="pres">
      <dgm:prSet presAssocID="{DE3BD7CB-609F-4302-BBD6-D0D9AB321D89}" presName="composite" presStyleCnt="0"/>
      <dgm:spPr/>
    </dgm:pt>
    <dgm:pt modelId="{AF4003D1-E090-4A35-85DB-E4FA04E09D15}" type="pres">
      <dgm:prSet presAssocID="{DE3BD7CB-609F-4302-BBD6-D0D9AB321D89}" presName="imgShp" presStyleLbl="fgImgPlace1" presStyleIdx="3" presStyleCnt="4"/>
      <dgm:spPr>
        <a:blipFill rotWithShape="1">
          <a:blip xmlns:r="http://schemas.openxmlformats.org/officeDocument/2006/relationships" r:embed="rId2" cstate="screen">
            <a:extLst>
              <a:ext uri="{28A0092B-C50C-407E-A947-70E740481C1C}">
                <a14:useLocalDpi xmlns:a14="http://schemas.microsoft.com/office/drawing/2010/main"/>
              </a:ext>
            </a:extLst>
          </a:blip>
          <a:stretch>
            <a:fillRect/>
          </a:stretch>
        </a:blipFill>
      </dgm:spPr>
    </dgm:pt>
    <dgm:pt modelId="{300588FE-8584-43B4-AB86-D2C77986EA30}" type="pres">
      <dgm:prSet presAssocID="{DE3BD7CB-609F-4302-BBD6-D0D9AB321D89}" presName="txShp" presStyleLbl="node1" presStyleIdx="3" presStyleCnt="4">
        <dgm:presLayoutVars>
          <dgm:bulletEnabled val="1"/>
        </dgm:presLayoutVars>
      </dgm:prSet>
      <dgm:spPr/>
    </dgm:pt>
  </dgm:ptLst>
  <dgm:cxnLst>
    <dgm:cxn modelId="{C44EDE02-A540-46A5-AD4E-CE6A9C5297A4}" type="presOf" srcId="{70DFCD0E-19DA-4878-A5BB-DF3E306299C6}" destId="{EDE1D873-C14B-46AA-A1BC-1DBCF85A38C1}" srcOrd="0" destOrd="0" presId="urn:microsoft.com/office/officeart/2005/8/layout/vList3"/>
    <dgm:cxn modelId="{60739763-AFDD-4E06-87CA-376325464572}" type="presOf" srcId="{70495FD5-9C11-4DA0-9015-5B6EBB615B36}" destId="{BC6FA16F-BA8E-4914-B25B-7901DE15EA47}" srcOrd="0" destOrd="0" presId="urn:microsoft.com/office/officeart/2005/8/layout/vList3"/>
    <dgm:cxn modelId="{A2011D6C-B81F-4B5A-B537-959EA77642A7}" type="presOf" srcId="{E05EDC65-ECFA-49BA-A4D2-A868030CCE4A}" destId="{FCC00D34-6F35-4CD2-82F1-31C3B2056006}" srcOrd="0" destOrd="0" presId="urn:microsoft.com/office/officeart/2005/8/layout/vList3"/>
    <dgm:cxn modelId="{3631AC77-FB47-4C54-B118-3AD7C8D93761}" type="presOf" srcId="{7C9B7642-EFB8-4C89-AA99-E1B9BDAB541E}" destId="{D601DD4F-57D9-46C5-BFEF-B3FE596EA10B}" srcOrd="0" destOrd="0" presId="urn:microsoft.com/office/officeart/2005/8/layout/vList3"/>
    <dgm:cxn modelId="{E1E36381-ACD2-40F0-B7C2-8830C14AA9DD}" srcId="{70DFCD0E-19DA-4878-A5BB-DF3E306299C6}" destId="{E05EDC65-ECFA-49BA-A4D2-A868030CCE4A}" srcOrd="1" destOrd="0" parTransId="{FFD656ED-E2F4-4DA3-9BB8-5105046FA78A}" sibTransId="{7206AE60-423D-43AF-BA0D-D833DB8D46B4}"/>
    <dgm:cxn modelId="{59816A85-43B2-482B-8994-A619D0738EB6}" srcId="{70DFCD0E-19DA-4878-A5BB-DF3E306299C6}" destId="{DE3BD7CB-609F-4302-BBD6-D0D9AB321D89}" srcOrd="3" destOrd="0" parTransId="{8DF3F4CB-C3F7-4761-9E44-A9794AC7694C}" sibTransId="{4B6A2396-5A4A-4440-8977-F173DD518235}"/>
    <dgm:cxn modelId="{536A9FC4-DCDA-4056-B7F4-86E0C00C31BC}" type="presOf" srcId="{DE3BD7CB-609F-4302-BBD6-D0D9AB321D89}" destId="{300588FE-8584-43B4-AB86-D2C77986EA30}" srcOrd="0" destOrd="0" presId="urn:microsoft.com/office/officeart/2005/8/layout/vList3"/>
    <dgm:cxn modelId="{4334D4E8-5A47-49F5-96D1-ACFF2923C46E}" srcId="{70DFCD0E-19DA-4878-A5BB-DF3E306299C6}" destId="{7C9B7642-EFB8-4C89-AA99-E1B9BDAB541E}" srcOrd="2" destOrd="0" parTransId="{4669A985-28CD-4F36-863D-DE1BDAE6DF3A}" sibTransId="{EF9E69E3-7E7A-4369-9330-53A5072CD108}"/>
    <dgm:cxn modelId="{E0F109F1-D42C-43EF-BBE8-98693305CE22}" srcId="{70DFCD0E-19DA-4878-A5BB-DF3E306299C6}" destId="{70495FD5-9C11-4DA0-9015-5B6EBB615B36}" srcOrd="0" destOrd="0" parTransId="{6E7AE7F7-3D81-47F1-88FF-26B8F20F8BC2}" sibTransId="{11774100-689A-4CD0-91D9-0CC609491059}"/>
    <dgm:cxn modelId="{328D1805-B502-4343-9EB9-83F56E37836D}" type="presParOf" srcId="{EDE1D873-C14B-46AA-A1BC-1DBCF85A38C1}" destId="{C0705939-0CAA-431D-BE23-15BAFB11AD30}" srcOrd="0" destOrd="0" presId="urn:microsoft.com/office/officeart/2005/8/layout/vList3"/>
    <dgm:cxn modelId="{9A99E594-785D-41EE-AEDD-654F589B006C}" type="presParOf" srcId="{C0705939-0CAA-431D-BE23-15BAFB11AD30}" destId="{39C423ED-11E3-44F3-94E3-42EB854BBCBA}" srcOrd="0" destOrd="0" presId="urn:microsoft.com/office/officeart/2005/8/layout/vList3"/>
    <dgm:cxn modelId="{11E867C3-259F-45C2-87DF-5C23BB53393F}" type="presParOf" srcId="{C0705939-0CAA-431D-BE23-15BAFB11AD30}" destId="{BC6FA16F-BA8E-4914-B25B-7901DE15EA47}" srcOrd="1" destOrd="0" presId="urn:microsoft.com/office/officeart/2005/8/layout/vList3"/>
    <dgm:cxn modelId="{074F851B-AFFB-480D-848F-39F0F908F1E0}" type="presParOf" srcId="{EDE1D873-C14B-46AA-A1BC-1DBCF85A38C1}" destId="{F41F7F82-9463-40B4-B4B4-43CD49D1AFE6}" srcOrd="1" destOrd="0" presId="urn:microsoft.com/office/officeart/2005/8/layout/vList3"/>
    <dgm:cxn modelId="{926373F9-FCC1-4A65-BAD9-43B858D702EB}" type="presParOf" srcId="{EDE1D873-C14B-46AA-A1BC-1DBCF85A38C1}" destId="{81196CF9-A609-45B9-9131-235A7828279A}" srcOrd="2" destOrd="0" presId="urn:microsoft.com/office/officeart/2005/8/layout/vList3"/>
    <dgm:cxn modelId="{36ECF8F3-7005-4C78-9CCE-E0DB50CCDE30}" type="presParOf" srcId="{81196CF9-A609-45B9-9131-235A7828279A}" destId="{5183B3EA-A137-4CE9-9091-6A2A503DB54F}" srcOrd="0" destOrd="0" presId="urn:microsoft.com/office/officeart/2005/8/layout/vList3"/>
    <dgm:cxn modelId="{54073906-670E-4F04-BC35-9A42F2FD45F7}" type="presParOf" srcId="{81196CF9-A609-45B9-9131-235A7828279A}" destId="{FCC00D34-6F35-4CD2-82F1-31C3B2056006}" srcOrd="1" destOrd="0" presId="urn:microsoft.com/office/officeart/2005/8/layout/vList3"/>
    <dgm:cxn modelId="{846B1EEC-350D-4063-B969-4312050550A0}" type="presParOf" srcId="{EDE1D873-C14B-46AA-A1BC-1DBCF85A38C1}" destId="{6F9F7DEF-6164-4521-82AF-9EC1946648E8}" srcOrd="3" destOrd="0" presId="urn:microsoft.com/office/officeart/2005/8/layout/vList3"/>
    <dgm:cxn modelId="{B1F944A9-5211-44D8-B282-1BD1E76E8FE0}" type="presParOf" srcId="{EDE1D873-C14B-46AA-A1BC-1DBCF85A38C1}" destId="{335C5597-5590-4406-8F68-B60B50C34E47}" srcOrd="4" destOrd="0" presId="urn:microsoft.com/office/officeart/2005/8/layout/vList3"/>
    <dgm:cxn modelId="{A101D031-2EC2-4094-B13D-B7C84B5F6E10}" type="presParOf" srcId="{335C5597-5590-4406-8F68-B60B50C34E47}" destId="{4C12B02D-851F-4EF6-9DF2-FB2E1068EA80}" srcOrd="0" destOrd="0" presId="urn:microsoft.com/office/officeart/2005/8/layout/vList3"/>
    <dgm:cxn modelId="{820236F9-3234-462A-8155-DAAB9B3B9D62}" type="presParOf" srcId="{335C5597-5590-4406-8F68-B60B50C34E47}" destId="{D601DD4F-57D9-46C5-BFEF-B3FE596EA10B}" srcOrd="1" destOrd="0" presId="urn:microsoft.com/office/officeart/2005/8/layout/vList3"/>
    <dgm:cxn modelId="{BD88CABC-D652-4A84-BCF8-D91822C303D3}" type="presParOf" srcId="{EDE1D873-C14B-46AA-A1BC-1DBCF85A38C1}" destId="{9739E5EC-B849-467D-9B5D-53C841F66682}" srcOrd="5" destOrd="0" presId="urn:microsoft.com/office/officeart/2005/8/layout/vList3"/>
    <dgm:cxn modelId="{71711D6D-2C86-4F63-B1E3-386F64AF0124}" type="presParOf" srcId="{EDE1D873-C14B-46AA-A1BC-1DBCF85A38C1}" destId="{AA91FD48-0158-466E-9998-007EA37E3842}" srcOrd="6" destOrd="0" presId="urn:microsoft.com/office/officeart/2005/8/layout/vList3"/>
    <dgm:cxn modelId="{1C48E618-E651-4AA1-8FEB-446197C14072}" type="presParOf" srcId="{AA91FD48-0158-466E-9998-007EA37E3842}" destId="{AF4003D1-E090-4A35-85DB-E4FA04E09D15}" srcOrd="0" destOrd="0" presId="urn:microsoft.com/office/officeart/2005/8/layout/vList3"/>
    <dgm:cxn modelId="{2188094C-6C6E-4F46-B8BA-B293BD36C0E3}" type="presParOf" srcId="{AA91FD48-0158-466E-9998-007EA37E3842}" destId="{300588FE-8584-43B4-AB86-D2C77986EA30}"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00EA1A3-D0E5-E04B-A6B9-9D6648C2AD5E}" type="doc">
      <dgm:prSet loTypeId="urn:microsoft.com/office/officeart/2005/8/layout/cycle7" loCatId="cycle" qsTypeId="urn:microsoft.com/office/officeart/2005/8/quickstyle/simple4" qsCatId="simple" csTypeId="urn:microsoft.com/office/officeart/2005/8/colors/accent1_2" csCatId="accent1" phldr="1"/>
      <dgm:spPr/>
      <dgm:t>
        <a:bodyPr/>
        <a:lstStyle/>
        <a:p>
          <a:endParaRPr lang="en-US"/>
        </a:p>
      </dgm:t>
    </dgm:pt>
    <dgm:pt modelId="{E19D41FE-F159-9344-A85B-D6FC9C1993D8}">
      <dgm:prSet phldrT="[Text]"/>
      <dgm:spPr>
        <a:solidFill>
          <a:schemeClr val="accent2">
            <a:lumMod val="50000"/>
          </a:schemeClr>
        </a:solidFill>
      </dgm:spPr>
      <dgm:t>
        <a:bodyPr/>
        <a:lstStyle/>
        <a:p>
          <a:r>
            <a:rPr lang="en-US" dirty="0"/>
            <a:t>Relationships</a:t>
          </a:r>
        </a:p>
      </dgm:t>
    </dgm:pt>
    <dgm:pt modelId="{76C35B93-8945-C643-B952-64F53ACF0E0A}" type="parTrans" cxnId="{30DA51A6-00F8-1542-B080-831D6EBADEE4}">
      <dgm:prSet/>
      <dgm:spPr/>
      <dgm:t>
        <a:bodyPr/>
        <a:lstStyle/>
        <a:p>
          <a:endParaRPr lang="en-US"/>
        </a:p>
      </dgm:t>
    </dgm:pt>
    <dgm:pt modelId="{F082CEFD-B3EF-884F-9A79-93BEDAE50AEC}" type="sibTrans" cxnId="{30DA51A6-00F8-1542-B080-831D6EBADEE4}">
      <dgm:prSet/>
      <dgm:spPr/>
      <dgm:t>
        <a:bodyPr/>
        <a:lstStyle/>
        <a:p>
          <a:endParaRPr lang="en-US"/>
        </a:p>
      </dgm:t>
    </dgm:pt>
    <dgm:pt modelId="{EED8CB1A-6108-6F4C-8254-5A0495810A9B}">
      <dgm:prSet phldrT="[Text]"/>
      <dgm:spPr>
        <a:solidFill>
          <a:schemeClr val="tx2">
            <a:lumMod val="75000"/>
          </a:schemeClr>
        </a:solidFill>
      </dgm:spPr>
      <dgm:t>
        <a:bodyPr/>
        <a:lstStyle/>
        <a:p>
          <a:r>
            <a:rPr lang="en-US" dirty="0"/>
            <a:t>Being accepted</a:t>
          </a:r>
        </a:p>
      </dgm:t>
    </dgm:pt>
    <dgm:pt modelId="{B212A151-2C0E-6D44-AE47-40F9C57629CC}" type="parTrans" cxnId="{54779EA7-52C7-634C-B338-CCADF443B399}">
      <dgm:prSet/>
      <dgm:spPr/>
      <dgm:t>
        <a:bodyPr/>
        <a:lstStyle/>
        <a:p>
          <a:endParaRPr lang="en-US"/>
        </a:p>
      </dgm:t>
    </dgm:pt>
    <dgm:pt modelId="{A95B119D-789A-7149-B500-BEA4E63063A1}" type="sibTrans" cxnId="{54779EA7-52C7-634C-B338-CCADF443B399}">
      <dgm:prSet/>
      <dgm:spPr/>
      <dgm:t>
        <a:bodyPr/>
        <a:lstStyle/>
        <a:p>
          <a:endParaRPr lang="en-US"/>
        </a:p>
      </dgm:t>
    </dgm:pt>
    <dgm:pt modelId="{B813E7F9-EF24-6148-980C-418323DBD5E4}">
      <dgm:prSet phldrT="[Text]"/>
      <dgm:spPr>
        <a:solidFill>
          <a:schemeClr val="accent2">
            <a:lumMod val="75000"/>
          </a:schemeClr>
        </a:solidFill>
      </dgm:spPr>
      <dgm:t>
        <a:bodyPr/>
        <a:lstStyle/>
        <a:p>
          <a:r>
            <a:rPr lang="en-US" dirty="0"/>
            <a:t>Social Status</a:t>
          </a:r>
        </a:p>
      </dgm:t>
    </dgm:pt>
    <dgm:pt modelId="{5D793EEC-3D9C-F245-B560-93779CCF7E4E}" type="parTrans" cxnId="{FD790F75-C435-0842-B5F1-930D643E8CCE}">
      <dgm:prSet/>
      <dgm:spPr/>
      <dgm:t>
        <a:bodyPr/>
        <a:lstStyle/>
        <a:p>
          <a:endParaRPr lang="en-US"/>
        </a:p>
      </dgm:t>
    </dgm:pt>
    <dgm:pt modelId="{AD93A33A-D367-6C4F-82F5-C4217565545C}" type="sibTrans" cxnId="{FD790F75-C435-0842-B5F1-930D643E8CCE}">
      <dgm:prSet/>
      <dgm:spPr/>
      <dgm:t>
        <a:bodyPr/>
        <a:lstStyle/>
        <a:p>
          <a:endParaRPr lang="en-US"/>
        </a:p>
      </dgm:t>
    </dgm:pt>
    <dgm:pt modelId="{8CE1F033-F699-E946-957B-D21D4D67E31D}">
      <dgm:prSet phldrT="[Text]"/>
      <dgm:spPr>
        <a:solidFill>
          <a:srgbClr val="660066"/>
        </a:solidFill>
      </dgm:spPr>
      <dgm:t>
        <a:bodyPr/>
        <a:lstStyle/>
        <a:p>
          <a:r>
            <a:rPr lang="en-US" dirty="0" err="1"/>
            <a:t>Behaviour</a:t>
          </a:r>
          <a:endParaRPr lang="en-US" dirty="0"/>
        </a:p>
      </dgm:t>
    </dgm:pt>
    <dgm:pt modelId="{38F648C9-B3A2-444D-A021-E1F9694C8A87}" type="parTrans" cxnId="{6D915990-5E63-894F-B855-ADEC7FD9EC73}">
      <dgm:prSet/>
      <dgm:spPr/>
      <dgm:t>
        <a:bodyPr/>
        <a:lstStyle/>
        <a:p>
          <a:endParaRPr lang="en-US"/>
        </a:p>
      </dgm:t>
    </dgm:pt>
    <dgm:pt modelId="{BDEB5082-DAED-2744-A5B4-66D8A3494A83}" type="sibTrans" cxnId="{6D915990-5E63-894F-B855-ADEC7FD9EC73}">
      <dgm:prSet/>
      <dgm:spPr/>
      <dgm:t>
        <a:bodyPr/>
        <a:lstStyle/>
        <a:p>
          <a:endParaRPr lang="en-US"/>
        </a:p>
      </dgm:t>
    </dgm:pt>
    <dgm:pt modelId="{6112E4E3-7468-724B-9164-89FF76CDB040}" type="pres">
      <dgm:prSet presAssocID="{500EA1A3-D0E5-E04B-A6B9-9D6648C2AD5E}" presName="Name0" presStyleCnt="0">
        <dgm:presLayoutVars>
          <dgm:dir/>
          <dgm:resizeHandles val="exact"/>
        </dgm:presLayoutVars>
      </dgm:prSet>
      <dgm:spPr/>
    </dgm:pt>
    <dgm:pt modelId="{CD7C7F51-8B94-6041-9E98-1B6A494A8C7C}" type="pres">
      <dgm:prSet presAssocID="{E19D41FE-F159-9344-A85B-D6FC9C1993D8}" presName="node" presStyleLbl="node1" presStyleIdx="0" presStyleCnt="4" custRadScaleRad="100085" custRadScaleInc="0">
        <dgm:presLayoutVars>
          <dgm:bulletEnabled val="1"/>
        </dgm:presLayoutVars>
      </dgm:prSet>
      <dgm:spPr/>
    </dgm:pt>
    <dgm:pt modelId="{D3253546-232F-5B43-97CE-B521E63E64AD}" type="pres">
      <dgm:prSet presAssocID="{F082CEFD-B3EF-884F-9A79-93BEDAE50AEC}" presName="sibTrans" presStyleLbl="sibTrans2D1" presStyleIdx="0" presStyleCnt="4"/>
      <dgm:spPr/>
    </dgm:pt>
    <dgm:pt modelId="{7CB881A4-01F6-BD46-853F-E2BA5773E564}" type="pres">
      <dgm:prSet presAssocID="{F082CEFD-B3EF-884F-9A79-93BEDAE50AEC}" presName="connectorText" presStyleLbl="sibTrans2D1" presStyleIdx="0" presStyleCnt="4"/>
      <dgm:spPr/>
    </dgm:pt>
    <dgm:pt modelId="{C56C3E30-EF4A-CF49-A73E-D06D0B3B3CF1}" type="pres">
      <dgm:prSet presAssocID="{EED8CB1A-6108-6F4C-8254-5A0495810A9B}" presName="node" presStyleLbl="node1" presStyleIdx="1" presStyleCnt="4">
        <dgm:presLayoutVars>
          <dgm:bulletEnabled val="1"/>
        </dgm:presLayoutVars>
      </dgm:prSet>
      <dgm:spPr/>
    </dgm:pt>
    <dgm:pt modelId="{D1260416-43F5-E94E-A94C-E5EACA7D10D1}" type="pres">
      <dgm:prSet presAssocID="{A95B119D-789A-7149-B500-BEA4E63063A1}" presName="sibTrans" presStyleLbl="sibTrans2D1" presStyleIdx="1" presStyleCnt="4"/>
      <dgm:spPr/>
    </dgm:pt>
    <dgm:pt modelId="{3078E79A-4203-7546-AFD8-02C6E9F19BD6}" type="pres">
      <dgm:prSet presAssocID="{A95B119D-789A-7149-B500-BEA4E63063A1}" presName="connectorText" presStyleLbl="sibTrans2D1" presStyleIdx="1" presStyleCnt="4"/>
      <dgm:spPr/>
    </dgm:pt>
    <dgm:pt modelId="{C270DE62-FECE-2D48-9799-C5D2337405A6}" type="pres">
      <dgm:prSet presAssocID="{B813E7F9-EF24-6148-980C-418323DBD5E4}" presName="node" presStyleLbl="node1" presStyleIdx="2" presStyleCnt="4">
        <dgm:presLayoutVars>
          <dgm:bulletEnabled val="1"/>
        </dgm:presLayoutVars>
      </dgm:prSet>
      <dgm:spPr/>
    </dgm:pt>
    <dgm:pt modelId="{FD9AC430-76DC-9844-B8AD-6286C7A24390}" type="pres">
      <dgm:prSet presAssocID="{AD93A33A-D367-6C4F-82F5-C4217565545C}" presName="sibTrans" presStyleLbl="sibTrans2D1" presStyleIdx="2" presStyleCnt="4"/>
      <dgm:spPr/>
    </dgm:pt>
    <dgm:pt modelId="{132FE459-8FB1-EA4C-8A93-A7DBCB6F6B6E}" type="pres">
      <dgm:prSet presAssocID="{AD93A33A-D367-6C4F-82F5-C4217565545C}" presName="connectorText" presStyleLbl="sibTrans2D1" presStyleIdx="2" presStyleCnt="4"/>
      <dgm:spPr/>
    </dgm:pt>
    <dgm:pt modelId="{D646192A-C335-A440-A0EA-5F79FEBCD573}" type="pres">
      <dgm:prSet presAssocID="{8CE1F033-F699-E946-957B-D21D4D67E31D}" presName="node" presStyleLbl="node1" presStyleIdx="3" presStyleCnt="4">
        <dgm:presLayoutVars>
          <dgm:bulletEnabled val="1"/>
        </dgm:presLayoutVars>
      </dgm:prSet>
      <dgm:spPr/>
    </dgm:pt>
    <dgm:pt modelId="{E774695C-5F85-B34E-8951-EEBD79D1AE20}" type="pres">
      <dgm:prSet presAssocID="{BDEB5082-DAED-2744-A5B4-66D8A3494A83}" presName="sibTrans" presStyleLbl="sibTrans2D1" presStyleIdx="3" presStyleCnt="4"/>
      <dgm:spPr/>
    </dgm:pt>
    <dgm:pt modelId="{F2D7A4CA-0AFE-5A49-A198-48949B72A10F}" type="pres">
      <dgm:prSet presAssocID="{BDEB5082-DAED-2744-A5B4-66D8A3494A83}" presName="connectorText" presStyleLbl="sibTrans2D1" presStyleIdx="3" presStyleCnt="4"/>
      <dgm:spPr/>
    </dgm:pt>
  </dgm:ptLst>
  <dgm:cxnLst>
    <dgm:cxn modelId="{AB9EE70E-AF28-4443-A459-4FD39FCCE478}" type="presOf" srcId="{B813E7F9-EF24-6148-980C-418323DBD5E4}" destId="{C270DE62-FECE-2D48-9799-C5D2337405A6}" srcOrd="0" destOrd="0" presId="urn:microsoft.com/office/officeart/2005/8/layout/cycle7"/>
    <dgm:cxn modelId="{8A54172F-BD6D-8C43-AD25-D3FB6CFB20D1}" type="presOf" srcId="{F082CEFD-B3EF-884F-9A79-93BEDAE50AEC}" destId="{7CB881A4-01F6-BD46-853F-E2BA5773E564}" srcOrd="1" destOrd="0" presId="urn:microsoft.com/office/officeart/2005/8/layout/cycle7"/>
    <dgm:cxn modelId="{6C8F9E30-E135-634D-8192-09CDD5E0371D}" type="presOf" srcId="{AD93A33A-D367-6C4F-82F5-C4217565545C}" destId="{FD9AC430-76DC-9844-B8AD-6286C7A24390}" srcOrd="0" destOrd="0" presId="urn:microsoft.com/office/officeart/2005/8/layout/cycle7"/>
    <dgm:cxn modelId="{10C5774C-44EC-244A-A4E1-A21E62923FF3}" type="presOf" srcId="{EED8CB1A-6108-6F4C-8254-5A0495810A9B}" destId="{C56C3E30-EF4A-CF49-A73E-D06D0B3B3CF1}" srcOrd="0" destOrd="0" presId="urn:microsoft.com/office/officeart/2005/8/layout/cycle7"/>
    <dgm:cxn modelId="{CE7C0B63-28B3-F245-B886-C478038E4F04}" type="presOf" srcId="{500EA1A3-D0E5-E04B-A6B9-9D6648C2AD5E}" destId="{6112E4E3-7468-724B-9164-89FF76CDB040}" srcOrd="0" destOrd="0" presId="urn:microsoft.com/office/officeart/2005/8/layout/cycle7"/>
    <dgm:cxn modelId="{86F2CD74-D34D-C246-9D76-452C44C1CAEC}" type="presOf" srcId="{BDEB5082-DAED-2744-A5B4-66D8A3494A83}" destId="{E774695C-5F85-B34E-8951-EEBD79D1AE20}" srcOrd="0" destOrd="0" presId="urn:microsoft.com/office/officeart/2005/8/layout/cycle7"/>
    <dgm:cxn modelId="{FD790F75-C435-0842-B5F1-930D643E8CCE}" srcId="{500EA1A3-D0E5-E04B-A6B9-9D6648C2AD5E}" destId="{B813E7F9-EF24-6148-980C-418323DBD5E4}" srcOrd="2" destOrd="0" parTransId="{5D793EEC-3D9C-F245-B560-93779CCF7E4E}" sibTransId="{AD93A33A-D367-6C4F-82F5-C4217565545C}"/>
    <dgm:cxn modelId="{E4A21278-3A9C-3B49-93F9-BB65E25FC091}" type="presOf" srcId="{A95B119D-789A-7149-B500-BEA4E63063A1}" destId="{3078E79A-4203-7546-AFD8-02C6E9F19BD6}" srcOrd="1" destOrd="0" presId="urn:microsoft.com/office/officeart/2005/8/layout/cycle7"/>
    <dgm:cxn modelId="{6D915990-5E63-894F-B855-ADEC7FD9EC73}" srcId="{500EA1A3-D0E5-E04B-A6B9-9D6648C2AD5E}" destId="{8CE1F033-F699-E946-957B-D21D4D67E31D}" srcOrd="3" destOrd="0" parTransId="{38F648C9-B3A2-444D-A021-E1F9694C8A87}" sibTransId="{BDEB5082-DAED-2744-A5B4-66D8A3494A83}"/>
    <dgm:cxn modelId="{2F7A0195-4E71-4043-AE05-B8619B199523}" type="presOf" srcId="{BDEB5082-DAED-2744-A5B4-66D8A3494A83}" destId="{F2D7A4CA-0AFE-5A49-A198-48949B72A10F}" srcOrd="1" destOrd="0" presId="urn:microsoft.com/office/officeart/2005/8/layout/cycle7"/>
    <dgm:cxn modelId="{30DA51A6-00F8-1542-B080-831D6EBADEE4}" srcId="{500EA1A3-D0E5-E04B-A6B9-9D6648C2AD5E}" destId="{E19D41FE-F159-9344-A85B-D6FC9C1993D8}" srcOrd="0" destOrd="0" parTransId="{76C35B93-8945-C643-B952-64F53ACF0E0A}" sibTransId="{F082CEFD-B3EF-884F-9A79-93BEDAE50AEC}"/>
    <dgm:cxn modelId="{54779EA7-52C7-634C-B338-CCADF443B399}" srcId="{500EA1A3-D0E5-E04B-A6B9-9D6648C2AD5E}" destId="{EED8CB1A-6108-6F4C-8254-5A0495810A9B}" srcOrd="1" destOrd="0" parTransId="{B212A151-2C0E-6D44-AE47-40F9C57629CC}" sibTransId="{A95B119D-789A-7149-B500-BEA4E63063A1}"/>
    <dgm:cxn modelId="{10592DB0-5799-7840-9406-70B60F4D1717}" type="presOf" srcId="{AD93A33A-D367-6C4F-82F5-C4217565545C}" destId="{132FE459-8FB1-EA4C-8A93-A7DBCB6F6B6E}" srcOrd="1" destOrd="0" presId="urn:microsoft.com/office/officeart/2005/8/layout/cycle7"/>
    <dgm:cxn modelId="{E6C19BC4-3297-FE44-B9A3-89A73656A66B}" type="presOf" srcId="{8CE1F033-F699-E946-957B-D21D4D67E31D}" destId="{D646192A-C335-A440-A0EA-5F79FEBCD573}" srcOrd="0" destOrd="0" presId="urn:microsoft.com/office/officeart/2005/8/layout/cycle7"/>
    <dgm:cxn modelId="{A1D8EDCE-EC08-7F43-A700-150AFBD76FC1}" type="presOf" srcId="{F082CEFD-B3EF-884F-9A79-93BEDAE50AEC}" destId="{D3253546-232F-5B43-97CE-B521E63E64AD}" srcOrd="0" destOrd="0" presId="urn:microsoft.com/office/officeart/2005/8/layout/cycle7"/>
    <dgm:cxn modelId="{0ABACCD8-F28B-2247-AD84-0FFCA36D96BB}" type="presOf" srcId="{E19D41FE-F159-9344-A85B-D6FC9C1993D8}" destId="{CD7C7F51-8B94-6041-9E98-1B6A494A8C7C}" srcOrd="0" destOrd="0" presId="urn:microsoft.com/office/officeart/2005/8/layout/cycle7"/>
    <dgm:cxn modelId="{185D31ED-AA30-0042-B498-F30006B46146}" type="presOf" srcId="{A95B119D-789A-7149-B500-BEA4E63063A1}" destId="{D1260416-43F5-E94E-A94C-E5EACA7D10D1}" srcOrd="0" destOrd="0" presId="urn:microsoft.com/office/officeart/2005/8/layout/cycle7"/>
    <dgm:cxn modelId="{8BCF072A-58C1-5844-AB2C-AFBF64C2F91E}" type="presParOf" srcId="{6112E4E3-7468-724B-9164-89FF76CDB040}" destId="{CD7C7F51-8B94-6041-9E98-1B6A494A8C7C}" srcOrd="0" destOrd="0" presId="urn:microsoft.com/office/officeart/2005/8/layout/cycle7"/>
    <dgm:cxn modelId="{FC57A6F2-1278-444F-9F5C-C6AC4482C217}" type="presParOf" srcId="{6112E4E3-7468-724B-9164-89FF76CDB040}" destId="{D3253546-232F-5B43-97CE-B521E63E64AD}" srcOrd="1" destOrd="0" presId="urn:microsoft.com/office/officeart/2005/8/layout/cycle7"/>
    <dgm:cxn modelId="{4140A844-B1E8-5848-9F85-6D4E83A0D549}" type="presParOf" srcId="{D3253546-232F-5B43-97CE-B521E63E64AD}" destId="{7CB881A4-01F6-BD46-853F-E2BA5773E564}" srcOrd="0" destOrd="0" presId="urn:microsoft.com/office/officeart/2005/8/layout/cycle7"/>
    <dgm:cxn modelId="{EBB68B6A-B38D-114E-B053-9AD1F064AC63}" type="presParOf" srcId="{6112E4E3-7468-724B-9164-89FF76CDB040}" destId="{C56C3E30-EF4A-CF49-A73E-D06D0B3B3CF1}" srcOrd="2" destOrd="0" presId="urn:microsoft.com/office/officeart/2005/8/layout/cycle7"/>
    <dgm:cxn modelId="{93CEE58E-D80D-7243-9056-A742586C7B59}" type="presParOf" srcId="{6112E4E3-7468-724B-9164-89FF76CDB040}" destId="{D1260416-43F5-E94E-A94C-E5EACA7D10D1}" srcOrd="3" destOrd="0" presId="urn:microsoft.com/office/officeart/2005/8/layout/cycle7"/>
    <dgm:cxn modelId="{1F2690E7-3714-174C-B6D7-73C11AF97A22}" type="presParOf" srcId="{D1260416-43F5-E94E-A94C-E5EACA7D10D1}" destId="{3078E79A-4203-7546-AFD8-02C6E9F19BD6}" srcOrd="0" destOrd="0" presId="urn:microsoft.com/office/officeart/2005/8/layout/cycle7"/>
    <dgm:cxn modelId="{E7F678F9-6338-7746-B3C1-8EA7F94F260B}" type="presParOf" srcId="{6112E4E3-7468-724B-9164-89FF76CDB040}" destId="{C270DE62-FECE-2D48-9799-C5D2337405A6}" srcOrd="4" destOrd="0" presId="urn:microsoft.com/office/officeart/2005/8/layout/cycle7"/>
    <dgm:cxn modelId="{816733A5-4A6B-DB4B-85B8-00C9C99C5697}" type="presParOf" srcId="{6112E4E3-7468-724B-9164-89FF76CDB040}" destId="{FD9AC430-76DC-9844-B8AD-6286C7A24390}" srcOrd="5" destOrd="0" presId="urn:microsoft.com/office/officeart/2005/8/layout/cycle7"/>
    <dgm:cxn modelId="{950F394E-D524-984D-BC3E-0A8CA4F211FB}" type="presParOf" srcId="{FD9AC430-76DC-9844-B8AD-6286C7A24390}" destId="{132FE459-8FB1-EA4C-8A93-A7DBCB6F6B6E}" srcOrd="0" destOrd="0" presId="urn:microsoft.com/office/officeart/2005/8/layout/cycle7"/>
    <dgm:cxn modelId="{0AB59595-48E6-F34F-8EA4-EA21971698CB}" type="presParOf" srcId="{6112E4E3-7468-724B-9164-89FF76CDB040}" destId="{D646192A-C335-A440-A0EA-5F79FEBCD573}" srcOrd="6" destOrd="0" presId="urn:microsoft.com/office/officeart/2005/8/layout/cycle7"/>
    <dgm:cxn modelId="{FCA7A30C-EA78-9C4C-A7FE-611F5F3E131C}" type="presParOf" srcId="{6112E4E3-7468-724B-9164-89FF76CDB040}" destId="{E774695C-5F85-B34E-8951-EEBD79D1AE20}" srcOrd="7" destOrd="0" presId="urn:microsoft.com/office/officeart/2005/8/layout/cycle7"/>
    <dgm:cxn modelId="{770C94A9-AAC6-7749-B197-747AA09EA2DC}" type="presParOf" srcId="{E774695C-5F85-B34E-8951-EEBD79D1AE20}" destId="{F2D7A4CA-0AFE-5A49-A198-48949B72A10F}"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9D684E7-5819-4A46-9307-B498B7BA6577}" type="doc">
      <dgm:prSet loTypeId="urn:microsoft.com/office/officeart/2005/8/layout/vList3" loCatId="list" qsTypeId="urn:microsoft.com/office/officeart/2005/8/quickstyle/simple4" qsCatId="simple" csTypeId="urn:microsoft.com/office/officeart/2005/8/colors/colorful5" csCatId="colorful" phldr="1"/>
      <dgm:spPr/>
    </dgm:pt>
    <dgm:pt modelId="{7786EBCC-2760-E244-8B6C-116365882A67}">
      <dgm:prSet phldrT="[Text]"/>
      <dgm:spPr/>
      <dgm:t>
        <a:bodyPr/>
        <a:lstStyle/>
        <a:p>
          <a:r>
            <a:rPr lang="en-US" dirty="0">
              <a:solidFill>
                <a:schemeClr val="tx1"/>
              </a:solidFill>
            </a:rPr>
            <a:t>Absence</a:t>
          </a:r>
        </a:p>
      </dgm:t>
    </dgm:pt>
    <dgm:pt modelId="{0C6B3FED-2F67-E042-BD55-8ABAD760E64B}" type="parTrans" cxnId="{52394069-C46D-2147-9D6A-F256FE81BCC4}">
      <dgm:prSet/>
      <dgm:spPr/>
      <dgm:t>
        <a:bodyPr/>
        <a:lstStyle/>
        <a:p>
          <a:endParaRPr lang="en-US"/>
        </a:p>
      </dgm:t>
    </dgm:pt>
    <dgm:pt modelId="{325A19B0-9DCE-194C-9175-7CF15F3FF9D3}" type="sibTrans" cxnId="{52394069-C46D-2147-9D6A-F256FE81BCC4}">
      <dgm:prSet/>
      <dgm:spPr/>
      <dgm:t>
        <a:bodyPr/>
        <a:lstStyle/>
        <a:p>
          <a:endParaRPr lang="en-US"/>
        </a:p>
      </dgm:t>
    </dgm:pt>
    <dgm:pt modelId="{AFA573F1-1C03-BE48-81AC-617EBCC67E06}">
      <dgm:prSet phldrT="[Text]"/>
      <dgm:spPr/>
      <dgm:t>
        <a:bodyPr/>
        <a:lstStyle/>
        <a:p>
          <a:r>
            <a:rPr lang="en-US" dirty="0">
              <a:solidFill>
                <a:schemeClr val="tx1"/>
              </a:solidFill>
            </a:rPr>
            <a:t>Stress</a:t>
          </a:r>
        </a:p>
      </dgm:t>
    </dgm:pt>
    <dgm:pt modelId="{EBF5537B-C5F5-E343-9605-3AA77FE4CD3A}" type="parTrans" cxnId="{0F71322C-D07F-4749-9F1B-6AEAEC43A4C3}">
      <dgm:prSet/>
      <dgm:spPr/>
      <dgm:t>
        <a:bodyPr/>
        <a:lstStyle/>
        <a:p>
          <a:endParaRPr lang="en-US"/>
        </a:p>
      </dgm:t>
    </dgm:pt>
    <dgm:pt modelId="{2B345700-6FD0-2D41-B79C-1F15A50E8493}" type="sibTrans" cxnId="{0F71322C-D07F-4749-9F1B-6AEAEC43A4C3}">
      <dgm:prSet/>
      <dgm:spPr/>
      <dgm:t>
        <a:bodyPr/>
        <a:lstStyle/>
        <a:p>
          <a:endParaRPr lang="en-US"/>
        </a:p>
      </dgm:t>
    </dgm:pt>
    <dgm:pt modelId="{A98F81F1-471B-894C-BE5F-88EBD550ECE5}">
      <dgm:prSet phldrT="[Text]"/>
      <dgm:spPr/>
      <dgm:t>
        <a:bodyPr/>
        <a:lstStyle/>
        <a:p>
          <a:r>
            <a:rPr lang="en-US" dirty="0">
              <a:solidFill>
                <a:schemeClr val="tx1"/>
              </a:solidFill>
            </a:rPr>
            <a:t>Paying attention</a:t>
          </a:r>
        </a:p>
      </dgm:t>
    </dgm:pt>
    <dgm:pt modelId="{7E470479-BD89-8347-951E-2D487F8DBBCD}" type="parTrans" cxnId="{F382471B-EF6E-F748-95B7-D3987334993B}">
      <dgm:prSet/>
      <dgm:spPr/>
      <dgm:t>
        <a:bodyPr/>
        <a:lstStyle/>
        <a:p>
          <a:endParaRPr lang="en-US"/>
        </a:p>
      </dgm:t>
    </dgm:pt>
    <dgm:pt modelId="{2238E961-7FD7-9845-9D0F-6618ED528100}" type="sibTrans" cxnId="{F382471B-EF6E-F748-95B7-D3987334993B}">
      <dgm:prSet/>
      <dgm:spPr/>
      <dgm:t>
        <a:bodyPr/>
        <a:lstStyle/>
        <a:p>
          <a:endParaRPr lang="en-US"/>
        </a:p>
      </dgm:t>
    </dgm:pt>
    <dgm:pt modelId="{548AB26F-FCD2-264A-B8D5-435FA8ABF4B2}">
      <dgm:prSet phldrT="[Text]"/>
      <dgm:spPr/>
      <dgm:t>
        <a:bodyPr/>
        <a:lstStyle/>
        <a:p>
          <a:r>
            <a:rPr lang="en-US" dirty="0">
              <a:solidFill>
                <a:schemeClr val="tx1"/>
              </a:solidFill>
            </a:rPr>
            <a:t>Concentration</a:t>
          </a:r>
        </a:p>
      </dgm:t>
    </dgm:pt>
    <dgm:pt modelId="{F206C0DE-1CD5-F644-8BDD-F6C2EAB28BA1}" type="parTrans" cxnId="{0FC13705-AC15-F048-82A9-59E52CE48C30}">
      <dgm:prSet/>
      <dgm:spPr/>
      <dgm:t>
        <a:bodyPr/>
        <a:lstStyle/>
        <a:p>
          <a:endParaRPr lang="en-US"/>
        </a:p>
      </dgm:t>
    </dgm:pt>
    <dgm:pt modelId="{AEA53716-B8D8-E143-ACCE-CE21B00EDBBA}" type="sibTrans" cxnId="{0FC13705-AC15-F048-82A9-59E52CE48C30}">
      <dgm:prSet/>
      <dgm:spPr/>
      <dgm:t>
        <a:bodyPr/>
        <a:lstStyle/>
        <a:p>
          <a:endParaRPr lang="en-US"/>
        </a:p>
      </dgm:t>
    </dgm:pt>
    <dgm:pt modelId="{16879AD9-DC74-7E40-B6A3-F972CC1D6357}">
      <dgm:prSet phldrT="[Text]"/>
      <dgm:spPr/>
      <dgm:t>
        <a:bodyPr/>
        <a:lstStyle/>
        <a:p>
          <a:r>
            <a:rPr lang="en-US" dirty="0">
              <a:solidFill>
                <a:schemeClr val="tx1"/>
              </a:solidFill>
            </a:rPr>
            <a:t>Motivation</a:t>
          </a:r>
        </a:p>
      </dgm:t>
    </dgm:pt>
    <dgm:pt modelId="{7C86B1E3-D45A-A54B-9A02-A503930BE24D}" type="parTrans" cxnId="{D2602C5C-CB4A-6343-92ED-5D59E0E9BD0C}">
      <dgm:prSet/>
      <dgm:spPr/>
      <dgm:t>
        <a:bodyPr/>
        <a:lstStyle/>
        <a:p>
          <a:endParaRPr lang="en-US"/>
        </a:p>
      </dgm:t>
    </dgm:pt>
    <dgm:pt modelId="{98FDEB54-295A-FB48-AA3C-98E496E0ED7B}" type="sibTrans" cxnId="{D2602C5C-CB4A-6343-92ED-5D59E0E9BD0C}">
      <dgm:prSet/>
      <dgm:spPr/>
      <dgm:t>
        <a:bodyPr/>
        <a:lstStyle/>
        <a:p>
          <a:endParaRPr lang="en-US"/>
        </a:p>
      </dgm:t>
    </dgm:pt>
    <dgm:pt modelId="{60244094-8BF9-4A43-891D-B6B94E5BCFCB}">
      <dgm:prSet phldrT="[Text]"/>
      <dgm:spPr/>
      <dgm:t>
        <a:bodyPr/>
        <a:lstStyle/>
        <a:p>
          <a:r>
            <a:rPr lang="en-US" dirty="0">
              <a:solidFill>
                <a:schemeClr val="tx1"/>
              </a:solidFill>
            </a:rPr>
            <a:t>Memory skills</a:t>
          </a:r>
        </a:p>
      </dgm:t>
    </dgm:pt>
    <dgm:pt modelId="{5430785E-7B37-6A4E-A930-BE86DB085293}" type="parTrans" cxnId="{F5E392C8-5FBC-4E49-B71E-4AA6B500F92D}">
      <dgm:prSet/>
      <dgm:spPr/>
      <dgm:t>
        <a:bodyPr/>
        <a:lstStyle/>
        <a:p>
          <a:endParaRPr lang="en-US"/>
        </a:p>
      </dgm:t>
    </dgm:pt>
    <dgm:pt modelId="{EA84E06E-03F2-0445-9281-EC3AE3D91C4D}" type="sibTrans" cxnId="{F5E392C8-5FBC-4E49-B71E-4AA6B500F92D}">
      <dgm:prSet/>
      <dgm:spPr/>
      <dgm:t>
        <a:bodyPr/>
        <a:lstStyle/>
        <a:p>
          <a:endParaRPr lang="en-US"/>
        </a:p>
      </dgm:t>
    </dgm:pt>
    <dgm:pt modelId="{FB14AB37-6DEF-B44D-B0B3-0773530B02E2}">
      <dgm:prSet phldrT="[Text]"/>
      <dgm:spPr/>
      <dgm:t>
        <a:bodyPr/>
        <a:lstStyle/>
        <a:p>
          <a:r>
            <a:rPr lang="en-US" dirty="0">
              <a:solidFill>
                <a:schemeClr val="tx1"/>
              </a:solidFill>
            </a:rPr>
            <a:t>Depression</a:t>
          </a:r>
        </a:p>
      </dgm:t>
    </dgm:pt>
    <dgm:pt modelId="{A65C0CA9-9BCE-124B-910E-C55DED8C2906}" type="parTrans" cxnId="{CC524045-408B-F945-881C-0F7D4658E445}">
      <dgm:prSet/>
      <dgm:spPr/>
      <dgm:t>
        <a:bodyPr/>
        <a:lstStyle/>
        <a:p>
          <a:endParaRPr lang="en-US"/>
        </a:p>
      </dgm:t>
    </dgm:pt>
    <dgm:pt modelId="{09C657EA-D43E-1347-BB11-4951080D5727}" type="sibTrans" cxnId="{CC524045-408B-F945-881C-0F7D4658E445}">
      <dgm:prSet/>
      <dgm:spPr/>
      <dgm:t>
        <a:bodyPr/>
        <a:lstStyle/>
        <a:p>
          <a:endParaRPr lang="en-US"/>
        </a:p>
      </dgm:t>
    </dgm:pt>
    <dgm:pt modelId="{24B0C622-22A5-0441-98A2-496278D82FBD}" type="pres">
      <dgm:prSet presAssocID="{39D684E7-5819-4A46-9307-B498B7BA6577}" presName="linearFlow" presStyleCnt="0">
        <dgm:presLayoutVars>
          <dgm:dir/>
          <dgm:resizeHandles val="exact"/>
        </dgm:presLayoutVars>
      </dgm:prSet>
      <dgm:spPr/>
    </dgm:pt>
    <dgm:pt modelId="{FD77A896-7047-7946-BCC6-4B5054C443CF}" type="pres">
      <dgm:prSet presAssocID="{7786EBCC-2760-E244-8B6C-116365882A67}" presName="composite" presStyleCnt="0"/>
      <dgm:spPr/>
    </dgm:pt>
    <dgm:pt modelId="{6A6A43E0-619D-4947-8FE5-F0FB6F88EE2D}" type="pres">
      <dgm:prSet presAssocID="{7786EBCC-2760-E244-8B6C-116365882A67}" presName="imgShp" presStyleLbl="fgImgPlace1" presStyleIdx="0" presStyleCnt="7"/>
      <dgm:spPr>
        <a:blipFill rotWithShape="1">
          <a:blip xmlns:r="http://schemas.openxmlformats.org/officeDocument/2006/relationships" r:embed="rId1"/>
          <a:stretch>
            <a:fillRect/>
          </a:stretch>
        </a:blipFill>
      </dgm:spPr>
    </dgm:pt>
    <dgm:pt modelId="{DEFF841C-A8AD-7748-BB50-0B1040615519}" type="pres">
      <dgm:prSet presAssocID="{7786EBCC-2760-E244-8B6C-116365882A67}" presName="txShp" presStyleLbl="node1" presStyleIdx="0" presStyleCnt="7">
        <dgm:presLayoutVars>
          <dgm:bulletEnabled val="1"/>
        </dgm:presLayoutVars>
      </dgm:prSet>
      <dgm:spPr/>
    </dgm:pt>
    <dgm:pt modelId="{F09DC2F3-699B-FF4C-9F27-C7287CDB8013}" type="pres">
      <dgm:prSet presAssocID="{325A19B0-9DCE-194C-9175-7CF15F3FF9D3}" presName="spacing" presStyleCnt="0"/>
      <dgm:spPr/>
    </dgm:pt>
    <dgm:pt modelId="{6A92E45E-D698-0D42-9592-DB1459916047}" type="pres">
      <dgm:prSet presAssocID="{AFA573F1-1C03-BE48-81AC-617EBCC67E06}" presName="composite" presStyleCnt="0"/>
      <dgm:spPr/>
    </dgm:pt>
    <dgm:pt modelId="{D02D194B-1FFA-1348-B454-2F717E38E0F2}" type="pres">
      <dgm:prSet presAssocID="{AFA573F1-1C03-BE48-81AC-617EBCC67E06}" presName="imgShp" presStyleLbl="fgImgPlace1" presStyleIdx="1" presStyleCnt="7"/>
      <dgm:spPr>
        <a:blipFill rotWithShape="1">
          <a:blip xmlns:r="http://schemas.openxmlformats.org/officeDocument/2006/relationships" r:embed="rId1"/>
          <a:stretch>
            <a:fillRect/>
          </a:stretch>
        </a:blipFill>
      </dgm:spPr>
    </dgm:pt>
    <dgm:pt modelId="{106DC911-DA8D-964F-B6C6-0BB2D97C2AD1}" type="pres">
      <dgm:prSet presAssocID="{AFA573F1-1C03-BE48-81AC-617EBCC67E06}" presName="txShp" presStyleLbl="node1" presStyleIdx="1" presStyleCnt="7">
        <dgm:presLayoutVars>
          <dgm:bulletEnabled val="1"/>
        </dgm:presLayoutVars>
      </dgm:prSet>
      <dgm:spPr/>
    </dgm:pt>
    <dgm:pt modelId="{DF5C7FEF-38FA-394F-9F82-4760799B4829}" type="pres">
      <dgm:prSet presAssocID="{2B345700-6FD0-2D41-B79C-1F15A50E8493}" presName="spacing" presStyleCnt="0"/>
      <dgm:spPr/>
    </dgm:pt>
    <dgm:pt modelId="{12275526-8BF3-754C-A117-043322935613}" type="pres">
      <dgm:prSet presAssocID="{A98F81F1-471B-894C-BE5F-88EBD550ECE5}" presName="composite" presStyleCnt="0"/>
      <dgm:spPr/>
    </dgm:pt>
    <dgm:pt modelId="{974E6629-135B-CB45-B710-F10E01B21A7F}" type="pres">
      <dgm:prSet presAssocID="{A98F81F1-471B-894C-BE5F-88EBD550ECE5}" presName="imgShp" presStyleLbl="fgImgPlace1" presStyleIdx="2" presStyleCnt="7"/>
      <dgm:spPr>
        <a:blipFill rotWithShape="1">
          <a:blip xmlns:r="http://schemas.openxmlformats.org/officeDocument/2006/relationships" r:embed="rId1"/>
          <a:stretch>
            <a:fillRect/>
          </a:stretch>
        </a:blipFill>
      </dgm:spPr>
    </dgm:pt>
    <dgm:pt modelId="{D7A3FA53-AD16-424D-BB20-2DF1E769001C}" type="pres">
      <dgm:prSet presAssocID="{A98F81F1-471B-894C-BE5F-88EBD550ECE5}" presName="txShp" presStyleLbl="node1" presStyleIdx="2" presStyleCnt="7">
        <dgm:presLayoutVars>
          <dgm:bulletEnabled val="1"/>
        </dgm:presLayoutVars>
      </dgm:prSet>
      <dgm:spPr/>
    </dgm:pt>
    <dgm:pt modelId="{4F2068EC-4698-134F-B7AE-F7B4FCA67DD2}" type="pres">
      <dgm:prSet presAssocID="{2238E961-7FD7-9845-9D0F-6618ED528100}" presName="spacing" presStyleCnt="0"/>
      <dgm:spPr/>
    </dgm:pt>
    <dgm:pt modelId="{7B652000-E264-F349-9795-8B6BDD76BFFF}" type="pres">
      <dgm:prSet presAssocID="{548AB26F-FCD2-264A-B8D5-435FA8ABF4B2}" presName="composite" presStyleCnt="0"/>
      <dgm:spPr/>
    </dgm:pt>
    <dgm:pt modelId="{EC298A6B-77F8-404C-863D-7C222A7C4F1E}" type="pres">
      <dgm:prSet presAssocID="{548AB26F-FCD2-264A-B8D5-435FA8ABF4B2}" presName="imgShp" presStyleLbl="fgImgPlace1" presStyleIdx="3" presStyleCnt="7"/>
      <dgm:spPr>
        <a:blipFill rotWithShape="1">
          <a:blip xmlns:r="http://schemas.openxmlformats.org/officeDocument/2006/relationships" r:embed="rId1"/>
          <a:stretch>
            <a:fillRect/>
          </a:stretch>
        </a:blipFill>
      </dgm:spPr>
    </dgm:pt>
    <dgm:pt modelId="{C8CE730C-2927-7E4B-8C87-E977E44E3668}" type="pres">
      <dgm:prSet presAssocID="{548AB26F-FCD2-264A-B8D5-435FA8ABF4B2}" presName="txShp" presStyleLbl="node1" presStyleIdx="3" presStyleCnt="7">
        <dgm:presLayoutVars>
          <dgm:bulletEnabled val="1"/>
        </dgm:presLayoutVars>
      </dgm:prSet>
      <dgm:spPr/>
    </dgm:pt>
    <dgm:pt modelId="{22021C7F-750B-024D-AF68-49DD6BA1E1DD}" type="pres">
      <dgm:prSet presAssocID="{AEA53716-B8D8-E143-ACCE-CE21B00EDBBA}" presName="spacing" presStyleCnt="0"/>
      <dgm:spPr/>
    </dgm:pt>
    <dgm:pt modelId="{C49AA81F-7BFD-9E44-B31A-FE2DA1114050}" type="pres">
      <dgm:prSet presAssocID="{16879AD9-DC74-7E40-B6A3-F972CC1D6357}" presName="composite" presStyleCnt="0"/>
      <dgm:spPr/>
    </dgm:pt>
    <dgm:pt modelId="{0E3B57F9-DBB0-9F49-A7EC-76C726D878FF}" type="pres">
      <dgm:prSet presAssocID="{16879AD9-DC74-7E40-B6A3-F972CC1D6357}" presName="imgShp" presStyleLbl="fgImgPlace1" presStyleIdx="4" presStyleCnt="7"/>
      <dgm:spPr>
        <a:blipFill rotWithShape="1">
          <a:blip xmlns:r="http://schemas.openxmlformats.org/officeDocument/2006/relationships" r:embed="rId1"/>
          <a:stretch>
            <a:fillRect/>
          </a:stretch>
        </a:blipFill>
      </dgm:spPr>
    </dgm:pt>
    <dgm:pt modelId="{2EC30399-B974-E84C-B276-A9D540EEBE99}" type="pres">
      <dgm:prSet presAssocID="{16879AD9-DC74-7E40-B6A3-F972CC1D6357}" presName="txShp" presStyleLbl="node1" presStyleIdx="4" presStyleCnt="7">
        <dgm:presLayoutVars>
          <dgm:bulletEnabled val="1"/>
        </dgm:presLayoutVars>
      </dgm:prSet>
      <dgm:spPr/>
    </dgm:pt>
    <dgm:pt modelId="{8BE99D4A-FCB2-484E-B723-91F467C900DB}" type="pres">
      <dgm:prSet presAssocID="{98FDEB54-295A-FB48-AA3C-98E496E0ED7B}" presName="spacing" presStyleCnt="0"/>
      <dgm:spPr/>
    </dgm:pt>
    <dgm:pt modelId="{1CB751AF-4BD2-174A-BEE8-4402F2D67BEB}" type="pres">
      <dgm:prSet presAssocID="{60244094-8BF9-4A43-891D-B6B94E5BCFCB}" presName="composite" presStyleCnt="0"/>
      <dgm:spPr/>
    </dgm:pt>
    <dgm:pt modelId="{CFD8BE54-55CA-954C-B4C8-C147CED570A2}" type="pres">
      <dgm:prSet presAssocID="{60244094-8BF9-4A43-891D-B6B94E5BCFCB}" presName="imgShp" presStyleLbl="fgImgPlace1" presStyleIdx="5" presStyleCnt="7"/>
      <dgm:spPr>
        <a:blipFill rotWithShape="1">
          <a:blip xmlns:r="http://schemas.openxmlformats.org/officeDocument/2006/relationships" r:embed="rId1"/>
          <a:stretch>
            <a:fillRect/>
          </a:stretch>
        </a:blipFill>
      </dgm:spPr>
    </dgm:pt>
    <dgm:pt modelId="{ABB55520-E799-DF4D-9AE7-D20C08F9BC33}" type="pres">
      <dgm:prSet presAssocID="{60244094-8BF9-4A43-891D-B6B94E5BCFCB}" presName="txShp" presStyleLbl="node1" presStyleIdx="5" presStyleCnt="7">
        <dgm:presLayoutVars>
          <dgm:bulletEnabled val="1"/>
        </dgm:presLayoutVars>
      </dgm:prSet>
      <dgm:spPr/>
    </dgm:pt>
    <dgm:pt modelId="{C00DECF0-BD25-0147-BBDB-A45D2077798C}" type="pres">
      <dgm:prSet presAssocID="{EA84E06E-03F2-0445-9281-EC3AE3D91C4D}" presName="spacing" presStyleCnt="0"/>
      <dgm:spPr/>
    </dgm:pt>
    <dgm:pt modelId="{56BCFFE4-B31B-AD45-A37E-8DB1C759247A}" type="pres">
      <dgm:prSet presAssocID="{FB14AB37-6DEF-B44D-B0B3-0773530B02E2}" presName="composite" presStyleCnt="0"/>
      <dgm:spPr/>
    </dgm:pt>
    <dgm:pt modelId="{88853949-DE1D-8345-8257-3007ACD6A2B8}" type="pres">
      <dgm:prSet presAssocID="{FB14AB37-6DEF-B44D-B0B3-0773530B02E2}" presName="imgShp" presStyleLbl="fgImgPlace1" presStyleIdx="6" presStyleCnt="7"/>
      <dgm:spPr>
        <a:blipFill rotWithShape="1">
          <a:blip xmlns:r="http://schemas.openxmlformats.org/officeDocument/2006/relationships" r:embed="rId1"/>
          <a:stretch>
            <a:fillRect/>
          </a:stretch>
        </a:blipFill>
      </dgm:spPr>
    </dgm:pt>
    <dgm:pt modelId="{F6929C06-0780-8F4A-A4BA-1B8027D0809A}" type="pres">
      <dgm:prSet presAssocID="{FB14AB37-6DEF-B44D-B0B3-0773530B02E2}" presName="txShp" presStyleLbl="node1" presStyleIdx="6" presStyleCnt="7">
        <dgm:presLayoutVars>
          <dgm:bulletEnabled val="1"/>
        </dgm:presLayoutVars>
      </dgm:prSet>
      <dgm:spPr/>
    </dgm:pt>
  </dgm:ptLst>
  <dgm:cxnLst>
    <dgm:cxn modelId="{0FC13705-AC15-F048-82A9-59E52CE48C30}" srcId="{39D684E7-5819-4A46-9307-B498B7BA6577}" destId="{548AB26F-FCD2-264A-B8D5-435FA8ABF4B2}" srcOrd="3" destOrd="0" parTransId="{F206C0DE-1CD5-F644-8BDD-F6C2EAB28BA1}" sibTransId="{AEA53716-B8D8-E143-ACCE-CE21B00EDBBA}"/>
    <dgm:cxn modelId="{F382471B-EF6E-F748-95B7-D3987334993B}" srcId="{39D684E7-5819-4A46-9307-B498B7BA6577}" destId="{A98F81F1-471B-894C-BE5F-88EBD550ECE5}" srcOrd="2" destOrd="0" parTransId="{7E470479-BD89-8347-951E-2D487F8DBBCD}" sibTransId="{2238E961-7FD7-9845-9D0F-6618ED528100}"/>
    <dgm:cxn modelId="{6915971D-9FFF-B746-B977-5CC365D6D2AF}" type="presOf" srcId="{FB14AB37-6DEF-B44D-B0B3-0773530B02E2}" destId="{F6929C06-0780-8F4A-A4BA-1B8027D0809A}" srcOrd="0" destOrd="0" presId="urn:microsoft.com/office/officeart/2005/8/layout/vList3"/>
    <dgm:cxn modelId="{0F71322C-D07F-4749-9F1B-6AEAEC43A4C3}" srcId="{39D684E7-5819-4A46-9307-B498B7BA6577}" destId="{AFA573F1-1C03-BE48-81AC-617EBCC67E06}" srcOrd="1" destOrd="0" parTransId="{EBF5537B-C5F5-E343-9605-3AA77FE4CD3A}" sibTransId="{2B345700-6FD0-2D41-B79C-1F15A50E8493}"/>
    <dgm:cxn modelId="{CC524045-408B-F945-881C-0F7D4658E445}" srcId="{39D684E7-5819-4A46-9307-B498B7BA6577}" destId="{FB14AB37-6DEF-B44D-B0B3-0773530B02E2}" srcOrd="6" destOrd="0" parTransId="{A65C0CA9-9BCE-124B-910E-C55DED8C2906}" sibTransId="{09C657EA-D43E-1347-BB11-4951080D5727}"/>
    <dgm:cxn modelId="{D2602C5C-CB4A-6343-92ED-5D59E0E9BD0C}" srcId="{39D684E7-5819-4A46-9307-B498B7BA6577}" destId="{16879AD9-DC74-7E40-B6A3-F972CC1D6357}" srcOrd="4" destOrd="0" parTransId="{7C86B1E3-D45A-A54B-9A02-A503930BE24D}" sibTransId="{98FDEB54-295A-FB48-AA3C-98E496E0ED7B}"/>
    <dgm:cxn modelId="{52394069-C46D-2147-9D6A-F256FE81BCC4}" srcId="{39D684E7-5819-4A46-9307-B498B7BA6577}" destId="{7786EBCC-2760-E244-8B6C-116365882A67}" srcOrd="0" destOrd="0" parTransId="{0C6B3FED-2F67-E042-BD55-8ABAD760E64B}" sibTransId="{325A19B0-9DCE-194C-9175-7CF15F3FF9D3}"/>
    <dgm:cxn modelId="{BA366E7A-0956-AB4E-A539-C27B9D6B4112}" type="presOf" srcId="{7786EBCC-2760-E244-8B6C-116365882A67}" destId="{DEFF841C-A8AD-7748-BB50-0B1040615519}" srcOrd="0" destOrd="0" presId="urn:microsoft.com/office/officeart/2005/8/layout/vList3"/>
    <dgm:cxn modelId="{31BCD181-B1DA-6549-9B38-79C18D880BD4}" type="presOf" srcId="{A98F81F1-471B-894C-BE5F-88EBD550ECE5}" destId="{D7A3FA53-AD16-424D-BB20-2DF1E769001C}" srcOrd="0" destOrd="0" presId="urn:microsoft.com/office/officeart/2005/8/layout/vList3"/>
    <dgm:cxn modelId="{F866BE9F-6B5D-794D-9B28-15E520A92B7F}" type="presOf" srcId="{548AB26F-FCD2-264A-B8D5-435FA8ABF4B2}" destId="{C8CE730C-2927-7E4B-8C87-E977E44E3668}" srcOrd="0" destOrd="0" presId="urn:microsoft.com/office/officeart/2005/8/layout/vList3"/>
    <dgm:cxn modelId="{54AC3DA6-2783-5846-B2F1-C7BC629962ED}" type="presOf" srcId="{AFA573F1-1C03-BE48-81AC-617EBCC67E06}" destId="{106DC911-DA8D-964F-B6C6-0BB2D97C2AD1}" srcOrd="0" destOrd="0" presId="urn:microsoft.com/office/officeart/2005/8/layout/vList3"/>
    <dgm:cxn modelId="{3FE7BAB2-64C6-7144-8154-D1FE51ACCDEA}" type="presOf" srcId="{60244094-8BF9-4A43-891D-B6B94E5BCFCB}" destId="{ABB55520-E799-DF4D-9AE7-D20C08F9BC33}" srcOrd="0" destOrd="0" presId="urn:microsoft.com/office/officeart/2005/8/layout/vList3"/>
    <dgm:cxn modelId="{45D6AEBA-15B4-A64B-9965-FEB861D85123}" type="presOf" srcId="{16879AD9-DC74-7E40-B6A3-F972CC1D6357}" destId="{2EC30399-B974-E84C-B276-A9D540EEBE99}" srcOrd="0" destOrd="0" presId="urn:microsoft.com/office/officeart/2005/8/layout/vList3"/>
    <dgm:cxn modelId="{F5E392C8-5FBC-4E49-B71E-4AA6B500F92D}" srcId="{39D684E7-5819-4A46-9307-B498B7BA6577}" destId="{60244094-8BF9-4A43-891D-B6B94E5BCFCB}" srcOrd="5" destOrd="0" parTransId="{5430785E-7B37-6A4E-A930-BE86DB085293}" sibTransId="{EA84E06E-03F2-0445-9281-EC3AE3D91C4D}"/>
    <dgm:cxn modelId="{898094FB-9F08-F042-AFB7-DDD47085F936}" type="presOf" srcId="{39D684E7-5819-4A46-9307-B498B7BA6577}" destId="{24B0C622-22A5-0441-98A2-496278D82FBD}" srcOrd="0" destOrd="0" presId="urn:microsoft.com/office/officeart/2005/8/layout/vList3"/>
    <dgm:cxn modelId="{85826AC7-4213-5947-83E0-2951C2EE674C}" type="presParOf" srcId="{24B0C622-22A5-0441-98A2-496278D82FBD}" destId="{FD77A896-7047-7946-BCC6-4B5054C443CF}" srcOrd="0" destOrd="0" presId="urn:microsoft.com/office/officeart/2005/8/layout/vList3"/>
    <dgm:cxn modelId="{9B3AE692-1766-7740-A08C-8C3CB3C735C1}" type="presParOf" srcId="{FD77A896-7047-7946-BCC6-4B5054C443CF}" destId="{6A6A43E0-619D-4947-8FE5-F0FB6F88EE2D}" srcOrd="0" destOrd="0" presId="urn:microsoft.com/office/officeart/2005/8/layout/vList3"/>
    <dgm:cxn modelId="{8C428CA6-6B89-5D41-B0D5-08C09CC08B7D}" type="presParOf" srcId="{FD77A896-7047-7946-BCC6-4B5054C443CF}" destId="{DEFF841C-A8AD-7748-BB50-0B1040615519}" srcOrd="1" destOrd="0" presId="urn:microsoft.com/office/officeart/2005/8/layout/vList3"/>
    <dgm:cxn modelId="{5B0599AF-B843-3046-8B3F-51FD050A388A}" type="presParOf" srcId="{24B0C622-22A5-0441-98A2-496278D82FBD}" destId="{F09DC2F3-699B-FF4C-9F27-C7287CDB8013}" srcOrd="1" destOrd="0" presId="urn:microsoft.com/office/officeart/2005/8/layout/vList3"/>
    <dgm:cxn modelId="{AF6C9F62-167D-5246-88C7-B1BA4A34CDF3}" type="presParOf" srcId="{24B0C622-22A5-0441-98A2-496278D82FBD}" destId="{6A92E45E-D698-0D42-9592-DB1459916047}" srcOrd="2" destOrd="0" presId="urn:microsoft.com/office/officeart/2005/8/layout/vList3"/>
    <dgm:cxn modelId="{7AB7BD6E-7FC1-AC48-899C-99FDB49AC1B5}" type="presParOf" srcId="{6A92E45E-D698-0D42-9592-DB1459916047}" destId="{D02D194B-1FFA-1348-B454-2F717E38E0F2}" srcOrd="0" destOrd="0" presId="urn:microsoft.com/office/officeart/2005/8/layout/vList3"/>
    <dgm:cxn modelId="{E5048A5E-0589-864A-A3CA-6DD5485BD9C4}" type="presParOf" srcId="{6A92E45E-D698-0D42-9592-DB1459916047}" destId="{106DC911-DA8D-964F-B6C6-0BB2D97C2AD1}" srcOrd="1" destOrd="0" presId="urn:microsoft.com/office/officeart/2005/8/layout/vList3"/>
    <dgm:cxn modelId="{8786D5D8-D721-A54F-AFEB-B0528D4D4E7D}" type="presParOf" srcId="{24B0C622-22A5-0441-98A2-496278D82FBD}" destId="{DF5C7FEF-38FA-394F-9F82-4760799B4829}" srcOrd="3" destOrd="0" presId="urn:microsoft.com/office/officeart/2005/8/layout/vList3"/>
    <dgm:cxn modelId="{64F30F92-08D0-C04A-BD75-2112EAD8F426}" type="presParOf" srcId="{24B0C622-22A5-0441-98A2-496278D82FBD}" destId="{12275526-8BF3-754C-A117-043322935613}" srcOrd="4" destOrd="0" presId="urn:microsoft.com/office/officeart/2005/8/layout/vList3"/>
    <dgm:cxn modelId="{717DDE2D-3884-0849-81B8-8C254C40EFEA}" type="presParOf" srcId="{12275526-8BF3-754C-A117-043322935613}" destId="{974E6629-135B-CB45-B710-F10E01B21A7F}" srcOrd="0" destOrd="0" presId="urn:microsoft.com/office/officeart/2005/8/layout/vList3"/>
    <dgm:cxn modelId="{149757DE-C1D6-AE45-939A-F34B14F3FEFE}" type="presParOf" srcId="{12275526-8BF3-754C-A117-043322935613}" destId="{D7A3FA53-AD16-424D-BB20-2DF1E769001C}" srcOrd="1" destOrd="0" presId="urn:microsoft.com/office/officeart/2005/8/layout/vList3"/>
    <dgm:cxn modelId="{39CA1CBB-B639-4049-9643-5CA05CEA9E5B}" type="presParOf" srcId="{24B0C622-22A5-0441-98A2-496278D82FBD}" destId="{4F2068EC-4698-134F-B7AE-F7B4FCA67DD2}" srcOrd="5" destOrd="0" presId="urn:microsoft.com/office/officeart/2005/8/layout/vList3"/>
    <dgm:cxn modelId="{4B72ABCD-4D8A-CF49-9E29-5D6457A39E34}" type="presParOf" srcId="{24B0C622-22A5-0441-98A2-496278D82FBD}" destId="{7B652000-E264-F349-9795-8B6BDD76BFFF}" srcOrd="6" destOrd="0" presId="urn:microsoft.com/office/officeart/2005/8/layout/vList3"/>
    <dgm:cxn modelId="{A243D8E1-0A97-6E4D-83C3-2DDB0A25883D}" type="presParOf" srcId="{7B652000-E264-F349-9795-8B6BDD76BFFF}" destId="{EC298A6B-77F8-404C-863D-7C222A7C4F1E}" srcOrd="0" destOrd="0" presId="urn:microsoft.com/office/officeart/2005/8/layout/vList3"/>
    <dgm:cxn modelId="{8E5D7AF3-63C9-C649-B140-7AB418FCAF56}" type="presParOf" srcId="{7B652000-E264-F349-9795-8B6BDD76BFFF}" destId="{C8CE730C-2927-7E4B-8C87-E977E44E3668}" srcOrd="1" destOrd="0" presId="urn:microsoft.com/office/officeart/2005/8/layout/vList3"/>
    <dgm:cxn modelId="{E35F04D3-68AD-4542-90C0-8AF21278AC3E}" type="presParOf" srcId="{24B0C622-22A5-0441-98A2-496278D82FBD}" destId="{22021C7F-750B-024D-AF68-49DD6BA1E1DD}" srcOrd="7" destOrd="0" presId="urn:microsoft.com/office/officeart/2005/8/layout/vList3"/>
    <dgm:cxn modelId="{3969A770-A39E-654E-8EEB-7984B9A31F90}" type="presParOf" srcId="{24B0C622-22A5-0441-98A2-496278D82FBD}" destId="{C49AA81F-7BFD-9E44-B31A-FE2DA1114050}" srcOrd="8" destOrd="0" presId="urn:microsoft.com/office/officeart/2005/8/layout/vList3"/>
    <dgm:cxn modelId="{46ACD790-6FB9-1E44-8995-66FA28C3B9FD}" type="presParOf" srcId="{C49AA81F-7BFD-9E44-B31A-FE2DA1114050}" destId="{0E3B57F9-DBB0-9F49-A7EC-76C726D878FF}" srcOrd="0" destOrd="0" presId="urn:microsoft.com/office/officeart/2005/8/layout/vList3"/>
    <dgm:cxn modelId="{D1BFE206-B575-3446-A7FE-0BFA4E73D920}" type="presParOf" srcId="{C49AA81F-7BFD-9E44-B31A-FE2DA1114050}" destId="{2EC30399-B974-E84C-B276-A9D540EEBE99}" srcOrd="1" destOrd="0" presId="urn:microsoft.com/office/officeart/2005/8/layout/vList3"/>
    <dgm:cxn modelId="{8466787E-830E-454B-A8F3-66CD785E2AC3}" type="presParOf" srcId="{24B0C622-22A5-0441-98A2-496278D82FBD}" destId="{8BE99D4A-FCB2-484E-B723-91F467C900DB}" srcOrd="9" destOrd="0" presId="urn:microsoft.com/office/officeart/2005/8/layout/vList3"/>
    <dgm:cxn modelId="{F38D3212-ED72-6249-ACCB-19F926167A7D}" type="presParOf" srcId="{24B0C622-22A5-0441-98A2-496278D82FBD}" destId="{1CB751AF-4BD2-174A-BEE8-4402F2D67BEB}" srcOrd="10" destOrd="0" presId="urn:microsoft.com/office/officeart/2005/8/layout/vList3"/>
    <dgm:cxn modelId="{007B13CB-65CC-984B-BD20-A2DBFA10B82E}" type="presParOf" srcId="{1CB751AF-4BD2-174A-BEE8-4402F2D67BEB}" destId="{CFD8BE54-55CA-954C-B4C8-C147CED570A2}" srcOrd="0" destOrd="0" presId="urn:microsoft.com/office/officeart/2005/8/layout/vList3"/>
    <dgm:cxn modelId="{2F4C3A79-D881-D048-813F-A8848924D1B7}" type="presParOf" srcId="{1CB751AF-4BD2-174A-BEE8-4402F2D67BEB}" destId="{ABB55520-E799-DF4D-9AE7-D20C08F9BC33}" srcOrd="1" destOrd="0" presId="urn:microsoft.com/office/officeart/2005/8/layout/vList3"/>
    <dgm:cxn modelId="{A234F7FB-4D11-454C-9576-D61036EA4B1B}" type="presParOf" srcId="{24B0C622-22A5-0441-98A2-496278D82FBD}" destId="{C00DECF0-BD25-0147-BBDB-A45D2077798C}" srcOrd="11" destOrd="0" presId="urn:microsoft.com/office/officeart/2005/8/layout/vList3"/>
    <dgm:cxn modelId="{69EE8039-1753-A247-8A73-BE1C848F22BD}" type="presParOf" srcId="{24B0C622-22A5-0441-98A2-496278D82FBD}" destId="{56BCFFE4-B31B-AD45-A37E-8DB1C759247A}" srcOrd="12" destOrd="0" presId="urn:microsoft.com/office/officeart/2005/8/layout/vList3"/>
    <dgm:cxn modelId="{EDF2E217-6E21-5C4F-BD07-66183289B774}" type="presParOf" srcId="{56BCFFE4-B31B-AD45-A37E-8DB1C759247A}" destId="{88853949-DE1D-8345-8257-3007ACD6A2B8}" srcOrd="0" destOrd="0" presId="urn:microsoft.com/office/officeart/2005/8/layout/vList3"/>
    <dgm:cxn modelId="{31C256FE-F218-2F4D-84C9-098C93103458}" type="presParOf" srcId="{56BCFFE4-B31B-AD45-A37E-8DB1C759247A}" destId="{F6929C06-0780-8F4A-A4BA-1B8027D0809A}"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1CAD493-61AB-0246-B862-111FAD0C001B}" type="doc">
      <dgm:prSet loTypeId="urn:microsoft.com/office/officeart/2005/8/layout/vList3" loCatId="list" qsTypeId="urn:microsoft.com/office/officeart/2005/8/quickstyle/simple4" qsCatId="simple" csTypeId="urn:microsoft.com/office/officeart/2005/8/colors/accent1_2" csCatId="accent1" phldr="1"/>
      <dgm:spPr/>
    </dgm:pt>
    <dgm:pt modelId="{209587F7-B9C0-0F47-ACA1-25DDCB0DAC94}">
      <dgm:prSet phldrT="[Text]"/>
      <dgm:spPr>
        <a:solidFill>
          <a:schemeClr val="tx2">
            <a:lumMod val="75000"/>
          </a:schemeClr>
        </a:solidFill>
      </dgm:spPr>
      <dgm:t>
        <a:bodyPr/>
        <a:lstStyle/>
        <a:p>
          <a:r>
            <a:rPr lang="en-US" dirty="0"/>
            <a:t>lack of nutrition</a:t>
          </a:r>
        </a:p>
      </dgm:t>
    </dgm:pt>
    <dgm:pt modelId="{FC732D6E-D6BC-D541-85F2-C2E43689052A}" type="parTrans" cxnId="{5F1EBCD4-697B-C649-A3A2-D2D2970FC6AE}">
      <dgm:prSet/>
      <dgm:spPr/>
      <dgm:t>
        <a:bodyPr/>
        <a:lstStyle/>
        <a:p>
          <a:endParaRPr lang="en-US"/>
        </a:p>
      </dgm:t>
    </dgm:pt>
    <dgm:pt modelId="{79FDCBFA-F540-784D-89CE-F08942A1E5FF}" type="sibTrans" cxnId="{5F1EBCD4-697B-C649-A3A2-D2D2970FC6AE}">
      <dgm:prSet/>
      <dgm:spPr/>
      <dgm:t>
        <a:bodyPr/>
        <a:lstStyle/>
        <a:p>
          <a:endParaRPr lang="en-US"/>
        </a:p>
      </dgm:t>
    </dgm:pt>
    <dgm:pt modelId="{DC7DE735-D4F6-954A-9323-0B52722E8F99}">
      <dgm:prSet phldrT="[Text]"/>
      <dgm:spPr>
        <a:solidFill>
          <a:schemeClr val="bg2">
            <a:lumMod val="50000"/>
          </a:schemeClr>
        </a:solidFill>
      </dgm:spPr>
      <dgm:t>
        <a:bodyPr/>
        <a:lstStyle/>
        <a:p>
          <a:r>
            <a:rPr lang="en-US" dirty="0"/>
            <a:t>environmental issues</a:t>
          </a:r>
        </a:p>
      </dgm:t>
    </dgm:pt>
    <dgm:pt modelId="{4B17A153-80E5-6E48-A826-2D4C7421469D}" type="parTrans" cxnId="{ED60AD0E-2BBC-A44C-8CFF-EA0F422DA1CF}">
      <dgm:prSet/>
      <dgm:spPr/>
      <dgm:t>
        <a:bodyPr/>
        <a:lstStyle/>
        <a:p>
          <a:endParaRPr lang="en-US"/>
        </a:p>
      </dgm:t>
    </dgm:pt>
    <dgm:pt modelId="{769C83AA-CF00-5D45-8681-05F80AC13C7B}" type="sibTrans" cxnId="{ED60AD0E-2BBC-A44C-8CFF-EA0F422DA1CF}">
      <dgm:prSet/>
      <dgm:spPr/>
      <dgm:t>
        <a:bodyPr/>
        <a:lstStyle/>
        <a:p>
          <a:endParaRPr lang="en-US"/>
        </a:p>
      </dgm:t>
    </dgm:pt>
    <dgm:pt modelId="{2C2DA3D4-3532-D540-9705-95E1FC53D826}">
      <dgm:prSet phldrT="[Text]"/>
      <dgm:spPr>
        <a:solidFill>
          <a:schemeClr val="accent1">
            <a:lumMod val="75000"/>
          </a:schemeClr>
        </a:solidFill>
      </dgm:spPr>
      <dgm:t>
        <a:bodyPr/>
        <a:lstStyle/>
        <a:p>
          <a:r>
            <a:rPr lang="en-US" dirty="0"/>
            <a:t>health care</a:t>
          </a:r>
        </a:p>
      </dgm:t>
    </dgm:pt>
    <dgm:pt modelId="{AF636F39-6539-724A-8772-E9FD126C3313}" type="parTrans" cxnId="{6F84079A-EE57-9D47-848D-612E8A926A38}">
      <dgm:prSet/>
      <dgm:spPr/>
      <dgm:t>
        <a:bodyPr/>
        <a:lstStyle/>
        <a:p>
          <a:endParaRPr lang="en-US"/>
        </a:p>
      </dgm:t>
    </dgm:pt>
    <dgm:pt modelId="{B4EF0FC7-FA26-B44C-AE27-5B05AD45D5A9}" type="sibTrans" cxnId="{6F84079A-EE57-9D47-848D-612E8A926A38}">
      <dgm:prSet/>
      <dgm:spPr/>
      <dgm:t>
        <a:bodyPr/>
        <a:lstStyle/>
        <a:p>
          <a:endParaRPr lang="en-US"/>
        </a:p>
      </dgm:t>
    </dgm:pt>
    <dgm:pt modelId="{FE9FAE2E-8EAD-4945-A8A4-6A87BDBDD7C6}">
      <dgm:prSet/>
      <dgm:spPr/>
      <dgm:t>
        <a:bodyPr/>
        <a:lstStyle/>
        <a:p>
          <a:r>
            <a:rPr lang="en-US" dirty="0"/>
            <a:t>health and safety</a:t>
          </a:r>
        </a:p>
      </dgm:t>
    </dgm:pt>
    <dgm:pt modelId="{A5652BFB-4239-4666-80C2-2FC565625BB8}" type="parTrans" cxnId="{52A6BC47-9C47-47C6-ABEE-F77A7F49C4C4}">
      <dgm:prSet/>
      <dgm:spPr/>
      <dgm:t>
        <a:bodyPr/>
        <a:lstStyle/>
        <a:p>
          <a:endParaRPr lang="en-US"/>
        </a:p>
      </dgm:t>
    </dgm:pt>
    <dgm:pt modelId="{2F0966A9-621B-4AF0-90BE-7D25B0477B9D}" type="sibTrans" cxnId="{52A6BC47-9C47-47C6-ABEE-F77A7F49C4C4}">
      <dgm:prSet/>
      <dgm:spPr/>
      <dgm:t>
        <a:bodyPr/>
        <a:lstStyle/>
        <a:p>
          <a:endParaRPr lang="en-US"/>
        </a:p>
      </dgm:t>
    </dgm:pt>
    <dgm:pt modelId="{72EA7A4A-E310-9C41-8DAD-0A1532B9FE97}" type="pres">
      <dgm:prSet presAssocID="{51CAD493-61AB-0246-B862-111FAD0C001B}" presName="linearFlow" presStyleCnt="0">
        <dgm:presLayoutVars>
          <dgm:dir/>
          <dgm:resizeHandles val="exact"/>
        </dgm:presLayoutVars>
      </dgm:prSet>
      <dgm:spPr/>
    </dgm:pt>
    <dgm:pt modelId="{FA7E30D8-0A51-594B-97F3-69854D490C59}" type="pres">
      <dgm:prSet presAssocID="{209587F7-B9C0-0F47-ACA1-25DDCB0DAC94}" presName="composite" presStyleCnt="0"/>
      <dgm:spPr/>
    </dgm:pt>
    <dgm:pt modelId="{EB96FB4F-1BE1-CE4C-8D19-3434E780A752}" type="pres">
      <dgm:prSet presAssocID="{209587F7-B9C0-0F47-ACA1-25DDCB0DAC94}" presName="imgShp" presStyleLbl="fgImgPlace1" presStyleIdx="0" presStyleCnt="4"/>
      <dgm:spPr>
        <a:blipFill>
          <a:blip xmlns:r="http://schemas.openxmlformats.org/officeDocument/2006/relationships" r:embed="rId1" cstate="screen">
            <a:extLst>
              <a:ext uri="{28A0092B-C50C-407E-A947-70E740481C1C}">
                <a14:useLocalDpi xmlns:a14="http://schemas.microsoft.com/office/drawing/2010/main"/>
              </a:ext>
            </a:extLst>
          </a:blip>
          <a:srcRect/>
          <a:stretch>
            <a:fillRect/>
          </a:stretch>
        </a:blipFill>
      </dgm:spPr>
    </dgm:pt>
    <dgm:pt modelId="{25291FCB-23ED-7844-A54E-48097E3D3EA3}" type="pres">
      <dgm:prSet presAssocID="{209587F7-B9C0-0F47-ACA1-25DDCB0DAC94}" presName="txShp" presStyleLbl="node1" presStyleIdx="0" presStyleCnt="4">
        <dgm:presLayoutVars>
          <dgm:bulletEnabled val="1"/>
        </dgm:presLayoutVars>
      </dgm:prSet>
      <dgm:spPr/>
    </dgm:pt>
    <dgm:pt modelId="{CB540FDA-E0FD-9B4F-BFCE-7A0F0CFAC3B0}" type="pres">
      <dgm:prSet presAssocID="{79FDCBFA-F540-784D-89CE-F08942A1E5FF}" presName="spacing" presStyleCnt="0"/>
      <dgm:spPr/>
    </dgm:pt>
    <dgm:pt modelId="{076912DD-2E7B-460A-BEEE-CC52F315A085}" type="pres">
      <dgm:prSet presAssocID="{FE9FAE2E-8EAD-4945-A8A4-6A87BDBDD7C6}" presName="composite" presStyleCnt="0"/>
      <dgm:spPr/>
    </dgm:pt>
    <dgm:pt modelId="{E6BD898E-4487-454C-891F-D1BBB69DA892}" type="pres">
      <dgm:prSet presAssocID="{FE9FAE2E-8EAD-4945-A8A4-6A87BDBDD7C6}" presName="imgShp" presStyleLbl="fgImgPlace1" presStyleIdx="1" presStyleCnt="4"/>
      <dgm:spPr>
        <a:blipFill rotWithShape="1">
          <a:blip xmlns:r="http://schemas.openxmlformats.org/officeDocument/2006/relationships" r:embed="rId2"/>
          <a:stretch>
            <a:fillRect/>
          </a:stretch>
        </a:blipFill>
      </dgm:spPr>
    </dgm:pt>
    <dgm:pt modelId="{1238C136-B199-4C15-9EE8-74BEF516A357}" type="pres">
      <dgm:prSet presAssocID="{FE9FAE2E-8EAD-4945-A8A4-6A87BDBDD7C6}" presName="txShp" presStyleLbl="node1" presStyleIdx="1" presStyleCnt="4" custScaleX="103028">
        <dgm:presLayoutVars>
          <dgm:bulletEnabled val="1"/>
        </dgm:presLayoutVars>
      </dgm:prSet>
      <dgm:spPr/>
    </dgm:pt>
    <dgm:pt modelId="{FBC91B3D-7A25-46F3-98A0-D7852D28C235}" type="pres">
      <dgm:prSet presAssocID="{2F0966A9-621B-4AF0-90BE-7D25B0477B9D}" presName="spacing" presStyleCnt="0"/>
      <dgm:spPr/>
    </dgm:pt>
    <dgm:pt modelId="{B784E513-707D-D444-BA3C-4238EEB48B3B}" type="pres">
      <dgm:prSet presAssocID="{DC7DE735-D4F6-954A-9323-0B52722E8F99}" presName="composite" presStyleCnt="0"/>
      <dgm:spPr/>
    </dgm:pt>
    <dgm:pt modelId="{88B0C190-0522-AD49-816A-98D307105CC0}" type="pres">
      <dgm:prSet presAssocID="{DC7DE735-D4F6-954A-9323-0B52722E8F99}" presName="imgShp" presStyleLbl="fgImgPlace1" presStyleIdx="2" presStyleCnt="4"/>
      <dgm:spPr>
        <a:blipFill rotWithShape="1">
          <a:blip xmlns:r="http://schemas.openxmlformats.org/officeDocument/2006/relationships" r:embed="rId2"/>
          <a:stretch>
            <a:fillRect/>
          </a:stretch>
        </a:blipFill>
      </dgm:spPr>
    </dgm:pt>
    <dgm:pt modelId="{D2777DCB-6916-4047-87DF-5A952720598D}" type="pres">
      <dgm:prSet presAssocID="{DC7DE735-D4F6-954A-9323-0B52722E8F99}" presName="txShp" presStyleLbl="node1" presStyleIdx="2" presStyleCnt="4">
        <dgm:presLayoutVars>
          <dgm:bulletEnabled val="1"/>
        </dgm:presLayoutVars>
      </dgm:prSet>
      <dgm:spPr/>
    </dgm:pt>
    <dgm:pt modelId="{FC9B7D43-3A0C-2C4C-BA05-1E12A9A79376}" type="pres">
      <dgm:prSet presAssocID="{769C83AA-CF00-5D45-8681-05F80AC13C7B}" presName="spacing" presStyleCnt="0"/>
      <dgm:spPr/>
    </dgm:pt>
    <dgm:pt modelId="{EE9E47C6-58E0-234D-8D0F-FCD7ABC5B3D1}" type="pres">
      <dgm:prSet presAssocID="{2C2DA3D4-3532-D540-9705-95E1FC53D826}" presName="composite" presStyleCnt="0"/>
      <dgm:spPr/>
    </dgm:pt>
    <dgm:pt modelId="{E0FA25C6-90D9-6C4A-AAED-470F17972E23}" type="pres">
      <dgm:prSet presAssocID="{2C2DA3D4-3532-D540-9705-95E1FC53D826}" presName="imgShp" presStyleLbl="fgImgPlace1" presStyleIdx="3" presStyleCnt="4"/>
      <dgm:spPr>
        <a:blipFill rotWithShape="1">
          <a:blip xmlns:r="http://schemas.openxmlformats.org/officeDocument/2006/relationships" r:embed="rId2"/>
          <a:stretch>
            <a:fillRect/>
          </a:stretch>
        </a:blipFill>
      </dgm:spPr>
    </dgm:pt>
    <dgm:pt modelId="{FD42B68C-21BB-3D4D-9BC1-C1D89823347C}" type="pres">
      <dgm:prSet presAssocID="{2C2DA3D4-3532-D540-9705-95E1FC53D826}" presName="txShp" presStyleLbl="node1" presStyleIdx="3" presStyleCnt="4">
        <dgm:presLayoutVars>
          <dgm:bulletEnabled val="1"/>
        </dgm:presLayoutVars>
      </dgm:prSet>
      <dgm:spPr/>
    </dgm:pt>
  </dgm:ptLst>
  <dgm:cxnLst>
    <dgm:cxn modelId="{ED60AD0E-2BBC-A44C-8CFF-EA0F422DA1CF}" srcId="{51CAD493-61AB-0246-B862-111FAD0C001B}" destId="{DC7DE735-D4F6-954A-9323-0B52722E8F99}" srcOrd="2" destOrd="0" parTransId="{4B17A153-80E5-6E48-A826-2D4C7421469D}" sibTransId="{769C83AA-CF00-5D45-8681-05F80AC13C7B}"/>
    <dgm:cxn modelId="{3F4F892D-38E7-7340-85B5-24C14E3B047C}" type="presOf" srcId="{209587F7-B9C0-0F47-ACA1-25DDCB0DAC94}" destId="{25291FCB-23ED-7844-A54E-48097E3D3EA3}" srcOrd="0" destOrd="0" presId="urn:microsoft.com/office/officeart/2005/8/layout/vList3"/>
    <dgm:cxn modelId="{52A6BC47-9C47-47C6-ABEE-F77A7F49C4C4}" srcId="{51CAD493-61AB-0246-B862-111FAD0C001B}" destId="{FE9FAE2E-8EAD-4945-A8A4-6A87BDBDD7C6}" srcOrd="1" destOrd="0" parTransId="{A5652BFB-4239-4666-80C2-2FC565625BB8}" sibTransId="{2F0966A9-621B-4AF0-90BE-7D25B0477B9D}"/>
    <dgm:cxn modelId="{07892C91-24D4-8644-A768-013B88F58923}" type="presOf" srcId="{51CAD493-61AB-0246-B862-111FAD0C001B}" destId="{72EA7A4A-E310-9C41-8DAD-0A1532B9FE97}" srcOrd="0" destOrd="0" presId="urn:microsoft.com/office/officeart/2005/8/layout/vList3"/>
    <dgm:cxn modelId="{6F84079A-EE57-9D47-848D-612E8A926A38}" srcId="{51CAD493-61AB-0246-B862-111FAD0C001B}" destId="{2C2DA3D4-3532-D540-9705-95E1FC53D826}" srcOrd="3" destOrd="0" parTransId="{AF636F39-6539-724A-8772-E9FD126C3313}" sibTransId="{B4EF0FC7-FA26-B44C-AE27-5B05AD45D5A9}"/>
    <dgm:cxn modelId="{FB4502B0-539D-44A0-99C2-6C6564178E44}" type="presOf" srcId="{FE9FAE2E-8EAD-4945-A8A4-6A87BDBDD7C6}" destId="{1238C136-B199-4C15-9EE8-74BEF516A357}" srcOrd="0" destOrd="0" presId="urn:microsoft.com/office/officeart/2005/8/layout/vList3"/>
    <dgm:cxn modelId="{76DABBB8-4CA8-BA44-AE96-E6E49E7E0E86}" type="presOf" srcId="{DC7DE735-D4F6-954A-9323-0B52722E8F99}" destId="{D2777DCB-6916-4047-87DF-5A952720598D}" srcOrd="0" destOrd="0" presId="urn:microsoft.com/office/officeart/2005/8/layout/vList3"/>
    <dgm:cxn modelId="{5F1EBCD4-697B-C649-A3A2-D2D2970FC6AE}" srcId="{51CAD493-61AB-0246-B862-111FAD0C001B}" destId="{209587F7-B9C0-0F47-ACA1-25DDCB0DAC94}" srcOrd="0" destOrd="0" parTransId="{FC732D6E-D6BC-D541-85F2-C2E43689052A}" sibTransId="{79FDCBFA-F540-784D-89CE-F08942A1E5FF}"/>
    <dgm:cxn modelId="{A3FAD9EB-1285-D245-8D9C-BF4D49739FFC}" type="presOf" srcId="{2C2DA3D4-3532-D540-9705-95E1FC53D826}" destId="{FD42B68C-21BB-3D4D-9BC1-C1D89823347C}" srcOrd="0" destOrd="0" presId="urn:microsoft.com/office/officeart/2005/8/layout/vList3"/>
    <dgm:cxn modelId="{C223FB52-9608-0345-A3D6-71EE65CCEE3D}" type="presParOf" srcId="{72EA7A4A-E310-9C41-8DAD-0A1532B9FE97}" destId="{FA7E30D8-0A51-594B-97F3-69854D490C59}" srcOrd="0" destOrd="0" presId="urn:microsoft.com/office/officeart/2005/8/layout/vList3"/>
    <dgm:cxn modelId="{5FAF00E1-6481-244B-A53D-13329ADED41F}" type="presParOf" srcId="{FA7E30D8-0A51-594B-97F3-69854D490C59}" destId="{EB96FB4F-1BE1-CE4C-8D19-3434E780A752}" srcOrd="0" destOrd="0" presId="urn:microsoft.com/office/officeart/2005/8/layout/vList3"/>
    <dgm:cxn modelId="{91C01520-5952-6149-8EFC-B20D973968C8}" type="presParOf" srcId="{FA7E30D8-0A51-594B-97F3-69854D490C59}" destId="{25291FCB-23ED-7844-A54E-48097E3D3EA3}" srcOrd="1" destOrd="0" presId="urn:microsoft.com/office/officeart/2005/8/layout/vList3"/>
    <dgm:cxn modelId="{54611D10-6187-4541-9C8D-B0199E07DF6E}" type="presParOf" srcId="{72EA7A4A-E310-9C41-8DAD-0A1532B9FE97}" destId="{CB540FDA-E0FD-9B4F-BFCE-7A0F0CFAC3B0}" srcOrd="1" destOrd="0" presId="urn:microsoft.com/office/officeart/2005/8/layout/vList3"/>
    <dgm:cxn modelId="{247AA120-3024-43C6-BC88-77ED8E56058D}" type="presParOf" srcId="{72EA7A4A-E310-9C41-8DAD-0A1532B9FE97}" destId="{076912DD-2E7B-460A-BEEE-CC52F315A085}" srcOrd="2" destOrd="0" presId="urn:microsoft.com/office/officeart/2005/8/layout/vList3"/>
    <dgm:cxn modelId="{D45E6CA5-196E-4B33-8F09-7BABE39A896A}" type="presParOf" srcId="{076912DD-2E7B-460A-BEEE-CC52F315A085}" destId="{E6BD898E-4487-454C-891F-D1BBB69DA892}" srcOrd="0" destOrd="0" presId="urn:microsoft.com/office/officeart/2005/8/layout/vList3"/>
    <dgm:cxn modelId="{F3FD1BDE-818E-4CC5-B9D5-3205D94CA5D0}" type="presParOf" srcId="{076912DD-2E7B-460A-BEEE-CC52F315A085}" destId="{1238C136-B199-4C15-9EE8-74BEF516A357}" srcOrd="1" destOrd="0" presId="urn:microsoft.com/office/officeart/2005/8/layout/vList3"/>
    <dgm:cxn modelId="{AAD3C6D4-C5F3-4FBE-88D2-13E709BC3BE6}" type="presParOf" srcId="{72EA7A4A-E310-9C41-8DAD-0A1532B9FE97}" destId="{FBC91B3D-7A25-46F3-98A0-D7852D28C235}" srcOrd="3" destOrd="0" presId="urn:microsoft.com/office/officeart/2005/8/layout/vList3"/>
    <dgm:cxn modelId="{62A8423B-4058-D140-94D0-EB238A2A59B4}" type="presParOf" srcId="{72EA7A4A-E310-9C41-8DAD-0A1532B9FE97}" destId="{B784E513-707D-D444-BA3C-4238EEB48B3B}" srcOrd="4" destOrd="0" presId="urn:microsoft.com/office/officeart/2005/8/layout/vList3"/>
    <dgm:cxn modelId="{FBF04462-0F3A-FC4C-9B67-B81E37ECA040}" type="presParOf" srcId="{B784E513-707D-D444-BA3C-4238EEB48B3B}" destId="{88B0C190-0522-AD49-816A-98D307105CC0}" srcOrd="0" destOrd="0" presId="urn:microsoft.com/office/officeart/2005/8/layout/vList3"/>
    <dgm:cxn modelId="{26162A68-DADD-CD43-B2F0-8D3DF09EA9CC}" type="presParOf" srcId="{B784E513-707D-D444-BA3C-4238EEB48B3B}" destId="{D2777DCB-6916-4047-87DF-5A952720598D}" srcOrd="1" destOrd="0" presId="urn:microsoft.com/office/officeart/2005/8/layout/vList3"/>
    <dgm:cxn modelId="{9A1DF5AE-3537-7542-8EB5-3082F94B6E8C}" type="presParOf" srcId="{72EA7A4A-E310-9C41-8DAD-0A1532B9FE97}" destId="{FC9B7D43-3A0C-2C4C-BA05-1E12A9A79376}" srcOrd="5" destOrd="0" presId="urn:microsoft.com/office/officeart/2005/8/layout/vList3"/>
    <dgm:cxn modelId="{B671CA60-827F-6F49-81F9-275DFDAA9F7D}" type="presParOf" srcId="{72EA7A4A-E310-9C41-8DAD-0A1532B9FE97}" destId="{EE9E47C6-58E0-234D-8D0F-FCD7ABC5B3D1}" srcOrd="6" destOrd="0" presId="urn:microsoft.com/office/officeart/2005/8/layout/vList3"/>
    <dgm:cxn modelId="{0BC0652E-23E1-6948-8126-A596C8B02020}" type="presParOf" srcId="{EE9E47C6-58E0-234D-8D0F-FCD7ABC5B3D1}" destId="{E0FA25C6-90D9-6C4A-AAED-470F17972E23}" srcOrd="0" destOrd="0" presId="urn:microsoft.com/office/officeart/2005/8/layout/vList3"/>
    <dgm:cxn modelId="{1D6E7FCE-FAE2-E848-BDFB-4CF194B10CA6}" type="presParOf" srcId="{EE9E47C6-58E0-234D-8D0F-FCD7ABC5B3D1}" destId="{FD42B68C-21BB-3D4D-9BC1-C1D89823347C}"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4460265-E78B-406A-9013-A75267FD911F}" type="doc">
      <dgm:prSet loTypeId="urn:microsoft.com/office/officeart/2005/8/layout/cycle8" loCatId="cycle" qsTypeId="urn:microsoft.com/office/officeart/2005/8/quickstyle/simple5" qsCatId="simple" csTypeId="urn:microsoft.com/office/officeart/2005/8/colors/colorful1" csCatId="colorful" phldr="1"/>
      <dgm:spPr/>
    </dgm:pt>
    <dgm:pt modelId="{CC34229C-6D90-486D-8814-034CDAB31D91}">
      <dgm:prSet phldrT="[Text]"/>
      <dgm:spPr/>
      <dgm:t>
        <a:bodyPr/>
        <a:lstStyle/>
        <a:p>
          <a:r>
            <a:rPr lang="en-US" dirty="0"/>
            <a:t>teaching styles</a:t>
          </a:r>
        </a:p>
      </dgm:t>
    </dgm:pt>
    <dgm:pt modelId="{1F4BBC6F-95F4-4D36-A3A5-E1E77F503677}" type="parTrans" cxnId="{3E1BE47D-728D-4E72-B401-ACA146541CB6}">
      <dgm:prSet/>
      <dgm:spPr/>
      <dgm:t>
        <a:bodyPr/>
        <a:lstStyle/>
        <a:p>
          <a:endParaRPr lang="en-US"/>
        </a:p>
      </dgm:t>
    </dgm:pt>
    <dgm:pt modelId="{BF52AE04-F6DE-4472-8D37-1904082DB809}" type="sibTrans" cxnId="{3E1BE47D-728D-4E72-B401-ACA146541CB6}">
      <dgm:prSet/>
      <dgm:spPr/>
      <dgm:t>
        <a:bodyPr/>
        <a:lstStyle/>
        <a:p>
          <a:endParaRPr lang="en-US"/>
        </a:p>
      </dgm:t>
    </dgm:pt>
    <dgm:pt modelId="{F630A23F-52B0-4CA3-8346-258E8DBB76A1}">
      <dgm:prSet phldrT="[Text]"/>
      <dgm:spPr/>
      <dgm:t>
        <a:bodyPr/>
        <a:lstStyle/>
        <a:p>
          <a:r>
            <a:rPr lang="en-US" dirty="0"/>
            <a:t>curriculum access</a:t>
          </a:r>
        </a:p>
      </dgm:t>
    </dgm:pt>
    <dgm:pt modelId="{85B71985-16B4-447C-8285-D077DDC87127}" type="parTrans" cxnId="{E74FDF01-AC7B-4374-8211-AE2F084BA082}">
      <dgm:prSet/>
      <dgm:spPr/>
      <dgm:t>
        <a:bodyPr/>
        <a:lstStyle/>
        <a:p>
          <a:endParaRPr lang="en-US"/>
        </a:p>
      </dgm:t>
    </dgm:pt>
    <dgm:pt modelId="{9E8FC310-E960-4A5A-A673-A1092AF73FB1}" type="sibTrans" cxnId="{E74FDF01-AC7B-4374-8211-AE2F084BA082}">
      <dgm:prSet/>
      <dgm:spPr/>
      <dgm:t>
        <a:bodyPr/>
        <a:lstStyle/>
        <a:p>
          <a:endParaRPr lang="en-US"/>
        </a:p>
      </dgm:t>
    </dgm:pt>
    <dgm:pt modelId="{E5B834A8-CBDA-4FC6-B963-4FD46AEA1274}">
      <dgm:prSet phldrT="[Text]"/>
      <dgm:spPr/>
      <dgm:t>
        <a:bodyPr/>
        <a:lstStyle/>
        <a:p>
          <a:r>
            <a:rPr lang="en-US" dirty="0"/>
            <a:t>learning</a:t>
          </a:r>
        </a:p>
        <a:p>
          <a:r>
            <a:rPr lang="en-US" dirty="0"/>
            <a:t>objectives</a:t>
          </a:r>
        </a:p>
      </dgm:t>
    </dgm:pt>
    <dgm:pt modelId="{D0A59155-CE07-46DD-A9FD-571F5C359C15}" type="parTrans" cxnId="{F5B3D02B-17C3-4D0D-AA80-30EE58A53C79}">
      <dgm:prSet/>
      <dgm:spPr/>
      <dgm:t>
        <a:bodyPr/>
        <a:lstStyle/>
        <a:p>
          <a:endParaRPr lang="en-US"/>
        </a:p>
      </dgm:t>
    </dgm:pt>
    <dgm:pt modelId="{7D7D7A60-4B8B-4FD1-B8BE-44A4A6A06431}" type="sibTrans" cxnId="{F5B3D02B-17C3-4D0D-AA80-30EE58A53C79}">
      <dgm:prSet/>
      <dgm:spPr/>
      <dgm:t>
        <a:bodyPr/>
        <a:lstStyle/>
        <a:p>
          <a:endParaRPr lang="en-US"/>
        </a:p>
      </dgm:t>
    </dgm:pt>
    <dgm:pt modelId="{D0AC96B7-E352-4236-96A2-AEACA401D152}">
      <dgm:prSet phldrT="[Text]"/>
      <dgm:spPr/>
      <dgm:t>
        <a:bodyPr/>
        <a:lstStyle/>
        <a:p>
          <a:r>
            <a:rPr lang="en-US" dirty="0"/>
            <a:t>build resilience</a:t>
          </a:r>
        </a:p>
      </dgm:t>
    </dgm:pt>
    <dgm:pt modelId="{070B2911-2751-4E40-A196-70F237B310E4}" type="parTrans" cxnId="{6CF46688-79F9-49AE-8A94-2F4A88613D71}">
      <dgm:prSet/>
      <dgm:spPr/>
      <dgm:t>
        <a:bodyPr/>
        <a:lstStyle/>
        <a:p>
          <a:endParaRPr lang="en-US"/>
        </a:p>
      </dgm:t>
    </dgm:pt>
    <dgm:pt modelId="{E6CBF584-AB6A-403A-B2AE-6D59E9F1A427}" type="sibTrans" cxnId="{6CF46688-79F9-49AE-8A94-2F4A88613D71}">
      <dgm:prSet/>
      <dgm:spPr/>
      <dgm:t>
        <a:bodyPr/>
        <a:lstStyle/>
        <a:p>
          <a:endParaRPr lang="en-US"/>
        </a:p>
      </dgm:t>
    </dgm:pt>
    <dgm:pt modelId="{D646BCE2-6F38-4893-BEBB-7EFA48D52C94}">
      <dgm:prSet phldrT="[Text]"/>
      <dgm:spPr/>
      <dgm:t>
        <a:bodyPr/>
        <a:lstStyle/>
        <a:p>
          <a:r>
            <a:rPr lang="en-US" dirty="0"/>
            <a:t>well-being</a:t>
          </a:r>
        </a:p>
      </dgm:t>
    </dgm:pt>
    <dgm:pt modelId="{4F13BF3B-0D64-478F-BFCF-C44A6AD73832}" type="parTrans" cxnId="{DF25E10D-6279-4F8A-9E7E-FEA3347532CC}">
      <dgm:prSet/>
      <dgm:spPr/>
      <dgm:t>
        <a:bodyPr/>
        <a:lstStyle/>
        <a:p>
          <a:endParaRPr lang="en-US"/>
        </a:p>
      </dgm:t>
    </dgm:pt>
    <dgm:pt modelId="{06CE2284-2F36-4A74-9C23-063B397762E2}" type="sibTrans" cxnId="{DF25E10D-6279-4F8A-9E7E-FEA3347532CC}">
      <dgm:prSet/>
      <dgm:spPr/>
      <dgm:t>
        <a:bodyPr/>
        <a:lstStyle/>
        <a:p>
          <a:endParaRPr lang="en-US"/>
        </a:p>
      </dgm:t>
    </dgm:pt>
    <dgm:pt modelId="{26CE07E1-56D7-4365-9A9B-BCB9856DFEF3}" type="pres">
      <dgm:prSet presAssocID="{14460265-E78B-406A-9013-A75267FD911F}" presName="compositeShape" presStyleCnt="0">
        <dgm:presLayoutVars>
          <dgm:chMax val="7"/>
          <dgm:dir/>
          <dgm:resizeHandles val="exact"/>
        </dgm:presLayoutVars>
      </dgm:prSet>
      <dgm:spPr/>
    </dgm:pt>
    <dgm:pt modelId="{B23211A8-0F02-490D-9F34-2F7C3D66805D}" type="pres">
      <dgm:prSet presAssocID="{14460265-E78B-406A-9013-A75267FD911F}" presName="wedge1" presStyleLbl="node1" presStyleIdx="0" presStyleCnt="5"/>
      <dgm:spPr/>
    </dgm:pt>
    <dgm:pt modelId="{0B28FF43-2161-4F05-B705-AFAA05B6DDFE}" type="pres">
      <dgm:prSet presAssocID="{14460265-E78B-406A-9013-A75267FD911F}" presName="dummy1a" presStyleCnt="0"/>
      <dgm:spPr/>
    </dgm:pt>
    <dgm:pt modelId="{2069BCF8-4C8F-4BFF-9E3B-2921013A968E}" type="pres">
      <dgm:prSet presAssocID="{14460265-E78B-406A-9013-A75267FD911F}" presName="dummy1b" presStyleCnt="0"/>
      <dgm:spPr/>
    </dgm:pt>
    <dgm:pt modelId="{D1960C8B-1CC3-43E3-8673-780312527F88}" type="pres">
      <dgm:prSet presAssocID="{14460265-E78B-406A-9013-A75267FD911F}" presName="wedge1Tx" presStyleLbl="node1" presStyleIdx="0" presStyleCnt="5">
        <dgm:presLayoutVars>
          <dgm:chMax val="0"/>
          <dgm:chPref val="0"/>
          <dgm:bulletEnabled val="1"/>
        </dgm:presLayoutVars>
      </dgm:prSet>
      <dgm:spPr/>
    </dgm:pt>
    <dgm:pt modelId="{F91CEFE8-CD1E-464B-AE9D-B4B5F1C3CA5A}" type="pres">
      <dgm:prSet presAssocID="{14460265-E78B-406A-9013-A75267FD911F}" presName="wedge2" presStyleLbl="node1" presStyleIdx="1" presStyleCnt="5"/>
      <dgm:spPr/>
    </dgm:pt>
    <dgm:pt modelId="{CD95FD78-14F9-45E8-AD80-6BACA1EE0281}" type="pres">
      <dgm:prSet presAssocID="{14460265-E78B-406A-9013-A75267FD911F}" presName="dummy2a" presStyleCnt="0"/>
      <dgm:spPr/>
    </dgm:pt>
    <dgm:pt modelId="{A8B17063-A571-4F6C-92DA-9A2869DDB145}" type="pres">
      <dgm:prSet presAssocID="{14460265-E78B-406A-9013-A75267FD911F}" presName="dummy2b" presStyleCnt="0"/>
      <dgm:spPr/>
    </dgm:pt>
    <dgm:pt modelId="{CCF48919-9EA5-4F8A-B732-295D5B1E55E2}" type="pres">
      <dgm:prSet presAssocID="{14460265-E78B-406A-9013-A75267FD911F}" presName="wedge2Tx" presStyleLbl="node1" presStyleIdx="1" presStyleCnt="5">
        <dgm:presLayoutVars>
          <dgm:chMax val="0"/>
          <dgm:chPref val="0"/>
          <dgm:bulletEnabled val="1"/>
        </dgm:presLayoutVars>
      </dgm:prSet>
      <dgm:spPr/>
    </dgm:pt>
    <dgm:pt modelId="{0930E44F-F8B6-4C17-ADFF-4A2A6166A270}" type="pres">
      <dgm:prSet presAssocID="{14460265-E78B-406A-9013-A75267FD911F}" presName="wedge3" presStyleLbl="node1" presStyleIdx="2" presStyleCnt="5"/>
      <dgm:spPr/>
    </dgm:pt>
    <dgm:pt modelId="{50580D51-423D-423C-89AE-E01D33A5F196}" type="pres">
      <dgm:prSet presAssocID="{14460265-E78B-406A-9013-A75267FD911F}" presName="dummy3a" presStyleCnt="0"/>
      <dgm:spPr/>
    </dgm:pt>
    <dgm:pt modelId="{6BA79412-EDD3-4A75-88DD-FF7BC72B038B}" type="pres">
      <dgm:prSet presAssocID="{14460265-E78B-406A-9013-A75267FD911F}" presName="dummy3b" presStyleCnt="0"/>
      <dgm:spPr/>
    </dgm:pt>
    <dgm:pt modelId="{82D85497-96A5-4DEA-BBEC-1E7331867398}" type="pres">
      <dgm:prSet presAssocID="{14460265-E78B-406A-9013-A75267FD911F}" presName="wedge3Tx" presStyleLbl="node1" presStyleIdx="2" presStyleCnt="5">
        <dgm:presLayoutVars>
          <dgm:chMax val="0"/>
          <dgm:chPref val="0"/>
          <dgm:bulletEnabled val="1"/>
        </dgm:presLayoutVars>
      </dgm:prSet>
      <dgm:spPr/>
    </dgm:pt>
    <dgm:pt modelId="{8B601EA4-1B8E-42A3-95BD-291772DC5CB3}" type="pres">
      <dgm:prSet presAssocID="{14460265-E78B-406A-9013-A75267FD911F}" presName="wedge4" presStyleLbl="node1" presStyleIdx="3" presStyleCnt="5"/>
      <dgm:spPr/>
    </dgm:pt>
    <dgm:pt modelId="{0F1F88D6-572F-4A5E-9B8C-7D3081F1A4AF}" type="pres">
      <dgm:prSet presAssocID="{14460265-E78B-406A-9013-A75267FD911F}" presName="dummy4a" presStyleCnt="0"/>
      <dgm:spPr/>
    </dgm:pt>
    <dgm:pt modelId="{E170FCD6-7276-476E-B237-40BC62C8B1E9}" type="pres">
      <dgm:prSet presAssocID="{14460265-E78B-406A-9013-A75267FD911F}" presName="dummy4b" presStyleCnt="0"/>
      <dgm:spPr/>
    </dgm:pt>
    <dgm:pt modelId="{DF940B88-8ECA-46D9-B9E2-66AA0820B41C}" type="pres">
      <dgm:prSet presAssocID="{14460265-E78B-406A-9013-A75267FD911F}" presName="wedge4Tx" presStyleLbl="node1" presStyleIdx="3" presStyleCnt="5">
        <dgm:presLayoutVars>
          <dgm:chMax val="0"/>
          <dgm:chPref val="0"/>
          <dgm:bulletEnabled val="1"/>
        </dgm:presLayoutVars>
      </dgm:prSet>
      <dgm:spPr/>
    </dgm:pt>
    <dgm:pt modelId="{CD1C9175-D885-45AE-A1B2-9A0F1051A959}" type="pres">
      <dgm:prSet presAssocID="{14460265-E78B-406A-9013-A75267FD911F}" presName="wedge5" presStyleLbl="node1" presStyleIdx="4" presStyleCnt="5"/>
      <dgm:spPr/>
    </dgm:pt>
    <dgm:pt modelId="{F765E469-5B1E-4F90-9E7C-6D8232141EA9}" type="pres">
      <dgm:prSet presAssocID="{14460265-E78B-406A-9013-A75267FD911F}" presName="dummy5a" presStyleCnt="0"/>
      <dgm:spPr/>
    </dgm:pt>
    <dgm:pt modelId="{D5AA9FBE-321C-4C06-95DB-917B5938035F}" type="pres">
      <dgm:prSet presAssocID="{14460265-E78B-406A-9013-A75267FD911F}" presName="dummy5b" presStyleCnt="0"/>
      <dgm:spPr/>
    </dgm:pt>
    <dgm:pt modelId="{356AB0CC-14BB-45AE-B416-23EA48046966}" type="pres">
      <dgm:prSet presAssocID="{14460265-E78B-406A-9013-A75267FD911F}" presName="wedge5Tx" presStyleLbl="node1" presStyleIdx="4" presStyleCnt="5">
        <dgm:presLayoutVars>
          <dgm:chMax val="0"/>
          <dgm:chPref val="0"/>
          <dgm:bulletEnabled val="1"/>
        </dgm:presLayoutVars>
      </dgm:prSet>
      <dgm:spPr/>
    </dgm:pt>
    <dgm:pt modelId="{7BEE15AD-DF12-4DBE-84A4-AE00AC819C0D}" type="pres">
      <dgm:prSet presAssocID="{BF52AE04-F6DE-4472-8D37-1904082DB809}" presName="arrowWedge1" presStyleLbl="fgSibTrans2D1" presStyleIdx="0" presStyleCnt="5"/>
      <dgm:spPr/>
    </dgm:pt>
    <dgm:pt modelId="{3E332B09-7559-4839-9E2C-0FA759A50E8E}" type="pres">
      <dgm:prSet presAssocID="{9E8FC310-E960-4A5A-A673-A1092AF73FB1}" presName="arrowWedge2" presStyleLbl="fgSibTrans2D1" presStyleIdx="1" presStyleCnt="5"/>
      <dgm:spPr/>
    </dgm:pt>
    <dgm:pt modelId="{3DCBBD6B-03C5-4D02-8F49-A10D6C46FC44}" type="pres">
      <dgm:prSet presAssocID="{7D7D7A60-4B8B-4FD1-B8BE-44A4A6A06431}" presName="arrowWedge3" presStyleLbl="fgSibTrans2D1" presStyleIdx="2" presStyleCnt="5"/>
      <dgm:spPr/>
    </dgm:pt>
    <dgm:pt modelId="{001F12F7-B8FA-4B31-9C38-693C7060D61D}" type="pres">
      <dgm:prSet presAssocID="{E6CBF584-AB6A-403A-B2AE-6D59E9F1A427}" presName="arrowWedge4" presStyleLbl="fgSibTrans2D1" presStyleIdx="3" presStyleCnt="5"/>
      <dgm:spPr/>
    </dgm:pt>
    <dgm:pt modelId="{3F62CE74-6A23-4F13-9DCF-F054E07F44F8}" type="pres">
      <dgm:prSet presAssocID="{06CE2284-2F36-4A74-9C23-063B397762E2}" presName="arrowWedge5" presStyleLbl="fgSibTrans2D1" presStyleIdx="4" presStyleCnt="5"/>
      <dgm:spPr/>
    </dgm:pt>
  </dgm:ptLst>
  <dgm:cxnLst>
    <dgm:cxn modelId="{E74FDF01-AC7B-4374-8211-AE2F084BA082}" srcId="{14460265-E78B-406A-9013-A75267FD911F}" destId="{F630A23F-52B0-4CA3-8346-258E8DBB76A1}" srcOrd="1" destOrd="0" parTransId="{85B71985-16B4-447C-8285-D077DDC87127}" sibTransId="{9E8FC310-E960-4A5A-A673-A1092AF73FB1}"/>
    <dgm:cxn modelId="{DF25E10D-6279-4F8A-9E7E-FEA3347532CC}" srcId="{14460265-E78B-406A-9013-A75267FD911F}" destId="{D646BCE2-6F38-4893-BEBB-7EFA48D52C94}" srcOrd="4" destOrd="0" parTransId="{4F13BF3B-0D64-478F-BFCF-C44A6AD73832}" sibTransId="{06CE2284-2F36-4A74-9C23-063B397762E2}"/>
    <dgm:cxn modelId="{F5B3D02B-17C3-4D0D-AA80-30EE58A53C79}" srcId="{14460265-E78B-406A-9013-A75267FD911F}" destId="{E5B834A8-CBDA-4FC6-B963-4FD46AEA1274}" srcOrd="2" destOrd="0" parTransId="{D0A59155-CE07-46DD-A9FD-571F5C359C15}" sibTransId="{7D7D7A60-4B8B-4FD1-B8BE-44A4A6A06431}"/>
    <dgm:cxn modelId="{8D5E2430-6B60-44F1-BBDB-B9DFF2DF8A3A}" type="presOf" srcId="{D0AC96B7-E352-4236-96A2-AEACA401D152}" destId="{DF940B88-8ECA-46D9-B9E2-66AA0820B41C}" srcOrd="1" destOrd="0" presId="urn:microsoft.com/office/officeart/2005/8/layout/cycle8"/>
    <dgm:cxn modelId="{2CE34A34-9911-400A-8E53-38C49C27AF9E}" type="presOf" srcId="{E5B834A8-CBDA-4FC6-B963-4FD46AEA1274}" destId="{0930E44F-F8B6-4C17-ADFF-4A2A6166A270}" srcOrd="0" destOrd="0" presId="urn:microsoft.com/office/officeart/2005/8/layout/cycle8"/>
    <dgm:cxn modelId="{EA9F0275-20A0-4A59-88D2-34EEE85B507A}" type="presOf" srcId="{D0AC96B7-E352-4236-96A2-AEACA401D152}" destId="{8B601EA4-1B8E-42A3-95BD-291772DC5CB3}" srcOrd="0" destOrd="0" presId="urn:microsoft.com/office/officeart/2005/8/layout/cycle8"/>
    <dgm:cxn modelId="{AFD89B79-94F4-4EAF-942E-63003E82DD91}" type="presOf" srcId="{E5B834A8-CBDA-4FC6-B963-4FD46AEA1274}" destId="{82D85497-96A5-4DEA-BBEC-1E7331867398}" srcOrd="1" destOrd="0" presId="urn:microsoft.com/office/officeart/2005/8/layout/cycle8"/>
    <dgm:cxn modelId="{3E1BE47D-728D-4E72-B401-ACA146541CB6}" srcId="{14460265-E78B-406A-9013-A75267FD911F}" destId="{CC34229C-6D90-486D-8814-034CDAB31D91}" srcOrd="0" destOrd="0" parTransId="{1F4BBC6F-95F4-4D36-A3A5-E1E77F503677}" sibTransId="{BF52AE04-F6DE-4472-8D37-1904082DB809}"/>
    <dgm:cxn modelId="{6CF46688-79F9-49AE-8A94-2F4A88613D71}" srcId="{14460265-E78B-406A-9013-A75267FD911F}" destId="{D0AC96B7-E352-4236-96A2-AEACA401D152}" srcOrd="3" destOrd="0" parTransId="{070B2911-2751-4E40-A196-70F237B310E4}" sibTransId="{E6CBF584-AB6A-403A-B2AE-6D59E9F1A427}"/>
    <dgm:cxn modelId="{F28D849C-4BF2-4AB9-815F-6651C6ED047D}" type="presOf" srcId="{D646BCE2-6F38-4893-BEBB-7EFA48D52C94}" destId="{CD1C9175-D885-45AE-A1B2-9A0F1051A959}" srcOrd="0" destOrd="0" presId="urn:microsoft.com/office/officeart/2005/8/layout/cycle8"/>
    <dgm:cxn modelId="{5587EFBD-FD85-4696-B9ED-59849F4ADEC8}" type="presOf" srcId="{14460265-E78B-406A-9013-A75267FD911F}" destId="{26CE07E1-56D7-4365-9A9B-BCB9856DFEF3}" srcOrd="0" destOrd="0" presId="urn:microsoft.com/office/officeart/2005/8/layout/cycle8"/>
    <dgm:cxn modelId="{B91EB4D8-6E11-4A3A-8083-129BB35CBBB5}" type="presOf" srcId="{D646BCE2-6F38-4893-BEBB-7EFA48D52C94}" destId="{356AB0CC-14BB-45AE-B416-23EA48046966}" srcOrd="1" destOrd="0" presId="urn:microsoft.com/office/officeart/2005/8/layout/cycle8"/>
    <dgm:cxn modelId="{4C878BE6-62AB-4715-9A48-9C4574DD9037}" type="presOf" srcId="{F630A23F-52B0-4CA3-8346-258E8DBB76A1}" destId="{F91CEFE8-CD1E-464B-AE9D-B4B5F1C3CA5A}" srcOrd="0" destOrd="0" presId="urn:microsoft.com/office/officeart/2005/8/layout/cycle8"/>
    <dgm:cxn modelId="{8D8C98EC-1C0F-465B-BFC9-4A3A4B4DB940}" type="presOf" srcId="{CC34229C-6D90-486D-8814-034CDAB31D91}" destId="{B23211A8-0F02-490D-9F34-2F7C3D66805D}" srcOrd="0" destOrd="0" presId="urn:microsoft.com/office/officeart/2005/8/layout/cycle8"/>
    <dgm:cxn modelId="{CC67A7EF-7EB2-4DBA-9AD2-46F4A19A8B4D}" type="presOf" srcId="{F630A23F-52B0-4CA3-8346-258E8DBB76A1}" destId="{CCF48919-9EA5-4F8A-B732-295D5B1E55E2}" srcOrd="1" destOrd="0" presId="urn:microsoft.com/office/officeart/2005/8/layout/cycle8"/>
    <dgm:cxn modelId="{D172F1F5-59AD-46DD-9F72-58E48798F512}" type="presOf" srcId="{CC34229C-6D90-486D-8814-034CDAB31D91}" destId="{D1960C8B-1CC3-43E3-8673-780312527F88}" srcOrd="1" destOrd="0" presId="urn:microsoft.com/office/officeart/2005/8/layout/cycle8"/>
    <dgm:cxn modelId="{811C5FF0-5AF8-4066-A44E-84EDC374F67D}" type="presParOf" srcId="{26CE07E1-56D7-4365-9A9B-BCB9856DFEF3}" destId="{B23211A8-0F02-490D-9F34-2F7C3D66805D}" srcOrd="0" destOrd="0" presId="urn:microsoft.com/office/officeart/2005/8/layout/cycle8"/>
    <dgm:cxn modelId="{79ABD5BC-AB5B-47F3-9606-52B7754D5E99}" type="presParOf" srcId="{26CE07E1-56D7-4365-9A9B-BCB9856DFEF3}" destId="{0B28FF43-2161-4F05-B705-AFAA05B6DDFE}" srcOrd="1" destOrd="0" presId="urn:microsoft.com/office/officeart/2005/8/layout/cycle8"/>
    <dgm:cxn modelId="{A353455C-3035-4E92-9B1A-B756BDC55C2B}" type="presParOf" srcId="{26CE07E1-56D7-4365-9A9B-BCB9856DFEF3}" destId="{2069BCF8-4C8F-4BFF-9E3B-2921013A968E}" srcOrd="2" destOrd="0" presId="urn:microsoft.com/office/officeart/2005/8/layout/cycle8"/>
    <dgm:cxn modelId="{F7768EB6-424A-44B9-B439-C902DB2DB99C}" type="presParOf" srcId="{26CE07E1-56D7-4365-9A9B-BCB9856DFEF3}" destId="{D1960C8B-1CC3-43E3-8673-780312527F88}" srcOrd="3" destOrd="0" presId="urn:microsoft.com/office/officeart/2005/8/layout/cycle8"/>
    <dgm:cxn modelId="{E993D27B-0DAA-4DCC-B403-2DFEDC0FC238}" type="presParOf" srcId="{26CE07E1-56D7-4365-9A9B-BCB9856DFEF3}" destId="{F91CEFE8-CD1E-464B-AE9D-B4B5F1C3CA5A}" srcOrd="4" destOrd="0" presId="urn:microsoft.com/office/officeart/2005/8/layout/cycle8"/>
    <dgm:cxn modelId="{CC51FE35-CE0A-44F1-8B44-84339EACDA9C}" type="presParOf" srcId="{26CE07E1-56D7-4365-9A9B-BCB9856DFEF3}" destId="{CD95FD78-14F9-45E8-AD80-6BACA1EE0281}" srcOrd="5" destOrd="0" presId="urn:microsoft.com/office/officeart/2005/8/layout/cycle8"/>
    <dgm:cxn modelId="{64103F3F-D48C-46D5-91FC-CD7A50E702BD}" type="presParOf" srcId="{26CE07E1-56D7-4365-9A9B-BCB9856DFEF3}" destId="{A8B17063-A571-4F6C-92DA-9A2869DDB145}" srcOrd="6" destOrd="0" presId="urn:microsoft.com/office/officeart/2005/8/layout/cycle8"/>
    <dgm:cxn modelId="{064884DE-ADC2-4BDE-BA5A-16B1F221C7B7}" type="presParOf" srcId="{26CE07E1-56D7-4365-9A9B-BCB9856DFEF3}" destId="{CCF48919-9EA5-4F8A-B732-295D5B1E55E2}" srcOrd="7" destOrd="0" presId="urn:microsoft.com/office/officeart/2005/8/layout/cycle8"/>
    <dgm:cxn modelId="{CAE0317C-307C-4330-AA30-7F864E6FD98B}" type="presParOf" srcId="{26CE07E1-56D7-4365-9A9B-BCB9856DFEF3}" destId="{0930E44F-F8B6-4C17-ADFF-4A2A6166A270}" srcOrd="8" destOrd="0" presId="urn:microsoft.com/office/officeart/2005/8/layout/cycle8"/>
    <dgm:cxn modelId="{4C451C3E-DAC2-46FD-90EC-AD5688513F4F}" type="presParOf" srcId="{26CE07E1-56D7-4365-9A9B-BCB9856DFEF3}" destId="{50580D51-423D-423C-89AE-E01D33A5F196}" srcOrd="9" destOrd="0" presId="urn:microsoft.com/office/officeart/2005/8/layout/cycle8"/>
    <dgm:cxn modelId="{A80FD447-3F4F-489B-86DA-D511BFAEEAE9}" type="presParOf" srcId="{26CE07E1-56D7-4365-9A9B-BCB9856DFEF3}" destId="{6BA79412-EDD3-4A75-88DD-FF7BC72B038B}" srcOrd="10" destOrd="0" presId="urn:microsoft.com/office/officeart/2005/8/layout/cycle8"/>
    <dgm:cxn modelId="{55C6ECD7-B06F-429A-9426-13B0549E6F13}" type="presParOf" srcId="{26CE07E1-56D7-4365-9A9B-BCB9856DFEF3}" destId="{82D85497-96A5-4DEA-BBEC-1E7331867398}" srcOrd="11" destOrd="0" presId="urn:microsoft.com/office/officeart/2005/8/layout/cycle8"/>
    <dgm:cxn modelId="{1945164F-CAE0-47EF-A0F8-EC98A5D71BE1}" type="presParOf" srcId="{26CE07E1-56D7-4365-9A9B-BCB9856DFEF3}" destId="{8B601EA4-1B8E-42A3-95BD-291772DC5CB3}" srcOrd="12" destOrd="0" presId="urn:microsoft.com/office/officeart/2005/8/layout/cycle8"/>
    <dgm:cxn modelId="{D8189982-0249-4709-86BF-AEF8D8B22C5C}" type="presParOf" srcId="{26CE07E1-56D7-4365-9A9B-BCB9856DFEF3}" destId="{0F1F88D6-572F-4A5E-9B8C-7D3081F1A4AF}" srcOrd="13" destOrd="0" presId="urn:microsoft.com/office/officeart/2005/8/layout/cycle8"/>
    <dgm:cxn modelId="{C3460619-FECA-4395-900F-2C7A447D624C}" type="presParOf" srcId="{26CE07E1-56D7-4365-9A9B-BCB9856DFEF3}" destId="{E170FCD6-7276-476E-B237-40BC62C8B1E9}" srcOrd="14" destOrd="0" presId="urn:microsoft.com/office/officeart/2005/8/layout/cycle8"/>
    <dgm:cxn modelId="{DBF5C5DF-79FD-4AE5-B6E6-8F987463900D}" type="presParOf" srcId="{26CE07E1-56D7-4365-9A9B-BCB9856DFEF3}" destId="{DF940B88-8ECA-46D9-B9E2-66AA0820B41C}" srcOrd="15" destOrd="0" presId="urn:microsoft.com/office/officeart/2005/8/layout/cycle8"/>
    <dgm:cxn modelId="{CD1E008C-64A9-47B5-A604-BE3ED74129E9}" type="presParOf" srcId="{26CE07E1-56D7-4365-9A9B-BCB9856DFEF3}" destId="{CD1C9175-D885-45AE-A1B2-9A0F1051A959}" srcOrd="16" destOrd="0" presId="urn:microsoft.com/office/officeart/2005/8/layout/cycle8"/>
    <dgm:cxn modelId="{AC9FCD44-2ECA-4B05-93D3-3C05087736AE}" type="presParOf" srcId="{26CE07E1-56D7-4365-9A9B-BCB9856DFEF3}" destId="{F765E469-5B1E-4F90-9E7C-6D8232141EA9}" srcOrd="17" destOrd="0" presId="urn:microsoft.com/office/officeart/2005/8/layout/cycle8"/>
    <dgm:cxn modelId="{8C5854A2-BE98-4442-93B0-AADE7E156270}" type="presParOf" srcId="{26CE07E1-56D7-4365-9A9B-BCB9856DFEF3}" destId="{D5AA9FBE-321C-4C06-95DB-917B5938035F}" srcOrd="18" destOrd="0" presId="urn:microsoft.com/office/officeart/2005/8/layout/cycle8"/>
    <dgm:cxn modelId="{B7A4002C-3064-4EC5-867E-F4A175CFBE6E}" type="presParOf" srcId="{26CE07E1-56D7-4365-9A9B-BCB9856DFEF3}" destId="{356AB0CC-14BB-45AE-B416-23EA48046966}" srcOrd="19" destOrd="0" presId="urn:microsoft.com/office/officeart/2005/8/layout/cycle8"/>
    <dgm:cxn modelId="{BF09DD83-719E-40E7-908C-C0F82E01D6C6}" type="presParOf" srcId="{26CE07E1-56D7-4365-9A9B-BCB9856DFEF3}" destId="{7BEE15AD-DF12-4DBE-84A4-AE00AC819C0D}" srcOrd="20" destOrd="0" presId="urn:microsoft.com/office/officeart/2005/8/layout/cycle8"/>
    <dgm:cxn modelId="{885EF666-1BCB-429D-986B-EC2C741A00DA}" type="presParOf" srcId="{26CE07E1-56D7-4365-9A9B-BCB9856DFEF3}" destId="{3E332B09-7559-4839-9E2C-0FA759A50E8E}" srcOrd="21" destOrd="0" presId="urn:microsoft.com/office/officeart/2005/8/layout/cycle8"/>
    <dgm:cxn modelId="{4C8172E8-D571-4A04-9629-DB3187F2CF3E}" type="presParOf" srcId="{26CE07E1-56D7-4365-9A9B-BCB9856DFEF3}" destId="{3DCBBD6B-03C5-4D02-8F49-A10D6C46FC44}" srcOrd="22" destOrd="0" presId="urn:microsoft.com/office/officeart/2005/8/layout/cycle8"/>
    <dgm:cxn modelId="{BBBE1A1A-BFDC-4C06-B58A-1F30D489C13B}" type="presParOf" srcId="{26CE07E1-56D7-4365-9A9B-BCB9856DFEF3}" destId="{001F12F7-B8FA-4B31-9C38-693C7060D61D}" srcOrd="23" destOrd="0" presId="urn:microsoft.com/office/officeart/2005/8/layout/cycle8"/>
    <dgm:cxn modelId="{136E0604-48EC-459A-827C-8B3F66FEB9A6}" type="presParOf" srcId="{26CE07E1-56D7-4365-9A9B-BCB9856DFEF3}" destId="{3F62CE74-6A23-4F13-9DCF-F054E07F44F8}" srcOrd="2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E3D1B6-DEAA-4C3C-B4F6-4018EE2F83E7}">
      <dsp:nvSpPr>
        <dsp:cNvPr id="0" name=""/>
        <dsp:cNvSpPr/>
      </dsp:nvSpPr>
      <dsp:spPr>
        <a:xfrm>
          <a:off x="883844" y="-17411"/>
          <a:ext cx="3426856" cy="3426856"/>
        </a:xfrm>
        <a:prstGeom prst="circularArrow">
          <a:avLst>
            <a:gd name="adj1" fmla="val 5544"/>
            <a:gd name="adj2" fmla="val 330680"/>
            <a:gd name="adj3" fmla="val 13851194"/>
            <a:gd name="adj4" fmla="val 17340324"/>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FE4CEB-7E5D-4FCD-9487-DD4F6B68EF3B}">
      <dsp:nvSpPr>
        <dsp:cNvPr id="0" name=""/>
        <dsp:cNvSpPr/>
      </dsp:nvSpPr>
      <dsp:spPr>
        <a:xfrm>
          <a:off x="1821134" y="1271"/>
          <a:ext cx="1552276" cy="77613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noProof="0" dirty="0"/>
            <a:t>Identify barriers</a:t>
          </a:r>
        </a:p>
      </dsp:txBody>
      <dsp:txXfrm>
        <a:off x="1859022" y="39159"/>
        <a:ext cx="1476500" cy="700362"/>
      </dsp:txXfrm>
    </dsp:sp>
    <dsp:sp modelId="{7993FE22-39EA-4C28-9CFC-5F99ACB8A172}">
      <dsp:nvSpPr>
        <dsp:cNvPr id="0" name=""/>
        <dsp:cNvSpPr/>
      </dsp:nvSpPr>
      <dsp:spPr>
        <a:xfrm>
          <a:off x="3210957" y="1011037"/>
          <a:ext cx="1552276" cy="77613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noProof="0" dirty="0"/>
            <a:t>Focus on the impact of the barrier on learning</a:t>
          </a:r>
        </a:p>
      </dsp:txBody>
      <dsp:txXfrm>
        <a:off x="3248845" y="1048925"/>
        <a:ext cx="1476500" cy="700362"/>
      </dsp:txXfrm>
    </dsp:sp>
    <dsp:sp modelId="{A9B036EF-B5C7-45BE-B8CE-285E290DBEEF}">
      <dsp:nvSpPr>
        <dsp:cNvPr id="0" name=""/>
        <dsp:cNvSpPr/>
      </dsp:nvSpPr>
      <dsp:spPr>
        <a:xfrm>
          <a:off x="2680092" y="2644872"/>
          <a:ext cx="1552276" cy="77613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noProof="0" dirty="0"/>
            <a:t>Remove, reduce and/or rethink the impact of the barrier</a:t>
          </a:r>
        </a:p>
      </dsp:txBody>
      <dsp:txXfrm>
        <a:off x="2717980" y="2682760"/>
        <a:ext cx="1476500" cy="700362"/>
      </dsp:txXfrm>
    </dsp:sp>
    <dsp:sp modelId="{751101E1-8B21-4A2F-9D2A-33A183349C34}">
      <dsp:nvSpPr>
        <dsp:cNvPr id="0" name=""/>
        <dsp:cNvSpPr/>
      </dsp:nvSpPr>
      <dsp:spPr>
        <a:xfrm>
          <a:off x="962176" y="2644872"/>
          <a:ext cx="1552276" cy="77613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noProof="0" dirty="0"/>
            <a:t>Embed strategies, evaluate and adjust</a:t>
          </a:r>
        </a:p>
      </dsp:txBody>
      <dsp:txXfrm>
        <a:off x="1000064" y="2682760"/>
        <a:ext cx="1476500" cy="700362"/>
      </dsp:txXfrm>
    </dsp:sp>
    <dsp:sp modelId="{3A2B2843-AA73-43AA-9FA4-B545B7FC8353}">
      <dsp:nvSpPr>
        <dsp:cNvPr id="0" name=""/>
        <dsp:cNvSpPr/>
      </dsp:nvSpPr>
      <dsp:spPr>
        <a:xfrm>
          <a:off x="431311" y="1011037"/>
          <a:ext cx="1552276" cy="77613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noProof="0" dirty="0"/>
            <a:t>Transfer/apply impactful strategies in other contexts</a:t>
          </a:r>
        </a:p>
      </dsp:txBody>
      <dsp:txXfrm>
        <a:off x="469199" y="1048925"/>
        <a:ext cx="1476500" cy="7003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6FA16F-BA8E-4914-B25B-7901DE15EA47}">
      <dsp:nvSpPr>
        <dsp:cNvPr id="0" name=""/>
        <dsp:cNvSpPr/>
      </dsp:nvSpPr>
      <dsp:spPr>
        <a:xfrm rot="10800000">
          <a:off x="1364867" y="1586"/>
          <a:ext cx="4407290" cy="1019043"/>
        </a:xfrm>
        <a:prstGeom prst="homePlat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9370" tIns="179070" rIns="334264" bIns="179070" numCol="1" spcCol="1270" anchor="ctr" anchorCtr="0">
          <a:noAutofit/>
        </a:bodyPr>
        <a:lstStyle/>
        <a:p>
          <a:pPr marL="0" lvl="0" indent="0" algn="ctr" defTabSz="2089150">
            <a:lnSpc>
              <a:spcPct val="90000"/>
            </a:lnSpc>
            <a:spcBef>
              <a:spcPct val="0"/>
            </a:spcBef>
            <a:spcAft>
              <a:spcPct val="35000"/>
            </a:spcAft>
            <a:buNone/>
          </a:pPr>
          <a:r>
            <a:rPr lang="en-US" sz="4700" kern="1200" dirty="0"/>
            <a:t>physical</a:t>
          </a:r>
        </a:p>
      </dsp:txBody>
      <dsp:txXfrm rot="10800000">
        <a:off x="1619628" y="1586"/>
        <a:ext cx="4152529" cy="1019043"/>
      </dsp:txXfrm>
    </dsp:sp>
    <dsp:sp modelId="{39C423ED-11E3-44F3-94E3-42EB854BBCBA}">
      <dsp:nvSpPr>
        <dsp:cNvPr id="0" name=""/>
        <dsp:cNvSpPr/>
      </dsp:nvSpPr>
      <dsp:spPr>
        <a:xfrm>
          <a:off x="855346" y="1586"/>
          <a:ext cx="1019043" cy="1019043"/>
        </a:xfrm>
        <a:prstGeom prst="ellipse">
          <a:avLst/>
        </a:prstGeom>
        <a:blipFill>
          <a:blip xmlns:r="http://schemas.openxmlformats.org/officeDocument/2006/relationships" r:embed="rId1" cstate="screen">
            <a:extLst>
              <a:ext uri="{28A0092B-C50C-407E-A947-70E740481C1C}">
                <a14:useLocalDpi xmlns:a14="http://schemas.microsoft.com/office/drawing/2010/main"/>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CC00D34-6F35-4CD2-82F1-31C3B2056006}">
      <dsp:nvSpPr>
        <dsp:cNvPr id="0" name=""/>
        <dsp:cNvSpPr/>
      </dsp:nvSpPr>
      <dsp:spPr>
        <a:xfrm rot="10800000">
          <a:off x="1364867" y="1324821"/>
          <a:ext cx="4407290" cy="1019043"/>
        </a:xfrm>
        <a:prstGeom prst="homePlat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9370" tIns="179070" rIns="334264" bIns="179070" numCol="1" spcCol="1270" anchor="ctr" anchorCtr="0">
          <a:noAutofit/>
        </a:bodyPr>
        <a:lstStyle/>
        <a:p>
          <a:pPr marL="0" lvl="0" indent="0" algn="ctr" defTabSz="2089150">
            <a:lnSpc>
              <a:spcPct val="90000"/>
            </a:lnSpc>
            <a:spcBef>
              <a:spcPct val="0"/>
            </a:spcBef>
            <a:spcAft>
              <a:spcPct val="35000"/>
            </a:spcAft>
            <a:buNone/>
          </a:pPr>
          <a:r>
            <a:rPr lang="en-US" sz="4700" kern="1200" dirty="0"/>
            <a:t>emotional</a:t>
          </a:r>
        </a:p>
      </dsp:txBody>
      <dsp:txXfrm rot="10800000">
        <a:off x="1619628" y="1324821"/>
        <a:ext cx="4152529" cy="1019043"/>
      </dsp:txXfrm>
    </dsp:sp>
    <dsp:sp modelId="{5183B3EA-A137-4CE9-9091-6A2A503DB54F}">
      <dsp:nvSpPr>
        <dsp:cNvPr id="0" name=""/>
        <dsp:cNvSpPr/>
      </dsp:nvSpPr>
      <dsp:spPr>
        <a:xfrm>
          <a:off x="855346" y="1324821"/>
          <a:ext cx="1019043" cy="1019043"/>
        </a:xfrm>
        <a:prstGeom prst="ellipse">
          <a:avLst/>
        </a:prstGeom>
        <a:blipFill rotWithShape="1">
          <a:blip xmlns:r="http://schemas.openxmlformats.org/officeDocument/2006/relationships" r:embed="rId2" cstate="screen">
            <a:extLst>
              <a:ext uri="{28A0092B-C50C-407E-A947-70E740481C1C}">
                <a14:useLocalDpi xmlns:a14="http://schemas.microsoft.com/office/drawing/2010/main"/>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601DD4F-57D9-46C5-BFEF-B3FE596EA10B}">
      <dsp:nvSpPr>
        <dsp:cNvPr id="0" name=""/>
        <dsp:cNvSpPr/>
      </dsp:nvSpPr>
      <dsp:spPr>
        <a:xfrm rot="10800000">
          <a:off x="1364867" y="2648057"/>
          <a:ext cx="4407290" cy="1019043"/>
        </a:xfrm>
        <a:prstGeom prst="homePlat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9370" tIns="179070" rIns="334264" bIns="179070" numCol="1" spcCol="1270" anchor="ctr" anchorCtr="0">
          <a:noAutofit/>
        </a:bodyPr>
        <a:lstStyle/>
        <a:p>
          <a:pPr marL="0" lvl="0" indent="0" algn="ctr" defTabSz="2089150">
            <a:lnSpc>
              <a:spcPct val="90000"/>
            </a:lnSpc>
            <a:spcBef>
              <a:spcPct val="0"/>
            </a:spcBef>
            <a:spcAft>
              <a:spcPct val="35000"/>
            </a:spcAft>
            <a:buNone/>
          </a:pPr>
          <a:r>
            <a:rPr lang="en-US" sz="4700" kern="1200" dirty="0"/>
            <a:t>economic</a:t>
          </a:r>
        </a:p>
      </dsp:txBody>
      <dsp:txXfrm rot="10800000">
        <a:off x="1619628" y="2648057"/>
        <a:ext cx="4152529" cy="1019043"/>
      </dsp:txXfrm>
    </dsp:sp>
    <dsp:sp modelId="{4C12B02D-851F-4EF6-9DF2-FB2E1068EA80}">
      <dsp:nvSpPr>
        <dsp:cNvPr id="0" name=""/>
        <dsp:cNvSpPr/>
      </dsp:nvSpPr>
      <dsp:spPr>
        <a:xfrm>
          <a:off x="855346" y="2648057"/>
          <a:ext cx="1019043" cy="1019043"/>
        </a:xfrm>
        <a:prstGeom prst="ellipse">
          <a:avLst/>
        </a:prstGeom>
        <a:blipFill rotWithShape="1">
          <a:blip xmlns:r="http://schemas.openxmlformats.org/officeDocument/2006/relationships" r:embed="rId2" cstate="screen">
            <a:extLst>
              <a:ext uri="{28A0092B-C50C-407E-A947-70E740481C1C}">
                <a14:useLocalDpi xmlns:a14="http://schemas.microsoft.com/office/drawing/2010/main"/>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00588FE-8584-43B4-AB86-D2C77986EA30}">
      <dsp:nvSpPr>
        <dsp:cNvPr id="0" name=""/>
        <dsp:cNvSpPr/>
      </dsp:nvSpPr>
      <dsp:spPr>
        <a:xfrm rot="10800000">
          <a:off x="1364867" y="3971293"/>
          <a:ext cx="4407290" cy="1019043"/>
        </a:xfrm>
        <a:prstGeom prst="homePlat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9370" tIns="179070" rIns="334264" bIns="179070" numCol="1" spcCol="1270" anchor="ctr" anchorCtr="0">
          <a:noAutofit/>
        </a:bodyPr>
        <a:lstStyle/>
        <a:p>
          <a:pPr marL="0" lvl="0" indent="0" algn="ctr" defTabSz="2089150">
            <a:lnSpc>
              <a:spcPct val="90000"/>
            </a:lnSpc>
            <a:spcBef>
              <a:spcPct val="0"/>
            </a:spcBef>
            <a:spcAft>
              <a:spcPct val="35000"/>
            </a:spcAft>
            <a:buNone/>
          </a:pPr>
          <a:r>
            <a:rPr lang="en-US" sz="4700" kern="1200" dirty="0"/>
            <a:t>attitudinal</a:t>
          </a:r>
        </a:p>
      </dsp:txBody>
      <dsp:txXfrm rot="10800000">
        <a:off x="1619628" y="3971293"/>
        <a:ext cx="4152529" cy="1019043"/>
      </dsp:txXfrm>
    </dsp:sp>
    <dsp:sp modelId="{AF4003D1-E090-4A35-85DB-E4FA04E09D15}">
      <dsp:nvSpPr>
        <dsp:cNvPr id="0" name=""/>
        <dsp:cNvSpPr/>
      </dsp:nvSpPr>
      <dsp:spPr>
        <a:xfrm>
          <a:off x="855346" y="3971293"/>
          <a:ext cx="1019043" cy="1019043"/>
        </a:xfrm>
        <a:prstGeom prst="ellipse">
          <a:avLst/>
        </a:prstGeom>
        <a:blipFill rotWithShape="1">
          <a:blip xmlns:r="http://schemas.openxmlformats.org/officeDocument/2006/relationships" r:embed="rId2" cstate="screen">
            <a:extLst>
              <a:ext uri="{28A0092B-C50C-407E-A947-70E740481C1C}">
                <a14:useLocalDpi xmlns:a14="http://schemas.microsoft.com/office/drawing/2010/main"/>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7C7F51-8B94-6041-9E98-1B6A494A8C7C}">
      <dsp:nvSpPr>
        <dsp:cNvPr id="0" name=""/>
        <dsp:cNvSpPr/>
      </dsp:nvSpPr>
      <dsp:spPr>
        <a:xfrm>
          <a:off x="2874309" y="0"/>
          <a:ext cx="2027584" cy="1013792"/>
        </a:xfrm>
        <a:prstGeom prst="roundRect">
          <a:avLst>
            <a:gd name="adj" fmla="val 10000"/>
          </a:avLst>
        </a:prstGeom>
        <a:solidFill>
          <a:schemeClr val="accent2">
            <a:lumMod val="5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Relationships</a:t>
          </a:r>
        </a:p>
      </dsp:txBody>
      <dsp:txXfrm>
        <a:off x="2904002" y="29693"/>
        <a:ext cx="1968198" cy="954406"/>
      </dsp:txXfrm>
    </dsp:sp>
    <dsp:sp modelId="{D3253546-232F-5B43-97CE-B521E63E64AD}">
      <dsp:nvSpPr>
        <dsp:cNvPr id="0" name=""/>
        <dsp:cNvSpPr/>
      </dsp:nvSpPr>
      <dsp:spPr>
        <a:xfrm rot="2701453">
          <a:off x="4333492" y="1305385"/>
          <a:ext cx="1059375" cy="354827"/>
        </a:xfrm>
        <a:prstGeom prst="lef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4439940" y="1376350"/>
        <a:ext cx="846479" cy="212897"/>
      </dsp:txXfrm>
    </dsp:sp>
    <dsp:sp modelId="{C56C3E30-EF4A-CF49-A73E-D06D0B3B3CF1}">
      <dsp:nvSpPr>
        <dsp:cNvPr id="0" name=""/>
        <dsp:cNvSpPr/>
      </dsp:nvSpPr>
      <dsp:spPr>
        <a:xfrm>
          <a:off x="4824466" y="1951805"/>
          <a:ext cx="2027584" cy="1013792"/>
        </a:xfrm>
        <a:prstGeom prst="roundRect">
          <a:avLst>
            <a:gd name="adj" fmla="val 10000"/>
          </a:avLst>
        </a:prstGeom>
        <a:solidFill>
          <a:schemeClr val="tx2">
            <a:lumMod val="75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Being accepted</a:t>
          </a:r>
        </a:p>
      </dsp:txBody>
      <dsp:txXfrm>
        <a:off x="4854159" y="1981498"/>
        <a:ext cx="1968198" cy="954406"/>
      </dsp:txXfrm>
    </dsp:sp>
    <dsp:sp modelId="{D1260416-43F5-E94E-A94C-E5EACA7D10D1}">
      <dsp:nvSpPr>
        <dsp:cNvPr id="0" name=""/>
        <dsp:cNvSpPr/>
      </dsp:nvSpPr>
      <dsp:spPr>
        <a:xfrm rot="8100000">
          <a:off x="4333492" y="3256366"/>
          <a:ext cx="1059375" cy="354827"/>
        </a:xfrm>
        <a:prstGeom prst="lef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10800000">
        <a:off x="4439940" y="3327331"/>
        <a:ext cx="846479" cy="212897"/>
      </dsp:txXfrm>
    </dsp:sp>
    <dsp:sp modelId="{C270DE62-FECE-2D48-9799-C5D2337405A6}">
      <dsp:nvSpPr>
        <dsp:cNvPr id="0" name=""/>
        <dsp:cNvSpPr/>
      </dsp:nvSpPr>
      <dsp:spPr>
        <a:xfrm>
          <a:off x="2874309" y="3901962"/>
          <a:ext cx="2027584" cy="1013792"/>
        </a:xfrm>
        <a:prstGeom prst="roundRect">
          <a:avLst>
            <a:gd name="adj" fmla="val 10000"/>
          </a:avLst>
        </a:prstGeom>
        <a:solidFill>
          <a:schemeClr val="accent2">
            <a:lumMod val="75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Social Status</a:t>
          </a:r>
        </a:p>
      </dsp:txBody>
      <dsp:txXfrm>
        <a:off x="2904002" y="3931655"/>
        <a:ext cx="1968198" cy="954406"/>
      </dsp:txXfrm>
    </dsp:sp>
    <dsp:sp modelId="{FD9AC430-76DC-9844-B8AD-6286C7A24390}">
      <dsp:nvSpPr>
        <dsp:cNvPr id="0" name=""/>
        <dsp:cNvSpPr/>
      </dsp:nvSpPr>
      <dsp:spPr>
        <a:xfrm rot="13500000">
          <a:off x="2383336" y="3256366"/>
          <a:ext cx="1059375" cy="354827"/>
        </a:xfrm>
        <a:prstGeom prst="lef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10800000">
        <a:off x="2489784" y="3327331"/>
        <a:ext cx="846479" cy="212897"/>
      </dsp:txXfrm>
    </dsp:sp>
    <dsp:sp modelId="{D646192A-C335-A440-A0EA-5F79FEBCD573}">
      <dsp:nvSpPr>
        <dsp:cNvPr id="0" name=""/>
        <dsp:cNvSpPr/>
      </dsp:nvSpPr>
      <dsp:spPr>
        <a:xfrm>
          <a:off x="924153" y="1951805"/>
          <a:ext cx="2027584" cy="1013792"/>
        </a:xfrm>
        <a:prstGeom prst="roundRect">
          <a:avLst>
            <a:gd name="adj" fmla="val 10000"/>
          </a:avLst>
        </a:prstGeom>
        <a:solidFill>
          <a:srgbClr val="660066"/>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err="1"/>
            <a:t>Behaviour</a:t>
          </a:r>
          <a:endParaRPr lang="en-US" sz="2500" kern="1200" dirty="0"/>
        </a:p>
      </dsp:txBody>
      <dsp:txXfrm>
        <a:off x="953846" y="1981498"/>
        <a:ext cx="1968198" cy="954406"/>
      </dsp:txXfrm>
    </dsp:sp>
    <dsp:sp modelId="{E774695C-5F85-B34E-8951-EEBD79D1AE20}">
      <dsp:nvSpPr>
        <dsp:cNvPr id="0" name=""/>
        <dsp:cNvSpPr/>
      </dsp:nvSpPr>
      <dsp:spPr>
        <a:xfrm rot="18898547">
          <a:off x="2383336" y="1305385"/>
          <a:ext cx="1059375" cy="354827"/>
        </a:xfrm>
        <a:prstGeom prst="lef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2489784" y="1376350"/>
        <a:ext cx="846479" cy="21289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FF841C-A8AD-7748-BB50-0B1040615519}">
      <dsp:nvSpPr>
        <dsp:cNvPr id="0" name=""/>
        <dsp:cNvSpPr/>
      </dsp:nvSpPr>
      <dsp:spPr>
        <a:xfrm rot="10800000">
          <a:off x="1408567" y="1656"/>
          <a:ext cx="4964402" cy="632542"/>
        </a:xfrm>
        <a:prstGeom prst="homePlat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8934" tIns="110490" rIns="206248" bIns="110490" numCol="1" spcCol="1270" anchor="ctr" anchorCtr="0">
          <a:noAutofit/>
        </a:bodyPr>
        <a:lstStyle/>
        <a:p>
          <a:pPr marL="0" lvl="0" indent="0" algn="ctr" defTabSz="1289050">
            <a:lnSpc>
              <a:spcPct val="90000"/>
            </a:lnSpc>
            <a:spcBef>
              <a:spcPct val="0"/>
            </a:spcBef>
            <a:spcAft>
              <a:spcPct val="35000"/>
            </a:spcAft>
            <a:buNone/>
          </a:pPr>
          <a:r>
            <a:rPr lang="en-US" sz="2900" kern="1200" dirty="0">
              <a:solidFill>
                <a:schemeClr val="tx1"/>
              </a:solidFill>
            </a:rPr>
            <a:t>Absence</a:t>
          </a:r>
        </a:p>
      </dsp:txBody>
      <dsp:txXfrm rot="10800000">
        <a:off x="1566702" y="1656"/>
        <a:ext cx="4806267" cy="632542"/>
      </dsp:txXfrm>
    </dsp:sp>
    <dsp:sp modelId="{6A6A43E0-619D-4947-8FE5-F0FB6F88EE2D}">
      <dsp:nvSpPr>
        <dsp:cNvPr id="0" name=""/>
        <dsp:cNvSpPr/>
      </dsp:nvSpPr>
      <dsp:spPr>
        <a:xfrm>
          <a:off x="1092296" y="1656"/>
          <a:ext cx="632542" cy="632542"/>
        </a:xfrm>
        <a:prstGeom prst="ellipse">
          <a:avLst/>
        </a:prstGeom>
        <a:blipFill rotWithShape="1">
          <a:blip xmlns:r="http://schemas.openxmlformats.org/officeDocument/2006/relationships" r:embed="rId1"/>
          <a:stretch>
            <a:fillRect/>
          </a:stretch>
        </a:blipFill>
        <a:ln>
          <a:noFill/>
        </a:ln>
        <a:effectLst/>
      </dsp:spPr>
      <dsp:style>
        <a:lnRef idx="0">
          <a:scrgbClr r="0" g="0" b="0"/>
        </a:lnRef>
        <a:fillRef idx="1">
          <a:scrgbClr r="0" g="0" b="0"/>
        </a:fillRef>
        <a:effectRef idx="2">
          <a:scrgbClr r="0" g="0" b="0"/>
        </a:effectRef>
        <a:fontRef idx="minor"/>
      </dsp:style>
    </dsp:sp>
    <dsp:sp modelId="{106DC911-DA8D-964F-B6C6-0BB2D97C2AD1}">
      <dsp:nvSpPr>
        <dsp:cNvPr id="0" name=""/>
        <dsp:cNvSpPr/>
      </dsp:nvSpPr>
      <dsp:spPr>
        <a:xfrm rot="10800000">
          <a:off x="1408567" y="823017"/>
          <a:ext cx="4964402" cy="632542"/>
        </a:xfrm>
        <a:prstGeom prst="homePlate">
          <a:avLst/>
        </a:prstGeom>
        <a:gradFill rotWithShape="0">
          <a:gsLst>
            <a:gs pos="0">
              <a:schemeClr val="accent5">
                <a:hueOff val="-1126424"/>
                <a:satOff val="-2903"/>
                <a:lumOff val="-1961"/>
                <a:alphaOff val="0"/>
                <a:satMod val="103000"/>
                <a:lumMod val="102000"/>
                <a:tint val="94000"/>
              </a:schemeClr>
            </a:gs>
            <a:gs pos="50000">
              <a:schemeClr val="accent5">
                <a:hueOff val="-1126424"/>
                <a:satOff val="-2903"/>
                <a:lumOff val="-1961"/>
                <a:alphaOff val="0"/>
                <a:satMod val="110000"/>
                <a:lumMod val="100000"/>
                <a:shade val="100000"/>
              </a:schemeClr>
            </a:gs>
            <a:gs pos="100000">
              <a:schemeClr val="accent5">
                <a:hueOff val="-1126424"/>
                <a:satOff val="-2903"/>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8934" tIns="110490" rIns="206248" bIns="110490" numCol="1" spcCol="1270" anchor="ctr" anchorCtr="0">
          <a:noAutofit/>
        </a:bodyPr>
        <a:lstStyle/>
        <a:p>
          <a:pPr marL="0" lvl="0" indent="0" algn="ctr" defTabSz="1289050">
            <a:lnSpc>
              <a:spcPct val="90000"/>
            </a:lnSpc>
            <a:spcBef>
              <a:spcPct val="0"/>
            </a:spcBef>
            <a:spcAft>
              <a:spcPct val="35000"/>
            </a:spcAft>
            <a:buNone/>
          </a:pPr>
          <a:r>
            <a:rPr lang="en-US" sz="2900" kern="1200" dirty="0">
              <a:solidFill>
                <a:schemeClr val="tx1"/>
              </a:solidFill>
            </a:rPr>
            <a:t>Stress</a:t>
          </a:r>
        </a:p>
      </dsp:txBody>
      <dsp:txXfrm rot="10800000">
        <a:off x="1566702" y="823017"/>
        <a:ext cx="4806267" cy="632542"/>
      </dsp:txXfrm>
    </dsp:sp>
    <dsp:sp modelId="{D02D194B-1FFA-1348-B454-2F717E38E0F2}">
      <dsp:nvSpPr>
        <dsp:cNvPr id="0" name=""/>
        <dsp:cNvSpPr/>
      </dsp:nvSpPr>
      <dsp:spPr>
        <a:xfrm>
          <a:off x="1092296" y="823017"/>
          <a:ext cx="632542" cy="632542"/>
        </a:xfrm>
        <a:prstGeom prst="ellipse">
          <a:avLst/>
        </a:prstGeom>
        <a:blipFill rotWithShape="1">
          <a:blip xmlns:r="http://schemas.openxmlformats.org/officeDocument/2006/relationships" r:embed="rId1"/>
          <a:stretch>
            <a:fillRect/>
          </a:stretch>
        </a:blipFill>
        <a:ln>
          <a:noFill/>
        </a:ln>
        <a:effectLst/>
      </dsp:spPr>
      <dsp:style>
        <a:lnRef idx="0">
          <a:scrgbClr r="0" g="0" b="0"/>
        </a:lnRef>
        <a:fillRef idx="1">
          <a:scrgbClr r="0" g="0" b="0"/>
        </a:fillRef>
        <a:effectRef idx="2">
          <a:scrgbClr r="0" g="0" b="0"/>
        </a:effectRef>
        <a:fontRef idx="minor"/>
      </dsp:style>
    </dsp:sp>
    <dsp:sp modelId="{D7A3FA53-AD16-424D-BB20-2DF1E769001C}">
      <dsp:nvSpPr>
        <dsp:cNvPr id="0" name=""/>
        <dsp:cNvSpPr/>
      </dsp:nvSpPr>
      <dsp:spPr>
        <a:xfrm rot="10800000">
          <a:off x="1408567" y="1644379"/>
          <a:ext cx="4964402" cy="632542"/>
        </a:xfrm>
        <a:prstGeom prst="homePlate">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8934" tIns="110490" rIns="206248" bIns="110490" numCol="1" spcCol="1270" anchor="ctr" anchorCtr="0">
          <a:noAutofit/>
        </a:bodyPr>
        <a:lstStyle/>
        <a:p>
          <a:pPr marL="0" lvl="0" indent="0" algn="ctr" defTabSz="1289050">
            <a:lnSpc>
              <a:spcPct val="90000"/>
            </a:lnSpc>
            <a:spcBef>
              <a:spcPct val="0"/>
            </a:spcBef>
            <a:spcAft>
              <a:spcPct val="35000"/>
            </a:spcAft>
            <a:buNone/>
          </a:pPr>
          <a:r>
            <a:rPr lang="en-US" sz="2900" kern="1200" dirty="0">
              <a:solidFill>
                <a:schemeClr val="tx1"/>
              </a:solidFill>
            </a:rPr>
            <a:t>Paying attention</a:t>
          </a:r>
        </a:p>
      </dsp:txBody>
      <dsp:txXfrm rot="10800000">
        <a:off x="1566702" y="1644379"/>
        <a:ext cx="4806267" cy="632542"/>
      </dsp:txXfrm>
    </dsp:sp>
    <dsp:sp modelId="{974E6629-135B-CB45-B710-F10E01B21A7F}">
      <dsp:nvSpPr>
        <dsp:cNvPr id="0" name=""/>
        <dsp:cNvSpPr/>
      </dsp:nvSpPr>
      <dsp:spPr>
        <a:xfrm>
          <a:off x="1092296" y="1644379"/>
          <a:ext cx="632542" cy="632542"/>
        </a:xfrm>
        <a:prstGeom prst="ellipse">
          <a:avLst/>
        </a:prstGeom>
        <a:blipFill rotWithShape="1">
          <a:blip xmlns:r="http://schemas.openxmlformats.org/officeDocument/2006/relationships" r:embed="rId1"/>
          <a:stretch>
            <a:fillRect/>
          </a:stretch>
        </a:blipFill>
        <a:ln>
          <a:noFill/>
        </a:ln>
        <a:effectLst/>
      </dsp:spPr>
      <dsp:style>
        <a:lnRef idx="0">
          <a:scrgbClr r="0" g="0" b="0"/>
        </a:lnRef>
        <a:fillRef idx="1">
          <a:scrgbClr r="0" g="0" b="0"/>
        </a:fillRef>
        <a:effectRef idx="2">
          <a:scrgbClr r="0" g="0" b="0"/>
        </a:effectRef>
        <a:fontRef idx="minor"/>
      </dsp:style>
    </dsp:sp>
    <dsp:sp modelId="{C8CE730C-2927-7E4B-8C87-E977E44E3668}">
      <dsp:nvSpPr>
        <dsp:cNvPr id="0" name=""/>
        <dsp:cNvSpPr/>
      </dsp:nvSpPr>
      <dsp:spPr>
        <a:xfrm rot="10800000">
          <a:off x="1408567" y="2465741"/>
          <a:ext cx="4964402" cy="632542"/>
        </a:xfrm>
        <a:prstGeom prst="homePlate">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8934" tIns="110490" rIns="206248" bIns="110490" numCol="1" spcCol="1270" anchor="ctr" anchorCtr="0">
          <a:noAutofit/>
        </a:bodyPr>
        <a:lstStyle/>
        <a:p>
          <a:pPr marL="0" lvl="0" indent="0" algn="ctr" defTabSz="1289050">
            <a:lnSpc>
              <a:spcPct val="90000"/>
            </a:lnSpc>
            <a:spcBef>
              <a:spcPct val="0"/>
            </a:spcBef>
            <a:spcAft>
              <a:spcPct val="35000"/>
            </a:spcAft>
            <a:buNone/>
          </a:pPr>
          <a:r>
            <a:rPr lang="en-US" sz="2900" kern="1200" dirty="0">
              <a:solidFill>
                <a:schemeClr val="tx1"/>
              </a:solidFill>
            </a:rPr>
            <a:t>Concentration</a:t>
          </a:r>
        </a:p>
      </dsp:txBody>
      <dsp:txXfrm rot="10800000">
        <a:off x="1566702" y="2465741"/>
        <a:ext cx="4806267" cy="632542"/>
      </dsp:txXfrm>
    </dsp:sp>
    <dsp:sp modelId="{EC298A6B-77F8-404C-863D-7C222A7C4F1E}">
      <dsp:nvSpPr>
        <dsp:cNvPr id="0" name=""/>
        <dsp:cNvSpPr/>
      </dsp:nvSpPr>
      <dsp:spPr>
        <a:xfrm>
          <a:off x="1092296" y="2465741"/>
          <a:ext cx="632542" cy="632542"/>
        </a:xfrm>
        <a:prstGeom prst="ellipse">
          <a:avLst/>
        </a:prstGeom>
        <a:blipFill rotWithShape="1">
          <a:blip xmlns:r="http://schemas.openxmlformats.org/officeDocument/2006/relationships" r:embed="rId1"/>
          <a:stretch>
            <a:fillRect/>
          </a:stretch>
        </a:blipFill>
        <a:ln>
          <a:noFill/>
        </a:ln>
        <a:effectLst/>
      </dsp:spPr>
      <dsp:style>
        <a:lnRef idx="0">
          <a:scrgbClr r="0" g="0" b="0"/>
        </a:lnRef>
        <a:fillRef idx="1">
          <a:scrgbClr r="0" g="0" b="0"/>
        </a:fillRef>
        <a:effectRef idx="2">
          <a:scrgbClr r="0" g="0" b="0"/>
        </a:effectRef>
        <a:fontRef idx="minor"/>
      </dsp:style>
    </dsp:sp>
    <dsp:sp modelId="{2EC30399-B974-E84C-B276-A9D540EEBE99}">
      <dsp:nvSpPr>
        <dsp:cNvPr id="0" name=""/>
        <dsp:cNvSpPr/>
      </dsp:nvSpPr>
      <dsp:spPr>
        <a:xfrm rot="10800000">
          <a:off x="1408567" y="3287102"/>
          <a:ext cx="4964402" cy="632542"/>
        </a:xfrm>
        <a:prstGeom prst="homePlate">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8934" tIns="110490" rIns="206248" bIns="110490" numCol="1" spcCol="1270" anchor="ctr" anchorCtr="0">
          <a:noAutofit/>
        </a:bodyPr>
        <a:lstStyle/>
        <a:p>
          <a:pPr marL="0" lvl="0" indent="0" algn="ctr" defTabSz="1289050">
            <a:lnSpc>
              <a:spcPct val="90000"/>
            </a:lnSpc>
            <a:spcBef>
              <a:spcPct val="0"/>
            </a:spcBef>
            <a:spcAft>
              <a:spcPct val="35000"/>
            </a:spcAft>
            <a:buNone/>
          </a:pPr>
          <a:r>
            <a:rPr lang="en-US" sz="2900" kern="1200" dirty="0">
              <a:solidFill>
                <a:schemeClr val="tx1"/>
              </a:solidFill>
            </a:rPr>
            <a:t>Motivation</a:t>
          </a:r>
        </a:p>
      </dsp:txBody>
      <dsp:txXfrm rot="10800000">
        <a:off x="1566702" y="3287102"/>
        <a:ext cx="4806267" cy="632542"/>
      </dsp:txXfrm>
    </dsp:sp>
    <dsp:sp modelId="{0E3B57F9-DBB0-9F49-A7EC-76C726D878FF}">
      <dsp:nvSpPr>
        <dsp:cNvPr id="0" name=""/>
        <dsp:cNvSpPr/>
      </dsp:nvSpPr>
      <dsp:spPr>
        <a:xfrm>
          <a:off x="1092296" y="3287102"/>
          <a:ext cx="632542" cy="632542"/>
        </a:xfrm>
        <a:prstGeom prst="ellipse">
          <a:avLst/>
        </a:prstGeom>
        <a:blipFill rotWithShape="1">
          <a:blip xmlns:r="http://schemas.openxmlformats.org/officeDocument/2006/relationships" r:embed="rId1"/>
          <a:stretch>
            <a:fillRect/>
          </a:stretch>
        </a:blipFill>
        <a:ln>
          <a:noFill/>
        </a:ln>
        <a:effectLst/>
      </dsp:spPr>
      <dsp:style>
        <a:lnRef idx="0">
          <a:scrgbClr r="0" g="0" b="0"/>
        </a:lnRef>
        <a:fillRef idx="1">
          <a:scrgbClr r="0" g="0" b="0"/>
        </a:fillRef>
        <a:effectRef idx="2">
          <a:scrgbClr r="0" g="0" b="0"/>
        </a:effectRef>
        <a:fontRef idx="minor"/>
      </dsp:style>
    </dsp:sp>
    <dsp:sp modelId="{ABB55520-E799-DF4D-9AE7-D20C08F9BC33}">
      <dsp:nvSpPr>
        <dsp:cNvPr id="0" name=""/>
        <dsp:cNvSpPr/>
      </dsp:nvSpPr>
      <dsp:spPr>
        <a:xfrm rot="10800000">
          <a:off x="1408567" y="4108464"/>
          <a:ext cx="4964402" cy="632542"/>
        </a:xfrm>
        <a:prstGeom prst="homePlate">
          <a:avLst/>
        </a:prstGeom>
        <a:gradFill rotWithShape="0">
          <a:gsLst>
            <a:gs pos="0">
              <a:schemeClr val="accent5">
                <a:hueOff val="-5632119"/>
                <a:satOff val="-14516"/>
                <a:lumOff val="-9804"/>
                <a:alphaOff val="0"/>
                <a:satMod val="103000"/>
                <a:lumMod val="102000"/>
                <a:tint val="94000"/>
              </a:schemeClr>
            </a:gs>
            <a:gs pos="50000">
              <a:schemeClr val="accent5">
                <a:hueOff val="-5632119"/>
                <a:satOff val="-14516"/>
                <a:lumOff val="-9804"/>
                <a:alphaOff val="0"/>
                <a:satMod val="110000"/>
                <a:lumMod val="100000"/>
                <a:shade val="100000"/>
              </a:schemeClr>
            </a:gs>
            <a:gs pos="100000">
              <a:schemeClr val="accent5">
                <a:hueOff val="-5632119"/>
                <a:satOff val="-14516"/>
                <a:lumOff val="-980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8934" tIns="110490" rIns="206248" bIns="110490" numCol="1" spcCol="1270" anchor="ctr" anchorCtr="0">
          <a:noAutofit/>
        </a:bodyPr>
        <a:lstStyle/>
        <a:p>
          <a:pPr marL="0" lvl="0" indent="0" algn="ctr" defTabSz="1289050">
            <a:lnSpc>
              <a:spcPct val="90000"/>
            </a:lnSpc>
            <a:spcBef>
              <a:spcPct val="0"/>
            </a:spcBef>
            <a:spcAft>
              <a:spcPct val="35000"/>
            </a:spcAft>
            <a:buNone/>
          </a:pPr>
          <a:r>
            <a:rPr lang="en-US" sz="2900" kern="1200" dirty="0">
              <a:solidFill>
                <a:schemeClr val="tx1"/>
              </a:solidFill>
            </a:rPr>
            <a:t>Memory skills</a:t>
          </a:r>
        </a:p>
      </dsp:txBody>
      <dsp:txXfrm rot="10800000">
        <a:off x="1566702" y="4108464"/>
        <a:ext cx="4806267" cy="632542"/>
      </dsp:txXfrm>
    </dsp:sp>
    <dsp:sp modelId="{CFD8BE54-55CA-954C-B4C8-C147CED570A2}">
      <dsp:nvSpPr>
        <dsp:cNvPr id="0" name=""/>
        <dsp:cNvSpPr/>
      </dsp:nvSpPr>
      <dsp:spPr>
        <a:xfrm>
          <a:off x="1092296" y="4108464"/>
          <a:ext cx="632542" cy="632542"/>
        </a:xfrm>
        <a:prstGeom prst="ellipse">
          <a:avLst/>
        </a:prstGeom>
        <a:blipFill rotWithShape="1">
          <a:blip xmlns:r="http://schemas.openxmlformats.org/officeDocument/2006/relationships" r:embed="rId1"/>
          <a:stretch>
            <a:fillRect/>
          </a:stretch>
        </a:blipFill>
        <a:ln>
          <a:noFill/>
        </a:ln>
        <a:effectLst/>
      </dsp:spPr>
      <dsp:style>
        <a:lnRef idx="0">
          <a:scrgbClr r="0" g="0" b="0"/>
        </a:lnRef>
        <a:fillRef idx="1">
          <a:scrgbClr r="0" g="0" b="0"/>
        </a:fillRef>
        <a:effectRef idx="2">
          <a:scrgbClr r="0" g="0" b="0"/>
        </a:effectRef>
        <a:fontRef idx="minor"/>
      </dsp:style>
    </dsp:sp>
    <dsp:sp modelId="{F6929C06-0780-8F4A-A4BA-1B8027D0809A}">
      <dsp:nvSpPr>
        <dsp:cNvPr id="0" name=""/>
        <dsp:cNvSpPr/>
      </dsp:nvSpPr>
      <dsp:spPr>
        <a:xfrm rot="10800000">
          <a:off x="1408567" y="4929825"/>
          <a:ext cx="4964402" cy="632542"/>
        </a:xfrm>
        <a:prstGeom prst="homePlat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78934" tIns="110490" rIns="206248" bIns="110490" numCol="1" spcCol="1270" anchor="ctr" anchorCtr="0">
          <a:noAutofit/>
        </a:bodyPr>
        <a:lstStyle/>
        <a:p>
          <a:pPr marL="0" lvl="0" indent="0" algn="ctr" defTabSz="1289050">
            <a:lnSpc>
              <a:spcPct val="90000"/>
            </a:lnSpc>
            <a:spcBef>
              <a:spcPct val="0"/>
            </a:spcBef>
            <a:spcAft>
              <a:spcPct val="35000"/>
            </a:spcAft>
            <a:buNone/>
          </a:pPr>
          <a:r>
            <a:rPr lang="en-US" sz="2900" kern="1200" dirty="0">
              <a:solidFill>
                <a:schemeClr val="tx1"/>
              </a:solidFill>
            </a:rPr>
            <a:t>Depression</a:t>
          </a:r>
        </a:p>
      </dsp:txBody>
      <dsp:txXfrm rot="10800000">
        <a:off x="1566702" y="4929825"/>
        <a:ext cx="4806267" cy="632542"/>
      </dsp:txXfrm>
    </dsp:sp>
    <dsp:sp modelId="{88853949-DE1D-8345-8257-3007ACD6A2B8}">
      <dsp:nvSpPr>
        <dsp:cNvPr id="0" name=""/>
        <dsp:cNvSpPr/>
      </dsp:nvSpPr>
      <dsp:spPr>
        <a:xfrm>
          <a:off x="1092296" y="4929825"/>
          <a:ext cx="632542" cy="632542"/>
        </a:xfrm>
        <a:prstGeom prst="ellipse">
          <a:avLst/>
        </a:prstGeom>
        <a:blipFill rotWithShape="1">
          <a:blip xmlns:r="http://schemas.openxmlformats.org/officeDocument/2006/relationships" r:embed="rId1"/>
          <a:stretch>
            <a:fillRect/>
          </a:stretch>
        </a:blipFill>
        <a:ln>
          <a:noFill/>
        </a:ln>
        <a:effectLst/>
      </dsp:spPr>
      <dsp:style>
        <a:lnRef idx="0">
          <a:scrgbClr r="0" g="0" b="0"/>
        </a:lnRef>
        <a:fillRef idx="1">
          <a:scrgbClr r="0" g="0" b="0"/>
        </a:fillRef>
        <a:effectRef idx="2">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291FCB-23ED-7844-A54E-48097E3D3EA3}">
      <dsp:nvSpPr>
        <dsp:cNvPr id="0" name=""/>
        <dsp:cNvSpPr/>
      </dsp:nvSpPr>
      <dsp:spPr>
        <a:xfrm rot="10800000">
          <a:off x="1611732" y="1611"/>
          <a:ext cx="5246108" cy="1161376"/>
        </a:xfrm>
        <a:prstGeom prst="homePlate">
          <a:avLst/>
        </a:prstGeom>
        <a:solidFill>
          <a:schemeClr val="tx2">
            <a:lumMod val="75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12135" tIns="144780" rIns="270256" bIns="144780" numCol="1" spcCol="1270" anchor="ctr" anchorCtr="0">
          <a:noAutofit/>
        </a:bodyPr>
        <a:lstStyle/>
        <a:p>
          <a:pPr marL="0" lvl="0" indent="0" algn="ctr" defTabSz="1689100">
            <a:lnSpc>
              <a:spcPct val="90000"/>
            </a:lnSpc>
            <a:spcBef>
              <a:spcPct val="0"/>
            </a:spcBef>
            <a:spcAft>
              <a:spcPct val="35000"/>
            </a:spcAft>
            <a:buNone/>
          </a:pPr>
          <a:r>
            <a:rPr lang="en-US" sz="3800" kern="1200" dirty="0"/>
            <a:t>lack of nutrition</a:t>
          </a:r>
        </a:p>
      </dsp:txBody>
      <dsp:txXfrm rot="10800000">
        <a:off x="1902076" y="1611"/>
        <a:ext cx="4955764" cy="1161376"/>
      </dsp:txXfrm>
    </dsp:sp>
    <dsp:sp modelId="{EB96FB4F-1BE1-CE4C-8D19-3434E780A752}">
      <dsp:nvSpPr>
        <dsp:cNvPr id="0" name=""/>
        <dsp:cNvSpPr/>
      </dsp:nvSpPr>
      <dsp:spPr>
        <a:xfrm>
          <a:off x="1031044" y="1611"/>
          <a:ext cx="1161376" cy="1161376"/>
        </a:xfrm>
        <a:prstGeom prst="ellipse">
          <a:avLst/>
        </a:prstGeom>
        <a:blipFill>
          <a:blip xmlns:r="http://schemas.openxmlformats.org/officeDocument/2006/relationships" r:embed="rId1" cstate="screen">
            <a:extLst>
              <a:ext uri="{28A0092B-C50C-407E-A947-70E740481C1C}">
                <a14:useLocalDpi xmlns:a14="http://schemas.microsoft.com/office/drawing/2010/main"/>
              </a:ext>
            </a:extLst>
          </a:blip>
          <a:srcRect/>
          <a:stretch>
            <a:fillRect/>
          </a:stretch>
        </a:blipFill>
        <a:ln>
          <a:noFill/>
        </a:ln>
        <a:effectLst/>
      </dsp:spPr>
      <dsp:style>
        <a:lnRef idx="0">
          <a:scrgbClr r="0" g="0" b="0"/>
        </a:lnRef>
        <a:fillRef idx="1">
          <a:scrgbClr r="0" g="0" b="0"/>
        </a:fillRef>
        <a:effectRef idx="2">
          <a:scrgbClr r="0" g="0" b="0"/>
        </a:effectRef>
        <a:fontRef idx="minor"/>
      </dsp:style>
    </dsp:sp>
    <dsp:sp modelId="{1238C136-B199-4C15-9EE8-74BEF516A357}">
      <dsp:nvSpPr>
        <dsp:cNvPr id="0" name=""/>
        <dsp:cNvSpPr/>
      </dsp:nvSpPr>
      <dsp:spPr>
        <a:xfrm rot="10800000">
          <a:off x="1492593" y="1509667"/>
          <a:ext cx="5404960" cy="1161376"/>
        </a:xfrm>
        <a:prstGeom prst="homePlat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12135" tIns="144780" rIns="270256" bIns="144780" numCol="1" spcCol="1270" anchor="ctr" anchorCtr="0">
          <a:noAutofit/>
        </a:bodyPr>
        <a:lstStyle/>
        <a:p>
          <a:pPr marL="0" lvl="0" indent="0" algn="ctr" defTabSz="1689100">
            <a:lnSpc>
              <a:spcPct val="90000"/>
            </a:lnSpc>
            <a:spcBef>
              <a:spcPct val="0"/>
            </a:spcBef>
            <a:spcAft>
              <a:spcPct val="35000"/>
            </a:spcAft>
            <a:buNone/>
          </a:pPr>
          <a:r>
            <a:rPr lang="en-US" sz="3800" kern="1200" dirty="0"/>
            <a:t>health and safety</a:t>
          </a:r>
        </a:p>
      </dsp:txBody>
      <dsp:txXfrm rot="10800000">
        <a:off x="1782937" y="1509667"/>
        <a:ext cx="5114616" cy="1161376"/>
      </dsp:txXfrm>
    </dsp:sp>
    <dsp:sp modelId="{E6BD898E-4487-454C-891F-D1BBB69DA892}">
      <dsp:nvSpPr>
        <dsp:cNvPr id="0" name=""/>
        <dsp:cNvSpPr/>
      </dsp:nvSpPr>
      <dsp:spPr>
        <a:xfrm>
          <a:off x="991331" y="1509667"/>
          <a:ext cx="1161376" cy="1161376"/>
        </a:xfrm>
        <a:prstGeom prst="ellipse">
          <a:avLst/>
        </a:prstGeom>
        <a:blipFill rotWithShape="1">
          <a:blip xmlns:r="http://schemas.openxmlformats.org/officeDocument/2006/relationships" r:embed="rId2"/>
          <a:stretch>
            <a:fillRect/>
          </a:stretch>
        </a:blipFill>
        <a:ln>
          <a:noFill/>
        </a:ln>
        <a:effectLst/>
      </dsp:spPr>
      <dsp:style>
        <a:lnRef idx="0">
          <a:scrgbClr r="0" g="0" b="0"/>
        </a:lnRef>
        <a:fillRef idx="1">
          <a:scrgbClr r="0" g="0" b="0"/>
        </a:fillRef>
        <a:effectRef idx="2">
          <a:scrgbClr r="0" g="0" b="0"/>
        </a:effectRef>
        <a:fontRef idx="minor"/>
      </dsp:style>
    </dsp:sp>
    <dsp:sp modelId="{D2777DCB-6916-4047-87DF-5A952720598D}">
      <dsp:nvSpPr>
        <dsp:cNvPr id="0" name=""/>
        <dsp:cNvSpPr/>
      </dsp:nvSpPr>
      <dsp:spPr>
        <a:xfrm rot="10800000">
          <a:off x="1611732" y="3017723"/>
          <a:ext cx="5246108" cy="1161376"/>
        </a:xfrm>
        <a:prstGeom prst="homePlate">
          <a:avLst/>
        </a:prstGeom>
        <a:solidFill>
          <a:schemeClr val="bg2">
            <a:lumMod val="50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12135" tIns="144780" rIns="270256" bIns="144780" numCol="1" spcCol="1270" anchor="ctr" anchorCtr="0">
          <a:noAutofit/>
        </a:bodyPr>
        <a:lstStyle/>
        <a:p>
          <a:pPr marL="0" lvl="0" indent="0" algn="ctr" defTabSz="1689100">
            <a:lnSpc>
              <a:spcPct val="90000"/>
            </a:lnSpc>
            <a:spcBef>
              <a:spcPct val="0"/>
            </a:spcBef>
            <a:spcAft>
              <a:spcPct val="35000"/>
            </a:spcAft>
            <a:buNone/>
          </a:pPr>
          <a:r>
            <a:rPr lang="en-US" sz="3800" kern="1200" dirty="0"/>
            <a:t>environmental issues</a:t>
          </a:r>
        </a:p>
      </dsp:txBody>
      <dsp:txXfrm rot="10800000">
        <a:off x="1902076" y="3017723"/>
        <a:ext cx="4955764" cy="1161376"/>
      </dsp:txXfrm>
    </dsp:sp>
    <dsp:sp modelId="{88B0C190-0522-AD49-816A-98D307105CC0}">
      <dsp:nvSpPr>
        <dsp:cNvPr id="0" name=""/>
        <dsp:cNvSpPr/>
      </dsp:nvSpPr>
      <dsp:spPr>
        <a:xfrm>
          <a:off x="1031044" y="3017723"/>
          <a:ext cx="1161376" cy="1161376"/>
        </a:xfrm>
        <a:prstGeom prst="ellipse">
          <a:avLst/>
        </a:prstGeom>
        <a:blipFill rotWithShape="1">
          <a:blip xmlns:r="http://schemas.openxmlformats.org/officeDocument/2006/relationships" r:embed="rId2"/>
          <a:stretch>
            <a:fillRect/>
          </a:stretch>
        </a:blipFill>
        <a:ln>
          <a:noFill/>
        </a:ln>
        <a:effectLst/>
      </dsp:spPr>
      <dsp:style>
        <a:lnRef idx="0">
          <a:scrgbClr r="0" g="0" b="0"/>
        </a:lnRef>
        <a:fillRef idx="1">
          <a:scrgbClr r="0" g="0" b="0"/>
        </a:fillRef>
        <a:effectRef idx="2">
          <a:scrgbClr r="0" g="0" b="0"/>
        </a:effectRef>
        <a:fontRef idx="minor"/>
      </dsp:style>
    </dsp:sp>
    <dsp:sp modelId="{FD42B68C-21BB-3D4D-9BC1-C1D89823347C}">
      <dsp:nvSpPr>
        <dsp:cNvPr id="0" name=""/>
        <dsp:cNvSpPr/>
      </dsp:nvSpPr>
      <dsp:spPr>
        <a:xfrm rot="10800000">
          <a:off x="1611732" y="4525779"/>
          <a:ext cx="5246108" cy="1161376"/>
        </a:xfrm>
        <a:prstGeom prst="homePlate">
          <a:avLst/>
        </a:prstGeom>
        <a:solidFill>
          <a:schemeClr val="accent1">
            <a:lumMod val="7500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12135" tIns="144780" rIns="270256" bIns="144780" numCol="1" spcCol="1270" anchor="ctr" anchorCtr="0">
          <a:noAutofit/>
        </a:bodyPr>
        <a:lstStyle/>
        <a:p>
          <a:pPr marL="0" lvl="0" indent="0" algn="ctr" defTabSz="1689100">
            <a:lnSpc>
              <a:spcPct val="90000"/>
            </a:lnSpc>
            <a:spcBef>
              <a:spcPct val="0"/>
            </a:spcBef>
            <a:spcAft>
              <a:spcPct val="35000"/>
            </a:spcAft>
            <a:buNone/>
          </a:pPr>
          <a:r>
            <a:rPr lang="en-US" sz="3800" kern="1200" dirty="0"/>
            <a:t>health care</a:t>
          </a:r>
        </a:p>
      </dsp:txBody>
      <dsp:txXfrm rot="10800000">
        <a:off x="1902076" y="4525779"/>
        <a:ext cx="4955764" cy="1161376"/>
      </dsp:txXfrm>
    </dsp:sp>
    <dsp:sp modelId="{E0FA25C6-90D9-6C4A-AAED-470F17972E23}">
      <dsp:nvSpPr>
        <dsp:cNvPr id="0" name=""/>
        <dsp:cNvSpPr/>
      </dsp:nvSpPr>
      <dsp:spPr>
        <a:xfrm>
          <a:off x="1031044" y="4525779"/>
          <a:ext cx="1161376" cy="1161376"/>
        </a:xfrm>
        <a:prstGeom prst="ellipse">
          <a:avLst/>
        </a:prstGeom>
        <a:blipFill rotWithShape="1">
          <a:blip xmlns:r="http://schemas.openxmlformats.org/officeDocument/2006/relationships" r:embed="rId2"/>
          <a:stretch>
            <a:fillRect/>
          </a:stretch>
        </a:blipFill>
        <a:ln>
          <a:noFill/>
        </a:ln>
        <a:effectLst/>
      </dsp:spPr>
      <dsp:style>
        <a:lnRef idx="0">
          <a:scrgbClr r="0" g="0" b="0"/>
        </a:lnRef>
        <a:fillRef idx="1">
          <a:scrgbClr r="0" g="0" b="0"/>
        </a:fillRef>
        <a:effectRef idx="2">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3211A8-0F02-490D-9F34-2F7C3D66805D}">
      <dsp:nvSpPr>
        <dsp:cNvPr id="0" name=""/>
        <dsp:cNvSpPr/>
      </dsp:nvSpPr>
      <dsp:spPr>
        <a:xfrm>
          <a:off x="2982843" y="363633"/>
          <a:ext cx="4934608" cy="4934608"/>
        </a:xfrm>
        <a:prstGeom prst="pie">
          <a:avLst>
            <a:gd name="adj1" fmla="val 16200000"/>
            <a:gd name="adj2" fmla="val 2052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US" sz="2500" kern="1200" dirty="0"/>
            <a:t>teaching styles</a:t>
          </a:r>
        </a:p>
      </dsp:txBody>
      <dsp:txXfrm>
        <a:off x="5557064" y="1193117"/>
        <a:ext cx="1586124" cy="1057416"/>
      </dsp:txXfrm>
    </dsp:sp>
    <dsp:sp modelId="{F91CEFE8-CD1E-464B-AE9D-B4B5F1C3CA5A}">
      <dsp:nvSpPr>
        <dsp:cNvPr id="0" name=""/>
        <dsp:cNvSpPr/>
      </dsp:nvSpPr>
      <dsp:spPr>
        <a:xfrm>
          <a:off x="3025140" y="495223"/>
          <a:ext cx="4934608" cy="4934608"/>
        </a:xfrm>
        <a:prstGeom prst="pie">
          <a:avLst>
            <a:gd name="adj1" fmla="val 20520000"/>
            <a:gd name="adj2" fmla="val 324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US" sz="2500" kern="1200" dirty="0"/>
            <a:t>curriculum access</a:t>
          </a:r>
        </a:p>
      </dsp:txBody>
      <dsp:txXfrm>
        <a:off x="6203263" y="2749869"/>
        <a:ext cx="1468633" cy="1174906"/>
      </dsp:txXfrm>
    </dsp:sp>
    <dsp:sp modelId="{0930E44F-F8B6-4C17-ADFF-4A2A6166A270}">
      <dsp:nvSpPr>
        <dsp:cNvPr id="0" name=""/>
        <dsp:cNvSpPr/>
      </dsp:nvSpPr>
      <dsp:spPr>
        <a:xfrm>
          <a:off x="2913524" y="576291"/>
          <a:ext cx="4934608" cy="4934608"/>
        </a:xfrm>
        <a:prstGeom prst="pie">
          <a:avLst>
            <a:gd name="adj1" fmla="val 3240000"/>
            <a:gd name="adj2" fmla="val 756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US" sz="2500" kern="1200" dirty="0"/>
            <a:t>learning</a:t>
          </a:r>
        </a:p>
        <a:p>
          <a:pPr marL="0" lvl="0" indent="0" algn="ctr" defTabSz="1111250">
            <a:lnSpc>
              <a:spcPct val="90000"/>
            </a:lnSpc>
            <a:spcBef>
              <a:spcPct val="0"/>
            </a:spcBef>
            <a:spcAft>
              <a:spcPct val="35000"/>
            </a:spcAft>
            <a:buNone/>
          </a:pPr>
          <a:r>
            <a:rPr lang="en-US" sz="2500" kern="1200" dirty="0"/>
            <a:t>objectives</a:t>
          </a:r>
        </a:p>
      </dsp:txBody>
      <dsp:txXfrm>
        <a:off x="4675884" y="4042266"/>
        <a:ext cx="1409888" cy="1292397"/>
      </dsp:txXfrm>
    </dsp:sp>
    <dsp:sp modelId="{8B601EA4-1B8E-42A3-95BD-291772DC5CB3}">
      <dsp:nvSpPr>
        <dsp:cNvPr id="0" name=""/>
        <dsp:cNvSpPr/>
      </dsp:nvSpPr>
      <dsp:spPr>
        <a:xfrm>
          <a:off x="2801908" y="495223"/>
          <a:ext cx="4934608" cy="4934608"/>
        </a:xfrm>
        <a:prstGeom prst="pie">
          <a:avLst>
            <a:gd name="adj1" fmla="val 7560000"/>
            <a:gd name="adj2" fmla="val 1188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US" sz="2500" kern="1200" dirty="0"/>
            <a:t>build resilience</a:t>
          </a:r>
        </a:p>
      </dsp:txBody>
      <dsp:txXfrm>
        <a:off x="3089760" y="2749869"/>
        <a:ext cx="1468633" cy="1174906"/>
      </dsp:txXfrm>
    </dsp:sp>
    <dsp:sp modelId="{CD1C9175-D885-45AE-A1B2-9A0F1051A959}">
      <dsp:nvSpPr>
        <dsp:cNvPr id="0" name=""/>
        <dsp:cNvSpPr/>
      </dsp:nvSpPr>
      <dsp:spPr>
        <a:xfrm>
          <a:off x="2844204" y="363633"/>
          <a:ext cx="4934608" cy="4934608"/>
        </a:xfrm>
        <a:prstGeom prst="pie">
          <a:avLst>
            <a:gd name="adj1" fmla="val 11880000"/>
            <a:gd name="adj2" fmla="val 1620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US" sz="2500" kern="1200" dirty="0"/>
            <a:t>well-being</a:t>
          </a:r>
        </a:p>
      </dsp:txBody>
      <dsp:txXfrm>
        <a:off x="3618468" y="1193117"/>
        <a:ext cx="1586124" cy="1057416"/>
      </dsp:txXfrm>
    </dsp:sp>
    <dsp:sp modelId="{7BEE15AD-DF12-4DBE-84A4-AE00AC819C0D}">
      <dsp:nvSpPr>
        <dsp:cNvPr id="0" name=""/>
        <dsp:cNvSpPr/>
      </dsp:nvSpPr>
      <dsp:spPr>
        <a:xfrm>
          <a:off x="2677135" y="58157"/>
          <a:ext cx="5545560" cy="5545560"/>
        </a:xfrm>
        <a:prstGeom prst="circularArrow">
          <a:avLst>
            <a:gd name="adj1" fmla="val 5085"/>
            <a:gd name="adj2" fmla="val 327528"/>
            <a:gd name="adj3" fmla="val 20192361"/>
            <a:gd name="adj4" fmla="val 16200324"/>
            <a:gd name="adj5" fmla="val 5932"/>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E332B09-7559-4839-9E2C-0FA759A50E8E}">
      <dsp:nvSpPr>
        <dsp:cNvPr id="0" name=""/>
        <dsp:cNvSpPr/>
      </dsp:nvSpPr>
      <dsp:spPr>
        <a:xfrm>
          <a:off x="2720005" y="189704"/>
          <a:ext cx="5545560" cy="5545560"/>
        </a:xfrm>
        <a:prstGeom prst="circularArrow">
          <a:avLst>
            <a:gd name="adj1" fmla="val 5085"/>
            <a:gd name="adj2" fmla="val 327528"/>
            <a:gd name="adj3" fmla="val 2912753"/>
            <a:gd name="adj4" fmla="val 20519953"/>
            <a:gd name="adj5" fmla="val 5932"/>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DCBBD6B-03C5-4D02-8F49-A10D6C46FC44}">
      <dsp:nvSpPr>
        <dsp:cNvPr id="0" name=""/>
        <dsp:cNvSpPr/>
      </dsp:nvSpPr>
      <dsp:spPr>
        <a:xfrm>
          <a:off x="2608048" y="271020"/>
          <a:ext cx="5545560" cy="5545560"/>
        </a:xfrm>
        <a:prstGeom prst="circularArrow">
          <a:avLst>
            <a:gd name="adj1" fmla="val 5085"/>
            <a:gd name="adj2" fmla="val 327528"/>
            <a:gd name="adj3" fmla="val 7232777"/>
            <a:gd name="adj4" fmla="val 3239695"/>
            <a:gd name="adj5" fmla="val 5932"/>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001F12F7-B8FA-4B31-9C38-693C7060D61D}">
      <dsp:nvSpPr>
        <dsp:cNvPr id="0" name=""/>
        <dsp:cNvSpPr/>
      </dsp:nvSpPr>
      <dsp:spPr>
        <a:xfrm>
          <a:off x="2496091" y="189704"/>
          <a:ext cx="5545560" cy="5545560"/>
        </a:xfrm>
        <a:prstGeom prst="circularArrow">
          <a:avLst>
            <a:gd name="adj1" fmla="val 5085"/>
            <a:gd name="adj2" fmla="val 327528"/>
            <a:gd name="adj3" fmla="val 11552519"/>
            <a:gd name="adj4" fmla="val 7559718"/>
            <a:gd name="adj5" fmla="val 5932"/>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F62CE74-6A23-4F13-9DCF-F054E07F44F8}">
      <dsp:nvSpPr>
        <dsp:cNvPr id="0" name=""/>
        <dsp:cNvSpPr/>
      </dsp:nvSpPr>
      <dsp:spPr>
        <a:xfrm>
          <a:off x="2538961" y="58157"/>
          <a:ext cx="5545560" cy="5545560"/>
        </a:xfrm>
        <a:prstGeom prst="circularArrow">
          <a:avLst>
            <a:gd name="adj1" fmla="val 5085"/>
            <a:gd name="adj2" fmla="val 327528"/>
            <a:gd name="adj3" fmla="val 15872148"/>
            <a:gd name="adj4" fmla="val 11880111"/>
            <a:gd name="adj5" fmla="val 5932"/>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0FB87F-754C-465C-9770-966B53F2B7AB}" type="datetimeFigureOut">
              <a:rPr lang="en-GB" smtClean="0"/>
              <a:t>03/11/2025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B824EF-40B7-4B64-AAF9-A45E704C992E}" type="slidenum">
              <a:rPr lang="en-GB" smtClean="0"/>
              <a:t>‹#›</a:t>
            </a:fld>
            <a:endParaRPr lang="en-GB"/>
          </a:p>
        </p:txBody>
      </p:sp>
    </p:spTree>
    <p:extLst>
      <p:ext uri="{BB962C8B-B14F-4D97-AF65-F5344CB8AC3E}">
        <p14:creationId xmlns:p14="http://schemas.microsoft.com/office/powerpoint/2010/main" val="2682043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27446375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cy-GB" dirty="0"/>
              <a:t> </a:t>
            </a:r>
          </a:p>
        </p:txBody>
      </p:sp>
      <p:sp>
        <p:nvSpPr>
          <p:cNvPr id="4" name="Dalfan Rhif y Sleid 3"/>
          <p:cNvSpPr>
            <a:spLocks noGrp="1"/>
          </p:cNvSpPr>
          <p:nvPr>
            <p:ph type="sldNum" sz="quarter" idx="5"/>
          </p:nvPr>
        </p:nvSpPr>
        <p:spPr/>
        <p:txBody>
          <a:bodyPr/>
          <a:lstStyle/>
          <a:p>
            <a:fld id="{5FB824EF-40B7-4B64-AAF9-A45E704C992E}" type="slidenum">
              <a:rPr lang="en-GB" smtClean="0"/>
              <a:t>2</a:t>
            </a:fld>
            <a:endParaRPr lang="en-GB"/>
          </a:p>
        </p:txBody>
      </p:sp>
    </p:spTree>
    <p:extLst>
      <p:ext uri="{BB962C8B-B14F-4D97-AF65-F5344CB8AC3E}">
        <p14:creationId xmlns:p14="http://schemas.microsoft.com/office/powerpoint/2010/main" val="29617480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cy-GB" dirty="0"/>
              <a:t> </a:t>
            </a:r>
          </a:p>
        </p:txBody>
      </p:sp>
      <p:sp>
        <p:nvSpPr>
          <p:cNvPr id="4" name="Dalfan Rhif y Sleid 3"/>
          <p:cNvSpPr>
            <a:spLocks noGrp="1"/>
          </p:cNvSpPr>
          <p:nvPr>
            <p:ph type="sldNum" sz="quarter" idx="5"/>
          </p:nvPr>
        </p:nvSpPr>
        <p:spPr/>
        <p:txBody>
          <a:bodyPr/>
          <a:lstStyle/>
          <a:p>
            <a:fld id="{5FB824EF-40B7-4B64-AAF9-A45E704C992E}" type="slidenum">
              <a:rPr lang="en-GB" smtClean="0"/>
              <a:t>10</a:t>
            </a:fld>
            <a:endParaRPr lang="en-GB"/>
          </a:p>
        </p:txBody>
      </p:sp>
    </p:spTree>
    <p:extLst>
      <p:ext uri="{BB962C8B-B14F-4D97-AF65-F5344CB8AC3E}">
        <p14:creationId xmlns:p14="http://schemas.microsoft.com/office/powerpoint/2010/main" val="18508394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cy-GB" dirty="0"/>
              <a:t> </a:t>
            </a:r>
          </a:p>
        </p:txBody>
      </p:sp>
      <p:sp>
        <p:nvSpPr>
          <p:cNvPr id="4" name="Dalfan Rhif y Sleid 3"/>
          <p:cNvSpPr>
            <a:spLocks noGrp="1"/>
          </p:cNvSpPr>
          <p:nvPr>
            <p:ph type="sldNum" sz="quarter" idx="5"/>
          </p:nvPr>
        </p:nvSpPr>
        <p:spPr/>
        <p:txBody>
          <a:bodyPr/>
          <a:lstStyle/>
          <a:p>
            <a:fld id="{5FB824EF-40B7-4B64-AAF9-A45E704C992E}" type="slidenum">
              <a:rPr lang="en-GB" smtClean="0"/>
              <a:t>11</a:t>
            </a:fld>
            <a:endParaRPr lang="en-GB"/>
          </a:p>
        </p:txBody>
      </p:sp>
    </p:spTree>
    <p:extLst>
      <p:ext uri="{BB962C8B-B14F-4D97-AF65-F5344CB8AC3E}">
        <p14:creationId xmlns:p14="http://schemas.microsoft.com/office/powerpoint/2010/main" val="14115971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FB824EF-40B7-4B64-AAF9-A45E704C992E}" type="slidenum">
              <a:rPr lang="en-GB" smtClean="0"/>
              <a:t>24</a:t>
            </a:fld>
            <a:endParaRPr lang="en-GB"/>
          </a:p>
        </p:txBody>
      </p:sp>
    </p:spTree>
    <p:extLst>
      <p:ext uri="{BB962C8B-B14F-4D97-AF65-F5344CB8AC3E}">
        <p14:creationId xmlns:p14="http://schemas.microsoft.com/office/powerpoint/2010/main" val="30494521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FB824EF-40B7-4B64-AAF9-A45E704C992E}" type="slidenum">
              <a:rPr lang="en-GB" smtClean="0"/>
              <a:t>25</a:t>
            </a:fld>
            <a:endParaRPr lang="en-GB"/>
          </a:p>
        </p:txBody>
      </p:sp>
    </p:spTree>
    <p:extLst>
      <p:ext uri="{BB962C8B-B14F-4D97-AF65-F5344CB8AC3E}">
        <p14:creationId xmlns:p14="http://schemas.microsoft.com/office/powerpoint/2010/main" val="22441480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FB824EF-40B7-4B64-AAF9-A45E704C992E}" type="slidenum">
              <a:rPr lang="en-GB" smtClean="0"/>
              <a:t>26</a:t>
            </a:fld>
            <a:endParaRPr lang="en-GB"/>
          </a:p>
        </p:txBody>
      </p:sp>
    </p:spTree>
    <p:extLst>
      <p:ext uri="{BB962C8B-B14F-4D97-AF65-F5344CB8AC3E}">
        <p14:creationId xmlns:p14="http://schemas.microsoft.com/office/powerpoint/2010/main" val="37869066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FB824EF-40B7-4B64-AAF9-A45E704C992E}" type="slidenum">
              <a:rPr lang="en-GB" smtClean="0"/>
              <a:t>27</a:t>
            </a:fld>
            <a:endParaRPr lang="en-GB"/>
          </a:p>
        </p:txBody>
      </p:sp>
    </p:spTree>
    <p:extLst>
      <p:ext uri="{BB962C8B-B14F-4D97-AF65-F5344CB8AC3E}">
        <p14:creationId xmlns:p14="http://schemas.microsoft.com/office/powerpoint/2010/main" val="13502838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96</a:t>
            </a:fld>
            <a:endParaRPr lang="en-US"/>
          </a:p>
        </p:txBody>
      </p:sp>
    </p:spTree>
    <p:extLst>
      <p:ext uri="{BB962C8B-B14F-4D97-AF65-F5344CB8AC3E}">
        <p14:creationId xmlns:p14="http://schemas.microsoft.com/office/powerpoint/2010/main" val="18106255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CD286F-6295-465D-8020-89DC0F2F8E4C}" type="slidenum">
              <a:rPr lang="en-GB" smtClean="0"/>
              <a:t>98</a:t>
            </a:fld>
            <a:endParaRPr lang="en-GB"/>
          </a:p>
        </p:txBody>
      </p:sp>
    </p:spTree>
    <p:extLst>
      <p:ext uri="{BB962C8B-B14F-4D97-AF65-F5344CB8AC3E}">
        <p14:creationId xmlns:p14="http://schemas.microsoft.com/office/powerpoint/2010/main" val="9012481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latin typeface="Calibri" panose="020F0502020204030204" pitchFamily="34" charset="0"/>
                <a:ea typeface="Calibri" panose="020F0502020204030204" pitchFamily="34" charset="0"/>
                <a:cs typeface="Times New Roman" panose="02020603050405020304" pitchFamily="18" charset="0"/>
              </a:rPr>
              <a:t>A global definition of vulnerable children is someone who is under the age of 18 and is currently at high risk of lacking adequate care and protection.  You could argue that all children are vulnerable compared to us as adults but some are more critically vulnerable than others.  While you may find different definitions of vulnerable pupils in other documentation it is agreed that this concept is understood but difficult t define.</a:t>
            </a:r>
          </a:p>
          <a:p>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99</a:t>
            </a:fld>
            <a:endParaRPr lang="en-GB"/>
          </a:p>
        </p:txBody>
      </p:sp>
    </p:spTree>
    <p:extLst>
      <p:ext uri="{BB962C8B-B14F-4D97-AF65-F5344CB8AC3E}">
        <p14:creationId xmlns:p14="http://schemas.microsoft.com/office/powerpoint/2010/main" val="32657781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C</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onsensus that VC refers to a group of children who are at risk in some way, be it physically or emotionally because of safeguarding or ALN issues, or because of socio-economic status such as poverty.  </a:t>
            </a:r>
            <a:r>
              <a:rPr lang="en-GB" dirty="0">
                <a:solidFill>
                  <a:srgbClr val="212431"/>
                </a:solidFill>
                <a:effectLst/>
                <a:latin typeface="Calibri" panose="020F0502020204030204" pitchFamily="34" charset="0"/>
                <a:ea typeface="Calibri" panose="020F0502020204030204" pitchFamily="34" charset="0"/>
                <a:cs typeface="Calibri" panose="020F0502020204030204" pitchFamily="34" charset="0"/>
              </a:rPr>
              <a:t>While levels of child </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poverty have been decreasing gradually in Wales over the past few years, in some but not all cases, this can have a significant effect on their ability to learn and develop.  Schools use the Pupil Development Grant to support these children in providing them with enriching learning experiences or extra-curricular activities.  Attitude and mindset are other issues that may impact on their motivation, participation and engagement. </a:t>
            </a:r>
          </a:p>
          <a:p>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T</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hese pupils will need some type of intervention to meet their needs.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100</a:t>
            </a:fld>
            <a:endParaRPr lang="en-GB"/>
          </a:p>
        </p:txBody>
      </p:sp>
    </p:spTree>
    <p:extLst>
      <p:ext uri="{BB962C8B-B14F-4D97-AF65-F5344CB8AC3E}">
        <p14:creationId xmlns:p14="http://schemas.microsoft.com/office/powerpoint/2010/main" val="17054194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L</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ist of challenges that might possibly face more vulnerable learners. </a:t>
            </a:r>
          </a:p>
          <a:p>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T</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hese issues are important to all learners, regardless of need, risk or vulnerability.  </a:t>
            </a:r>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M</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ore pertinent to vulnerable learners because they may lack the support, the encouragement or the role model they need in order to succeed. These are a group of pupils who are at the highest risk of poor educational achievement and life outcomes.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102</a:t>
            </a:fld>
            <a:endParaRPr lang="en-GB"/>
          </a:p>
        </p:txBody>
      </p:sp>
    </p:spTree>
    <p:extLst>
      <p:ext uri="{BB962C8B-B14F-4D97-AF65-F5344CB8AC3E}">
        <p14:creationId xmlns:p14="http://schemas.microsoft.com/office/powerpoint/2010/main" val="41841312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CD286F-6295-465D-8020-89DC0F2F8E4C}" type="slidenum">
              <a:rPr lang="en-GB" smtClean="0"/>
              <a:t>103</a:t>
            </a:fld>
            <a:endParaRPr lang="en-GB"/>
          </a:p>
        </p:txBody>
      </p:sp>
    </p:spTree>
    <p:extLst>
      <p:ext uri="{BB962C8B-B14F-4D97-AF65-F5344CB8AC3E}">
        <p14:creationId xmlns:p14="http://schemas.microsoft.com/office/powerpoint/2010/main" val="32882336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CD286F-6295-465D-8020-89DC0F2F8E4C}" type="slidenum">
              <a:rPr lang="en-GB" smtClean="0"/>
              <a:t>104</a:t>
            </a:fld>
            <a:endParaRPr lang="en-GB"/>
          </a:p>
        </p:txBody>
      </p:sp>
    </p:spTree>
    <p:extLst>
      <p:ext uri="{BB962C8B-B14F-4D97-AF65-F5344CB8AC3E}">
        <p14:creationId xmlns:p14="http://schemas.microsoft.com/office/powerpoint/2010/main" val="28947608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Group task</a:t>
            </a:r>
          </a:p>
          <a:p>
            <a:endPar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T</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eachers need to focus on individual attributes, foster resilience and raise the standard of emotional well-being.  Parental influence, support and involvement is also vital but may be challenging at times due to lack of interest or engagement from the home.  High quality teaching, focusing on individual needs and adapting teaching styles to meet those needs is vital so that every learner can access the curriculum.  The effective use of resources will also lead to improving outcomes.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105</a:t>
            </a:fld>
            <a:endParaRPr lang="en-GB"/>
          </a:p>
        </p:txBody>
      </p:sp>
    </p:spTree>
    <p:extLst>
      <p:ext uri="{BB962C8B-B14F-4D97-AF65-F5344CB8AC3E}">
        <p14:creationId xmlns:p14="http://schemas.microsoft.com/office/powerpoint/2010/main" val="24664562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Safeguarding officer </a:t>
            </a:r>
            <a:r>
              <a:rPr lang="mr-IN" dirty="0"/>
              <a:t>–</a:t>
            </a:r>
            <a:r>
              <a:rPr lang="en-GB" dirty="0"/>
              <a:t> social services / </a:t>
            </a:r>
          </a:p>
        </p:txBody>
      </p:sp>
      <p:sp>
        <p:nvSpPr>
          <p:cNvPr id="4" name="Slide Number Placeholder 3"/>
          <p:cNvSpPr>
            <a:spLocks noGrp="1"/>
          </p:cNvSpPr>
          <p:nvPr>
            <p:ph type="sldNum" sz="quarter" idx="5"/>
          </p:nvPr>
        </p:nvSpPr>
        <p:spPr/>
        <p:txBody>
          <a:bodyPr/>
          <a:lstStyle/>
          <a:p>
            <a:fld id="{15CD286F-6295-465D-8020-89DC0F2F8E4C}" type="slidenum">
              <a:rPr lang="en-GB" smtClean="0"/>
              <a:t>106</a:t>
            </a:fld>
            <a:endParaRPr lang="en-GB"/>
          </a:p>
        </p:txBody>
      </p:sp>
    </p:spTree>
    <p:extLst>
      <p:ext uri="{BB962C8B-B14F-4D97-AF65-F5344CB8AC3E}">
        <p14:creationId xmlns:p14="http://schemas.microsoft.com/office/powerpoint/2010/main" val="97346479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107</a:t>
            </a:fld>
            <a:endParaRPr lang="en-GB"/>
          </a:p>
        </p:txBody>
      </p:sp>
    </p:spTree>
    <p:extLst>
      <p:ext uri="{BB962C8B-B14F-4D97-AF65-F5344CB8AC3E}">
        <p14:creationId xmlns:p14="http://schemas.microsoft.com/office/powerpoint/2010/main" val="9587331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Welsh Government publish current statistics for Wales regularly on their SATS Wales website.  </a:t>
            </a:r>
          </a:p>
          <a:p>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G</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ives n overview of the diverse needs of pupils in Wales. So read the current statistics that you’ll be able to access from this link and look at what the statistics tell you about your local authority (home/PTE school).</a:t>
            </a:r>
          </a:p>
          <a:p>
            <a:r>
              <a:rPr lang="en-GB" dirty="0">
                <a:solidFill>
                  <a:srgbClr val="000000"/>
                </a:solidFill>
                <a:latin typeface="Calibri" panose="020F0502020204030204" pitchFamily="34" charset="0"/>
                <a:cs typeface="Times New Roman" panose="02020603050405020304" pitchFamily="18" charset="0"/>
              </a:rPr>
              <a:t>What are the implications for the school?</a:t>
            </a:r>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108</a:t>
            </a:fld>
            <a:endParaRPr lang="en-GB"/>
          </a:p>
        </p:txBody>
      </p:sp>
    </p:spTree>
    <p:extLst>
      <p:ext uri="{BB962C8B-B14F-4D97-AF65-F5344CB8AC3E}">
        <p14:creationId xmlns:p14="http://schemas.microsoft.com/office/powerpoint/2010/main" val="16416224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CD286F-6295-465D-8020-89DC0F2F8E4C}" type="slidenum">
              <a:rPr lang="en-GB" smtClean="0"/>
              <a:t>109</a:t>
            </a:fld>
            <a:endParaRPr lang="en-GB"/>
          </a:p>
        </p:txBody>
      </p:sp>
    </p:spTree>
    <p:extLst>
      <p:ext uri="{BB962C8B-B14F-4D97-AF65-F5344CB8AC3E}">
        <p14:creationId xmlns:p14="http://schemas.microsoft.com/office/powerpoint/2010/main" val="24643369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Cynllun Personol">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latin typeface="Century Gothic" panose="020B0502020202020204" pitchFamily="34" charset="0"/>
              </a:defRPr>
            </a:lvl1pPr>
          </a:lstStyle>
          <a:p>
            <a:pPr lvl="0"/>
            <a:r>
              <a:rPr lang="cy-GB"/>
              <a:t>Cliciwch i olygu'r arddulliau testun Meistr</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latin typeface="Century Gothic" panose="020B0502020202020204" pitchFamily="34" charset="0"/>
              </a:defRPr>
            </a:lvl1pPr>
          </a:lstStyle>
          <a:p>
            <a:pPr lvl="0"/>
            <a:r>
              <a:rPr lang="en-GB" dirty="0"/>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latin typeface="Century Gothic" panose="020B0502020202020204" pitchFamily="34" charset="0"/>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marL="0" indent="0">
              <a:buNone/>
              <a:defRPr>
                <a:solidFill>
                  <a:schemeClr val="bg1"/>
                </a:solidFill>
                <a:latin typeface="Century Gothic" panose="020B0502020202020204" pitchFamily="34" charset="0"/>
              </a:defRPr>
            </a:lvl1pPr>
          </a:lstStyle>
          <a:p>
            <a:pPr lvl="0"/>
            <a:r>
              <a:rPr lang="en-GB" dirty="0"/>
              <a:t>Click to edit Master </a:t>
            </a:r>
          </a:p>
          <a:p>
            <a:pPr lvl="0"/>
            <a:r>
              <a:rPr lang="en-GB" dirty="0"/>
              <a:t>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lvl1pPr>
              <a:defRPr>
                <a:latin typeface="Century Gothic" panose="020B0502020202020204" pitchFamily="34" charset="0"/>
              </a:defRPr>
            </a:lvl1p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latin typeface="Century Gothic" panose="020B0502020202020204" pitchFamily="34" charset="0"/>
              </a:defRPr>
            </a:lvl1p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latin typeface="Century Gothic" panose="020B0502020202020204" pitchFamily="34" charset="0"/>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97406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latin typeface="Century Gothic" panose="020B0502020202020204" pitchFamily="34" charset="0"/>
              </a:defRPr>
            </a:lvl1pPr>
          </a:lstStyle>
          <a:p>
            <a:pPr lvl="0"/>
            <a:r>
              <a:rPr lang="en-GB"/>
              <a:t>Click to edit Master text styles</a:t>
            </a:r>
          </a:p>
        </p:txBody>
      </p:sp>
    </p:spTree>
    <p:extLst>
      <p:ext uri="{BB962C8B-B14F-4D97-AF65-F5344CB8AC3E}">
        <p14:creationId xmlns:p14="http://schemas.microsoft.com/office/powerpoint/2010/main" val="32623945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latin typeface="Century Gothic" panose="020B0502020202020204" pitchFamily="34" charset="0"/>
              </a:defRPr>
            </a:lvl1pPr>
          </a:lstStyle>
          <a:p>
            <a:pPr lvl="0"/>
            <a:r>
              <a:rPr lang="en-GB"/>
              <a:t>Click to edit Master text styles</a:t>
            </a:r>
          </a:p>
        </p:txBody>
      </p:sp>
    </p:spTree>
    <p:extLst>
      <p:ext uri="{BB962C8B-B14F-4D97-AF65-F5344CB8AC3E}">
        <p14:creationId xmlns:p14="http://schemas.microsoft.com/office/powerpoint/2010/main" val="816941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latin typeface="Century Gothic" panose="020B0502020202020204" pitchFamily="34" charset="0"/>
              </a:defRPr>
            </a:lvl1pPr>
          </a:lstStyle>
          <a:p>
            <a:pPr lvl="0"/>
            <a:r>
              <a:rPr lang="en-GB"/>
              <a:t>Click to edit Master text styles</a:t>
            </a:r>
          </a:p>
        </p:txBody>
      </p:sp>
    </p:spTree>
    <p:extLst>
      <p:ext uri="{BB962C8B-B14F-4D97-AF65-F5344CB8AC3E}">
        <p14:creationId xmlns:p14="http://schemas.microsoft.com/office/powerpoint/2010/main" val="198213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latin typeface="Century Gothic" panose="020B0502020202020204" pitchFamily="34" charset="0"/>
              </a:defRPr>
            </a:lvl1pPr>
          </a:lstStyle>
          <a:p>
            <a:pPr lvl="0"/>
            <a:r>
              <a:rPr lang="en-GB" dirty="0"/>
              <a:t>Click to edit Master text styles</a:t>
            </a:r>
          </a:p>
        </p:txBody>
      </p:sp>
    </p:spTree>
    <p:extLst>
      <p:ext uri="{BB962C8B-B14F-4D97-AF65-F5344CB8AC3E}">
        <p14:creationId xmlns:p14="http://schemas.microsoft.com/office/powerpoint/2010/main" val="36389653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latin typeface="Century Gothic" panose="020B0502020202020204" pitchFamily="34" charset="0"/>
              </a:defRPr>
            </a:lvl1pPr>
          </a:lstStyle>
          <a:p>
            <a:pPr lvl="0"/>
            <a:r>
              <a:rPr lang="en-GB" dirty="0"/>
              <a:t>Click to edit Master text styles</a:t>
            </a:r>
          </a:p>
        </p:txBody>
      </p:sp>
    </p:spTree>
    <p:extLst>
      <p:ext uri="{BB962C8B-B14F-4D97-AF65-F5344CB8AC3E}">
        <p14:creationId xmlns:p14="http://schemas.microsoft.com/office/powerpoint/2010/main" val="37063592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lvl1pPr>
              <a:defRPr>
                <a:solidFill>
                  <a:srgbClr val="003B5C"/>
                </a:solidFill>
                <a:latin typeface="Century Gothic" panose="020B0502020202020204" pitchFamily="34" charset="0"/>
              </a:defRPr>
            </a:lvl1p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20" y="1825625"/>
            <a:ext cx="5444064" cy="3575934"/>
          </a:xfrm>
          <a:prstGeom prst="rect">
            <a:avLst/>
          </a:prstGeom>
        </p:spPr>
        <p:txBody>
          <a:bodyPr vert="horz" lIns="91440" tIns="45720" rIns="91440" bIns="45720" rtlCol="0">
            <a:normAutofit/>
          </a:bodyPr>
          <a:lstStyle>
            <a:lvl1pPr>
              <a:defRPr>
                <a:latin typeface="Century Gothic" panose="020B0502020202020204" pitchFamily="34" charset="0"/>
              </a:defRPr>
            </a:lvl1pPr>
            <a:lvl2pPr>
              <a:defRPr>
                <a:latin typeface="Century Gothic" panose="020B0502020202020204" pitchFamily="34" charset="0"/>
              </a:defRPr>
            </a:lvl2pPr>
            <a:lvl3pPr>
              <a:defRPr>
                <a:latin typeface="Century Gothic" panose="020B0502020202020204" pitchFamily="34" charset="0"/>
              </a:defRPr>
            </a:lvl3pPr>
            <a:lvl4pPr>
              <a:defRPr>
                <a:latin typeface="Century Gothic" panose="020B0502020202020204" pitchFamily="34" charset="0"/>
              </a:defRPr>
            </a:lvl4pPr>
            <a:lvl5pPr>
              <a:defRPr>
                <a:latin typeface="Century Gothic" panose="020B0502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2" name="Text Placeholder 2">
            <a:extLst>
              <a:ext uri="{FF2B5EF4-FFF2-40B4-BE49-F238E27FC236}">
                <a16:creationId xmlns:a16="http://schemas.microsoft.com/office/drawing/2014/main" id="{3A8836D4-3A3A-86E0-DFEE-34E1E558D5F2}"/>
              </a:ext>
            </a:extLst>
          </p:cNvPr>
          <p:cNvSpPr>
            <a:spLocks noGrp="1"/>
          </p:cNvSpPr>
          <p:nvPr>
            <p:ph idx="10"/>
          </p:nvPr>
        </p:nvSpPr>
        <p:spPr>
          <a:xfrm>
            <a:off x="6389716" y="1825625"/>
            <a:ext cx="5444064" cy="3575934"/>
          </a:xfrm>
          <a:prstGeom prst="rect">
            <a:avLst/>
          </a:prstGeom>
        </p:spPr>
        <p:txBody>
          <a:bodyPr vert="horz" lIns="91440" tIns="45720" rIns="91440" bIns="45720" rtlCol="0">
            <a:normAutofit/>
          </a:bodyPr>
          <a:lstStyle>
            <a:lvl1pPr>
              <a:defRPr>
                <a:latin typeface="Century Gothic" panose="020B0502020202020204" pitchFamily="34" charset="0"/>
              </a:defRPr>
            </a:lvl1pPr>
            <a:lvl2pPr>
              <a:defRPr>
                <a:latin typeface="Century Gothic" panose="020B0502020202020204" pitchFamily="34" charset="0"/>
              </a:defRPr>
            </a:lvl2pPr>
            <a:lvl3pPr>
              <a:defRPr>
                <a:latin typeface="Century Gothic" panose="020B0502020202020204" pitchFamily="34" charset="0"/>
              </a:defRPr>
            </a:lvl3pPr>
            <a:lvl4pPr>
              <a:defRPr>
                <a:latin typeface="Century Gothic" panose="020B0502020202020204" pitchFamily="34" charset="0"/>
              </a:defRPr>
            </a:lvl4pPr>
            <a:lvl5pPr>
              <a:defRPr>
                <a:latin typeface="Century Gothic" panose="020B0502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E4F79-5514-91E3-561C-B85012E7EFF7}"/>
              </a:ext>
            </a:extLst>
          </p:cNvPr>
          <p:cNvSpPr>
            <a:spLocks noGrp="1"/>
          </p:cNvSpPr>
          <p:nvPr>
            <p:ph type="title"/>
          </p:nvPr>
        </p:nvSpPr>
        <p:spPr/>
        <p:txBody>
          <a:bodyPr/>
          <a:lstStyle>
            <a:lvl1pPr>
              <a:defRPr>
                <a:latin typeface="Century Gothic" panose="020B0502020202020204" pitchFamily="34" charset="0"/>
              </a:defRPr>
            </a:lvl1pPr>
          </a:lstStyle>
          <a:p>
            <a:r>
              <a:rPr lang="en-US"/>
              <a:t>Click to edit Master title style</a:t>
            </a:r>
            <a:endParaRPr lang="en-GB"/>
          </a:p>
        </p:txBody>
      </p:sp>
    </p:spTree>
    <p:extLst>
      <p:ext uri="{BB962C8B-B14F-4D97-AF65-F5344CB8AC3E}">
        <p14:creationId xmlns:p14="http://schemas.microsoft.com/office/powerpoint/2010/main" val="25760411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9F156-5794-54D7-695C-4291BDD66D59}"/>
              </a:ext>
            </a:extLst>
          </p:cNvPr>
          <p:cNvSpPr>
            <a:spLocks noGrp="1"/>
          </p:cNvSpPr>
          <p:nvPr>
            <p:ph type="title"/>
          </p:nvPr>
        </p:nvSpPr>
        <p:spPr/>
        <p:txBody>
          <a:bodyPr/>
          <a:lstStyle>
            <a:lvl1pPr>
              <a:defRPr>
                <a:solidFill>
                  <a:srgbClr val="003B5C"/>
                </a:solidFill>
                <a:latin typeface="Century Gothic" panose="020B0502020202020204" pitchFamily="34" charset="0"/>
              </a:defRPr>
            </a:lvl1pPr>
          </a:lstStyle>
          <a:p>
            <a:r>
              <a:rPr lang="en-US"/>
              <a:t>Click to edit Master title style</a:t>
            </a:r>
            <a:endParaRPr lang="en-GB"/>
          </a:p>
        </p:txBody>
      </p:sp>
    </p:spTree>
    <p:extLst>
      <p:ext uri="{BB962C8B-B14F-4D97-AF65-F5344CB8AC3E}">
        <p14:creationId xmlns:p14="http://schemas.microsoft.com/office/powerpoint/2010/main" val="18645327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AAC4A7-869C-444C-A314-B98C007F7F23}"/>
              </a:ext>
            </a:extLst>
          </p:cNvPr>
          <p:cNvSpPr>
            <a:spLocks noGrp="1"/>
          </p:cNvSpPr>
          <p:nvPr>
            <p:ph type="dt" sz="half" idx="10"/>
          </p:nvPr>
        </p:nvSpPr>
        <p:spPr/>
        <p:txBody>
          <a:bodyPr/>
          <a:lstStyle/>
          <a:p>
            <a:fld id="{CD1D1C52-65A2-2540-BB2F-5C51F8EA530D}" type="datetimeFigureOut">
              <a:rPr lang="en-US" smtClean="0"/>
              <a:t>11/3/25</a:t>
            </a:fld>
            <a:endParaRPr lang="en-US"/>
          </a:p>
        </p:txBody>
      </p:sp>
      <p:sp>
        <p:nvSpPr>
          <p:cNvPr id="3" name="Footer Placeholder 2">
            <a:extLst>
              <a:ext uri="{FF2B5EF4-FFF2-40B4-BE49-F238E27FC236}">
                <a16:creationId xmlns:a16="http://schemas.microsoft.com/office/drawing/2014/main" id="{BE55DD70-2E66-4041-A284-2161542C130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86B8801-A4D3-2B46-88D5-13F03FC47A66}"/>
              </a:ext>
            </a:extLst>
          </p:cNvPr>
          <p:cNvSpPr>
            <a:spLocks noGrp="1"/>
          </p:cNvSpPr>
          <p:nvPr>
            <p:ph type="sldNum" sz="quarter" idx="12"/>
          </p:nvPr>
        </p:nvSpPr>
        <p:spPr/>
        <p:txBody>
          <a:bodyPr/>
          <a:lstStyle/>
          <a:p>
            <a:fld id="{E869ADA1-7E05-DE43-A050-49D39A4987D6}" type="slidenum">
              <a:rPr lang="en-US" smtClean="0"/>
              <a:t>‹#›</a:t>
            </a:fld>
            <a:endParaRPr lang="en-US"/>
          </a:p>
        </p:txBody>
      </p:sp>
    </p:spTree>
    <p:extLst>
      <p:ext uri="{BB962C8B-B14F-4D97-AF65-F5344CB8AC3E}">
        <p14:creationId xmlns:p14="http://schemas.microsoft.com/office/powerpoint/2010/main" val="29059546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4411198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11/4/25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025987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smtClean="0"/>
              <a:pPr/>
              <a:t>11/4/25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805375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smtClean="0"/>
              <a:pPr/>
              <a:t>11/4/25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9717574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336131" y="365125"/>
            <a:ext cx="840023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336131" y="1825625"/>
            <a:ext cx="8400239"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2" name="Picture 1" descr="A picture containing text, font, screenshot, graphics&#10;&#10;Description automatically generated">
            <a:extLst>
              <a:ext uri="{FF2B5EF4-FFF2-40B4-BE49-F238E27FC236}">
                <a16:creationId xmlns:a16="http://schemas.microsoft.com/office/drawing/2014/main" id="{BA5A08F0-2738-3E26-A8BB-4627897D22A2}"/>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212382" y="156278"/>
            <a:ext cx="3694599" cy="646595"/>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2" name="Picture 1" descr="A picture containing text, font, screenshot, graphics&#10;&#10;Description automatically generated">
            <a:extLst>
              <a:ext uri="{FF2B5EF4-FFF2-40B4-BE49-F238E27FC236}">
                <a16:creationId xmlns:a16="http://schemas.microsoft.com/office/drawing/2014/main" id="{280103D1-598B-42AA-30E9-548AC198B669}"/>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331146" y="6122994"/>
            <a:ext cx="3694599" cy="646595"/>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1.xml"/><Relationship Id="rId1" Type="http://schemas.openxmlformats.org/officeDocument/2006/relationships/slideLayout" Target="../slideLayouts/slideLayout1.xm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theme" Target="../theme/theme2.xml"/><Relationship Id="rId1" Type="http://schemas.openxmlformats.org/officeDocument/2006/relationships/slideLayout" Target="../slideLayouts/slideLayout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3.xml"/><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4.xml"/><Relationship Id="rId4" Type="http://schemas.openxmlformats.org/officeDocument/2006/relationships/image" Target="../media/image2.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5.xml"/><Relationship Id="rId5" Type="http://schemas.openxmlformats.org/officeDocument/2006/relationships/image" Target="../media/image7.jpeg"/><Relationship Id="rId4" Type="http://schemas.openxmlformats.org/officeDocument/2006/relationships/image" Target="../media/image2.png"/></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image" Target="../media/image9.jpeg"/><Relationship Id="rId5" Type="http://schemas.openxmlformats.org/officeDocument/2006/relationships/image" Target="../media/image2.png"/><Relationship Id="rId4" Type="http://schemas.openxmlformats.org/officeDocument/2006/relationships/image" Target="../media/image8.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theme" Target="../theme/theme7.xml"/><Relationship Id="rId1" Type="http://schemas.openxmlformats.org/officeDocument/2006/relationships/slideLayout" Target="../slideLayouts/slideLayout8.xml"/><Relationship Id="rId5" Type="http://schemas.openxmlformats.org/officeDocument/2006/relationships/image" Target="../media/image9.jpeg"/><Relationship Id="rId4" Type="http://schemas.openxmlformats.org/officeDocument/2006/relationships/image" Target="../media/image2.png"/></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theme" Target="../theme/theme8.xml"/><Relationship Id="rId1" Type="http://schemas.openxmlformats.org/officeDocument/2006/relationships/slideLayout" Target="../slideLayouts/slideLayout9.xml"/><Relationship Id="rId5" Type="http://schemas.openxmlformats.org/officeDocument/2006/relationships/image" Target="../media/image9.jpeg"/><Relationship Id="rId4" Type="http://schemas.openxmlformats.org/officeDocument/2006/relationships/image" Target="../media/image2.png"/></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theme" Target="../theme/theme9.xml"/><Relationship Id="rId1" Type="http://schemas.openxmlformats.org/officeDocument/2006/relationships/slideLayout" Target="../slideLayouts/slideLayout10.xml"/><Relationship Id="rId5" Type="http://schemas.openxmlformats.org/officeDocument/2006/relationships/image" Target="../media/image9.jpeg"/><Relationship Id="rId4" Type="http://schemas.openxmlformats.org/officeDocument/2006/relationships/image" Target="../media/image2.png"/></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theme" Target="../theme/theme10.xml"/><Relationship Id="rId1" Type="http://schemas.openxmlformats.org/officeDocument/2006/relationships/slideLayout" Target="../slideLayouts/slideLayout11.xml"/><Relationship Id="rId5" Type="http://schemas.openxmlformats.org/officeDocument/2006/relationships/image" Target="../media/image9.jpeg"/><Relationship Id="rId4" Type="http://schemas.openxmlformats.org/officeDocument/2006/relationships/image" Target="../media/image2.png"/></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theme" Target="../theme/theme11.xml"/><Relationship Id="rId1" Type="http://schemas.openxmlformats.org/officeDocument/2006/relationships/slideLayout" Target="../slideLayouts/slideLayout12.xml"/><Relationship Id="rId5" Type="http://schemas.openxmlformats.org/officeDocument/2006/relationships/image" Target="../media/image9.jpeg"/><Relationship Id="rId4" Type="http://schemas.openxmlformats.org/officeDocument/2006/relationships/image" Target="../media/image2.png"/></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image" Target="../media/image18.jpeg"/><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image" Target="../media/image17.png"/><Relationship Id="rId5" Type="http://schemas.openxmlformats.org/officeDocument/2006/relationships/slideLayout" Target="../slideLayouts/slideLayout17.xml"/><Relationship Id="rId10" Type="http://schemas.openxmlformats.org/officeDocument/2006/relationships/image" Target="../media/image16.png"/><Relationship Id="rId4" Type="http://schemas.openxmlformats.org/officeDocument/2006/relationships/slideLayout" Target="../slideLayouts/slideLayout16.xml"/><Relationship Id="rId9"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3.xml"/><Relationship Id="rId1" Type="http://schemas.openxmlformats.org/officeDocument/2006/relationships/slideLayout" Target="../slideLayouts/slideLayout21.xml"/><Relationship Id="rId5" Type="http://schemas.openxmlformats.org/officeDocument/2006/relationships/image" Target="../media/image18.jpeg"/><Relationship Id="rId4" Type="http://schemas.openxmlformats.org/officeDocument/2006/relationships/image" Target="../media/image17.png"/></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4.xml"/><Relationship Id="rId1" Type="http://schemas.openxmlformats.org/officeDocument/2006/relationships/slideLayout" Target="../slideLayouts/slideLayout22.xml"/><Relationship Id="rId5" Type="http://schemas.openxmlformats.org/officeDocument/2006/relationships/image" Target="../media/image9.jpeg"/><Relationship Id="rId4" Type="http://schemas.openxmlformats.org/officeDocument/2006/relationships/image" Target="../media/image17.png"/></Relationships>
</file>

<file path=ppt/slideMasters/_rels/slideMaster15.xml.rels><?xml version="1.0" encoding="UTF-8" standalone="yes"?>
<Relationships xmlns="http://schemas.openxmlformats.org/package/2006/relationships"><Relationship Id="rId3" Type="http://schemas.openxmlformats.org/officeDocument/2006/relationships/theme" Target="../theme/theme15.xml"/><Relationship Id="rId2" Type="http://schemas.openxmlformats.org/officeDocument/2006/relationships/slideLayout" Target="../slideLayouts/slideLayout24.xml"/><Relationship Id="rId1"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pattFill prst="pct5">
          <a:fgClr>
            <a:srgbClr val="FFFFCC"/>
          </a:fgClr>
          <a:bgClr>
            <a:schemeClr val="bg1"/>
          </a:bgClr>
        </a:pattFill>
        <a:effectLst/>
      </p:bgPr>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A389DAE1-275B-7B22-7BF2-E10100BE1A93}"/>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r="-12179"/>
          <a:stretch/>
        </p:blipFill>
        <p:spPr>
          <a:xfrm>
            <a:off x="2715490" y="354831"/>
            <a:ext cx="2126683" cy="688878"/>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pattFill prst="pct5">
          <a:fgClr>
            <a:srgbClr val="FFFFCC"/>
          </a:fgClr>
          <a:bgClr>
            <a:schemeClr val="bg1"/>
          </a:bgClr>
        </a:pattFill>
        <a:effectLst/>
      </p:bgPr>
    </p:bg>
    <p:spTree>
      <p:nvGrpSpPr>
        <p:cNvPr id="1" name=""/>
        <p:cNvGrpSpPr/>
        <p:nvPr/>
      </p:nvGrpSpPr>
      <p:grpSpPr>
        <a:xfrm>
          <a:off x="0" y="0"/>
          <a:ext cx="0" cy="0"/>
          <a:chOff x="0" y="0"/>
          <a:chExt cx="0" cy="0"/>
        </a:xfrm>
      </p:grpSpPr>
      <p:pic>
        <p:nvPicPr>
          <p:cNvPr id="4" name="Picture 3" descr="A picture containing text, poster, graphic design, screenshot&#10;&#10;Description automatically generated">
            <a:extLst>
              <a:ext uri="{FF2B5EF4-FFF2-40B4-BE49-F238E27FC236}">
                <a16:creationId xmlns:a16="http://schemas.microsoft.com/office/drawing/2014/main" id="{5CBD028D-E99F-30B1-1034-10971F84743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B0AB5309-8B76-4E1C-1C21-59A49C2A96F7}"/>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r="-12179"/>
          <a:stretch/>
        </p:blipFill>
        <p:spPr>
          <a:xfrm>
            <a:off x="2715490" y="354831"/>
            <a:ext cx="2126683" cy="688878"/>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pattFill prst="pct5">
          <a:fgClr>
            <a:srgbClr val="FFFFCC"/>
          </a:fgClr>
          <a:bgClr>
            <a:schemeClr val="bg1"/>
          </a:bgClr>
        </a:pattFill>
        <a:effectLst/>
      </p:bgPr>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1788912F-D87C-B9E8-31BB-C2F595B359D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B22D0618-B0BE-700D-9C08-D06395A18220}"/>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r="-12179"/>
          <a:stretch/>
        </p:blipFill>
        <p:spPr>
          <a:xfrm>
            <a:off x="2715490" y="354831"/>
            <a:ext cx="2126683" cy="688878"/>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pattFill prst="pct5">
          <a:fgClr>
            <a:srgbClr val="FFFFCC"/>
          </a:fgClr>
          <a:bgClr>
            <a:schemeClr val="bg1"/>
          </a:bgClr>
        </a:pattFill>
        <a:effectLst/>
      </p:bgPr>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73D5F808-62E1-700B-EA14-EED274781E41}"/>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r="-12179"/>
          <a:stretch/>
        </p:blipFill>
        <p:spPr>
          <a:xfrm>
            <a:off x="2715490" y="354831"/>
            <a:ext cx="2126683" cy="688878"/>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pattFill prst="pct5">
          <a:fgClr>
            <a:srgbClr val="FFFFCC"/>
          </a:fgClr>
          <a:bgClr>
            <a:schemeClr val="bg1"/>
          </a:bgClr>
        </a:patt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C771081F-8384-FD9D-6C61-8853082F5F9B}"/>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r="-12179"/>
          <a:stretch/>
        </p:blipFill>
        <p:spPr>
          <a:xfrm>
            <a:off x="2715490" y="354831"/>
            <a:ext cx="2126683" cy="688878"/>
          </a:xfrm>
          <a:prstGeom prst="rect">
            <a:avLst/>
          </a:prstGeom>
        </p:spPr>
      </p:pic>
      <p:pic>
        <p:nvPicPr>
          <p:cNvPr id="3" name="Picture 2" descr="A close-up of a logo&#10;&#10;Description automatically generated">
            <a:extLst>
              <a:ext uri="{FF2B5EF4-FFF2-40B4-BE49-F238E27FC236}">
                <a16:creationId xmlns:a16="http://schemas.microsoft.com/office/drawing/2014/main" id="{C0A72071-BF97-8615-9924-E9ABE25188D5}"/>
              </a:ext>
            </a:extLst>
          </p:cNvPr>
          <p:cNvPicPr>
            <a:picLocks noChangeAspect="1"/>
          </p:cNvPicPr>
          <p:nvPr userDrawn="1"/>
        </p:nvPicPr>
        <p:blipFill rotWithShape="1">
          <a:blip r:embed="rId5" cstate="screen">
            <a:extLst>
              <a:ext uri="{28A0092B-C50C-407E-A947-70E740481C1C}">
                <a14:useLocalDpi xmlns:a14="http://schemas.microsoft.com/office/drawing/2010/main"/>
              </a:ext>
            </a:extLst>
          </a:blip>
          <a:srcRect/>
          <a:stretch/>
        </p:blipFill>
        <p:spPr>
          <a:xfrm>
            <a:off x="10522232" y="328743"/>
            <a:ext cx="1357016" cy="737645"/>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pattFill prst="pct5">
          <a:fgClr>
            <a:srgbClr val="FFFFCC"/>
          </a:fgClr>
          <a:bgClr>
            <a:schemeClr val="bg1"/>
          </a:bgClr>
        </a:patt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r="50000"/>
          <a:stretch/>
        </p:blipFill>
        <p:spPr>
          <a:xfrm>
            <a:off x="0" y="0"/>
            <a:ext cx="6096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1C6A61DE-6947-B2AA-1753-5558884D1475}"/>
              </a:ext>
            </a:extLst>
          </p:cNvPr>
          <p:cNvPicPr>
            <a:picLocks noChangeAspect="1"/>
          </p:cNvPicPr>
          <p:nvPr userDrawn="1"/>
        </p:nvPicPr>
        <p:blipFill rotWithShape="1">
          <a:blip r:embed="rId5" cstate="screen">
            <a:extLst>
              <a:ext uri="{28A0092B-C50C-407E-A947-70E740481C1C}">
                <a14:useLocalDpi xmlns:a14="http://schemas.microsoft.com/office/drawing/2010/main"/>
              </a:ext>
            </a:extLst>
          </a:blip>
          <a:srcRect r="-12179"/>
          <a:stretch/>
        </p:blipFill>
        <p:spPr>
          <a:xfrm>
            <a:off x="2715490" y="354831"/>
            <a:ext cx="2126683" cy="688878"/>
          </a:xfrm>
          <a:prstGeom prst="rect">
            <a:avLst/>
          </a:prstGeom>
        </p:spPr>
      </p:pic>
      <p:pic>
        <p:nvPicPr>
          <p:cNvPr id="3" name="Picture 2" descr="A close-up of a logo&#10;&#10;Description automatically generated">
            <a:extLst>
              <a:ext uri="{FF2B5EF4-FFF2-40B4-BE49-F238E27FC236}">
                <a16:creationId xmlns:a16="http://schemas.microsoft.com/office/drawing/2014/main" id="{8F76C337-0FE7-3CA8-C716-0C46E9CC2FEE}"/>
              </a:ext>
            </a:extLst>
          </p:cNvPr>
          <p:cNvPicPr>
            <a:picLocks noChangeAspect="1"/>
          </p:cNvPicPr>
          <p:nvPr userDrawn="1"/>
        </p:nvPicPr>
        <p:blipFill rotWithShape="1">
          <a:blip r:embed="rId6" cstate="screen">
            <a:extLst>
              <a:ext uri="{28A0092B-C50C-407E-A947-70E740481C1C}">
                <a14:useLocalDpi xmlns:a14="http://schemas.microsoft.com/office/drawing/2010/main"/>
              </a:ext>
            </a:extLst>
          </a:blip>
          <a:srcRect/>
          <a:stretch/>
        </p:blipFill>
        <p:spPr>
          <a:xfrm>
            <a:off x="547364" y="5649924"/>
            <a:ext cx="1644143" cy="893721"/>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3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pattFill prst="pct5">
          <a:fgClr>
            <a:srgbClr val="FFFFCC"/>
          </a:fgClr>
          <a:bgClr>
            <a:schemeClr val="bg1"/>
          </a:bgClr>
        </a:patt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sky, tree, cloud, plant&#10;&#10;Description automatically generated">
            <a:extLst>
              <a:ext uri="{FF2B5EF4-FFF2-40B4-BE49-F238E27FC236}">
                <a16:creationId xmlns:a16="http://schemas.microsoft.com/office/drawing/2014/main" id="{4224E1C2-2722-7C36-7CE7-FDC543077DB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225AD7A0-22DF-FE16-1B6A-F0AA3F04B595}"/>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r="-12179"/>
          <a:stretch/>
        </p:blipFill>
        <p:spPr>
          <a:xfrm>
            <a:off x="2715490" y="354831"/>
            <a:ext cx="2126683" cy="688878"/>
          </a:xfrm>
          <a:prstGeom prst="rect">
            <a:avLst/>
          </a:prstGeom>
        </p:spPr>
      </p:pic>
      <p:pic>
        <p:nvPicPr>
          <p:cNvPr id="3" name="Picture 2" descr="A close-up of a logo&#10;&#10;Description automatically generated">
            <a:extLst>
              <a:ext uri="{FF2B5EF4-FFF2-40B4-BE49-F238E27FC236}">
                <a16:creationId xmlns:a16="http://schemas.microsoft.com/office/drawing/2014/main" id="{287409CA-2DB8-0BB7-36B2-FFD3571CCEDC}"/>
              </a:ext>
            </a:extLst>
          </p:cNvPr>
          <p:cNvPicPr>
            <a:picLocks noChangeAspect="1"/>
          </p:cNvPicPr>
          <p:nvPr userDrawn="1"/>
        </p:nvPicPr>
        <p:blipFill rotWithShape="1">
          <a:blip r:embed="rId5" cstate="screen">
            <a:extLst>
              <a:ext uri="{28A0092B-C50C-407E-A947-70E740481C1C}">
                <a14:useLocalDpi xmlns:a14="http://schemas.microsoft.com/office/drawing/2010/main"/>
              </a:ext>
            </a:extLst>
          </a:blip>
          <a:srcRect/>
          <a:stretch/>
        </p:blipFill>
        <p:spPr>
          <a:xfrm>
            <a:off x="540221" y="5762442"/>
            <a:ext cx="1644143" cy="893721"/>
          </a:xfrm>
          <a:prstGeom prst="rect">
            <a:avLst/>
          </a:prstGeom>
        </p:spPr>
      </p:pic>
    </p:spTree>
    <p:extLst>
      <p:ext uri="{BB962C8B-B14F-4D97-AF65-F5344CB8AC3E}">
        <p14:creationId xmlns:p14="http://schemas.microsoft.com/office/powerpoint/2010/main" val="897765364"/>
      </p:ext>
    </p:extLst>
  </p:cSld>
  <p:clrMap bg1="lt1" tx1="dk1" bg2="lt2" tx2="dk2" accent1="accent1" accent2="accent2" accent3="accent3" accent4="accent4" accent5="accent5" accent6="accent6" hlink="hlink" folHlink="folHlink"/>
  <p:sldLayoutIdLst>
    <p:sldLayoutId id="21474837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pattFill prst="pct5">
          <a:fgClr>
            <a:srgbClr val="FFFFCC"/>
          </a:fgClr>
          <a:bgClr>
            <a:schemeClr val="bg1"/>
          </a:bgClr>
        </a:patt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sky, tree, outdoor, screenshot&#10;&#10;Description automatically generated">
            <a:extLst>
              <a:ext uri="{FF2B5EF4-FFF2-40B4-BE49-F238E27FC236}">
                <a16:creationId xmlns:a16="http://schemas.microsoft.com/office/drawing/2014/main" id="{7A89F437-7263-A4AF-4095-1BF88D5C3A8B}"/>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51425A74-C981-E9C6-8FF7-937AD154BD77}"/>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r="-12179"/>
          <a:stretch/>
        </p:blipFill>
        <p:spPr>
          <a:xfrm>
            <a:off x="2715490" y="354831"/>
            <a:ext cx="2126683" cy="688878"/>
          </a:xfrm>
          <a:prstGeom prst="rect">
            <a:avLst/>
          </a:prstGeom>
        </p:spPr>
      </p:pic>
      <p:pic>
        <p:nvPicPr>
          <p:cNvPr id="5" name="Picture 4" descr="A close-up of a logo&#10;&#10;Description automatically generated">
            <a:extLst>
              <a:ext uri="{FF2B5EF4-FFF2-40B4-BE49-F238E27FC236}">
                <a16:creationId xmlns:a16="http://schemas.microsoft.com/office/drawing/2014/main" id="{2226E111-1AA5-89EE-F9DF-D6350F1A7F3E}"/>
              </a:ext>
            </a:extLst>
          </p:cNvPr>
          <p:cNvPicPr>
            <a:picLocks noChangeAspect="1"/>
          </p:cNvPicPr>
          <p:nvPr userDrawn="1"/>
        </p:nvPicPr>
        <p:blipFill rotWithShape="1">
          <a:blip r:embed="rId5" cstate="screen">
            <a:extLst>
              <a:ext uri="{28A0092B-C50C-407E-A947-70E740481C1C}">
                <a14:useLocalDpi xmlns:a14="http://schemas.microsoft.com/office/drawing/2010/main"/>
              </a:ext>
            </a:extLst>
          </a:blip>
          <a:srcRect/>
          <a:stretch/>
        </p:blipFill>
        <p:spPr>
          <a:xfrm>
            <a:off x="540221" y="5762442"/>
            <a:ext cx="1644143" cy="893721"/>
          </a:xfrm>
          <a:prstGeom prst="rect">
            <a:avLst/>
          </a:prstGeom>
        </p:spPr>
      </p:pic>
    </p:spTree>
    <p:extLst>
      <p:ext uri="{BB962C8B-B14F-4D97-AF65-F5344CB8AC3E}">
        <p14:creationId xmlns:p14="http://schemas.microsoft.com/office/powerpoint/2010/main" val="298413319"/>
      </p:ext>
    </p:extLst>
  </p:cSld>
  <p:clrMap bg1="lt1" tx1="dk1" bg2="lt2" tx2="dk2" accent1="accent1" accent2="accent2" accent3="accent3" accent4="accent4" accent5="accent5" accent6="accent6" hlink="hlink" folHlink="folHlink"/>
  <p:sldLayoutIdLst>
    <p:sldLayoutId id="214748371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pattFill prst="pct5">
          <a:fgClr>
            <a:srgbClr val="FFFFCC"/>
          </a:fgClr>
          <a:bgClr>
            <a:schemeClr val="bg1"/>
          </a:bgClr>
        </a:patt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picture containing sky, building, screenshot, text&#10;&#10;Description automatically generated">
            <a:extLst>
              <a:ext uri="{FF2B5EF4-FFF2-40B4-BE49-F238E27FC236}">
                <a16:creationId xmlns:a16="http://schemas.microsoft.com/office/drawing/2014/main" id="{1CD59662-5B42-6CF1-D2C8-D79E269172B6}"/>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84145D66-E734-373E-5B42-4592A20B6C40}"/>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r="-12179"/>
          <a:stretch/>
        </p:blipFill>
        <p:spPr>
          <a:xfrm>
            <a:off x="2715490" y="354831"/>
            <a:ext cx="2126683" cy="688878"/>
          </a:xfrm>
          <a:prstGeom prst="rect">
            <a:avLst/>
          </a:prstGeom>
        </p:spPr>
      </p:pic>
      <p:pic>
        <p:nvPicPr>
          <p:cNvPr id="4" name="Picture 3" descr="A close-up of a logo&#10;&#10;Description automatically generated">
            <a:extLst>
              <a:ext uri="{FF2B5EF4-FFF2-40B4-BE49-F238E27FC236}">
                <a16:creationId xmlns:a16="http://schemas.microsoft.com/office/drawing/2014/main" id="{8C4C02B2-C259-8CCF-4DFD-CF0070F709CF}"/>
              </a:ext>
            </a:extLst>
          </p:cNvPr>
          <p:cNvPicPr>
            <a:picLocks noChangeAspect="1"/>
          </p:cNvPicPr>
          <p:nvPr userDrawn="1"/>
        </p:nvPicPr>
        <p:blipFill rotWithShape="1">
          <a:blip r:embed="rId5" cstate="screen">
            <a:extLst>
              <a:ext uri="{28A0092B-C50C-407E-A947-70E740481C1C}">
                <a14:useLocalDpi xmlns:a14="http://schemas.microsoft.com/office/drawing/2010/main"/>
              </a:ext>
            </a:extLst>
          </a:blip>
          <a:srcRect/>
          <a:stretch/>
        </p:blipFill>
        <p:spPr>
          <a:xfrm>
            <a:off x="540221" y="5762442"/>
            <a:ext cx="1644143" cy="893721"/>
          </a:xfrm>
          <a:prstGeom prst="rect">
            <a:avLst/>
          </a:prstGeom>
        </p:spPr>
      </p:pic>
    </p:spTree>
    <p:extLst>
      <p:ext uri="{BB962C8B-B14F-4D97-AF65-F5344CB8AC3E}">
        <p14:creationId xmlns:p14="http://schemas.microsoft.com/office/powerpoint/2010/main" val="3785228503"/>
      </p:ext>
    </p:extLst>
  </p:cSld>
  <p:clrMap bg1="lt1" tx1="dk1" bg2="lt2" tx2="dk2" accent1="accent1" accent2="accent2" accent3="accent3" accent4="accent4" accent5="accent5" accent6="accent6" hlink="hlink" folHlink="folHlink"/>
  <p:sldLayoutIdLst>
    <p:sldLayoutId id="21474837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pattFill prst="pct5">
          <a:fgClr>
            <a:srgbClr val="FFFFCC"/>
          </a:fgClr>
          <a:bgClr>
            <a:schemeClr val="bg1"/>
          </a:bgClr>
        </a:patt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985EA2D4-C420-D9F3-8677-5BC86BB051A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656239FE-37DC-D45F-58B4-A147940CE125}"/>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r="-12179"/>
          <a:stretch/>
        </p:blipFill>
        <p:spPr>
          <a:xfrm>
            <a:off x="2715490" y="354831"/>
            <a:ext cx="2126683" cy="688878"/>
          </a:xfrm>
          <a:prstGeom prst="rect">
            <a:avLst/>
          </a:prstGeom>
        </p:spPr>
      </p:pic>
      <p:pic>
        <p:nvPicPr>
          <p:cNvPr id="3" name="Picture 2" descr="A close-up of a logo&#10;&#10;Description automatically generated">
            <a:extLst>
              <a:ext uri="{FF2B5EF4-FFF2-40B4-BE49-F238E27FC236}">
                <a16:creationId xmlns:a16="http://schemas.microsoft.com/office/drawing/2014/main" id="{18CC06FC-E825-3502-8523-4A41E2CD3EB0}"/>
              </a:ext>
            </a:extLst>
          </p:cNvPr>
          <p:cNvPicPr>
            <a:picLocks noChangeAspect="1"/>
          </p:cNvPicPr>
          <p:nvPr userDrawn="1"/>
        </p:nvPicPr>
        <p:blipFill rotWithShape="1">
          <a:blip r:embed="rId5" cstate="screen">
            <a:extLst>
              <a:ext uri="{28A0092B-C50C-407E-A947-70E740481C1C}">
                <a14:useLocalDpi xmlns:a14="http://schemas.microsoft.com/office/drawing/2010/main"/>
              </a:ext>
            </a:extLst>
          </a:blip>
          <a:srcRect/>
          <a:stretch/>
        </p:blipFill>
        <p:spPr>
          <a:xfrm>
            <a:off x="540221" y="5762442"/>
            <a:ext cx="1644143" cy="893721"/>
          </a:xfrm>
          <a:prstGeom prst="rect">
            <a:avLst/>
          </a:prstGeom>
        </p:spPr>
      </p:pic>
    </p:spTree>
    <p:extLst>
      <p:ext uri="{BB962C8B-B14F-4D97-AF65-F5344CB8AC3E}">
        <p14:creationId xmlns:p14="http://schemas.microsoft.com/office/powerpoint/2010/main" val="1861407090"/>
      </p:ext>
    </p:extLst>
  </p:cSld>
  <p:clrMap bg1="lt1" tx1="dk1" bg2="lt2" tx2="dk2" accent1="accent1" accent2="accent2" accent3="accent3" accent4="accent4" accent5="accent5" accent6="accent6" hlink="hlink" folHlink="folHlink"/>
  <p:sldLayoutIdLst>
    <p:sldLayoutId id="21474837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Pr>
        <a:pattFill prst="pct5">
          <a:fgClr>
            <a:srgbClr val="FFFFCC"/>
          </a:fgClr>
          <a:bgClr>
            <a:schemeClr val="bg1"/>
          </a:bgClr>
        </a:patt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E012B580-B5A2-C938-6463-FAB625A271D2}"/>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E59115CD-FD2E-8936-3D5F-B5023FBC5A28}"/>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r="-12179"/>
          <a:stretch/>
        </p:blipFill>
        <p:spPr>
          <a:xfrm>
            <a:off x="2715490" y="354831"/>
            <a:ext cx="2126683" cy="688878"/>
          </a:xfrm>
          <a:prstGeom prst="rect">
            <a:avLst/>
          </a:prstGeom>
        </p:spPr>
      </p:pic>
      <p:pic>
        <p:nvPicPr>
          <p:cNvPr id="3" name="Picture 2" descr="A close-up of a logo&#10;&#10;Description automatically generated">
            <a:extLst>
              <a:ext uri="{FF2B5EF4-FFF2-40B4-BE49-F238E27FC236}">
                <a16:creationId xmlns:a16="http://schemas.microsoft.com/office/drawing/2014/main" id="{E62D25CC-879F-3D3E-D7CA-D72201F52C27}"/>
              </a:ext>
            </a:extLst>
          </p:cNvPr>
          <p:cNvPicPr>
            <a:picLocks noChangeAspect="1"/>
          </p:cNvPicPr>
          <p:nvPr userDrawn="1"/>
        </p:nvPicPr>
        <p:blipFill rotWithShape="1">
          <a:blip r:embed="rId5" cstate="screen">
            <a:extLst>
              <a:ext uri="{28A0092B-C50C-407E-A947-70E740481C1C}">
                <a14:useLocalDpi xmlns:a14="http://schemas.microsoft.com/office/drawing/2010/main"/>
              </a:ext>
            </a:extLst>
          </a:blip>
          <a:srcRect/>
          <a:stretch/>
        </p:blipFill>
        <p:spPr>
          <a:xfrm>
            <a:off x="540221" y="5762442"/>
            <a:ext cx="1644143" cy="893721"/>
          </a:xfrm>
          <a:prstGeom prst="rect">
            <a:avLst/>
          </a:prstGeom>
        </p:spPr>
      </p:pic>
    </p:spTree>
    <p:extLst>
      <p:ext uri="{BB962C8B-B14F-4D97-AF65-F5344CB8AC3E}">
        <p14:creationId xmlns:p14="http://schemas.microsoft.com/office/powerpoint/2010/main" val="3921216059"/>
      </p:ext>
    </p:extLst>
  </p:cSld>
  <p:clrMap bg1="lt1" tx1="dk1" bg2="lt2" tx2="dk2" accent1="accent1" accent2="accent2" accent3="accent3" accent4="accent4" accent5="accent5" accent6="accent6" hlink="hlink" folHlink="folHlink"/>
  <p:sldLayoutIdLst>
    <p:sldLayoutId id="21474837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Pr>
        <a:pattFill prst="pct5">
          <a:fgClr>
            <a:srgbClr val="FFFFCC"/>
          </a:fgClr>
          <a:bgClr>
            <a:schemeClr val="bg1"/>
          </a:bgClr>
        </a:patt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rotWithShape="1">
          <a:blip r:embed="rId10" cstate="screen">
            <a:extLst>
              <a:ext uri="{28A0092B-C50C-407E-A947-70E740481C1C}">
                <a14:useLocalDpi xmlns:a14="http://schemas.microsoft.com/office/drawing/2010/main"/>
              </a:ext>
            </a:extLst>
          </a:blip>
          <a:srcRect t="83646"/>
          <a:stretch/>
        </p:blipFill>
        <p:spPr>
          <a:xfrm>
            <a:off x="0" y="5736430"/>
            <a:ext cx="12192000" cy="1121569"/>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B44A815-9E84-8AD1-EDF3-185B95EA77F1}"/>
              </a:ext>
            </a:extLst>
          </p:cNvPr>
          <p:cNvPicPr>
            <a:picLocks noChangeAspect="1"/>
          </p:cNvPicPr>
          <p:nvPr userDrawn="1"/>
        </p:nvPicPr>
        <p:blipFill rotWithShape="1">
          <a:blip r:embed="rId11" cstate="screen">
            <a:extLst>
              <a:ext uri="{28A0092B-C50C-407E-A947-70E740481C1C}">
                <a14:useLocalDpi xmlns:a14="http://schemas.microsoft.com/office/drawing/2010/main"/>
              </a:ext>
            </a:extLst>
          </a:blip>
          <a:srcRect r="-12179"/>
          <a:stretch/>
        </p:blipFill>
        <p:spPr>
          <a:xfrm>
            <a:off x="2030811" y="5989012"/>
            <a:ext cx="1841543" cy="596515"/>
          </a:xfrm>
          <a:prstGeom prst="rect">
            <a:avLst/>
          </a:prstGeom>
        </p:spPr>
      </p:pic>
      <p:pic>
        <p:nvPicPr>
          <p:cNvPr id="7" name="Picture 6" descr="A close-up of a logo&#10;&#10;Description automatically generated">
            <a:extLst>
              <a:ext uri="{FF2B5EF4-FFF2-40B4-BE49-F238E27FC236}">
                <a16:creationId xmlns:a16="http://schemas.microsoft.com/office/drawing/2014/main" id="{D0E9C5A5-DB80-50E8-B0F6-9359EDC529CC}"/>
              </a:ext>
            </a:extLst>
          </p:cNvPr>
          <p:cNvPicPr>
            <a:picLocks noChangeAspect="1"/>
          </p:cNvPicPr>
          <p:nvPr userDrawn="1"/>
        </p:nvPicPr>
        <p:blipFill rotWithShape="1">
          <a:blip r:embed="rId12" cstate="screen">
            <a:extLst>
              <a:ext uri="{28A0092B-C50C-407E-A947-70E740481C1C}">
                <a14:useLocalDpi xmlns:a14="http://schemas.microsoft.com/office/drawing/2010/main"/>
              </a:ext>
            </a:extLst>
          </a:blip>
          <a:srcRect/>
          <a:stretch/>
        </p:blipFill>
        <p:spPr>
          <a:xfrm>
            <a:off x="3872354" y="5989012"/>
            <a:ext cx="1097385" cy="596515"/>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722" r:id="rId3"/>
    <p:sldLayoutId id="2147483731" r:id="rId4"/>
    <p:sldLayoutId id="2147483732" r:id="rId5"/>
    <p:sldLayoutId id="2147483733" r:id="rId6"/>
    <p:sldLayoutId id="2147483734" r:id="rId7"/>
    <p:sldLayoutId id="2147483735" r:id="rId8"/>
  </p:sldLayoutIdLst>
  <p:txStyles>
    <p:titleStyle>
      <a:lvl1pPr algn="l" defTabSz="914400" rtl="0" eaLnBrk="1" latinLnBrk="0" hangingPunct="1">
        <a:lnSpc>
          <a:spcPct val="90000"/>
        </a:lnSpc>
        <a:spcBef>
          <a:spcPct val="0"/>
        </a:spcBef>
        <a:buNone/>
        <a:defRPr sz="4400" kern="1200">
          <a:solidFill>
            <a:schemeClr val="tx1"/>
          </a:solidFill>
          <a:latin typeface="Century Gothic" panose="020B0502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entury Gothic" panose="020B0502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Century Gothic" panose="020B0502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Pr>
        <a:pattFill prst="pct5">
          <a:fgClr>
            <a:srgbClr val="FFFFCC"/>
          </a:fgClr>
          <a:bgClr>
            <a:schemeClr val="bg1"/>
          </a:bgClr>
        </a:patt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screenshot&#10;&#10;Description automatically generated">
            <a:extLst>
              <a:ext uri="{FF2B5EF4-FFF2-40B4-BE49-F238E27FC236}">
                <a16:creationId xmlns:a16="http://schemas.microsoft.com/office/drawing/2014/main" id="{4AF67501-012E-85E6-5A58-BF498FFABB78}"/>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b="83542"/>
          <a:stretch/>
        </p:blipFill>
        <p:spPr>
          <a:xfrm>
            <a:off x="0" y="0"/>
            <a:ext cx="12192000" cy="1128713"/>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FB6DD3F1-A66A-1FD4-97AD-9A494D004C54}"/>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r="-12179"/>
          <a:stretch/>
        </p:blipFill>
        <p:spPr>
          <a:xfrm>
            <a:off x="2030811" y="315798"/>
            <a:ext cx="1841543" cy="596515"/>
          </a:xfrm>
          <a:prstGeom prst="rect">
            <a:avLst/>
          </a:prstGeom>
        </p:spPr>
      </p:pic>
      <p:pic>
        <p:nvPicPr>
          <p:cNvPr id="5" name="Picture 4" descr="A close-up of a logo&#10;&#10;Description automatically generated">
            <a:extLst>
              <a:ext uri="{FF2B5EF4-FFF2-40B4-BE49-F238E27FC236}">
                <a16:creationId xmlns:a16="http://schemas.microsoft.com/office/drawing/2014/main" id="{7C9C148F-B86A-70E7-1539-0A27556C3D85}"/>
              </a:ext>
            </a:extLst>
          </p:cNvPr>
          <p:cNvPicPr>
            <a:picLocks noChangeAspect="1"/>
          </p:cNvPicPr>
          <p:nvPr userDrawn="1"/>
        </p:nvPicPr>
        <p:blipFill rotWithShape="1">
          <a:blip r:embed="rId5" cstate="screen">
            <a:extLst>
              <a:ext uri="{28A0092B-C50C-407E-A947-70E740481C1C}">
                <a14:useLocalDpi xmlns:a14="http://schemas.microsoft.com/office/drawing/2010/main"/>
              </a:ext>
            </a:extLst>
          </a:blip>
          <a:srcRect/>
          <a:stretch/>
        </p:blipFill>
        <p:spPr>
          <a:xfrm>
            <a:off x="3872354" y="315798"/>
            <a:ext cx="1097385" cy="596515"/>
          </a:xfrm>
          <a:prstGeom prst="rect">
            <a:avLst/>
          </a:prstGeom>
        </p:spPr>
      </p:pic>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Century Gothic" panose="020B0502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entury Gothic" panose="020B0502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Century Gothic" panose="020B0502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Pr>
        <a:pattFill prst="pct5">
          <a:fgClr>
            <a:srgbClr val="FFFFCC"/>
          </a:fgClr>
          <a:bgClr>
            <a:schemeClr val="bg1"/>
          </a:bgClr>
        </a:patt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364706" y="365125"/>
            <a:ext cx="837166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364706" y="1825625"/>
            <a:ext cx="8371664"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r="76621"/>
          <a:stretch/>
        </p:blipFill>
        <p:spPr>
          <a:xfrm>
            <a:off x="0" y="0"/>
            <a:ext cx="2850356"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9220A7B-CBE9-9178-8552-648DEF07F90C}"/>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r="-12179"/>
          <a:stretch/>
        </p:blipFill>
        <p:spPr>
          <a:xfrm>
            <a:off x="275902" y="1094173"/>
            <a:ext cx="1841543" cy="596515"/>
          </a:xfrm>
          <a:prstGeom prst="rect">
            <a:avLst/>
          </a:prstGeom>
        </p:spPr>
      </p:pic>
      <p:pic>
        <p:nvPicPr>
          <p:cNvPr id="5" name="Picture 4" descr="A close-up of a logo&#10;&#10;Description automatically generated">
            <a:extLst>
              <a:ext uri="{FF2B5EF4-FFF2-40B4-BE49-F238E27FC236}">
                <a16:creationId xmlns:a16="http://schemas.microsoft.com/office/drawing/2014/main" id="{7EB65431-F569-DDCE-E91B-875CC670B09B}"/>
              </a:ext>
            </a:extLst>
          </p:cNvPr>
          <p:cNvPicPr>
            <a:picLocks noChangeAspect="1"/>
          </p:cNvPicPr>
          <p:nvPr userDrawn="1"/>
        </p:nvPicPr>
        <p:blipFill rotWithShape="1">
          <a:blip r:embed="rId5" cstate="screen">
            <a:extLst>
              <a:ext uri="{28A0092B-C50C-407E-A947-70E740481C1C}">
                <a14:useLocalDpi xmlns:a14="http://schemas.microsoft.com/office/drawing/2010/main"/>
              </a:ext>
            </a:extLst>
          </a:blip>
          <a:srcRect/>
          <a:stretch/>
        </p:blipFill>
        <p:spPr>
          <a:xfrm>
            <a:off x="275902" y="1825625"/>
            <a:ext cx="1644143" cy="893721"/>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Century Gothic" panose="020B0502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entury Gothic" panose="020B0502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Century Gothic" panose="020B0502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Pr>
        <a:pattFill prst="pct5">
          <a:fgClr>
            <a:srgbClr val="FFFFCC"/>
          </a:fgClr>
          <a:bgClr>
            <a:schemeClr val="bg1"/>
          </a:bgClr>
        </a:patt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13" Type="http://schemas.openxmlformats.org/officeDocument/2006/relationships/image" Target="../media/image27.png"/><Relationship Id="rId3" Type="http://schemas.openxmlformats.org/officeDocument/2006/relationships/image" Target="../media/image22.png"/><Relationship Id="rId7" Type="http://schemas.openxmlformats.org/officeDocument/2006/relationships/diagramColors" Target="../diagrams/colors1.xml"/><Relationship Id="rId12" Type="http://schemas.openxmlformats.org/officeDocument/2006/relationships/image" Target="../media/image26.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diagramQuickStyle" Target="../diagrams/quickStyle1.xml"/><Relationship Id="rId11" Type="http://schemas.openxmlformats.org/officeDocument/2006/relationships/image" Target="../media/image25.png"/><Relationship Id="rId5" Type="http://schemas.openxmlformats.org/officeDocument/2006/relationships/diagramLayout" Target="../diagrams/layout1.xml"/><Relationship Id="rId10" Type="http://schemas.openxmlformats.org/officeDocument/2006/relationships/image" Target="../media/image24.png"/><Relationship Id="rId4" Type="http://schemas.openxmlformats.org/officeDocument/2006/relationships/diagramData" Target="../diagrams/data1.xml"/><Relationship Id="rId9" Type="http://schemas.openxmlformats.org/officeDocument/2006/relationships/image" Target="../media/image23.png"/><Relationship Id="rId14" Type="http://schemas.openxmlformats.org/officeDocument/2006/relationships/image" Target="../media/image28.jpeg"/></Relationships>
</file>

<file path=ppt/slides/_rels/slide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3.png"/><Relationship Id="rId1" Type="http://schemas.openxmlformats.org/officeDocument/2006/relationships/slideLayout" Target="../slideLayouts/slideLayout16.xml"/><Relationship Id="rId4" Type="http://schemas.openxmlformats.org/officeDocument/2006/relationships/image" Target="../media/image36.png"/></Relationships>
</file>

<file path=ppt/slides/_rels/slide1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5.xml"/><Relationship Id="rId1" Type="http://schemas.openxmlformats.org/officeDocument/2006/relationships/slideLayout" Target="../slideLayouts/slideLayout16.xml"/><Relationship Id="rId4" Type="http://schemas.openxmlformats.org/officeDocument/2006/relationships/image" Target="../media/image42.png"/></Relationships>
</file>

<file path=ppt/slides/_rels/slide2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6.xml"/><Relationship Id="rId1" Type="http://schemas.openxmlformats.org/officeDocument/2006/relationships/slideLayout" Target="../slideLayouts/slideLayout16.xml"/><Relationship Id="rId5" Type="http://schemas.openxmlformats.org/officeDocument/2006/relationships/image" Target="../media/image43.png"/><Relationship Id="rId4" Type="http://schemas.openxmlformats.org/officeDocument/2006/relationships/image" Target="../media/image42.png"/></Relationships>
</file>

<file path=ppt/slides/_rels/slide26.xml.rels><?xml version="1.0" encoding="UTF-8" standalone="yes"?>
<Relationships xmlns="http://schemas.openxmlformats.org/package/2006/relationships"><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notesSlide" Target="../notesSlides/notesSlide7.xml"/><Relationship Id="rId1" Type="http://schemas.openxmlformats.org/officeDocument/2006/relationships/slideLayout" Target="../slideLayouts/slideLayout16.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s>
</file>

<file path=ppt/slides/_rels/slide2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16.xml"/><Relationship Id="rId4" Type="http://schemas.openxmlformats.org/officeDocument/2006/relationships/image" Target="../media/image51.png"/></Relationships>
</file>

<file path=ppt/slides/_rels/slide3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16.xml"/><Relationship Id="rId4" Type="http://schemas.openxmlformats.org/officeDocument/2006/relationships/image" Target="../media/image51.png"/></Relationships>
</file>

<file path=ppt/slides/_rels/slide36.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52.png"/><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55.png"/><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16.xml"/></Relationships>
</file>

<file path=ppt/slides/_rels/slide44.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16.xml"/></Relationships>
</file>

<file path=ppt/slides/_rels/slide45.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16.xml"/></Relationships>
</file>

<file path=ppt/slides/_rels/slide46.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16.xml"/></Relationships>
</file>

<file path=ppt/slides/_rels/slide47.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16.xml"/></Relationships>
</file>

<file path=ppt/slides/_rels/slide48.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16.xml"/></Relationships>
</file>

<file path=ppt/slides/_rels/slide49.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16.xml"/></Relationships>
</file>

<file path=ppt/slides/_rels/slide5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66.png"/><Relationship Id="rId1" Type="http://schemas.openxmlformats.org/officeDocument/2006/relationships/slideLayout" Target="../slideLayouts/slideLayout16.xml"/></Relationships>
</file>

<file path=ppt/slides/_rels/slide5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66.png"/><Relationship Id="rId1" Type="http://schemas.openxmlformats.org/officeDocument/2006/relationships/slideLayout" Target="../slideLayouts/slideLayout16.xml"/></Relationships>
</file>

<file path=ppt/slides/_rels/slide5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66.png"/><Relationship Id="rId1" Type="http://schemas.openxmlformats.org/officeDocument/2006/relationships/slideLayout" Target="../slideLayouts/slideLayout16.xml"/></Relationships>
</file>

<file path=ppt/slides/_rels/slide53.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16.xml"/></Relationships>
</file>

<file path=ppt/slides/_rels/slide54.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16.xml"/></Relationships>
</file>

<file path=ppt/slides/_rels/slide55.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16.xml"/></Relationships>
</file>

<file path=ppt/slides/_rels/slide56.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16.xml"/></Relationships>
</file>

<file path=ppt/slides/_rels/slide57.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16.xml"/></Relationships>
</file>

<file path=ppt/slides/_rels/slide58.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16.xml"/></Relationships>
</file>

<file path=ppt/slides/_rels/slide59.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hyperlink" Target="https://youtu.be/m_6rQk7jlrc" TargetMode="External"/><Relationship Id="rId1" Type="http://schemas.openxmlformats.org/officeDocument/2006/relationships/slideLayout" Target="../slideLayouts/slideLayout16.xml"/></Relationships>
</file>

<file path=ppt/slides/_rels/slide60.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16.xml"/></Relationships>
</file>

<file path=ppt/slides/_rels/slide61.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16.xml"/></Relationships>
</file>

<file path=ppt/slides/_rels/slide62.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16.xml"/></Relationships>
</file>

<file path=ppt/slides/_rels/slide63.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16.xml"/></Relationships>
</file>

<file path=ppt/slides/_rels/slide64.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16.xml"/></Relationships>
</file>

<file path=ppt/slides/_rels/slide65.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16.xml"/></Relationships>
</file>

<file path=ppt/slides/_rels/slide66.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16.xml"/></Relationships>
</file>

<file path=ppt/slides/_rels/slide67.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16.xml"/></Relationships>
</file>

<file path=ppt/slides/_rels/slide68.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16.xml"/></Relationships>
</file>

<file path=ppt/slides/_rels/slide69.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16.xml"/></Relationships>
</file>

<file path=ppt/slides/_rels/slide70.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16.xml"/></Relationships>
</file>

<file path=ppt/slides/_rels/slide71.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16.xml"/></Relationships>
</file>

<file path=ppt/slides/_rels/slide72.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16.xml"/></Relationships>
</file>

<file path=ppt/slides/_rels/slide73.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16.xml"/></Relationships>
</file>

<file path=ppt/slides/_rels/slide74.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16.xml"/></Relationships>
</file>

<file path=ppt/slides/_rels/slide75.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16.xml"/></Relationships>
</file>

<file path=ppt/slides/_rels/slide76.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16.xml"/></Relationships>
</file>

<file path=ppt/slides/_rels/slide77.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16.xml"/></Relationships>
</file>

<file path=ppt/slides/_rels/slide78.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16.xml"/></Relationships>
</file>

<file path=ppt/slides/_rels/slide79.xml.rels><?xml version="1.0" encoding="UTF-8" standalone="yes"?>
<Relationships xmlns="http://schemas.openxmlformats.org/package/2006/relationships"><Relationship Id="rId2" Type="http://schemas.openxmlformats.org/officeDocument/2006/relationships/image" Target="../media/image89.png"/><Relationship Id="rId1" Type="http://schemas.openxmlformats.org/officeDocument/2006/relationships/slideLayout" Target="../slideLayouts/slideLayout16.xml"/></Relationships>
</file>

<file path=ppt/slides/_rels/slide80.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16.xml"/></Relationships>
</file>

<file path=ppt/slides/_rels/slide81.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16.xml"/></Relationships>
</file>

<file path=ppt/slides/_rels/slide82.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16.xml"/></Relationships>
</file>

<file path=ppt/slides/_rels/slide83.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16.xml"/></Relationships>
</file>

<file path=ppt/slides/_rels/slide84.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16.xml"/></Relationships>
</file>

<file path=ppt/slides/_rels/slide85.xml.rels><?xml version="1.0" encoding="UTF-8" standalone="yes"?>
<Relationships xmlns="http://schemas.openxmlformats.org/package/2006/relationships"><Relationship Id="rId2" Type="http://schemas.openxmlformats.org/officeDocument/2006/relationships/image" Target="../media/image95.png"/><Relationship Id="rId1" Type="http://schemas.openxmlformats.org/officeDocument/2006/relationships/slideLayout" Target="../slideLayouts/slideLayout16.xml"/></Relationships>
</file>

<file path=ppt/slides/_rels/slide86.xml.rels><?xml version="1.0" encoding="UTF-8" standalone="yes"?>
<Relationships xmlns="http://schemas.openxmlformats.org/package/2006/relationships"><Relationship Id="rId2" Type="http://schemas.openxmlformats.org/officeDocument/2006/relationships/image" Target="../media/image95.png"/><Relationship Id="rId1" Type="http://schemas.openxmlformats.org/officeDocument/2006/relationships/slideLayout" Target="../slideLayouts/slideLayout16.xml"/></Relationships>
</file>

<file path=ppt/slides/_rels/slide87.xml.rels><?xml version="1.0" encoding="UTF-8" standalone="yes"?>
<Relationships xmlns="http://schemas.openxmlformats.org/package/2006/relationships"><Relationship Id="rId2" Type="http://schemas.openxmlformats.org/officeDocument/2006/relationships/image" Target="../media/image96.png"/><Relationship Id="rId1" Type="http://schemas.openxmlformats.org/officeDocument/2006/relationships/slideLayout" Target="../slideLayouts/slideLayout16.xml"/></Relationships>
</file>

<file path=ppt/slides/_rels/slide88.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16.xml"/></Relationships>
</file>

<file path=ppt/slides/_rels/slide89.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16.xml"/></Relationships>
</file>

<file path=ppt/slides/_rels/slide90.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16.xml"/></Relationships>
</file>

<file path=ppt/slides/_rels/slide91.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16.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93.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100.png"/><Relationship Id="rId1" Type="http://schemas.openxmlformats.org/officeDocument/2006/relationships/slideLayout" Target="../slideLayouts/slideLayout16.xml"/><Relationship Id="rId5" Type="http://schemas.openxmlformats.org/officeDocument/2006/relationships/image" Target="../media/image103.png"/><Relationship Id="rId4" Type="http://schemas.openxmlformats.org/officeDocument/2006/relationships/image" Target="../media/image102.png"/></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9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97.xml.rels><?xml version="1.0" encoding="UTF-8" standalone="yes"?>
<Relationships xmlns="http://schemas.openxmlformats.org/package/2006/relationships"><Relationship Id="rId2" Type="http://schemas.openxmlformats.org/officeDocument/2006/relationships/image" Target="../media/image104.jpeg"/><Relationship Id="rId1" Type="http://schemas.openxmlformats.org/officeDocument/2006/relationships/slideLayout" Target="../slideLayouts/slideLayout16.xml"/></Relationships>
</file>

<file path=ppt/slides/_rels/slide98.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_rels/slide10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20.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1.xml.rels><?xml version="1.0" encoding="UTF-8" standalone="yes"?>
<Relationships xmlns="http://schemas.openxmlformats.org/package/2006/relationships"><Relationship Id="rId2" Type="http://schemas.openxmlformats.org/officeDocument/2006/relationships/image" Target="../media/image108.png"/><Relationship Id="rId1" Type="http://schemas.openxmlformats.org/officeDocument/2006/relationships/slideLayout" Target="../slideLayouts/slideLayout16.xml"/></Relationships>
</file>

<file path=ppt/slides/_rels/slide10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20.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4.xml"/><Relationship Id="rId1" Type="http://schemas.openxmlformats.org/officeDocument/2006/relationships/slideLayout" Target="../slideLayouts/slideLayout20.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5.xml"/><Relationship Id="rId1" Type="http://schemas.openxmlformats.org/officeDocument/2006/relationships/slideLayout" Target="../slideLayouts/slideLayout20.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6.xml"/><Relationship Id="rId1" Type="http://schemas.openxmlformats.org/officeDocument/2006/relationships/slideLayout" Target="../slideLayouts/slideLayout20.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6.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107.xml.rels><?xml version="1.0" encoding="UTF-8" standalone="yes"?>
<Relationships xmlns="http://schemas.openxmlformats.org/package/2006/relationships"><Relationship Id="rId3" Type="http://schemas.openxmlformats.org/officeDocument/2006/relationships/hyperlink" Target="https://www.youtube.com/watch?v=QRTFEDM_9P0" TargetMode="External"/><Relationship Id="rId2" Type="http://schemas.openxmlformats.org/officeDocument/2006/relationships/notesSlide" Target="../notesSlides/notesSlide18.xml"/><Relationship Id="rId1" Type="http://schemas.openxmlformats.org/officeDocument/2006/relationships/slideLayout" Target="../slideLayouts/slideLayout20.xml"/><Relationship Id="rId5" Type="http://schemas.openxmlformats.org/officeDocument/2006/relationships/hyperlink" Target="https://youtu.be/QRTFEDM_9P0" TargetMode="External"/><Relationship Id="rId4" Type="http://schemas.openxmlformats.org/officeDocument/2006/relationships/image" Target="../media/image113.png"/></Relationships>
</file>

<file path=ppt/slides/_rels/slide108.xml.rels><?xml version="1.0" encoding="UTF-8" standalone="yes"?>
<Relationships xmlns="http://schemas.openxmlformats.org/package/2006/relationships"><Relationship Id="rId3" Type="http://schemas.openxmlformats.org/officeDocument/2006/relationships/hyperlink" Target="https://statswales.gov.wales/Catalogue/Health-and-Social-Care/Social-Services/Childrens-Services/Children-Looked-After/childrenlookedafterat31march-by-localauthority-gender-age" TargetMode="External"/><Relationship Id="rId2" Type="http://schemas.openxmlformats.org/officeDocument/2006/relationships/notesSlide" Target="../notesSlides/notesSlide19.xml"/><Relationship Id="rId1" Type="http://schemas.openxmlformats.org/officeDocument/2006/relationships/slideLayout" Target="../slideLayouts/slideLayout18.xml"/><Relationship Id="rId4" Type="http://schemas.openxmlformats.org/officeDocument/2006/relationships/image" Target="../media/image114.png"/></Relationships>
</file>

<file path=ppt/slides/_rels/slide109.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notesSlide" Target="../notesSlides/notesSlide20.xml"/><Relationship Id="rId1" Type="http://schemas.openxmlformats.org/officeDocument/2006/relationships/slideLayout" Target="../slideLayouts/slideLayout20.xml"/><Relationship Id="rId4" Type="http://schemas.openxmlformats.org/officeDocument/2006/relationships/hyperlink" Target="file:///C:/Users/m.bowen/OneDrive%20-%20University%20of%20Wales%20Trinity%20Saint%20David/Desktop/2025%20-%2026/ECAD011%20Pwy%20BA2/Diogelwch%20ar%20lein%20Online%20safety/CLA%20Friendly%20Schools%20Resource%202nd%20Edn%202021.pdf" TargetMode="Externa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66B683-A729-9041-AE89-3178BCB787DE}"/>
              </a:ext>
            </a:extLst>
          </p:cNvPr>
          <p:cNvSpPr txBox="1"/>
          <p:nvPr/>
        </p:nvSpPr>
        <p:spPr>
          <a:xfrm>
            <a:off x="2418417" y="367316"/>
            <a:ext cx="7458709" cy="2862322"/>
          </a:xfrm>
          <a:prstGeom prst="rect">
            <a:avLst/>
          </a:prstGeom>
          <a:noFill/>
        </p:spPr>
        <p:txBody>
          <a:bodyPr wrap="none" rtlCol="0">
            <a:spAutoFit/>
          </a:bodyPr>
          <a:lstStyle/>
          <a:p>
            <a:pPr algn="ctr"/>
            <a:r>
              <a:rPr lang="en-GB" sz="6000" dirty="0">
                <a:solidFill>
                  <a:schemeClr val="bg1"/>
                </a:solidFill>
                <a:latin typeface="American Typewriter" panose="02090604020004020304" pitchFamily="18" charset="77"/>
              </a:rPr>
              <a:t>ECAD5011</a:t>
            </a:r>
          </a:p>
          <a:p>
            <a:pPr algn="ctr"/>
            <a:r>
              <a:rPr lang="en-GB" sz="6000" dirty="0">
                <a:solidFill>
                  <a:schemeClr val="bg1"/>
                </a:solidFill>
                <a:latin typeface="American Typewriter" panose="02090604020004020304" pitchFamily="18" charset="77"/>
              </a:rPr>
              <a:t>Who am I teaching?</a:t>
            </a:r>
            <a:br>
              <a:rPr lang="en-GB" sz="6000" dirty="0">
                <a:solidFill>
                  <a:schemeClr val="bg1"/>
                </a:solidFill>
                <a:latin typeface="American Typewriter" panose="02090604020004020304" pitchFamily="18" charset="77"/>
              </a:rPr>
            </a:br>
            <a:endParaRPr lang="en-US" sz="6000" dirty="0">
              <a:solidFill>
                <a:schemeClr val="bg1"/>
              </a:solidFill>
              <a:latin typeface="American Typewriter" panose="02090604020004020304" pitchFamily="18" charset="77"/>
            </a:endParaRPr>
          </a:p>
        </p:txBody>
      </p:sp>
      <p:sp>
        <p:nvSpPr>
          <p:cNvPr id="3" name="TextBox 2">
            <a:extLst>
              <a:ext uri="{FF2B5EF4-FFF2-40B4-BE49-F238E27FC236}">
                <a16:creationId xmlns:a16="http://schemas.microsoft.com/office/drawing/2014/main" id="{073566AF-150B-EF48-9F17-976745988151}"/>
              </a:ext>
            </a:extLst>
          </p:cNvPr>
          <p:cNvSpPr txBox="1"/>
          <p:nvPr/>
        </p:nvSpPr>
        <p:spPr>
          <a:xfrm>
            <a:off x="784792" y="4490435"/>
            <a:ext cx="10725958" cy="707886"/>
          </a:xfrm>
          <a:prstGeom prst="rect">
            <a:avLst/>
          </a:prstGeom>
          <a:noFill/>
        </p:spPr>
        <p:txBody>
          <a:bodyPr wrap="square" rtlCol="0">
            <a:spAutoFit/>
          </a:bodyPr>
          <a:lstStyle/>
          <a:p>
            <a:pPr algn="ctr"/>
            <a:r>
              <a:rPr lang="en-GB" sz="4000" dirty="0">
                <a:solidFill>
                  <a:schemeClr val="bg1"/>
                </a:solidFill>
                <a:latin typeface="American Typewriter" panose="02090604020004020304" pitchFamily="18" charset="77"/>
              </a:rPr>
              <a:t>Attachment </a:t>
            </a:r>
          </a:p>
        </p:txBody>
      </p:sp>
    </p:spTree>
    <p:extLst>
      <p:ext uri="{BB962C8B-B14F-4D97-AF65-F5344CB8AC3E}">
        <p14:creationId xmlns:p14="http://schemas.microsoft.com/office/powerpoint/2010/main" val="33935144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7AD06727-6C20-4C39-B034-DC41863D9F70}"/>
              </a:ext>
            </a:extLst>
          </p:cNvPr>
          <p:cNvSpPr>
            <a:spLocks noGrp="1"/>
          </p:cNvSpPr>
          <p:nvPr/>
        </p:nvSpPr>
        <p:spPr>
          <a:xfrm>
            <a:off x="458694" y="1331119"/>
            <a:ext cx="11274612" cy="4195763"/>
          </a:xfrm>
          <a:prstGeom prst="rect">
            <a:avLst/>
          </a:prstGeom>
        </p:spPr>
        <p:txBody>
          <a:bodyPr vert="horz" lIns="91440" tIns="45720" rIns="91440" bIns="45720" rtlCol="0" anchor="t">
            <a:normAutofit/>
          </a:bodyPr>
          <a:lst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endParaRPr lang="en-US" dirty="0"/>
          </a:p>
        </p:txBody>
      </p:sp>
      <p:pic>
        <p:nvPicPr>
          <p:cNvPr id="8" name="Picture 7">
            <a:extLst>
              <a:ext uri="{FF2B5EF4-FFF2-40B4-BE49-F238E27FC236}">
                <a16:creationId xmlns:a16="http://schemas.microsoft.com/office/drawing/2014/main" id="{4AE712F1-7D94-2C42-8945-7D6F8C91EA3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20902815">
            <a:off x="3399326" y="3887631"/>
            <a:ext cx="4135669" cy="2050204"/>
          </a:xfrm>
          <a:prstGeom prst="rect">
            <a:avLst/>
          </a:prstGeom>
        </p:spPr>
      </p:pic>
      <p:sp>
        <p:nvSpPr>
          <p:cNvPr id="9" name="TextBox 8">
            <a:extLst>
              <a:ext uri="{FF2B5EF4-FFF2-40B4-BE49-F238E27FC236}">
                <a16:creationId xmlns:a16="http://schemas.microsoft.com/office/drawing/2014/main" id="{E225B71C-9B1C-3041-AAC0-C0CFF24E1C10}"/>
              </a:ext>
            </a:extLst>
          </p:cNvPr>
          <p:cNvSpPr txBox="1"/>
          <p:nvPr/>
        </p:nvSpPr>
        <p:spPr>
          <a:xfrm>
            <a:off x="324464" y="206477"/>
            <a:ext cx="6831742" cy="584775"/>
          </a:xfrm>
          <a:prstGeom prst="rect">
            <a:avLst/>
          </a:prstGeom>
          <a:noFill/>
        </p:spPr>
        <p:txBody>
          <a:bodyPr wrap="none" rtlCol="0">
            <a:spAutoFit/>
          </a:bodyPr>
          <a:lstStyle/>
          <a:p>
            <a:r>
              <a:rPr lang="en-US" sz="3200" dirty="0">
                <a:solidFill>
                  <a:srgbClr val="0070C0"/>
                </a:solidFill>
              </a:rPr>
              <a:t>How did you get on in our last session?</a:t>
            </a:r>
          </a:p>
        </p:txBody>
      </p:sp>
      <p:sp>
        <p:nvSpPr>
          <p:cNvPr id="10" name="TextBox 9">
            <a:extLst>
              <a:ext uri="{FF2B5EF4-FFF2-40B4-BE49-F238E27FC236}">
                <a16:creationId xmlns:a16="http://schemas.microsoft.com/office/drawing/2014/main" id="{D590E6F4-4716-DF48-9A63-3C2E092304A6}"/>
              </a:ext>
            </a:extLst>
          </p:cNvPr>
          <p:cNvSpPr txBox="1"/>
          <p:nvPr/>
        </p:nvSpPr>
        <p:spPr>
          <a:xfrm>
            <a:off x="458694" y="791252"/>
            <a:ext cx="5358198" cy="369332"/>
          </a:xfrm>
          <a:prstGeom prst="rect">
            <a:avLst/>
          </a:prstGeom>
          <a:noFill/>
        </p:spPr>
        <p:txBody>
          <a:bodyPr wrap="none" rtlCol="0">
            <a:spAutoFit/>
          </a:bodyPr>
          <a:lstStyle/>
          <a:p>
            <a:r>
              <a:rPr lang="en-US" dirty="0">
                <a:solidFill>
                  <a:srgbClr val="FFC000"/>
                </a:solidFill>
              </a:rPr>
              <a:t>Choose aspects on this slide to discuss with a colleague</a:t>
            </a:r>
          </a:p>
        </p:txBody>
      </p:sp>
      <p:sp>
        <p:nvSpPr>
          <p:cNvPr id="11" name="TextBox 10">
            <a:extLst>
              <a:ext uri="{FF2B5EF4-FFF2-40B4-BE49-F238E27FC236}">
                <a16:creationId xmlns:a16="http://schemas.microsoft.com/office/drawing/2014/main" id="{2EE0A705-C660-714E-B635-29C1BD38FE10}"/>
              </a:ext>
            </a:extLst>
          </p:cNvPr>
          <p:cNvSpPr txBox="1"/>
          <p:nvPr/>
        </p:nvSpPr>
        <p:spPr>
          <a:xfrm>
            <a:off x="4129583" y="6177025"/>
            <a:ext cx="3175806" cy="461665"/>
          </a:xfrm>
          <a:prstGeom prst="rect">
            <a:avLst/>
          </a:prstGeom>
          <a:noFill/>
        </p:spPr>
        <p:txBody>
          <a:bodyPr wrap="none" rtlCol="0">
            <a:spAutoFit/>
          </a:bodyPr>
          <a:lstStyle/>
          <a:p>
            <a:r>
              <a:rPr lang="en-US" sz="2400" dirty="0">
                <a:solidFill>
                  <a:srgbClr val="7030A0"/>
                </a:solidFill>
              </a:rPr>
              <a:t>What is Neurodiversity?</a:t>
            </a:r>
          </a:p>
        </p:txBody>
      </p:sp>
      <p:graphicFrame>
        <p:nvGraphicFramePr>
          <p:cNvPr id="13" name="Diagram 12">
            <a:extLst>
              <a:ext uri="{FF2B5EF4-FFF2-40B4-BE49-F238E27FC236}">
                <a16:creationId xmlns:a16="http://schemas.microsoft.com/office/drawing/2014/main" id="{38DB5656-1D94-724F-B641-A62AF54983DE}"/>
              </a:ext>
            </a:extLst>
          </p:cNvPr>
          <p:cNvGraphicFramePr/>
          <p:nvPr>
            <p:extLst>
              <p:ext uri="{D42A27DB-BD31-4B8C-83A1-F6EECF244321}">
                <p14:modId xmlns:p14="http://schemas.microsoft.com/office/powerpoint/2010/main" val="2387977008"/>
              </p:ext>
            </p:extLst>
          </p:nvPr>
        </p:nvGraphicFramePr>
        <p:xfrm>
          <a:off x="6915973" y="3204885"/>
          <a:ext cx="5194545" cy="342228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4" name="Blwch Testun 3">
            <a:extLst>
              <a:ext uri="{FF2B5EF4-FFF2-40B4-BE49-F238E27FC236}">
                <a16:creationId xmlns:a16="http://schemas.microsoft.com/office/drawing/2014/main" id="{C30A4ACA-5595-104C-9F0B-D414496117D0}"/>
              </a:ext>
            </a:extLst>
          </p:cNvPr>
          <p:cNvSpPr txBox="1"/>
          <p:nvPr/>
        </p:nvSpPr>
        <p:spPr>
          <a:xfrm>
            <a:off x="7141773" y="2442927"/>
            <a:ext cx="4968745" cy="707886"/>
          </a:xfrm>
          <a:prstGeom prst="rect">
            <a:avLst/>
          </a:prstGeom>
          <a:noFill/>
        </p:spPr>
        <p:txBody>
          <a:bodyPr wrap="square" rtlCol="0">
            <a:spAutoFit/>
          </a:bodyPr>
          <a:lstStyle/>
          <a:p>
            <a:pPr algn="ctr"/>
            <a:r>
              <a:rPr lang="en-GB" sz="2000" dirty="0"/>
              <a:t>Five-step cycle to impactful inclusive practice…what’s missing?</a:t>
            </a:r>
          </a:p>
        </p:txBody>
      </p:sp>
      <p:sp>
        <p:nvSpPr>
          <p:cNvPr id="15" name="TextBox 14">
            <a:extLst>
              <a:ext uri="{FF2B5EF4-FFF2-40B4-BE49-F238E27FC236}">
                <a16:creationId xmlns:a16="http://schemas.microsoft.com/office/drawing/2014/main" id="{91100F76-72BD-8B4F-A61D-67B120E3E224}"/>
              </a:ext>
            </a:extLst>
          </p:cNvPr>
          <p:cNvSpPr txBox="1"/>
          <p:nvPr/>
        </p:nvSpPr>
        <p:spPr>
          <a:xfrm>
            <a:off x="10573506" y="3204010"/>
            <a:ext cx="505267" cy="923330"/>
          </a:xfrm>
          <a:prstGeom prst="rect">
            <a:avLst/>
          </a:prstGeom>
          <a:noFill/>
        </p:spPr>
        <p:txBody>
          <a:bodyPr wrap="none" rtlCol="0">
            <a:spAutoFit/>
          </a:bodyPr>
          <a:lstStyle/>
          <a:p>
            <a:r>
              <a:rPr lang="en-US" sz="5400" dirty="0">
                <a:solidFill>
                  <a:schemeClr val="accent2"/>
                </a:solidFill>
              </a:rPr>
              <a:t>?</a:t>
            </a:r>
          </a:p>
        </p:txBody>
      </p:sp>
      <p:sp>
        <p:nvSpPr>
          <p:cNvPr id="16" name="TextBox 15">
            <a:extLst>
              <a:ext uri="{FF2B5EF4-FFF2-40B4-BE49-F238E27FC236}">
                <a16:creationId xmlns:a16="http://schemas.microsoft.com/office/drawing/2014/main" id="{2FDD0AD1-1A27-5549-87C7-CB6A48D9B08D}"/>
              </a:ext>
            </a:extLst>
          </p:cNvPr>
          <p:cNvSpPr txBox="1"/>
          <p:nvPr/>
        </p:nvSpPr>
        <p:spPr>
          <a:xfrm>
            <a:off x="7705172" y="4916026"/>
            <a:ext cx="505267" cy="923330"/>
          </a:xfrm>
          <a:prstGeom prst="rect">
            <a:avLst/>
          </a:prstGeom>
          <a:noFill/>
        </p:spPr>
        <p:txBody>
          <a:bodyPr wrap="none" rtlCol="0">
            <a:spAutoFit/>
          </a:bodyPr>
          <a:lstStyle/>
          <a:p>
            <a:r>
              <a:rPr lang="en-US" sz="5400" dirty="0">
                <a:solidFill>
                  <a:schemeClr val="accent2"/>
                </a:solidFill>
              </a:rPr>
              <a:t>?</a:t>
            </a:r>
          </a:p>
        </p:txBody>
      </p:sp>
      <p:sp>
        <p:nvSpPr>
          <p:cNvPr id="17" name="TextBox 16">
            <a:extLst>
              <a:ext uri="{FF2B5EF4-FFF2-40B4-BE49-F238E27FC236}">
                <a16:creationId xmlns:a16="http://schemas.microsoft.com/office/drawing/2014/main" id="{C0A0DF1E-8A63-9C47-B9C5-94CB51C2CFC1}"/>
              </a:ext>
            </a:extLst>
          </p:cNvPr>
          <p:cNvSpPr txBox="1"/>
          <p:nvPr/>
        </p:nvSpPr>
        <p:spPr>
          <a:xfrm>
            <a:off x="9260611" y="6094489"/>
            <a:ext cx="505267" cy="923330"/>
          </a:xfrm>
          <a:prstGeom prst="rect">
            <a:avLst/>
          </a:prstGeom>
          <a:noFill/>
        </p:spPr>
        <p:txBody>
          <a:bodyPr wrap="none" rtlCol="0">
            <a:spAutoFit/>
          </a:bodyPr>
          <a:lstStyle/>
          <a:p>
            <a:r>
              <a:rPr lang="en-US" sz="5400" dirty="0">
                <a:solidFill>
                  <a:schemeClr val="accent2"/>
                </a:solidFill>
              </a:rPr>
              <a:t>?</a:t>
            </a:r>
          </a:p>
        </p:txBody>
      </p:sp>
      <p:sp>
        <p:nvSpPr>
          <p:cNvPr id="18" name="TextBox 17">
            <a:extLst>
              <a:ext uri="{FF2B5EF4-FFF2-40B4-BE49-F238E27FC236}">
                <a16:creationId xmlns:a16="http://schemas.microsoft.com/office/drawing/2014/main" id="{D1E79C7F-2B0B-4A40-A9AA-6FF19315DD7C}"/>
              </a:ext>
            </a:extLst>
          </p:cNvPr>
          <p:cNvSpPr txBox="1"/>
          <p:nvPr/>
        </p:nvSpPr>
        <p:spPr>
          <a:xfrm>
            <a:off x="10910537" y="5021126"/>
            <a:ext cx="505267" cy="923330"/>
          </a:xfrm>
          <a:prstGeom prst="rect">
            <a:avLst/>
          </a:prstGeom>
          <a:noFill/>
        </p:spPr>
        <p:txBody>
          <a:bodyPr wrap="none" rtlCol="0">
            <a:spAutoFit/>
          </a:bodyPr>
          <a:lstStyle/>
          <a:p>
            <a:r>
              <a:rPr lang="en-US" sz="5400" dirty="0">
                <a:solidFill>
                  <a:schemeClr val="accent2"/>
                </a:solidFill>
              </a:rPr>
              <a:t>?</a:t>
            </a:r>
          </a:p>
        </p:txBody>
      </p:sp>
      <p:pic>
        <p:nvPicPr>
          <p:cNvPr id="20" name="Picture 19">
            <a:extLst>
              <a:ext uri="{FF2B5EF4-FFF2-40B4-BE49-F238E27FC236}">
                <a16:creationId xmlns:a16="http://schemas.microsoft.com/office/drawing/2014/main" id="{E477330F-5AA9-6A42-BD7F-DD5B087934F9}"/>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234412" y="3368428"/>
            <a:ext cx="2640643" cy="3270262"/>
          </a:xfrm>
          <a:prstGeom prst="rect">
            <a:avLst/>
          </a:prstGeom>
        </p:spPr>
      </p:pic>
      <p:sp>
        <p:nvSpPr>
          <p:cNvPr id="21" name="Rounded Rectangle 20">
            <a:extLst>
              <a:ext uri="{FF2B5EF4-FFF2-40B4-BE49-F238E27FC236}">
                <a16:creationId xmlns:a16="http://schemas.microsoft.com/office/drawing/2014/main" id="{D6A3C737-EA64-F84D-B1CA-3B24C14C1095}"/>
              </a:ext>
            </a:extLst>
          </p:cNvPr>
          <p:cNvSpPr/>
          <p:nvPr/>
        </p:nvSpPr>
        <p:spPr>
          <a:xfrm>
            <a:off x="1324764" y="5697473"/>
            <a:ext cx="635000" cy="49396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Box 21">
            <a:extLst>
              <a:ext uri="{FF2B5EF4-FFF2-40B4-BE49-F238E27FC236}">
                <a16:creationId xmlns:a16="http://schemas.microsoft.com/office/drawing/2014/main" id="{A67F79EC-AF18-9442-9ABB-F7429C47AA20}"/>
              </a:ext>
            </a:extLst>
          </p:cNvPr>
          <p:cNvSpPr txBox="1"/>
          <p:nvPr/>
        </p:nvSpPr>
        <p:spPr>
          <a:xfrm>
            <a:off x="1398714" y="5495961"/>
            <a:ext cx="505267" cy="923330"/>
          </a:xfrm>
          <a:prstGeom prst="rect">
            <a:avLst/>
          </a:prstGeom>
          <a:noFill/>
        </p:spPr>
        <p:txBody>
          <a:bodyPr wrap="none" rtlCol="0">
            <a:spAutoFit/>
          </a:bodyPr>
          <a:lstStyle/>
          <a:p>
            <a:r>
              <a:rPr lang="en-US" sz="5400" dirty="0">
                <a:solidFill>
                  <a:schemeClr val="accent2"/>
                </a:solidFill>
              </a:rPr>
              <a:t>?</a:t>
            </a:r>
          </a:p>
        </p:txBody>
      </p:sp>
      <p:sp>
        <p:nvSpPr>
          <p:cNvPr id="23" name="TextBox 22">
            <a:extLst>
              <a:ext uri="{FF2B5EF4-FFF2-40B4-BE49-F238E27FC236}">
                <a16:creationId xmlns:a16="http://schemas.microsoft.com/office/drawing/2014/main" id="{82CA3ED5-6BB9-9E4F-AEC3-B55CCA9CBD4A}"/>
              </a:ext>
            </a:extLst>
          </p:cNvPr>
          <p:cNvSpPr txBox="1"/>
          <p:nvPr/>
        </p:nvSpPr>
        <p:spPr>
          <a:xfrm>
            <a:off x="857522" y="3197893"/>
            <a:ext cx="1394421" cy="369332"/>
          </a:xfrm>
          <a:prstGeom prst="rect">
            <a:avLst/>
          </a:prstGeom>
          <a:noFill/>
        </p:spPr>
        <p:txBody>
          <a:bodyPr wrap="none" rtlCol="0">
            <a:spAutoFit/>
          </a:bodyPr>
          <a:lstStyle/>
          <a:p>
            <a:r>
              <a:rPr lang="en-US" dirty="0"/>
              <a:t>What is this?</a:t>
            </a:r>
          </a:p>
        </p:txBody>
      </p:sp>
      <p:pic>
        <p:nvPicPr>
          <p:cNvPr id="25" name="Picture 24">
            <a:extLst>
              <a:ext uri="{FF2B5EF4-FFF2-40B4-BE49-F238E27FC236}">
                <a16:creationId xmlns:a16="http://schemas.microsoft.com/office/drawing/2014/main" id="{A0599EE2-3E65-374E-AC0F-F8DB89668FAA}"/>
              </a:ext>
            </a:extLst>
          </p:cNvPr>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2653939" y="1237421"/>
            <a:ext cx="2700512" cy="2533546"/>
          </a:xfrm>
          <a:prstGeom prst="rect">
            <a:avLst/>
          </a:prstGeom>
        </p:spPr>
      </p:pic>
      <p:sp>
        <p:nvSpPr>
          <p:cNvPr id="26" name="TextBox 25">
            <a:extLst>
              <a:ext uri="{FF2B5EF4-FFF2-40B4-BE49-F238E27FC236}">
                <a16:creationId xmlns:a16="http://schemas.microsoft.com/office/drawing/2014/main" id="{1FBEDFBA-F124-1A49-9086-E6FC05EE18EE}"/>
              </a:ext>
            </a:extLst>
          </p:cNvPr>
          <p:cNvSpPr txBox="1"/>
          <p:nvPr/>
        </p:nvSpPr>
        <p:spPr>
          <a:xfrm>
            <a:off x="882309" y="1357731"/>
            <a:ext cx="1701338" cy="1200329"/>
          </a:xfrm>
          <a:prstGeom prst="rect">
            <a:avLst/>
          </a:prstGeom>
          <a:noFill/>
        </p:spPr>
        <p:txBody>
          <a:bodyPr wrap="square" rtlCol="0">
            <a:spAutoFit/>
          </a:bodyPr>
          <a:lstStyle/>
          <a:p>
            <a:r>
              <a:rPr lang="en-US" dirty="0"/>
              <a:t>What do you remember about these lens?</a:t>
            </a:r>
          </a:p>
        </p:txBody>
      </p:sp>
      <p:pic>
        <p:nvPicPr>
          <p:cNvPr id="27" name="Picture 26">
            <a:extLst>
              <a:ext uri="{FF2B5EF4-FFF2-40B4-BE49-F238E27FC236}">
                <a16:creationId xmlns:a16="http://schemas.microsoft.com/office/drawing/2014/main" id="{59E79A6F-7F88-6B4B-95B0-707665360A05}"/>
              </a:ext>
            </a:extLst>
          </p:cNvPr>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rot="1066652">
            <a:off x="1936663" y="1979748"/>
            <a:ext cx="1032557" cy="761142"/>
          </a:xfrm>
          <a:prstGeom prst="rect">
            <a:avLst/>
          </a:prstGeom>
        </p:spPr>
      </p:pic>
      <p:pic>
        <p:nvPicPr>
          <p:cNvPr id="29" name="Picture 28">
            <a:extLst>
              <a:ext uri="{FF2B5EF4-FFF2-40B4-BE49-F238E27FC236}">
                <a16:creationId xmlns:a16="http://schemas.microsoft.com/office/drawing/2014/main" id="{2A6E7BCF-0F16-E041-83AF-06AD27CEE43B}"/>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2541064" y="5727478"/>
            <a:ext cx="1486161" cy="927920"/>
          </a:xfrm>
          <a:prstGeom prst="rect">
            <a:avLst/>
          </a:prstGeom>
        </p:spPr>
      </p:pic>
      <p:pic>
        <p:nvPicPr>
          <p:cNvPr id="31" name="Picture 30">
            <a:extLst>
              <a:ext uri="{FF2B5EF4-FFF2-40B4-BE49-F238E27FC236}">
                <a16:creationId xmlns:a16="http://schemas.microsoft.com/office/drawing/2014/main" id="{E7F8A0FA-4704-0C40-AA64-6076524E52B2}"/>
              </a:ext>
            </a:extLst>
          </p:cNvPr>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7784678" y="485754"/>
            <a:ext cx="4152900" cy="1184138"/>
          </a:xfrm>
          <a:prstGeom prst="rect">
            <a:avLst/>
          </a:prstGeom>
        </p:spPr>
      </p:pic>
      <p:pic>
        <p:nvPicPr>
          <p:cNvPr id="12" name="Picture 11">
            <a:extLst>
              <a:ext uri="{FF2B5EF4-FFF2-40B4-BE49-F238E27FC236}">
                <a16:creationId xmlns:a16="http://schemas.microsoft.com/office/drawing/2014/main" id="{BF26BC37-DE26-6043-A53B-1EFA952FDEAD}"/>
              </a:ext>
            </a:extLst>
          </p:cNvPr>
          <p:cNvPicPr>
            <a:picLocks noChangeAspect="1"/>
          </p:cNvPicPr>
          <p:nvPr/>
        </p:nvPicPr>
        <p:blipFill rotWithShape="1">
          <a:blip r:embed="rId14" cstate="screen">
            <a:extLst>
              <a:ext uri="{28A0092B-C50C-407E-A947-70E740481C1C}">
                <a14:useLocalDpi xmlns:a14="http://schemas.microsoft.com/office/drawing/2010/main"/>
              </a:ext>
            </a:extLst>
          </a:blip>
          <a:srcRect/>
          <a:stretch/>
        </p:blipFill>
        <p:spPr>
          <a:xfrm rot="463732">
            <a:off x="7093921" y="625432"/>
            <a:ext cx="1381515" cy="1605202"/>
          </a:xfrm>
          <a:prstGeom prst="rect">
            <a:avLst/>
          </a:prstGeom>
        </p:spPr>
      </p:pic>
    </p:spTree>
    <p:extLst>
      <p:ext uri="{BB962C8B-B14F-4D97-AF65-F5344CB8AC3E}">
        <p14:creationId xmlns:p14="http://schemas.microsoft.com/office/powerpoint/2010/main" val="36898616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FBB3BAC-6707-3546-8893-594DD0869259}"/>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762000" y="431800"/>
            <a:ext cx="10668000" cy="5994400"/>
          </a:xfrm>
          <a:prstGeom prst="rect">
            <a:avLst/>
          </a:prstGeom>
        </p:spPr>
      </p:pic>
    </p:spTree>
    <p:extLst>
      <p:ext uri="{BB962C8B-B14F-4D97-AF65-F5344CB8AC3E}">
        <p14:creationId xmlns:p14="http://schemas.microsoft.com/office/powerpoint/2010/main" val="13558697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EEE3BF7-8379-174C-B564-1DA065679CC3}"/>
              </a:ext>
            </a:extLst>
          </p:cNvPr>
          <p:cNvSpPr/>
          <p:nvPr/>
        </p:nvSpPr>
        <p:spPr>
          <a:xfrm>
            <a:off x="1087974" y="2381736"/>
            <a:ext cx="10268283" cy="1938992"/>
          </a:xfrm>
          <a:prstGeom prst="rect">
            <a:avLst/>
          </a:prstGeom>
        </p:spPr>
        <p:txBody>
          <a:bodyPr wrap="square">
            <a:spAutoFit/>
          </a:bodyPr>
          <a:lstStyle/>
          <a:p>
            <a:pPr algn="ctr"/>
            <a:r>
              <a:rPr lang="en-GB" sz="4000" dirty="0">
                <a:solidFill>
                  <a:srgbClr val="212121"/>
                </a:solidFill>
                <a:latin typeface="SangBleuRepublic"/>
              </a:rPr>
              <a:t> …</a:t>
            </a:r>
            <a:r>
              <a:rPr lang="en-GB" sz="4000" b="1" dirty="0">
                <a:solidFill>
                  <a:srgbClr val="000000"/>
                </a:solidFill>
              </a:rPr>
              <a:t>Would you rather</a:t>
            </a:r>
            <a:r>
              <a:rPr lang="en-GB" sz="4000" dirty="0">
                <a:solidFill>
                  <a:srgbClr val="000000"/>
                </a:solidFill>
                <a:latin typeface="-webkit-standard"/>
              </a:rPr>
              <a:t> be the one every child runs to when they’re upset </a:t>
            </a:r>
            <a:r>
              <a:rPr lang="en-GB" sz="4000" b="1" dirty="0">
                <a:solidFill>
                  <a:srgbClr val="000000"/>
                </a:solidFill>
              </a:rPr>
              <a:t>or</a:t>
            </a:r>
            <a:r>
              <a:rPr lang="en-GB" sz="4000" dirty="0">
                <a:solidFill>
                  <a:srgbClr val="000000"/>
                </a:solidFill>
                <a:latin typeface="-webkit-standard"/>
              </a:rPr>
              <a:t> the one they come to when they want to celebrate something?</a:t>
            </a:r>
            <a:endParaRPr lang="en-US" dirty="0"/>
          </a:p>
        </p:txBody>
      </p:sp>
      <p:pic>
        <p:nvPicPr>
          <p:cNvPr id="3" name="Picture 2">
            <a:extLst>
              <a:ext uri="{FF2B5EF4-FFF2-40B4-BE49-F238E27FC236}">
                <a16:creationId xmlns:a16="http://schemas.microsoft.com/office/drawing/2014/main" id="{D7B1AEC2-CFC5-D84B-85FD-DAC58AA3BB9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97305" y="-164893"/>
            <a:ext cx="4100170" cy="2303905"/>
          </a:xfrm>
          <a:prstGeom prst="rect">
            <a:avLst/>
          </a:prstGeom>
        </p:spPr>
      </p:pic>
      <p:pic>
        <p:nvPicPr>
          <p:cNvPr id="5" name="Picture 4">
            <a:extLst>
              <a:ext uri="{FF2B5EF4-FFF2-40B4-BE49-F238E27FC236}">
                <a16:creationId xmlns:a16="http://schemas.microsoft.com/office/drawing/2014/main" id="{A5299D79-7248-FD4A-B9A4-461C5069D39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10800000">
            <a:off x="1276245" y="4563453"/>
            <a:ext cx="2906010" cy="2142145"/>
          </a:xfrm>
          <a:prstGeom prst="rect">
            <a:avLst/>
          </a:prstGeom>
        </p:spPr>
      </p:pic>
      <p:pic>
        <p:nvPicPr>
          <p:cNvPr id="6" name="Picture 5">
            <a:extLst>
              <a:ext uri="{FF2B5EF4-FFF2-40B4-BE49-F238E27FC236}">
                <a16:creationId xmlns:a16="http://schemas.microsoft.com/office/drawing/2014/main" id="{CAE2441B-C712-654D-A4BF-A80132D41C0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844436" y="4563454"/>
            <a:ext cx="2906010" cy="2142145"/>
          </a:xfrm>
          <a:prstGeom prst="rect">
            <a:avLst/>
          </a:prstGeom>
        </p:spPr>
      </p:pic>
    </p:spTree>
    <p:extLst>
      <p:ext uri="{BB962C8B-B14F-4D97-AF65-F5344CB8AC3E}">
        <p14:creationId xmlns:p14="http://schemas.microsoft.com/office/powerpoint/2010/main" val="1885280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EEE3BF7-8379-174C-B564-1DA065679CC3}"/>
              </a:ext>
            </a:extLst>
          </p:cNvPr>
          <p:cNvSpPr/>
          <p:nvPr/>
        </p:nvSpPr>
        <p:spPr>
          <a:xfrm>
            <a:off x="1322844" y="2304792"/>
            <a:ext cx="10103995" cy="2092881"/>
          </a:xfrm>
          <a:prstGeom prst="rect">
            <a:avLst/>
          </a:prstGeom>
        </p:spPr>
        <p:txBody>
          <a:bodyPr wrap="square">
            <a:spAutoFit/>
          </a:bodyPr>
          <a:lstStyle/>
          <a:p>
            <a:r>
              <a:rPr lang="en-GB" sz="4000" dirty="0">
                <a:solidFill>
                  <a:srgbClr val="212121"/>
                </a:solidFill>
                <a:latin typeface="SangBleuRepublic"/>
              </a:rPr>
              <a:t> </a:t>
            </a:r>
            <a:r>
              <a:rPr lang="en-GB" sz="3600" dirty="0">
                <a:solidFill>
                  <a:srgbClr val="212121"/>
                </a:solidFill>
                <a:latin typeface="SangBleuRepublic"/>
              </a:rPr>
              <a:t>…</a:t>
            </a:r>
            <a:r>
              <a:rPr lang="en-GB" sz="3600" dirty="0">
                <a:solidFill>
                  <a:srgbClr val="000000"/>
                </a:solidFill>
                <a:latin typeface="-webkit-standard"/>
              </a:rPr>
              <a:t>have one super-close relationship with a pupil who trusts you completely </a:t>
            </a:r>
            <a:r>
              <a:rPr lang="en-GB" sz="3600" b="1" dirty="0">
                <a:solidFill>
                  <a:srgbClr val="000000"/>
                </a:solidFill>
              </a:rPr>
              <a:t>or</a:t>
            </a:r>
            <a:r>
              <a:rPr lang="en-GB" sz="3600" dirty="0">
                <a:solidFill>
                  <a:srgbClr val="000000"/>
                </a:solidFill>
                <a:latin typeface="-webkit-standard"/>
              </a:rPr>
              <a:t> lots of friendly relationships with everyone but none very deep</a:t>
            </a:r>
            <a:r>
              <a:rPr lang="en-GB" sz="3600" dirty="0">
                <a:solidFill>
                  <a:srgbClr val="212121"/>
                </a:solidFill>
                <a:latin typeface="SangBleuRepublic"/>
              </a:rPr>
              <a:t>?</a:t>
            </a:r>
            <a:br>
              <a:rPr lang="en-GB" dirty="0"/>
            </a:br>
            <a:endParaRPr lang="en-US" dirty="0"/>
          </a:p>
        </p:txBody>
      </p:sp>
      <p:pic>
        <p:nvPicPr>
          <p:cNvPr id="3" name="Picture 2">
            <a:extLst>
              <a:ext uri="{FF2B5EF4-FFF2-40B4-BE49-F238E27FC236}">
                <a16:creationId xmlns:a16="http://schemas.microsoft.com/office/drawing/2014/main" id="{D7B1AEC2-CFC5-D84B-85FD-DAC58AA3BB9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97305" y="-164893"/>
            <a:ext cx="4100170" cy="2303905"/>
          </a:xfrm>
          <a:prstGeom prst="rect">
            <a:avLst/>
          </a:prstGeom>
        </p:spPr>
      </p:pic>
      <p:pic>
        <p:nvPicPr>
          <p:cNvPr id="5" name="Picture 4">
            <a:extLst>
              <a:ext uri="{FF2B5EF4-FFF2-40B4-BE49-F238E27FC236}">
                <a16:creationId xmlns:a16="http://schemas.microsoft.com/office/drawing/2014/main" id="{A5299D79-7248-FD4A-B9A4-461C5069D39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10800000">
            <a:off x="1651000" y="4563454"/>
            <a:ext cx="2906010" cy="2142145"/>
          </a:xfrm>
          <a:prstGeom prst="rect">
            <a:avLst/>
          </a:prstGeom>
        </p:spPr>
      </p:pic>
      <p:pic>
        <p:nvPicPr>
          <p:cNvPr id="6" name="Picture 5">
            <a:extLst>
              <a:ext uri="{FF2B5EF4-FFF2-40B4-BE49-F238E27FC236}">
                <a16:creationId xmlns:a16="http://schemas.microsoft.com/office/drawing/2014/main" id="{CAE2441B-C712-654D-A4BF-A80132D41C0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844436" y="4563454"/>
            <a:ext cx="2906010" cy="2142145"/>
          </a:xfrm>
          <a:prstGeom prst="rect">
            <a:avLst/>
          </a:prstGeom>
        </p:spPr>
      </p:pic>
    </p:spTree>
    <p:extLst>
      <p:ext uri="{BB962C8B-B14F-4D97-AF65-F5344CB8AC3E}">
        <p14:creationId xmlns:p14="http://schemas.microsoft.com/office/powerpoint/2010/main" val="34143875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EEE3BF7-8379-174C-B564-1DA065679CC3}"/>
              </a:ext>
            </a:extLst>
          </p:cNvPr>
          <p:cNvSpPr/>
          <p:nvPr/>
        </p:nvSpPr>
        <p:spPr>
          <a:xfrm>
            <a:off x="414728" y="2551014"/>
            <a:ext cx="11777272" cy="1600438"/>
          </a:xfrm>
          <a:prstGeom prst="rect">
            <a:avLst/>
          </a:prstGeom>
        </p:spPr>
        <p:txBody>
          <a:bodyPr wrap="square">
            <a:spAutoFit/>
          </a:bodyPr>
          <a:lstStyle/>
          <a:p>
            <a:r>
              <a:rPr lang="en-GB" sz="4000" dirty="0">
                <a:solidFill>
                  <a:srgbClr val="212121"/>
                </a:solidFill>
                <a:latin typeface="SangBleuRepublic"/>
              </a:rPr>
              <a:t> …</a:t>
            </a:r>
            <a:r>
              <a:rPr lang="en-GB" sz="4000" dirty="0">
                <a:solidFill>
                  <a:srgbClr val="000000"/>
                </a:solidFill>
                <a:latin typeface="-webkit-standard"/>
              </a:rPr>
              <a:t>work in a school where children cling to you at the end of the day </a:t>
            </a:r>
            <a:r>
              <a:rPr lang="en-GB" sz="4000" b="1" dirty="0">
                <a:solidFill>
                  <a:srgbClr val="000000"/>
                </a:solidFill>
              </a:rPr>
              <a:t>or</a:t>
            </a:r>
            <a:r>
              <a:rPr lang="en-GB" sz="4000" dirty="0">
                <a:solidFill>
                  <a:srgbClr val="000000"/>
                </a:solidFill>
                <a:latin typeface="-webkit-standard"/>
              </a:rPr>
              <a:t> one where they barely say goodbye?</a:t>
            </a:r>
            <a:br>
              <a:rPr lang="en-GB" dirty="0"/>
            </a:br>
            <a:endParaRPr lang="en-US" dirty="0"/>
          </a:p>
        </p:txBody>
      </p:sp>
      <p:pic>
        <p:nvPicPr>
          <p:cNvPr id="3" name="Picture 2">
            <a:extLst>
              <a:ext uri="{FF2B5EF4-FFF2-40B4-BE49-F238E27FC236}">
                <a16:creationId xmlns:a16="http://schemas.microsoft.com/office/drawing/2014/main" id="{D7B1AEC2-CFC5-D84B-85FD-DAC58AA3BB9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97305" y="-164893"/>
            <a:ext cx="4100170" cy="2303905"/>
          </a:xfrm>
          <a:prstGeom prst="rect">
            <a:avLst/>
          </a:prstGeom>
        </p:spPr>
      </p:pic>
      <p:pic>
        <p:nvPicPr>
          <p:cNvPr id="5" name="Picture 4">
            <a:extLst>
              <a:ext uri="{FF2B5EF4-FFF2-40B4-BE49-F238E27FC236}">
                <a16:creationId xmlns:a16="http://schemas.microsoft.com/office/drawing/2014/main" id="{A5299D79-7248-FD4A-B9A4-461C5069D39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10800000">
            <a:off x="1651000" y="4563454"/>
            <a:ext cx="2906010" cy="2142145"/>
          </a:xfrm>
          <a:prstGeom prst="rect">
            <a:avLst/>
          </a:prstGeom>
        </p:spPr>
      </p:pic>
      <p:pic>
        <p:nvPicPr>
          <p:cNvPr id="6" name="Picture 5">
            <a:extLst>
              <a:ext uri="{FF2B5EF4-FFF2-40B4-BE49-F238E27FC236}">
                <a16:creationId xmlns:a16="http://schemas.microsoft.com/office/drawing/2014/main" id="{CAE2441B-C712-654D-A4BF-A80132D41C0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844436" y="4563454"/>
            <a:ext cx="2906010" cy="2142145"/>
          </a:xfrm>
          <a:prstGeom prst="rect">
            <a:avLst/>
          </a:prstGeom>
        </p:spPr>
      </p:pic>
    </p:spTree>
    <p:extLst>
      <p:ext uri="{BB962C8B-B14F-4D97-AF65-F5344CB8AC3E}">
        <p14:creationId xmlns:p14="http://schemas.microsoft.com/office/powerpoint/2010/main" val="38617850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EEE3BF7-8379-174C-B564-1DA065679CC3}"/>
              </a:ext>
            </a:extLst>
          </p:cNvPr>
          <p:cNvSpPr/>
          <p:nvPr/>
        </p:nvSpPr>
        <p:spPr>
          <a:xfrm>
            <a:off x="414728" y="2551014"/>
            <a:ext cx="11777272" cy="1600438"/>
          </a:xfrm>
          <a:prstGeom prst="rect">
            <a:avLst/>
          </a:prstGeom>
        </p:spPr>
        <p:txBody>
          <a:bodyPr wrap="square">
            <a:spAutoFit/>
          </a:bodyPr>
          <a:lstStyle/>
          <a:p>
            <a:r>
              <a:rPr lang="en-GB" sz="4000" dirty="0">
                <a:solidFill>
                  <a:srgbClr val="212121"/>
                </a:solidFill>
                <a:latin typeface="SangBleuRepublic"/>
              </a:rPr>
              <a:t> …</a:t>
            </a:r>
            <a:r>
              <a:rPr lang="en-GB" sz="4000" dirty="0">
                <a:solidFill>
                  <a:srgbClr val="000000"/>
                </a:solidFill>
                <a:latin typeface="-webkit-standard"/>
              </a:rPr>
              <a:t>have a child who never asks for help </a:t>
            </a:r>
            <a:r>
              <a:rPr lang="en-GB" sz="4000" b="1" dirty="0">
                <a:solidFill>
                  <a:srgbClr val="000000"/>
                </a:solidFill>
              </a:rPr>
              <a:t>or</a:t>
            </a:r>
            <a:r>
              <a:rPr lang="en-GB" sz="4000" dirty="0">
                <a:solidFill>
                  <a:srgbClr val="000000"/>
                </a:solidFill>
                <a:latin typeface="-webkit-standard"/>
              </a:rPr>
              <a:t> one who asks for your help all the time?</a:t>
            </a:r>
            <a:br>
              <a:rPr lang="en-GB" dirty="0"/>
            </a:br>
            <a:endParaRPr lang="en-US" dirty="0"/>
          </a:p>
        </p:txBody>
      </p:sp>
      <p:pic>
        <p:nvPicPr>
          <p:cNvPr id="3" name="Picture 2">
            <a:extLst>
              <a:ext uri="{FF2B5EF4-FFF2-40B4-BE49-F238E27FC236}">
                <a16:creationId xmlns:a16="http://schemas.microsoft.com/office/drawing/2014/main" id="{D7B1AEC2-CFC5-D84B-85FD-DAC58AA3BB9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97305" y="-164893"/>
            <a:ext cx="4100170" cy="2303905"/>
          </a:xfrm>
          <a:prstGeom prst="rect">
            <a:avLst/>
          </a:prstGeom>
        </p:spPr>
      </p:pic>
      <p:pic>
        <p:nvPicPr>
          <p:cNvPr id="5" name="Picture 4">
            <a:extLst>
              <a:ext uri="{FF2B5EF4-FFF2-40B4-BE49-F238E27FC236}">
                <a16:creationId xmlns:a16="http://schemas.microsoft.com/office/drawing/2014/main" id="{A5299D79-7248-FD4A-B9A4-461C5069D39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10800000">
            <a:off x="1651000" y="4563454"/>
            <a:ext cx="2906010" cy="2142145"/>
          </a:xfrm>
          <a:prstGeom prst="rect">
            <a:avLst/>
          </a:prstGeom>
        </p:spPr>
      </p:pic>
      <p:pic>
        <p:nvPicPr>
          <p:cNvPr id="6" name="Picture 5">
            <a:extLst>
              <a:ext uri="{FF2B5EF4-FFF2-40B4-BE49-F238E27FC236}">
                <a16:creationId xmlns:a16="http://schemas.microsoft.com/office/drawing/2014/main" id="{CAE2441B-C712-654D-A4BF-A80132D41C0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844436" y="4563454"/>
            <a:ext cx="2906010" cy="2142145"/>
          </a:xfrm>
          <a:prstGeom prst="rect">
            <a:avLst/>
          </a:prstGeom>
        </p:spPr>
      </p:pic>
    </p:spTree>
    <p:extLst>
      <p:ext uri="{BB962C8B-B14F-4D97-AF65-F5344CB8AC3E}">
        <p14:creationId xmlns:p14="http://schemas.microsoft.com/office/powerpoint/2010/main" val="7930989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EEE3BF7-8379-174C-B564-1DA065679CC3}"/>
              </a:ext>
            </a:extLst>
          </p:cNvPr>
          <p:cNvSpPr/>
          <p:nvPr/>
        </p:nvSpPr>
        <p:spPr>
          <a:xfrm>
            <a:off x="414728" y="2551014"/>
            <a:ext cx="11777272" cy="1600438"/>
          </a:xfrm>
          <a:prstGeom prst="rect">
            <a:avLst/>
          </a:prstGeom>
        </p:spPr>
        <p:txBody>
          <a:bodyPr wrap="square">
            <a:spAutoFit/>
          </a:bodyPr>
          <a:lstStyle/>
          <a:p>
            <a:r>
              <a:rPr lang="en-GB" sz="4000" dirty="0">
                <a:solidFill>
                  <a:srgbClr val="212121"/>
                </a:solidFill>
                <a:latin typeface="SangBleuRepublic"/>
              </a:rPr>
              <a:t> …</a:t>
            </a:r>
            <a:r>
              <a:rPr lang="en-GB" sz="4000" dirty="0">
                <a:solidFill>
                  <a:srgbClr val="000000"/>
                </a:solidFill>
                <a:latin typeface="-webkit-standard"/>
              </a:rPr>
              <a:t>every child trust adults straight away </a:t>
            </a:r>
            <a:r>
              <a:rPr lang="en-GB" sz="4000" b="1" dirty="0">
                <a:solidFill>
                  <a:srgbClr val="000000"/>
                </a:solidFill>
              </a:rPr>
              <a:t>or</a:t>
            </a:r>
            <a:r>
              <a:rPr lang="en-GB" sz="4000" dirty="0">
                <a:solidFill>
                  <a:srgbClr val="000000"/>
                </a:solidFill>
                <a:latin typeface="-webkit-standard"/>
              </a:rPr>
              <a:t> take time to build that trust slowly?</a:t>
            </a:r>
            <a:br>
              <a:rPr lang="en-GB" dirty="0"/>
            </a:br>
            <a:endParaRPr lang="en-US" dirty="0"/>
          </a:p>
        </p:txBody>
      </p:sp>
      <p:pic>
        <p:nvPicPr>
          <p:cNvPr id="3" name="Picture 2">
            <a:extLst>
              <a:ext uri="{FF2B5EF4-FFF2-40B4-BE49-F238E27FC236}">
                <a16:creationId xmlns:a16="http://schemas.microsoft.com/office/drawing/2014/main" id="{D7B1AEC2-CFC5-D84B-85FD-DAC58AA3BB9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97305" y="-164893"/>
            <a:ext cx="4100170" cy="2303905"/>
          </a:xfrm>
          <a:prstGeom prst="rect">
            <a:avLst/>
          </a:prstGeom>
        </p:spPr>
      </p:pic>
      <p:pic>
        <p:nvPicPr>
          <p:cNvPr id="5" name="Picture 4">
            <a:extLst>
              <a:ext uri="{FF2B5EF4-FFF2-40B4-BE49-F238E27FC236}">
                <a16:creationId xmlns:a16="http://schemas.microsoft.com/office/drawing/2014/main" id="{A5299D79-7248-FD4A-B9A4-461C5069D39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10800000">
            <a:off x="1651000" y="4563454"/>
            <a:ext cx="2906010" cy="2142145"/>
          </a:xfrm>
          <a:prstGeom prst="rect">
            <a:avLst/>
          </a:prstGeom>
        </p:spPr>
      </p:pic>
      <p:pic>
        <p:nvPicPr>
          <p:cNvPr id="6" name="Picture 5">
            <a:extLst>
              <a:ext uri="{FF2B5EF4-FFF2-40B4-BE49-F238E27FC236}">
                <a16:creationId xmlns:a16="http://schemas.microsoft.com/office/drawing/2014/main" id="{CAE2441B-C712-654D-A4BF-A80132D41C0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844436" y="4563454"/>
            <a:ext cx="2906010" cy="2142145"/>
          </a:xfrm>
          <a:prstGeom prst="rect">
            <a:avLst/>
          </a:prstGeom>
        </p:spPr>
      </p:pic>
    </p:spTree>
    <p:extLst>
      <p:ext uri="{BB962C8B-B14F-4D97-AF65-F5344CB8AC3E}">
        <p14:creationId xmlns:p14="http://schemas.microsoft.com/office/powerpoint/2010/main" val="26937355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EEE3BF7-8379-174C-B564-1DA065679CC3}"/>
              </a:ext>
            </a:extLst>
          </p:cNvPr>
          <p:cNvSpPr/>
          <p:nvPr/>
        </p:nvSpPr>
        <p:spPr>
          <a:xfrm>
            <a:off x="414728" y="2139012"/>
            <a:ext cx="11777272" cy="2554545"/>
          </a:xfrm>
          <a:prstGeom prst="rect">
            <a:avLst/>
          </a:prstGeom>
        </p:spPr>
        <p:txBody>
          <a:bodyPr wrap="square">
            <a:spAutoFit/>
          </a:bodyPr>
          <a:lstStyle/>
          <a:p>
            <a:r>
              <a:rPr lang="en-GB" sz="4000" dirty="0">
                <a:solidFill>
                  <a:srgbClr val="212121"/>
                </a:solidFill>
                <a:latin typeface="SangBleuRepublic"/>
              </a:rPr>
              <a:t> …</a:t>
            </a:r>
            <a:r>
              <a:rPr lang="en-GB" sz="4000" dirty="0">
                <a:solidFill>
                  <a:srgbClr val="000000"/>
                </a:solidFill>
                <a:latin typeface="-webkit-standard"/>
              </a:rPr>
              <a:t>return to your class after a meeting to find one child runs to you smiling, another ignores you completely, and another bursts into tears — or have them all respond the same way?</a:t>
            </a:r>
            <a:endParaRPr lang="en-US" dirty="0"/>
          </a:p>
        </p:txBody>
      </p:sp>
      <p:pic>
        <p:nvPicPr>
          <p:cNvPr id="3" name="Picture 2">
            <a:extLst>
              <a:ext uri="{FF2B5EF4-FFF2-40B4-BE49-F238E27FC236}">
                <a16:creationId xmlns:a16="http://schemas.microsoft.com/office/drawing/2014/main" id="{D7B1AEC2-CFC5-D84B-85FD-DAC58AA3BB9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97305" y="-164893"/>
            <a:ext cx="4100170" cy="2303905"/>
          </a:xfrm>
          <a:prstGeom prst="rect">
            <a:avLst/>
          </a:prstGeom>
        </p:spPr>
      </p:pic>
      <p:pic>
        <p:nvPicPr>
          <p:cNvPr id="5" name="Picture 4">
            <a:extLst>
              <a:ext uri="{FF2B5EF4-FFF2-40B4-BE49-F238E27FC236}">
                <a16:creationId xmlns:a16="http://schemas.microsoft.com/office/drawing/2014/main" id="{A5299D79-7248-FD4A-B9A4-461C5069D39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10800000">
            <a:off x="1651000" y="4563454"/>
            <a:ext cx="2906010" cy="2142145"/>
          </a:xfrm>
          <a:prstGeom prst="rect">
            <a:avLst/>
          </a:prstGeom>
        </p:spPr>
      </p:pic>
      <p:pic>
        <p:nvPicPr>
          <p:cNvPr id="6" name="Picture 5">
            <a:extLst>
              <a:ext uri="{FF2B5EF4-FFF2-40B4-BE49-F238E27FC236}">
                <a16:creationId xmlns:a16="http://schemas.microsoft.com/office/drawing/2014/main" id="{CAE2441B-C712-654D-A4BF-A80132D41C0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844436" y="4563454"/>
            <a:ext cx="2906010" cy="2142145"/>
          </a:xfrm>
          <a:prstGeom prst="rect">
            <a:avLst/>
          </a:prstGeom>
        </p:spPr>
      </p:pic>
    </p:spTree>
    <p:extLst>
      <p:ext uri="{BB962C8B-B14F-4D97-AF65-F5344CB8AC3E}">
        <p14:creationId xmlns:p14="http://schemas.microsoft.com/office/powerpoint/2010/main" val="39819762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7AD06727-6C20-4C39-B034-DC41863D9F70}"/>
              </a:ext>
            </a:extLst>
          </p:cNvPr>
          <p:cNvSpPr>
            <a:spLocks noGrp="1"/>
          </p:cNvSpPr>
          <p:nvPr/>
        </p:nvSpPr>
        <p:spPr>
          <a:xfrm>
            <a:off x="458694" y="1331119"/>
            <a:ext cx="11274612" cy="4195763"/>
          </a:xfrm>
          <a:prstGeom prst="rect">
            <a:avLst/>
          </a:prstGeom>
        </p:spPr>
        <p:txBody>
          <a:bodyPr vert="horz" lIns="91440" tIns="45720" rIns="91440" bIns="45720" rtlCol="0" anchor="t">
            <a:normAutofit/>
          </a:bodyPr>
          <a:lst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endParaRPr lang="en-US" dirty="0"/>
          </a:p>
        </p:txBody>
      </p:sp>
      <p:pic>
        <p:nvPicPr>
          <p:cNvPr id="3" name="Picture 2">
            <a:extLst>
              <a:ext uri="{FF2B5EF4-FFF2-40B4-BE49-F238E27FC236}">
                <a16:creationId xmlns:a16="http://schemas.microsoft.com/office/drawing/2014/main" id="{EC0FC597-A832-BD48-9728-51507E091F7D}"/>
              </a:ext>
            </a:extLst>
          </p:cNvPr>
          <p:cNvPicPr>
            <a:picLocks noChangeAspect="1"/>
          </p:cNvPicPr>
          <p:nvPr/>
        </p:nvPicPr>
        <p:blipFill>
          <a:blip r:embed="rId3"/>
          <a:stretch>
            <a:fillRect/>
          </a:stretch>
        </p:blipFill>
        <p:spPr>
          <a:xfrm>
            <a:off x="5217140" y="1331119"/>
            <a:ext cx="7834056" cy="7834056"/>
          </a:xfrm>
          <a:prstGeom prst="rect">
            <a:avLst/>
          </a:prstGeom>
        </p:spPr>
      </p:pic>
      <p:sp>
        <p:nvSpPr>
          <p:cNvPr id="6" name="TextBox 5">
            <a:extLst>
              <a:ext uri="{FF2B5EF4-FFF2-40B4-BE49-F238E27FC236}">
                <a16:creationId xmlns:a16="http://schemas.microsoft.com/office/drawing/2014/main" id="{7F7217A7-4948-164D-AEFF-A01A79372C7B}"/>
              </a:ext>
            </a:extLst>
          </p:cNvPr>
          <p:cNvSpPr txBox="1"/>
          <p:nvPr/>
        </p:nvSpPr>
        <p:spPr>
          <a:xfrm>
            <a:off x="265471" y="265471"/>
            <a:ext cx="11948464" cy="2154436"/>
          </a:xfrm>
          <a:prstGeom prst="rect">
            <a:avLst/>
          </a:prstGeom>
          <a:noFill/>
        </p:spPr>
        <p:txBody>
          <a:bodyPr wrap="none" rtlCol="0">
            <a:spAutoFit/>
          </a:bodyPr>
          <a:lstStyle/>
          <a:p>
            <a:r>
              <a:rPr lang="en-US" sz="5400" dirty="0">
                <a:solidFill>
                  <a:srgbClr val="0070C0"/>
                </a:solidFill>
              </a:rPr>
              <a:t>What are you thoughts as Liam’s teacher?</a:t>
            </a:r>
          </a:p>
          <a:p>
            <a:endParaRPr lang="en-US" sz="4000" dirty="0"/>
          </a:p>
          <a:p>
            <a:endParaRPr lang="en-US" sz="4000" dirty="0"/>
          </a:p>
        </p:txBody>
      </p:sp>
      <p:sp>
        <p:nvSpPr>
          <p:cNvPr id="2" name="Rectangle 1">
            <a:extLst>
              <a:ext uri="{FF2B5EF4-FFF2-40B4-BE49-F238E27FC236}">
                <a16:creationId xmlns:a16="http://schemas.microsoft.com/office/drawing/2014/main" id="{3C0514CD-8CC6-AE4C-A3B0-FAC1540E9205}"/>
              </a:ext>
            </a:extLst>
          </p:cNvPr>
          <p:cNvSpPr/>
          <p:nvPr/>
        </p:nvSpPr>
        <p:spPr>
          <a:xfrm>
            <a:off x="771015" y="1554202"/>
            <a:ext cx="4613785" cy="4401205"/>
          </a:xfrm>
          <a:prstGeom prst="rect">
            <a:avLst/>
          </a:prstGeom>
        </p:spPr>
        <p:txBody>
          <a:bodyPr wrap="square">
            <a:spAutoFit/>
          </a:bodyPr>
          <a:lstStyle/>
          <a:p>
            <a:r>
              <a:rPr lang="en-GB" sz="2800" dirty="0">
                <a:solidFill>
                  <a:srgbClr val="000000"/>
                </a:solidFill>
              </a:rPr>
              <a:t>Liam (age 5) walks into the classroom without looking back at his parent. He goes straight to the Lego table, ignoring both his parent and the you. When the parent returns later, Liam stays at the Lego table, glances up briefly, but does not move towards them.</a:t>
            </a:r>
          </a:p>
        </p:txBody>
      </p:sp>
    </p:spTree>
    <p:extLst>
      <p:ext uri="{BB962C8B-B14F-4D97-AF65-F5344CB8AC3E}">
        <p14:creationId xmlns:p14="http://schemas.microsoft.com/office/powerpoint/2010/main" val="3558192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7AD06727-6C20-4C39-B034-DC41863D9F70}"/>
              </a:ext>
            </a:extLst>
          </p:cNvPr>
          <p:cNvSpPr>
            <a:spLocks noGrp="1"/>
          </p:cNvSpPr>
          <p:nvPr/>
        </p:nvSpPr>
        <p:spPr>
          <a:xfrm>
            <a:off x="458694" y="1331119"/>
            <a:ext cx="11274612" cy="4195763"/>
          </a:xfrm>
          <a:prstGeom prst="rect">
            <a:avLst/>
          </a:prstGeom>
        </p:spPr>
        <p:txBody>
          <a:bodyPr vert="horz" lIns="91440" tIns="45720" rIns="91440" bIns="45720" rtlCol="0" anchor="t">
            <a:normAutofit/>
          </a:bodyPr>
          <a:lst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endParaRPr lang="en-US" dirty="0"/>
          </a:p>
        </p:txBody>
      </p:sp>
      <p:sp>
        <p:nvSpPr>
          <p:cNvPr id="4" name="Blwch Testun 3">
            <a:extLst>
              <a:ext uri="{FF2B5EF4-FFF2-40B4-BE49-F238E27FC236}">
                <a16:creationId xmlns:a16="http://schemas.microsoft.com/office/drawing/2014/main" id="{5FFCF5A9-EAD2-6795-2161-2F4DCEFD76F2}"/>
              </a:ext>
            </a:extLst>
          </p:cNvPr>
          <p:cNvSpPr txBox="1"/>
          <p:nvPr/>
        </p:nvSpPr>
        <p:spPr>
          <a:xfrm>
            <a:off x="1151468" y="1737316"/>
            <a:ext cx="10533780" cy="3785652"/>
          </a:xfrm>
          <a:prstGeom prst="rect">
            <a:avLst/>
          </a:prstGeom>
          <a:noFill/>
        </p:spPr>
        <p:txBody>
          <a:bodyPr wrap="square">
            <a:spAutoFit/>
          </a:bodyPr>
          <a:lstStyle/>
          <a:p>
            <a:pPr marL="571500" indent="-571500">
              <a:buFontTx/>
              <a:buChar char="-"/>
            </a:pPr>
            <a:r>
              <a:rPr lang="en-GB" sz="4000" b="1" dirty="0"/>
              <a:t>Explore</a:t>
            </a:r>
            <a:r>
              <a:rPr lang="en-GB" sz="4000" dirty="0"/>
              <a:t> Bowlby’s key ideas about attachment</a:t>
            </a:r>
          </a:p>
          <a:p>
            <a:pPr marL="571500" indent="-571500">
              <a:buFontTx/>
              <a:buChar char="-"/>
            </a:pPr>
            <a:r>
              <a:rPr lang="en-GB" sz="4000" b="1" dirty="0"/>
              <a:t>Evaluate</a:t>
            </a:r>
            <a:r>
              <a:rPr lang="en-GB" sz="4000" dirty="0"/>
              <a:t> the strengths and criticisms of Bowlby’s theory (Let’s get </a:t>
            </a:r>
            <a:r>
              <a:rPr lang="en-GB" sz="4000" b="1" dirty="0"/>
              <a:t>Sceptical</a:t>
            </a:r>
            <a:r>
              <a:rPr lang="en-GB" sz="4000" dirty="0"/>
              <a:t>!)</a:t>
            </a:r>
          </a:p>
          <a:p>
            <a:pPr marL="571500" indent="-571500">
              <a:buFontTx/>
              <a:buChar char="-"/>
            </a:pPr>
            <a:r>
              <a:rPr lang="en-GB" sz="4000" b="1" dirty="0"/>
              <a:t>Develop understanding </a:t>
            </a:r>
            <a:r>
              <a:rPr lang="en-GB" sz="4000" dirty="0"/>
              <a:t>of Ainsworth’s strange situation and her proposed attachment styles and </a:t>
            </a:r>
            <a:r>
              <a:rPr lang="en-GB" sz="4000" b="1" dirty="0"/>
              <a:t>apply</a:t>
            </a:r>
            <a:r>
              <a:rPr lang="en-GB" sz="4000" dirty="0"/>
              <a:t> to the classroom</a:t>
            </a:r>
          </a:p>
        </p:txBody>
      </p:sp>
      <p:sp>
        <p:nvSpPr>
          <p:cNvPr id="7" name="Blwch Testun 6">
            <a:extLst>
              <a:ext uri="{FF2B5EF4-FFF2-40B4-BE49-F238E27FC236}">
                <a16:creationId xmlns:a16="http://schemas.microsoft.com/office/drawing/2014/main" id="{95379E68-CB27-E6C3-F597-B38C6F19D9BE}"/>
              </a:ext>
            </a:extLst>
          </p:cNvPr>
          <p:cNvSpPr txBox="1"/>
          <p:nvPr/>
        </p:nvSpPr>
        <p:spPr>
          <a:xfrm>
            <a:off x="458694" y="291710"/>
            <a:ext cx="6716261" cy="769441"/>
          </a:xfrm>
          <a:prstGeom prst="rect">
            <a:avLst/>
          </a:prstGeom>
          <a:noFill/>
        </p:spPr>
        <p:txBody>
          <a:bodyPr wrap="square" rtlCol="0">
            <a:spAutoFit/>
          </a:bodyPr>
          <a:lstStyle/>
          <a:p>
            <a:r>
              <a:rPr lang="cy-GB" sz="4400" dirty="0"/>
              <a:t>Aims of the session</a:t>
            </a:r>
          </a:p>
        </p:txBody>
      </p:sp>
    </p:spTree>
    <p:extLst>
      <p:ext uri="{BB962C8B-B14F-4D97-AF65-F5344CB8AC3E}">
        <p14:creationId xmlns:p14="http://schemas.microsoft.com/office/powerpoint/2010/main" val="5508259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7016312-6DCE-8047-A2F5-0F982CC80592}"/>
              </a:ext>
            </a:extLst>
          </p:cNvPr>
          <p:cNvPicPr>
            <a:picLocks noChangeAspect="1"/>
          </p:cNvPicPr>
          <p:nvPr/>
        </p:nvPicPr>
        <p:blipFill>
          <a:blip r:embed="rId2"/>
          <a:stretch>
            <a:fillRect/>
          </a:stretch>
        </p:blipFill>
        <p:spPr>
          <a:xfrm>
            <a:off x="-172529" y="-127274"/>
            <a:ext cx="12629072" cy="7141440"/>
          </a:xfrm>
          <a:prstGeom prst="rect">
            <a:avLst/>
          </a:prstGeom>
        </p:spPr>
      </p:pic>
    </p:spTree>
    <p:extLst>
      <p:ext uri="{BB962C8B-B14F-4D97-AF65-F5344CB8AC3E}">
        <p14:creationId xmlns:p14="http://schemas.microsoft.com/office/powerpoint/2010/main" val="34342622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7016312-6DCE-8047-A2F5-0F982CC80592}"/>
              </a:ext>
            </a:extLst>
          </p:cNvPr>
          <p:cNvPicPr>
            <a:picLocks noChangeAspect="1"/>
          </p:cNvPicPr>
          <p:nvPr/>
        </p:nvPicPr>
        <p:blipFill>
          <a:blip r:embed="rId2"/>
          <a:stretch>
            <a:fillRect/>
          </a:stretch>
        </p:blipFill>
        <p:spPr>
          <a:xfrm>
            <a:off x="-172529" y="-127274"/>
            <a:ext cx="12629072" cy="7141440"/>
          </a:xfrm>
          <a:prstGeom prst="rect">
            <a:avLst/>
          </a:prstGeom>
        </p:spPr>
      </p:pic>
      <p:sp>
        <p:nvSpPr>
          <p:cNvPr id="4" name="TextBox 3">
            <a:extLst>
              <a:ext uri="{FF2B5EF4-FFF2-40B4-BE49-F238E27FC236}">
                <a16:creationId xmlns:a16="http://schemas.microsoft.com/office/drawing/2014/main" id="{F3776C67-8C84-1443-9B79-9B3E6D74CA9E}"/>
              </a:ext>
            </a:extLst>
          </p:cNvPr>
          <p:cNvSpPr txBox="1"/>
          <p:nvPr/>
        </p:nvSpPr>
        <p:spPr>
          <a:xfrm>
            <a:off x="6299200" y="4626112"/>
            <a:ext cx="5892800" cy="1323439"/>
          </a:xfrm>
          <a:prstGeom prst="rect">
            <a:avLst/>
          </a:prstGeom>
          <a:noFill/>
        </p:spPr>
        <p:txBody>
          <a:bodyPr wrap="square" rtlCol="0">
            <a:spAutoFit/>
          </a:bodyPr>
          <a:lstStyle/>
          <a:p>
            <a:pPr algn="ctr"/>
            <a:r>
              <a:rPr lang="en-US" sz="4000" dirty="0">
                <a:solidFill>
                  <a:schemeClr val="bg1"/>
                </a:solidFill>
              </a:rPr>
              <a:t>Influential…his ideas have shaped much of psychology</a:t>
            </a:r>
          </a:p>
        </p:txBody>
      </p:sp>
    </p:spTree>
    <p:extLst>
      <p:ext uri="{BB962C8B-B14F-4D97-AF65-F5344CB8AC3E}">
        <p14:creationId xmlns:p14="http://schemas.microsoft.com/office/powerpoint/2010/main" val="13677502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7016312-6DCE-8047-A2F5-0F982CC80592}"/>
              </a:ext>
            </a:extLst>
          </p:cNvPr>
          <p:cNvPicPr>
            <a:picLocks noChangeAspect="1"/>
          </p:cNvPicPr>
          <p:nvPr/>
        </p:nvPicPr>
        <p:blipFill>
          <a:blip r:embed="rId2"/>
          <a:stretch>
            <a:fillRect/>
          </a:stretch>
        </p:blipFill>
        <p:spPr>
          <a:xfrm>
            <a:off x="-172529" y="-127274"/>
            <a:ext cx="12629072" cy="7141440"/>
          </a:xfrm>
          <a:prstGeom prst="rect">
            <a:avLst/>
          </a:prstGeom>
        </p:spPr>
      </p:pic>
      <p:pic>
        <p:nvPicPr>
          <p:cNvPr id="4" name="Picture 3">
            <a:extLst>
              <a:ext uri="{FF2B5EF4-FFF2-40B4-BE49-F238E27FC236}">
                <a16:creationId xmlns:a16="http://schemas.microsoft.com/office/drawing/2014/main" id="{7885543C-A8FE-BD4A-B8F6-FFB957020C6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465734" y="1320798"/>
            <a:ext cx="1583267" cy="1583267"/>
          </a:xfrm>
          <a:prstGeom prst="rect">
            <a:avLst/>
          </a:prstGeom>
        </p:spPr>
      </p:pic>
      <p:sp>
        <p:nvSpPr>
          <p:cNvPr id="5" name="TextBox 4">
            <a:extLst>
              <a:ext uri="{FF2B5EF4-FFF2-40B4-BE49-F238E27FC236}">
                <a16:creationId xmlns:a16="http://schemas.microsoft.com/office/drawing/2014/main" id="{473F4159-4D0F-7C4C-884D-AD60FAB5EDAF}"/>
              </a:ext>
            </a:extLst>
          </p:cNvPr>
          <p:cNvSpPr txBox="1"/>
          <p:nvPr/>
        </p:nvSpPr>
        <p:spPr>
          <a:xfrm>
            <a:off x="10075334" y="782245"/>
            <a:ext cx="2235200" cy="707886"/>
          </a:xfrm>
          <a:prstGeom prst="rect">
            <a:avLst/>
          </a:prstGeom>
          <a:noFill/>
        </p:spPr>
        <p:txBody>
          <a:bodyPr wrap="square" rtlCol="0">
            <a:spAutoFit/>
          </a:bodyPr>
          <a:lstStyle/>
          <a:p>
            <a:r>
              <a:rPr lang="en-US" sz="4000" dirty="0">
                <a:solidFill>
                  <a:schemeClr val="bg1"/>
                </a:solidFill>
              </a:rPr>
              <a:t>Parenting</a:t>
            </a:r>
          </a:p>
        </p:txBody>
      </p:sp>
    </p:spTree>
    <p:extLst>
      <p:ext uri="{BB962C8B-B14F-4D97-AF65-F5344CB8AC3E}">
        <p14:creationId xmlns:p14="http://schemas.microsoft.com/office/powerpoint/2010/main" val="30395705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7016312-6DCE-8047-A2F5-0F982CC80592}"/>
              </a:ext>
            </a:extLst>
          </p:cNvPr>
          <p:cNvPicPr>
            <a:picLocks noChangeAspect="1"/>
          </p:cNvPicPr>
          <p:nvPr/>
        </p:nvPicPr>
        <p:blipFill>
          <a:blip r:embed="rId2"/>
          <a:stretch>
            <a:fillRect/>
          </a:stretch>
        </p:blipFill>
        <p:spPr>
          <a:xfrm>
            <a:off x="-172529" y="-127274"/>
            <a:ext cx="12629072" cy="7141440"/>
          </a:xfrm>
          <a:prstGeom prst="rect">
            <a:avLst/>
          </a:prstGeom>
        </p:spPr>
      </p:pic>
      <p:pic>
        <p:nvPicPr>
          <p:cNvPr id="4" name="Picture 3">
            <a:extLst>
              <a:ext uri="{FF2B5EF4-FFF2-40B4-BE49-F238E27FC236}">
                <a16:creationId xmlns:a16="http://schemas.microsoft.com/office/drawing/2014/main" id="{7885543C-A8FE-BD4A-B8F6-FFB957020C6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465734" y="1320798"/>
            <a:ext cx="1583267" cy="1583267"/>
          </a:xfrm>
          <a:prstGeom prst="rect">
            <a:avLst/>
          </a:prstGeom>
        </p:spPr>
      </p:pic>
      <p:sp>
        <p:nvSpPr>
          <p:cNvPr id="5" name="TextBox 4">
            <a:extLst>
              <a:ext uri="{FF2B5EF4-FFF2-40B4-BE49-F238E27FC236}">
                <a16:creationId xmlns:a16="http://schemas.microsoft.com/office/drawing/2014/main" id="{473F4159-4D0F-7C4C-884D-AD60FAB5EDAF}"/>
              </a:ext>
            </a:extLst>
          </p:cNvPr>
          <p:cNvSpPr txBox="1"/>
          <p:nvPr/>
        </p:nvSpPr>
        <p:spPr>
          <a:xfrm>
            <a:off x="10075334" y="782245"/>
            <a:ext cx="2235200" cy="707886"/>
          </a:xfrm>
          <a:prstGeom prst="rect">
            <a:avLst/>
          </a:prstGeom>
          <a:noFill/>
        </p:spPr>
        <p:txBody>
          <a:bodyPr wrap="square" rtlCol="0">
            <a:spAutoFit/>
          </a:bodyPr>
          <a:lstStyle/>
          <a:p>
            <a:r>
              <a:rPr lang="en-US" sz="4000" dirty="0">
                <a:solidFill>
                  <a:schemeClr val="bg1"/>
                </a:solidFill>
              </a:rPr>
              <a:t>Parenting</a:t>
            </a:r>
          </a:p>
        </p:txBody>
      </p:sp>
      <p:pic>
        <p:nvPicPr>
          <p:cNvPr id="6" name="Picture 5">
            <a:extLst>
              <a:ext uri="{FF2B5EF4-FFF2-40B4-BE49-F238E27FC236}">
                <a16:creationId xmlns:a16="http://schemas.microsoft.com/office/drawing/2014/main" id="{3A2BA274-11DB-1749-B8F3-0A440804691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10643557">
            <a:off x="9465733" y="4083084"/>
            <a:ext cx="1583267" cy="1583267"/>
          </a:xfrm>
          <a:prstGeom prst="rect">
            <a:avLst/>
          </a:prstGeom>
        </p:spPr>
      </p:pic>
      <p:sp>
        <p:nvSpPr>
          <p:cNvPr id="7" name="TextBox 6">
            <a:extLst>
              <a:ext uri="{FF2B5EF4-FFF2-40B4-BE49-F238E27FC236}">
                <a16:creationId xmlns:a16="http://schemas.microsoft.com/office/drawing/2014/main" id="{C8761685-9B32-CE4D-9417-2279296394BE}"/>
              </a:ext>
            </a:extLst>
          </p:cNvPr>
          <p:cNvSpPr txBox="1"/>
          <p:nvPr/>
        </p:nvSpPr>
        <p:spPr>
          <a:xfrm>
            <a:off x="8022166" y="5461824"/>
            <a:ext cx="2235200" cy="707886"/>
          </a:xfrm>
          <a:prstGeom prst="rect">
            <a:avLst/>
          </a:prstGeom>
          <a:noFill/>
        </p:spPr>
        <p:txBody>
          <a:bodyPr wrap="square" rtlCol="0">
            <a:spAutoFit/>
          </a:bodyPr>
          <a:lstStyle/>
          <a:p>
            <a:r>
              <a:rPr lang="en-US" sz="4000" dirty="0">
                <a:solidFill>
                  <a:schemeClr val="bg1"/>
                </a:solidFill>
              </a:rPr>
              <a:t>Education</a:t>
            </a:r>
          </a:p>
        </p:txBody>
      </p:sp>
    </p:spTree>
    <p:extLst>
      <p:ext uri="{BB962C8B-B14F-4D97-AF65-F5344CB8AC3E}">
        <p14:creationId xmlns:p14="http://schemas.microsoft.com/office/powerpoint/2010/main" val="10263441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7016312-6DCE-8047-A2F5-0F982CC80592}"/>
              </a:ext>
            </a:extLst>
          </p:cNvPr>
          <p:cNvPicPr>
            <a:picLocks noChangeAspect="1"/>
          </p:cNvPicPr>
          <p:nvPr/>
        </p:nvPicPr>
        <p:blipFill>
          <a:blip r:embed="rId2"/>
          <a:stretch>
            <a:fillRect/>
          </a:stretch>
        </p:blipFill>
        <p:spPr>
          <a:xfrm>
            <a:off x="-172529" y="-127274"/>
            <a:ext cx="12629072" cy="7141440"/>
          </a:xfrm>
          <a:prstGeom prst="rect">
            <a:avLst/>
          </a:prstGeom>
        </p:spPr>
      </p:pic>
      <p:pic>
        <p:nvPicPr>
          <p:cNvPr id="4" name="Picture 3">
            <a:extLst>
              <a:ext uri="{FF2B5EF4-FFF2-40B4-BE49-F238E27FC236}">
                <a16:creationId xmlns:a16="http://schemas.microsoft.com/office/drawing/2014/main" id="{7885543C-A8FE-BD4A-B8F6-FFB957020C6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465734" y="1320798"/>
            <a:ext cx="1583267" cy="1583267"/>
          </a:xfrm>
          <a:prstGeom prst="rect">
            <a:avLst/>
          </a:prstGeom>
        </p:spPr>
      </p:pic>
      <p:sp>
        <p:nvSpPr>
          <p:cNvPr id="5" name="TextBox 4">
            <a:extLst>
              <a:ext uri="{FF2B5EF4-FFF2-40B4-BE49-F238E27FC236}">
                <a16:creationId xmlns:a16="http://schemas.microsoft.com/office/drawing/2014/main" id="{473F4159-4D0F-7C4C-884D-AD60FAB5EDAF}"/>
              </a:ext>
            </a:extLst>
          </p:cNvPr>
          <p:cNvSpPr txBox="1"/>
          <p:nvPr/>
        </p:nvSpPr>
        <p:spPr>
          <a:xfrm>
            <a:off x="10075334" y="782245"/>
            <a:ext cx="2235200" cy="707886"/>
          </a:xfrm>
          <a:prstGeom prst="rect">
            <a:avLst/>
          </a:prstGeom>
          <a:noFill/>
        </p:spPr>
        <p:txBody>
          <a:bodyPr wrap="square" rtlCol="0">
            <a:spAutoFit/>
          </a:bodyPr>
          <a:lstStyle/>
          <a:p>
            <a:r>
              <a:rPr lang="en-US" sz="4000" dirty="0">
                <a:solidFill>
                  <a:schemeClr val="bg1"/>
                </a:solidFill>
              </a:rPr>
              <a:t>Parenting</a:t>
            </a:r>
          </a:p>
        </p:txBody>
      </p:sp>
      <p:pic>
        <p:nvPicPr>
          <p:cNvPr id="6" name="Picture 5">
            <a:extLst>
              <a:ext uri="{FF2B5EF4-FFF2-40B4-BE49-F238E27FC236}">
                <a16:creationId xmlns:a16="http://schemas.microsoft.com/office/drawing/2014/main" id="{3A2BA274-11DB-1749-B8F3-0A440804691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10643557">
            <a:off x="9465733" y="4083084"/>
            <a:ext cx="1583267" cy="1583267"/>
          </a:xfrm>
          <a:prstGeom prst="rect">
            <a:avLst/>
          </a:prstGeom>
        </p:spPr>
      </p:pic>
      <p:sp>
        <p:nvSpPr>
          <p:cNvPr id="7" name="TextBox 6">
            <a:extLst>
              <a:ext uri="{FF2B5EF4-FFF2-40B4-BE49-F238E27FC236}">
                <a16:creationId xmlns:a16="http://schemas.microsoft.com/office/drawing/2014/main" id="{C8761685-9B32-CE4D-9417-2279296394BE}"/>
              </a:ext>
            </a:extLst>
          </p:cNvPr>
          <p:cNvSpPr txBox="1"/>
          <p:nvPr/>
        </p:nvSpPr>
        <p:spPr>
          <a:xfrm>
            <a:off x="8022166" y="5461824"/>
            <a:ext cx="2235200" cy="707886"/>
          </a:xfrm>
          <a:prstGeom prst="rect">
            <a:avLst/>
          </a:prstGeom>
          <a:noFill/>
        </p:spPr>
        <p:txBody>
          <a:bodyPr wrap="square" rtlCol="0">
            <a:spAutoFit/>
          </a:bodyPr>
          <a:lstStyle/>
          <a:p>
            <a:r>
              <a:rPr lang="en-US" sz="4000" dirty="0">
                <a:solidFill>
                  <a:schemeClr val="bg1"/>
                </a:solidFill>
              </a:rPr>
              <a:t>Education</a:t>
            </a:r>
          </a:p>
        </p:txBody>
      </p:sp>
      <p:pic>
        <p:nvPicPr>
          <p:cNvPr id="8" name="Picture 7">
            <a:extLst>
              <a:ext uri="{FF2B5EF4-FFF2-40B4-BE49-F238E27FC236}">
                <a16:creationId xmlns:a16="http://schemas.microsoft.com/office/drawing/2014/main" id="{36B583DA-B72E-F24B-9740-3E78E0A3E91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16200000">
            <a:off x="7230532" y="1320798"/>
            <a:ext cx="1583267" cy="1583267"/>
          </a:xfrm>
          <a:prstGeom prst="rect">
            <a:avLst/>
          </a:prstGeom>
        </p:spPr>
      </p:pic>
      <p:sp>
        <p:nvSpPr>
          <p:cNvPr id="9" name="TextBox 8">
            <a:extLst>
              <a:ext uri="{FF2B5EF4-FFF2-40B4-BE49-F238E27FC236}">
                <a16:creationId xmlns:a16="http://schemas.microsoft.com/office/drawing/2014/main" id="{0B674495-1EE6-6647-AEE2-45B5BA590998}"/>
              </a:ext>
            </a:extLst>
          </p:cNvPr>
          <p:cNvSpPr txBox="1"/>
          <p:nvPr/>
        </p:nvSpPr>
        <p:spPr>
          <a:xfrm>
            <a:off x="6164770" y="782245"/>
            <a:ext cx="2235200" cy="707886"/>
          </a:xfrm>
          <a:prstGeom prst="rect">
            <a:avLst/>
          </a:prstGeom>
          <a:noFill/>
        </p:spPr>
        <p:txBody>
          <a:bodyPr wrap="square" rtlCol="0">
            <a:spAutoFit/>
          </a:bodyPr>
          <a:lstStyle/>
          <a:p>
            <a:r>
              <a:rPr lang="en-US" sz="4000" dirty="0">
                <a:solidFill>
                  <a:schemeClr val="bg1"/>
                </a:solidFill>
              </a:rPr>
              <a:t>Child care</a:t>
            </a:r>
          </a:p>
        </p:txBody>
      </p:sp>
    </p:spTree>
    <p:extLst>
      <p:ext uri="{BB962C8B-B14F-4D97-AF65-F5344CB8AC3E}">
        <p14:creationId xmlns:p14="http://schemas.microsoft.com/office/powerpoint/2010/main" val="26808515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show="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7016312-6DCE-8047-A2F5-0F982CC80592}"/>
              </a:ext>
            </a:extLst>
          </p:cNvPr>
          <p:cNvPicPr>
            <a:picLocks noChangeAspect="1"/>
          </p:cNvPicPr>
          <p:nvPr/>
        </p:nvPicPr>
        <p:blipFill>
          <a:blip r:embed="rId2"/>
          <a:stretch>
            <a:fillRect/>
          </a:stretch>
        </p:blipFill>
        <p:spPr>
          <a:xfrm>
            <a:off x="-172529" y="-127274"/>
            <a:ext cx="12629072" cy="7141440"/>
          </a:xfrm>
          <a:prstGeom prst="rect">
            <a:avLst/>
          </a:prstGeom>
        </p:spPr>
      </p:pic>
      <p:pic>
        <p:nvPicPr>
          <p:cNvPr id="4" name="Picture 3">
            <a:extLst>
              <a:ext uri="{FF2B5EF4-FFF2-40B4-BE49-F238E27FC236}">
                <a16:creationId xmlns:a16="http://schemas.microsoft.com/office/drawing/2014/main" id="{7885543C-A8FE-BD4A-B8F6-FFB957020C6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465734" y="1320798"/>
            <a:ext cx="1583267" cy="1583267"/>
          </a:xfrm>
          <a:prstGeom prst="rect">
            <a:avLst/>
          </a:prstGeom>
        </p:spPr>
      </p:pic>
      <p:sp>
        <p:nvSpPr>
          <p:cNvPr id="5" name="TextBox 4">
            <a:extLst>
              <a:ext uri="{FF2B5EF4-FFF2-40B4-BE49-F238E27FC236}">
                <a16:creationId xmlns:a16="http://schemas.microsoft.com/office/drawing/2014/main" id="{473F4159-4D0F-7C4C-884D-AD60FAB5EDAF}"/>
              </a:ext>
            </a:extLst>
          </p:cNvPr>
          <p:cNvSpPr txBox="1"/>
          <p:nvPr/>
        </p:nvSpPr>
        <p:spPr>
          <a:xfrm>
            <a:off x="10075334" y="782245"/>
            <a:ext cx="2235200" cy="707886"/>
          </a:xfrm>
          <a:prstGeom prst="rect">
            <a:avLst/>
          </a:prstGeom>
          <a:noFill/>
        </p:spPr>
        <p:txBody>
          <a:bodyPr wrap="square" rtlCol="0">
            <a:spAutoFit/>
          </a:bodyPr>
          <a:lstStyle/>
          <a:p>
            <a:r>
              <a:rPr lang="en-US" sz="4000" dirty="0">
                <a:solidFill>
                  <a:schemeClr val="bg1"/>
                </a:solidFill>
              </a:rPr>
              <a:t>Parenting</a:t>
            </a:r>
          </a:p>
        </p:txBody>
      </p:sp>
      <p:pic>
        <p:nvPicPr>
          <p:cNvPr id="6" name="Picture 5">
            <a:extLst>
              <a:ext uri="{FF2B5EF4-FFF2-40B4-BE49-F238E27FC236}">
                <a16:creationId xmlns:a16="http://schemas.microsoft.com/office/drawing/2014/main" id="{3A2BA274-11DB-1749-B8F3-0A440804691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10643557">
            <a:off x="9465733" y="4083084"/>
            <a:ext cx="1583267" cy="1583267"/>
          </a:xfrm>
          <a:prstGeom prst="rect">
            <a:avLst/>
          </a:prstGeom>
        </p:spPr>
      </p:pic>
      <p:sp>
        <p:nvSpPr>
          <p:cNvPr id="7" name="TextBox 6">
            <a:extLst>
              <a:ext uri="{FF2B5EF4-FFF2-40B4-BE49-F238E27FC236}">
                <a16:creationId xmlns:a16="http://schemas.microsoft.com/office/drawing/2014/main" id="{C8761685-9B32-CE4D-9417-2279296394BE}"/>
              </a:ext>
            </a:extLst>
          </p:cNvPr>
          <p:cNvSpPr txBox="1"/>
          <p:nvPr/>
        </p:nvSpPr>
        <p:spPr>
          <a:xfrm>
            <a:off x="8022166" y="5461824"/>
            <a:ext cx="2235200" cy="707886"/>
          </a:xfrm>
          <a:prstGeom prst="rect">
            <a:avLst/>
          </a:prstGeom>
          <a:noFill/>
        </p:spPr>
        <p:txBody>
          <a:bodyPr wrap="square" rtlCol="0">
            <a:spAutoFit/>
          </a:bodyPr>
          <a:lstStyle/>
          <a:p>
            <a:r>
              <a:rPr lang="en-US" sz="4000" dirty="0">
                <a:solidFill>
                  <a:schemeClr val="bg1"/>
                </a:solidFill>
              </a:rPr>
              <a:t>Education</a:t>
            </a:r>
          </a:p>
        </p:txBody>
      </p:sp>
      <p:pic>
        <p:nvPicPr>
          <p:cNvPr id="8" name="Picture 7">
            <a:extLst>
              <a:ext uri="{FF2B5EF4-FFF2-40B4-BE49-F238E27FC236}">
                <a16:creationId xmlns:a16="http://schemas.microsoft.com/office/drawing/2014/main" id="{36B583DA-B72E-F24B-9740-3E78E0A3E91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16200000">
            <a:off x="7230532" y="1320798"/>
            <a:ext cx="1583267" cy="1583267"/>
          </a:xfrm>
          <a:prstGeom prst="rect">
            <a:avLst/>
          </a:prstGeom>
        </p:spPr>
      </p:pic>
    </p:spTree>
    <p:extLst>
      <p:ext uri="{BB962C8B-B14F-4D97-AF65-F5344CB8AC3E}">
        <p14:creationId xmlns:p14="http://schemas.microsoft.com/office/powerpoint/2010/main" val="8151610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7016312-6DCE-8047-A2F5-0F982CC80592}"/>
              </a:ext>
            </a:extLst>
          </p:cNvPr>
          <p:cNvPicPr>
            <a:picLocks noChangeAspect="1"/>
          </p:cNvPicPr>
          <p:nvPr/>
        </p:nvPicPr>
        <p:blipFill>
          <a:blip r:embed="rId2"/>
          <a:stretch>
            <a:fillRect/>
          </a:stretch>
        </p:blipFill>
        <p:spPr>
          <a:xfrm>
            <a:off x="-172529" y="-127274"/>
            <a:ext cx="12629072" cy="7141440"/>
          </a:xfrm>
          <a:prstGeom prst="rect">
            <a:avLst/>
          </a:prstGeom>
        </p:spPr>
      </p:pic>
      <p:pic>
        <p:nvPicPr>
          <p:cNvPr id="4" name="Picture 3">
            <a:extLst>
              <a:ext uri="{FF2B5EF4-FFF2-40B4-BE49-F238E27FC236}">
                <a16:creationId xmlns:a16="http://schemas.microsoft.com/office/drawing/2014/main" id="{F4903ABF-4A94-5C43-8A26-386F426B936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051732" y="1625600"/>
            <a:ext cx="6208000" cy="4266828"/>
          </a:xfrm>
          <a:prstGeom prst="rect">
            <a:avLst/>
          </a:prstGeom>
        </p:spPr>
      </p:pic>
      <p:pic>
        <p:nvPicPr>
          <p:cNvPr id="5" name="Picture 4">
            <a:extLst>
              <a:ext uri="{FF2B5EF4-FFF2-40B4-BE49-F238E27FC236}">
                <a16:creationId xmlns:a16="http://schemas.microsoft.com/office/drawing/2014/main" id="{6DB12302-2E96-1444-B4A8-91EA46E6ADC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rot="9883034">
            <a:off x="10511015" y="953586"/>
            <a:ext cx="2396949" cy="2396949"/>
          </a:xfrm>
          <a:prstGeom prst="rect">
            <a:avLst/>
          </a:prstGeom>
        </p:spPr>
      </p:pic>
      <p:sp>
        <p:nvSpPr>
          <p:cNvPr id="6" name="TextBox 5">
            <a:extLst>
              <a:ext uri="{FF2B5EF4-FFF2-40B4-BE49-F238E27FC236}">
                <a16:creationId xmlns:a16="http://schemas.microsoft.com/office/drawing/2014/main" id="{8F417CB5-8505-3945-9166-0E5F4449256C}"/>
              </a:ext>
            </a:extLst>
          </p:cNvPr>
          <p:cNvSpPr txBox="1"/>
          <p:nvPr/>
        </p:nvSpPr>
        <p:spPr>
          <a:xfrm>
            <a:off x="9466212" y="680070"/>
            <a:ext cx="2235200" cy="707886"/>
          </a:xfrm>
          <a:prstGeom prst="rect">
            <a:avLst/>
          </a:prstGeom>
          <a:noFill/>
        </p:spPr>
        <p:txBody>
          <a:bodyPr wrap="square" rtlCol="0">
            <a:spAutoFit/>
          </a:bodyPr>
          <a:lstStyle/>
          <a:p>
            <a:r>
              <a:rPr lang="en-US" sz="4000" dirty="0">
                <a:solidFill>
                  <a:schemeClr val="bg1"/>
                </a:solidFill>
              </a:rPr>
              <a:t>Advised…</a:t>
            </a:r>
          </a:p>
        </p:txBody>
      </p:sp>
    </p:spTree>
    <p:extLst>
      <p:ext uri="{BB962C8B-B14F-4D97-AF65-F5344CB8AC3E}">
        <p14:creationId xmlns:p14="http://schemas.microsoft.com/office/powerpoint/2010/main" val="26234787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3A7CA0B-2066-2D42-9C69-3B3D0AB018DF}"/>
              </a:ext>
            </a:extLst>
          </p:cNvPr>
          <p:cNvPicPr>
            <a:picLocks noChangeAspect="1"/>
          </p:cNvPicPr>
          <p:nvPr/>
        </p:nvPicPr>
        <p:blipFill>
          <a:blip r:embed="rId2"/>
          <a:stretch>
            <a:fillRect/>
          </a:stretch>
        </p:blipFill>
        <p:spPr>
          <a:xfrm>
            <a:off x="0" y="-150283"/>
            <a:ext cx="12252994" cy="7008283"/>
          </a:xfrm>
          <a:prstGeom prst="rect">
            <a:avLst/>
          </a:prstGeom>
        </p:spPr>
      </p:pic>
      <p:sp>
        <p:nvSpPr>
          <p:cNvPr id="4" name="TextBox 3">
            <a:extLst>
              <a:ext uri="{FF2B5EF4-FFF2-40B4-BE49-F238E27FC236}">
                <a16:creationId xmlns:a16="http://schemas.microsoft.com/office/drawing/2014/main" id="{B6A3D65C-EA1F-1443-8629-B9DC05C2BD59}"/>
              </a:ext>
            </a:extLst>
          </p:cNvPr>
          <p:cNvSpPr txBox="1"/>
          <p:nvPr/>
        </p:nvSpPr>
        <p:spPr>
          <a:xfrm>
            <a:off x="486833" y="144757"/>
            <a:ext cx="2501694" cy="1323439"/>
          </a:xfrm>
          <a:prstGeom prst="rect">
            <a:avLst/>
          </a:prstGeom>
          <a:noFill/>
        </p:spPr>
        <p:txBody>
          <a:bodyPr wrap="square" rtlCol="0">
            <a:spAutoFit/>
          </a:bodyPr>
          <a:lstStyle/>
          <a:p>
            <a:pPr algn="ctr"/>
            <a:r>
              <a:rPr lang="en-US" sz="4000" dirty="0">
                <a:solidFill>
                  <a:schemeClr val="bg1"/>
                </a:solidFill>
              </a:rPr>
              <a:t>Born 1907 (London)</a:t>
            </a:r>
          </a:p>
        </p:txBody>
      </p:sp>
    </p:spTree>
    <p:extLst>
      <p:ext uri="{BB962C8B-B14F-4D97-AF65-F5344CB8AC3E}">
        <p14:creationId xmlns:p14="http://schemas.microsoft.com/office/powerpoint/2010/main" val="7464709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7016312-6DCE-8047-A2F5-0F982CC80592}"/>
              </a:ext>
            </a:extLst>
          </p:cNvPr>
          <p:cNvPicPr>
            <a:picLocks noChangeAspect="1"/>
          </p:cNvPicPr>
          <p:nvPr/>
        </p:nvPicPr>
        <p:blipFill>
          <a:blip r:embed="rId2"/>
          <a:stretch>
            <a:fillRect/>
          </a:stretch>
        </p:blipFill>
        <p:spPr>
          <a:xfrm>
            <a:off x="-172529" y="-127274"/>
            <a:ext cx="12629072" cy="7141440"/>
          </a:xfrm>
          <a:prstGeom prst="rect">
            <a:avLst/>
          </a:prstGeom>
        </p:spPr>
      </p:pic>
      <p:sp>
        <p:nvSpPr>
          <p:cNvPr id="4" name="TextBox 3">
            <a:extLst>
              <a:ext uri="{FF2B5EF4-FFF2-40B4-BE49-F238E27FC236}">
                <a16:creationId xmlns:a16="http://schemas.microsoft.com/office/drawing/2014/main" id="{92881DA3-2C05-0942-99A3-E98034B6C246}"/>
              </a:ext>
            </a:extLst>
          </p:cNvPr>
          <p:cNvSpPr txBox="1"/>
          <p:nvPr/>
        </p:nvSpPr>
        <p:spPr>
          <a:xfrm>
            <a:off x="6819898" y="4818357"/>
            <a:ext cx="5101167" cy="1323439"/>
          </a:xfrm>
          <a:prstGeom prst="rect">
            <a:avLst/>
          </a:prstGeom>
          <a:noFill/>
        </p:spPr>
        <p:txBody>
          <a:bodyPr wrap="square" rtlCol="0">
            <a:spAutoFit/>
          </a:bodyPr>
          <a:lstStyle/>
          <a:p>
            <a:r>
              <a:rPr lang="en-US" sz="4000" dirty="0">
                <a:solidFill>
                  <a:schemeClr val="bg1"/>
                </a:solidFill>
              </a:rPr>
              <a:t>Founder of </a:t>
            </a:r>
            <a:r>
              <a:rPr lang="en-US" sz="4000" b="1" dirty="0">
                <a:solidFill>
                  <a:schemeClr val="bg1"/>
                </a:solidFill>
              </a:rPr>
              <a:t>ATTACHMENT THEORY</a:t>
            </a:r>
          </a:p>
        </p:txBody>
      </p:sp>
    </p:spTree>
    <p:extLst>
      <p:ext uri="{BB962C8B-B14F-4D97-AF65-F5344CB8AC3E}">
        <p14:creationId xmlns:p14="http://schemas.microsoft.com/office/powerpoint/2010/main" val="34960913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9034AE3-BB1A-D84B-93E2-811CB5F4188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91193"/>
            <a:ext cx="12192000" cy="5906193"/>
          </a:xfrm>
          <a:prstGeom prst="rect">
            <a:avLst/>
          </a:prstGeom>
        </p:spPr>
      </p:pic>
      <p:sp>
        <p:nvSpPr>
          <p:cNvPr id="2" name="TextBox 1">
            <a:extLst>
              <a:ext uri="{FF2B5EF4-FFF2-40B4-BE49-F238E27FC236}">
                <a16:creationId xmlns:a16="http://schemas.microsoft.com/office/drawing/2014/main" id="{D3B118BD-FE64-5242-8C89-4C6CA73886ED}"/>
              </a:ext>
            </a:extLst>
          </p:cNvPr>
          <p:cNvSpPr txBox="1"/>
          <p:nvPr/>
        </p:nvSpPr>
        <p:spPr>
          <a:xfrm>
            <a:off x="914400" y="5918200"/>
            <a:ext cx="947695" cy="523220"/>
          </a:xfrm>
          <a:prstGeom prst="rect">
            <a:avLst/>
          </a:prstGeom>
          <a:noFill/>
        </p:spPr>
        <p:txBody>
          <a:bodyPr wrap="none" rtlCol="0">
            <a:spAutoFit/>
          </a:bodyPr>
          <a:lstStyle/>
          <a:p>
            <a:r>
              <a:rPr lang="en-US" sz="2800" dirty="0"/>
              <a:t>Bond</a:t>
            </a:r>
          </a:p>
        </p:txBody>
      </p:sp>
      <p:sp>
        <p:nvSpPr>
          <p:cNvPr id="4" name="TextBox 3">
            <a:extLst>
              <a:ext uri="{FF2B5EF4-FFF2-40B4-BE49-F238E27FC236}">
                <a16:creationId xmlns:a16="http://schemas.microsoft.com/office/drawing/2014/main" id="{C62846E5-22D3-7741-999B-3DD963FA7213}"/>
              </a:ext>
            </a:extLst>
          </p:cNvPr>
          <p:cNvSpPr txBox="1"/>
          <p:nvPr/>
        </p:nvSpPr>
        <p:spPr>
          <a:xfrm>
            <a:off x="3314700" y="5918200"/>
            <a:ext cx="1669047" cy="523220"/>
          </a:xfrm>
          <a:prstGeom prst="rect">
            <a:avLst/>
          </a:prstGeom>
          <a:noFill/>
        </p:spPr>
        <p:txBody>
          <a:bodyPr wrap="none" rtlCol="0">
            <a:spAutoFit/>
          </a:bodyPr>
          <a:lstStyle/>
          <a:p>
            <a:r>
              <a:rPr lang="en-US" sz="2800" dirty="0"/>
              <a:t>Emotional</a:t>
            </a:r>
          </a:p>
        </p:txBody>
      </p:sp>
      <p:sp>
        <p:nvSpPr>
          <p:cNvPr id="7" name="TextBox 6">
            <a:extLst>
              <a:ext uri="{FF2B5EF4-FFF2-40B4-BE49-F238E27FC236}">
                <a16:creationId xmlns:a16="http://schemas.microsoft.com/office/drawing/2014/main" id="{2E5F7738-83D5-0A43-B5A6-EB11BD6422A7}"/>
              </a:ext>
            </a:extLst>
          </p:cNvPr>
          <p:cNvSpPr txBox="1"/>
          <p:nvPr/>
        </p:nvSpPr>
        <p:spPr>
          <a:xfrm>
            <a:off x="9490602" y="5918200"/>
            <a:ext cx="1614545" cy="523220"/>
          </a:xfrm>
          <a:prstGeom prst="rect">
            <a:avLst/>
          </a:prstGeom>
          <a:noFill/>
        </p:spPr>
        <p:txBody>
          <a:bodyPr wrap="none" rtlCol="0">
            <a:spAutoFit/>
          </a:bodyPr>
          <a:lstStyle/>
          <a:p>
            <a:r>
              <a:rPr lang="en-US" sz="2800" dirty="0"/>
              <a:t>Closeness</a:t>
            </a:r>
          </a:p>
        </p:txBody>
      </p:sp>
      <p:sp>
        <p:nvSpPr>
          <p:cNvPr id="8" name="TextBox 7">
            <a:extLst>
              <a:ext uri="{FF2B5EF4-FFF2-40B4-BE49-F238E27FC236}">
                <a16:creationId xmlns:a16="http://schemas.microsoft.com/office/drawing/2014/main" id="{83FC707E-2A90-9A45-933E-59AA5A685F78}"/>
              </a:ext>
            </a:extLst>
          </p:cNvPr>
          <p:cNvSpPr txBox="1"/>
          <p:nvPr/>
        </p:nvSpPr>
        <p:spPr>
          <a:xfrm>
            <a:off x="6732445" y="5918200"/>
            <a:ext cx="1167371" cy="523220"/>
          </a:xfrm>
          <a:prstGeom prst="rect">
            <a:avLst/>
          </a:prstGeom>
          <a:noFill/>
        </p:spPr>
        <p:txBody>
          <a:bodyPr wrap="none" rtlCol="0">
            <a:spAutoFit/>
          </a:bodyPr>
          <a:lstStyle/>
          <a:p>
            <a:r>
              <a:rPr lang="en-US" sz="2800" dirty="0"/>
              <a:t>Secure</a:t>
            </a:r>
          </a:p>
        </p:txBody>
      </p:sp>
    </p:spTree>
    <p:extLst>
      <p:ext uri="{BB962C8B-B14F-4D97-AF65-F5344CB8AC3E}">
        <p14:creationId xmlns:p14="http://schemas.microsoft.com/office/powerpoint/2010/main" val="7550737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9034AE3-BB1A-D84B-93E2-811CB5F4188C}"/>
              </a:ext>
            </a:extLst>
          </p:cNvPr>
          <p:cNvPicPr>
            <a:picLocks noChangeAspect="1"/>
          </p:cNvPicPr>
          <p:nvPr/>
        </p:nvPicPr>
        <p:blipFill>
          <a:blip r:embed="rId2"/>
          <a:stretch>
            <a:fillRect/>
          </a:stretch>
        </p:blipFill>
        <p:spPr>
          <a:xfrm>
            <a:off x="0" y="-191193"/>
            <a:ext cx="12192000" cy="7049193"/>
          </a:xfrm>
          <a:prstGeom prst="rect">
            <a:avLst/>
          </a:prstGeom>
        </p:spPr>
      </p:pic>
    </p:spTree>
    <p:extLst>
      <p:ext uri="{BB962C8B-B14F-4D97-AF65-F5344CB8AC3E}">
        <p14:creationId xmlns:p14="http://schemas.microsoft.com/office/powerpoint/2010/main" val="30978748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450CC16-C3F2-C44E-A1A6-AE7164A486DC}"/>
              </a:ext>
            </a:extLst>
          </p:cNvPr>
          <p:cNvPicPr>
            <a:picLocks noChangeAspect="1"/>
          </p:cNvPicPr>
          <p:nvPr/>
        </p:nvPicPr>
        <p:blipFill>
          <a:blip r:embed="rId2"/>
          <a:stretch>
            <a:fillRect/>
          </a:stretch>
        </p:blipFill>
        <p:spPr>
          <a:xfrm>
            <a:off x="0" y="-22491"/>
            <a:ext cx="12192000" cy="6880491"/>
          </a:xfrm>
          <a:prstGeom prst="rect">
            <a:avLst/>
          </a:prstGeom>
        </p:spPr>
      </p:pic>
      <p:sp>
        <p:nvSpPr>
          <p:cNvPr id="5" name="TextBox 4">
            <a:extLst>
              <a:ext uri="{FF2B5EF4-FFF2-40B4-BE49-F238E27FC236}">
                <a16:creationId xmlns:a16="http://schemas.microsoft.com/office/drawing/2014/main" id="{8EA71483-82D5-2C44-BEA0-D8B812DCDA2E}"/>
              </a:ext>
            </a:extLst>
          </p:cNvPr>
          <p:cNvSpPr txBox="1"/>
          <p:nvPr/>
        </p:nvSpPr>
        <p:spPr>
          <a:xfrm>
            <a:off x="469899" y="2756034"/>
            <a:ext cx="3255434" cy="1323439"/>
          </a:xfrm>
          <a:prstGeom prst="rect">
            <a:avLst/>
          </a:prstGeom>
          <a:noFill/>
        </p:spPr>
        <p:txBody>
          <a:bodyPr wrap="square" rtlCol="0">
            <a:spAutoFit/>
          </a:bodyPr>
          <a:lstStyle/>
          <a:p>
            <a:r>
              <a:rPr lang="en-US" sz="4000" b="1" dirty="0">
                <a:solidFill>
                  <a:schemeClr val="bg1"/>
                </a:solidFill>
              </a:rPr>
              <a:t>Monotropic Theory</a:t>
            </a:r>
          </a:p>
        </p:txBody>
      </p:sp>
    </p:spTree>
    <p:extLst>
      <p:ext uri="{BB962C8B-B14F-4D97-AF65-F5344CB8AC3E}">
        <p14:creationId xmlns:p14="http://schemas.microsoft.com/office/powerpoint/2010/main" val="9066197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8700320-04E1-6844-98A5-7A16E2B744CF}"/>
              </a:ext>
            </a:extLst>
          </p:cNvPr>
          <p:cNvPicPr>
            <a:picLocks noChangeAspect="1"/>
          </p:cNvPicPr>
          <p:nvPr/>
        </p:nvPicPr>
        <p:blipFill>
          <a:blip r:embed="rId3"/>
          <a:stretch>
            <a:fillRect/>
          </a:stretch>
        </p:blipFill>
        <p:spPr>
          <a:xfrm>
            <a:off x="0" y="-206659"/>
            <a:ext cx="12192000" cy="7064659"/>
          </a:xfrm>
          <a:prstGeom prst="rect">
            <a:avLst/>
          </a:prstGeom>
        </p:spPr>
      </p:pic>
      <p:sp>
        <p:nvSpPr>
          <p:cNvPr id="4" name="TextBox 3">
            <a:extLst>
              <a:ext uri="{FF2B5EF4-FFF2-40B4-BE49-F238E27FC236}">
                <a16:creationId xmlns:a16="http://schemas.microsoft.com/office/drawing/2014/main" id="{5625B9C7-B0BF-2940-BEC5-495888B7F938}"/>
              </a:ext>
            </a:extLst>
          </p:cNvPr>
          <p:cNvSpPr txBox="1"/>
          <p:nvPr/>
        </p:nvSpPr>
        <p:spPr>
          <a:xfrm>
            <a:off x="198966" y="2396893"/>
            <a:ext cx="1612902" cy="3416320"/>
          </a:xfrm>
          <a:prstGeom prst="rect">
            <a:avLst/>
          </a:prstGeom>
          <a:noFill/>
        </p:spPr>
        <p:txBody>
          <a:bodyPr wrap="square" rtlCol="0">
            <a:spAutoFit/>
          </a:bodyPr>
          <a:lstStyle/>
          <a:p>
            <a:r>
              <a:rPr lang="en-US" sz="2400" dirty="0">
                <a:solidFill>
                  <a:schemeClr val="bg1"/>
                </a:solidFill>
              </a:rPr>
              <a:t>Biologically driven, shaped by innate factors and influenced by studies on animals by Lorenz</a:t>
            </a:r>
          </a:p>
        </p:txBody>
      </p:sp>
      <p:pic>
        <p:nvPicPr>
          <p:cNvPr id="6" name="Picture 5">
            <a:extLst>
              <a:ext uri="{FF2B5EF4-FFF2-40B4-BE49-F238E27FC236}">
                <a16:creationId xmlns:a16="http://schemas.microsoft.com/office/drawing/2014/main" id="{8DBA8E2E-8850-8C40-BB10-CAEF77BB34A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rot="1116702">
            <a:off x="1409702" y="1219863"/>
            <a:ext cx="1176867" cy="1176867"/>
          </a:xfrm>
          <a:prstGeom prst="rect">
            <a:avLst/>
          </a:prstGeom>
        </p:spPr>
      </p:pic>
      <p:sp>
        <p:nvSpPr>
          <p:cNvPr id="7" name="TextBox 6">
            <a:extLst>
              <a:ext uri="{FF2B5EF4-FFF2-40B4-BE49-F238E27FC236}">
                <a16:creationId xmlns:a16="http://schemas.microsoft.com/office/drawing/2014/main" id="{BCF3F877-2516-874C-BD30-5FA95DE6B17C}"/>
              </a:ext>
            </a:extLst>
          </p:cNvPr>
          <p:cNvSpPr txBox="1"/>
          <p:nvPr/>
        </p:nvSpPr>
        <p:spPr>
          <a:xfrm>
            <a:off x="10092267" y="1285076"/>
            <a:ext cx="2235200" cy="523220"/>
          </a:xfrm>
          <a:prstGeom prst="rect">
            <a:avLst/>
          </a:prstGeom>
          <a:noFill/>
        </p:spPr>
        <p:txBody>
          <a:bodyPr wrap="square" rtlCol="0">
            <a:spAutoFit/>
          </a:bodyPr>
          <a:lstStyle/>
          <a:p>
            <a:r>
              <a:rPr lang="en-US" sz="2800" b="1" dirty="0">
                <a:solidFill>
                  <a:schemeClr val="bg1"/>
                </a:solidFill>
              </a:rPr>
              <a:t>Key features</a:t>
            </a:r>
          </a:p>
        </p:txBody>
      </p:sp>
      <p:sp>
        <p:nvSpPr>
          <p:cNvPr id="8" name="TextBox 7">
            <a:extLst>
              <a:ext uri="{FF2B5EF4-FFF2-40B4-BE49-F238E27FC236}">
                <a16:creationId xmlns:a16="http://schemas.microsoft.com/office/drawing/2014/main" id="{BD9D0640-78E0-0343-B0B4-C87343DE8133}"/>
              </a:ext>
            </a:extLst>
          </p:cNvPr>
          <p:cNvSpPr txBox="1"/>
          <p:nvPr/>
        </p:nvSpPr>
        <p:spPr>
          <a:xfrm>
            <a:off x="10188575" y="1944158"/>
            <a:ext cx="1788584" cy="7109639"/>
          </a:xfrm>
          <a:prstGeom prst="rect">
            <a:avLst/>
          </a:prstGeom>
          <a:noFill/>
        </p:spPr>
        <p:txBody>
          <a:bodyPr wrap="square" rtlCol="0">
            <a:spAutoFit/>
          </a:bodyPr>
          <a:lstStyle/>
          <a:p>
            <a:pPr algn="ctr"/>
            <a:r>
              <a:rPr lang="en-US" sz="2400" dirty="0">
                <a:solidFill>
                  <a:schemeClr val="bg1"/>
                </a:solidFill>
              </a:rPr>
              <a:t>Adaptive</a:t>
            </a:r>
          </a:p>
          <a:p>
            <a:pPr algn="ctr"/>
            <a:endParaRPr lang="en-US" sz="2400" dirty="0">
              <a:solidFill>
                <a:schemeClr val="bg1"/>
              </a:solidFill>
            </a:endParaRPr>
          </a:p>
          <a:p>
            <a:pPr algn="ctr"/>
            <a:r>
              <a:rPr lang="en-US" sz="2400" dirty="0">
                <a:solidFill>
                  <a:schemeClr val="bg1"/>
                </a:solidFill>
              </a:rPr>
              <a:t>Social releasers</a:t>
            </a:r>
          </a:p>
          <a:p>
            <a:pPr algn="ctr"/>
            <a:endParaRPr lang="en-US" sz="2400" dirty="0">
              <a:solidFill>
                <a:schemeClr val="bg1"/>
              </a:solidFill>
            </a:endParaRPr>
          </a:p>
          <a:p>
            <a:pPr algn="ctr"/>
            <a:r>
              <a:rPr lang="en-US" sz="2400" dirty="0">
                <a:solidFill>
                  <a:schemeClr val="bg1"/>
                </a:solidFill>
              </a:rPr>
              <a:t>Critical period</a:t>
            </a:r>
          </a:p>
          <a:p>
            <a:pPr algn="ctr"/>
            <a:endParaRPr lang="en-US" sz="2400" dirty="0">
              <a:solidFill>
                <a:schemeClr val="bg1"/>
              </a:solidFill>
            </a:endParaRPr>
          </a:p>
          <a:p>
            <a:pPr algn="ctr"/>
            <a:r>
              <a:rPr lang="en-US" sz="2400" dirty="0">
                <a:solidFill>
                  <a:schemeClr val="bg1"/>
                </a:solidFill>
              </a:rPr>
              <a:t>Monotropic</a:t>
            </a:r>
          </a:p>
          <a:p>
            <a:pPr algn="ctr"/>
            <a:endParaRPr lang="en-US" sz="2400" dirty="0">
              <a:solidFill>
                <a:schemeClr val="bg1"/>
              </a:solidFill>
            </a:endParaRPr>
          </a:p>
          <a:p>
            <a:pPr algn="ctr"/>
            <a:r>
              <a:rPr lang="en-US" sz="2400" dirty="0">
                <a:solidFill>
                  <a:schemeClr val="bg1"/>
                </a:solidFill>
              </a:rPr>
              <a:t>Internal working model</a:t>
            </a:r>
          </a:p>
          <a:p>
            <a:pPr algn="ctr"/>
            <a:endParaRPr lang="en-US" sz="2400" dirty="0">
              <a:solidFill>
                <a:schemeClr val="bg1"/>
              </a:solidFill>
            </a:endParaRPr>
          </a:p>
          <a:p>
            <a:pPr algn="ctr"/>
            <a:endParaRPr lang="en-US" sz="2400" dirty="0">
              <a:solidFill>
                <a:schemeClr val="bg1"/>
              </a:solidFill>
            </a:endParaRPr>
          </a:p>
          <a:p>
            <a:pPr algn="ctr"/>
            <a:endParaRPr lang="en-US" sz="2400" dirty="0">
              <a:solidFill>
                <a:schemeClr val="bg1"/>
              </a:solidFill>
            </a:endParaRPr>
          </a:p>
          <a:p>
            <a:pPr algn="ctr"/>
            <a:endParaRPr lang="en-US" sz="2400" dirty="0">
              <a:solidFill>
                <a:schemeClr val="bg1"/>
              </a:solidFill>
            </a:endParaRPr>
          </a:p>
          <a:p>
            <a:endParaRPr lang="en-US" sz="2400" dirty="0">
              <a:solidFill>
                <a:schemeClr val="bg1"/>
              </a:solidFill>
            </a:endParaRPr>
          </a:p>
          <a:p>
            <a:endParaRPr lang="en-US" sz="2400" dirty="0">
              <a:solidFill>
                <a:schemeClr val="bg1"/>
              </a:solidFill>
            </a:endParaRPr>
          </a:p>
        </p:txBody>
      </p:sp>
    </p:spTree>
    <p:extLst>
      <p:ext uri="{BB962C8B-B14F-4D97-AF65-F5344CB8AC3E}">
        <p14:creationId xmlns:p14="http://schemas.microsoft.com/office/powerpoint/2010/main" val="23509726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8700320-04E1-6844-98A5-7A16E2B744CF}"/>
              </a:ext>
            </a:extLst>
          </p:cNvPr>
          <p:cNvPicPr>
            <a:picLocks noChangeAspect="1"/>
          </p:cNvPicPr>
          <p:nvPr/>
        </p:nvPicPr>
        <p:blipFill>
          <a:blip r:embed="rId3"/>
          <a:stretch>
            <a:fillRect/>
          </a:stretch>
        </p:blipFill>
        <p:spPr>
          <a:xfrm>
            <a:off x="0" y="-206659"/>
            <a:ext cx="12192000" cy="7064659"/>
          </a:xfrm>
          <a:prstGeom prst="rect">
            <a:avLst/>
          </a:prstGeom>
        </p:spPr>
      </p:pic>
      <p:sp>
        <p:nvSpPr>
          <p:cNvPr id="4" name="TextBox 3">
            <a:extLst>
              <a:ext uri="{FF2B5EF4-FFF2-40B4-BE49-F238E27FC236}">
                <a16:creationId xmlns:a16="http://schemas.microsoft.com/office/drawing/2014/main" id="{5625B9C7-B0BF-2940-BEC5-495888B7F938}"/>
              </a:ext>
            </a:extLst>
          </p:cNvPr>
          <p:cNvSpPr txBox="1"/>
          <p:nvPr/>
        </p:nvSpPr>
        <p:spPr>
          <a:xfrm>
            <a:off x="198966" y="2396893"/>
            <a:ext cx="1612902" cy="3785652"/>
          </a:xfrm>
          <a:prstGeom prst="rect">
            <a:avLst/>
          </a:prstGeom>
          <a:noFill/>
        </p:spPr>
        <p:txBody>
          <a:bodyPr wrap="square" rtlCol="0">
            <a:spAutoFit/>
          </a:bodyPr>
          <a:lstStyle/>
          <a:p>
            <a:r>
              <a:rPr lang="en-US" sz="2400" dirty="0">
                <a:solidFill>
                  <a:schemeClr val="bg1"/>
                </a:solidFill>
              </a:rPr>
              <a:t>Biologically driven Driven, shaped by innate factors and influenced by studies on animals by Lorenz</a:t>
            </a:r>
          </a:p>
        </p:txBody>
      </p:sp>
      <p:pic>
        <p:nvPicPr>
          <p:cNvPr id="6" name="Picture 5">
            <a:extLst>
              <a:ext uri="{FF2B5EF4-FFF2-40B4-BE49-F238E27FC236}">
                <a16:creationId xmlns:a16="http://schemas.microsoft.com/office/drawing/2014/main" id="{8DBA8E2E-8850-8C40-BB10-CAEF77BB34A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rot="1116702">
            <a:off x="1409702" y="1219863"/>
            <a:ext cx="1176867" cy="1176867"/>
          </a:xfrm>
          <a:prstGeom prst="rect">
            <a:avLst/>
          </a:prstGeom>
        </p:spPr>
      </p:pic>
      <p:sp>
        <p:nvSpPr>
          <p:cNvPr id="7" name="TextBox 6">
            <a:extLst>
              <a:ext uri="{FF2B5EF4-FFF2-40B4-BE49-F238E27FC236}">
                <a16:creationId xmlns:a16="http://schemas.microsoft.com/office/drawing/2014/main" id="{BCF3F877-2516-874C-BD30-5FA95DE6B17C}"/>
              </a:ext>
            </a:extLst>
          </p:cNvPr>
          <p:cNvSpPr txBox="1"/>
          <p:nvPr/>
        </p:nvSpPr>
        <p:spPr>
          <a:xfrm>
            <a:off x="10092267" y="1285076"/>
            <a:ext cx="2235200" cy="523220"/>
          </a:xfrm>
          <a:prstGeom prst="rect">
            <a:avLst/>
          </a:prstGeom>
          <a:noFill/>
        </p:spPr>
        <p:txBody>
          <a:bodyPr wrap="square" rtlCol="0">
            <a:spAutoFit/>
          </a:bodyPr>
          <a:lstStyle/>
          <a:p>
            <a:r>
              <a:rPr lang="en-US" sz="2800" b="1" dirty="0">
                <a:solidFill>
                  <a:schemeClr val="bg1"/>
                </a:solidFill>
              </a:rPr>
              <a:t>Key features</a:t>
            </a:r>
          </a:p>
        </p:txBody>
      </p:sp>
      <p:sp>
        <p:nvSpPr>
          <p:cNvPr id="8" name="TextBox 7">
            <a:extLst>
              <a:ext uri="{FF2B5EF4-FFF2-40B4-BE49-F238E27FC236}">
                <a16:creationId xmlns:a16="http://schemas.microsoft.com/office/drawing/2014/main" id="{BD9D0640-78E0-0343-B0B4-C87343DE8133}"/>
              </a:ext>
            </a:extLst>
          </p:cNvPr>
          <p:cNvSpPr txBox="1"/>
          <p:nvPr/>
        </p:nvSpPr>
        <p:spPr>
          <a:xfrm>
            <a:off x="10188575" y="1944158"/>
            <a:ext cx="1788584" cy="7109639"/>
          </a:xfrm>
          <a:prstGeom prst="rect">
            <a:avLst/>
          </a:prstGeom>
          <a:noFill/>
        </p:spPr>
        <p:txBody>
          <a:bodyPr wrap="square" rtlCol="0">
            <a:spAutoFit/>
          </a:bodyPr>
          <a:lstStyle/>
          <a:p>
            <a:pPr algn="ctr"/>
            <a:r>
              <a:rPr lang="en-US" sz="2400" dirty="0">
                <a:solidFill>
                  <a:schemeClr val="bg1"/>
                </a:solidFill>
              </a:rPr>
              <a:t>Adaptive</a:t>
            </a:r>
          </a:p>
          <a:p>
            <a:pPr algn="ctr"/>
            <a:endParaRPr lang="en-US" sz="2400" dirty="0">
              <a:solidFill>
                <a:schemeClr val="bg1"/>
              </a:solidFill>
            </a:endParaRPr>
          </a:p>
          <a:p>
            <a:pPr algn="ctr"/>
            <a:r>
              <a:rPr lang="en-US" sz="2400" dirty="0">
                <a:solidFill>
                  <a:schemeClr val="bg1"/>
                </a:solidFill>
              </a:rPr>
              <a:t>Social releasers</a:t>
            </a:r>
          </a:p>
          <a:p>
            <a:pPr algn="ctr"/>
            <a:endParaRPr lang="en-US" sz="2400" dirty="0">
              <a:solidFill>
                <a:schemeClr val="bg1"/>
              </a:solidFill>
            </a:endParaRPr>
          </a:p>
          <a:p>
            <a:pPr algn="ctr"/>
            <a:r>
              <a:rPr lang="en-US" sz="2400" dirty="0">
                <a:solidFill>
                  <a:schemeClr val="bg1"/>
                </a:solidFill>
              </a:rPr>
              <a:t>Critical period</a:t>
            </a:r>
          </a:p>
          <a:p>
            <a:pPr algn="ctr"/>
            <a:endParaRPr lang="en-US" sz="2400" dirty="0">
              <a:solidFill>
                <a:schemeClr val="bg1"/>
              </a:solidFill>
            </a:endParaRPr>
          </a:p>
          <a:p>
            <a:pPr algn="ctr"/>
            <a:r>
              <a:rPr lang="en-US" sz="2400" dirty="0">
                <a:solidFill>
                  <a:schemeClr val="bg1"/>
                </a:solidFill>
              </a:rPr>
              <a:t>Monotropic</a:t>
            </a:r>
          </a:p>
          <a:p>
            <a:pPr algn="ctr"/>
            <a:endParaRPr lang="en-US" sz="2400" dirty="0">
              <a:solidFill>
                <a:schemeClr val="bg1"/>
              </a:solidFill>
            </a:endParaRPr>
          </a:p>
          <a:p>
            <a:pPr algn="ctr"/>
            <a:r>
              <a:rPr lang="en-US" sz="2400" dirty="0">
                <a:solidFill>
                  <a:schemeClr val="bg1"/>
                </a:solidFill>
              </a:rPr>
              <a:t>Internal working model</a:t>
            </a:r>
          </a:p>
          <a:p>
            <a:pPr algn="ctr"/>
            <a:endParaRPr lang="en-US" sz="2400" dirty="0">
              <a:solidFill>
                <a:schemeClr val="bg1"/>
              </a:solidFill>
            </a:endParaRPr>
          </a:p>
          <a:p>
            <a:pPr algn="ctr"/>
            <a:endParaRPr lang="en-US" sz="2400" dirty="0">
              <a:solidFill>
                <a:schemeClr val="bg1"/>
              </a:solidFill>
            </a:endParaRPr>
          </a:p>
          <a:p>
            <a:pPr algn="ctr"/>
            <a:endParaRPr lang="en-US" sz="2400" dirty="0">
              <a:solidFill>
                <a:schemeClr val="bg1"/>
              </a:solidFill>
            </a:endParaRPr>
          </a:p>
          <a:p>
            <a:pPr algn="ctr"/>
            <a:endParaRPr lang="en-US" sz="2400" dirty="0">
              <a:solidFill>
                <a:schemeClr val="bg1"/>
              </a:solidFill>
            </a:endParaRPr>
          </a:p>
          <a:p>
            <a:endParaRPr lang="en-US" sz="2400" dirty="0">
              <a:solidFill>
                <a:schemeClr val="bg1"/>
              </a:solidFill>
            </a:endParaRPr>
          </a:p>
          <a:p>
            <a:endParaRPr lang="en-US" sz="2400" dirty="0">
              <a:solidFill>
                <a:schemeClr val="bg1"/>
              </a:solidFill>
            </a:endParaRPr>
          </a:p>
        </p:txBody>
      </p:sp>
      <p:pic>
        <p:nvPicPr>
          <p:cNvPr id="10" name="Picture 9">
            <a:extLst>
              <a:ext uri="{FF2B5EF4-FFF2-40B4-BE49-F238E27FC236}">
                <a16:creationId xmlns:a16="http://schemas.microsoft.com/office/drawing/2014/main" id="{3B70EC0E-D6F6-724D-B488-6BD8C8314CAC}"/>
              </a:ext>
            </a:extLst>
          </p:cNvPr>
          <p:cNvPicPr>
            <a:picLocks noChangeAspect="1"/>
          </p:cNvPicPr>
          <p:nvPr/>
        </p:nvPicPr>
        <p:blipFill>
          <a:blip r:embed="rId5"/>
          <a:stretch>
            <a:fillRect/>
          </a:stretch>
        </p:blipFill>
        <p:spPr>
          <a:xfrm>
            <a:off x="2574243" y="239690"/>
            <a:ext cx="9005562" cy="6754172"/>
          </a:xfrm>
          <a:prstGeom prst="rect">
            <a:avLst/>
          </a:prstGeom>
        </p:spPr>
      </p:pic>
    </p:spTree>
    <p:extLst>
      <p:ext uri="{BB962C8B-B14F-4D97-AF65-F5344CB8AC3E}">
        <p14:creationId xmlns:p14="http://schemas.microsoft.com/office/powerpoint/2010/main" val="26195879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8700320-04E1-6844-98A5-7A16E2B744CF}"/>
              </a:ext>
            </a:extLst>
          </p:cNvPr>
          <p:cNvPicPr>
            <a:picLocks noChangeAspect="1"/>
          </p:cNvPicPr>
          <p:nvPr/>
        </p:nvPicPr>
        <p:blipFill>
          <a:blip r:embed="rId3"/>
          <a:stretch>
            <a:fillRect/>
          </a:stretch>
        </p:blipFill>
        <p:spPr>
          <a:xfrm>
            <a:off x="0" y="-206659"/>
            <a:ext cx="12192000" cy="7064659"/>
          </a:xfrm>
          <a:prstGeom prst="rect">
            <a:avLst/>
          </a:prstGeom>
        </p:spPr>
      </p:pic>
      <p:sp>
        <p:nvSpPr>
          <p:cNvPr id="4" name="TextBox 3">
            <a:extLst>
              <a:ext uri="{FF2B5EF4-FFF2-40B4-BE49-F238E27FC236}">
                <a16:creationId xmlns:a16="http://schemas.microsoft.com/office/drawing/2014/main" id="{5625B9C7-B0BF-2940-BEC5-495888B7F938}"/>
              </a:ext>
            </a:extLst>
          </p:cNvPr>
          <p:cNvSpPr txBox="1"/>
          <p:nvPr/>
        </p:nvSpPr>
        <p:spPr>
          <a:xfrm>
            <a:off x="198966" y="2396893"/>
            <a:ext cx="1612902" cy="3785652"/>
          </a:xfrm>
          <a:prstGeom prst="rect">
            <a:avLst/>
          </a:prstGeom>
          <a:noFill/>
        </p:spPr>
        <p:txBody>
          <a:bodyPr wrap="square" rtlCol="0">
            <a:spAutoFit/>
          </a:bodyPr>
          <a:lstStyle/>
          <a:p>
            <a:r>
              <a:rPr lang="en-US" sz="2400" dirty="0">
                <a:solidFill>
                  <a:schemeClr val="bg1"/>
                </a:solidFill>
              </a:rPr>
              <a:t>Biologically driven Driven, shaped by innate factors and influenced by studies on animals by Lorenz</a:t>
            </a:r>
          </a:p>
        </p:txBody>
      </p:sp>
      <p:pic>
        <p:nvPicPr>
          <p:cNvPr id="6" name="Picture 5">
            <a:extLst>
              <a:ext uri="{FF2B5EF4-FFF2-40B4-BE49-F238E27FC236}">
                <a16:creationId xmlns:a16="http://schemas.microsoft.com/office/drawing/2014/main" id="{8DBA8E2E-8850-8C40-BB10-CAEF77BB34A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rot="1116702">
            <a:off x="1409702" y="1219863"/>
            <a:ext cx="1176867" cy="1176867"/>
          </a:xfrm>
          <a:prstGeom prst="rect">
            <a:avLst/>
          </a:prstGeom>
        </p:spPr>
      </p:pic>
      <p:sp>
        <p:nvSpPr>
          <p:cNvPr id="7" name="TextBox 6">
            <a:extLst>
              <a:ext uri="{FF2B5EF4-FFF2-40B4-BE49-F238E27FC236}">
                <a16:creationId xmlns:a16="http://schemas.microsoft.com/office/drawing/2014/main" id="{BCF3F877-2516-874C-BD30-5FA95DE6B17C}"/>
              </a:ext>
            </a:extLst>
          </p:cNvPr>
          <p:cNvSpPr txBox="1"/>
          <p:nvPr/>
        </p:nvSpPr>
        <p:spPr>
          <a:xfrm>
            <a:off x="10092267" y="1285076"/>
            <a:ext cx="2235200" cy="523220"/>
          </a:xfrm>
          <a:prstGeom prst="rect">
            <a:avLst/>
          </a:prstGeom>
          <a:noFill/>
        </p:spPr>
        <p:txBody>
          <a:bodyPr wrap="square" rtlCol="0">
            <a:spAutoFit/>
          </a:bodyPr>
          <a:lstStyle/>
          <a:p>
            <a:r>
              <a:rPr lang="en-US" sz="2800" b="1" dirty="0">
                <a:solidFill>
                  <a:schemeClr val="bg1"/>
                </a:solidFill>
              </a:rPr>
              <a:t>Key features</a:t>
            </a:r>
          </a:p>
        </p:txBody>
      </p:sp>
      <p:sp>
        <p:nvSpPr>
          <p:cNvPr id="8" name="TextBox 7">
            <a:extLst>
              <a:ext uri="{FF2B5EF4-FFF2-40B4-BE49-F238E27FC236}">
                <a16:creationId xmlns:a16="http://schemas.microsoft.com/office/drawing/2014/main" id="{BD9D0640-78E0-0343-B0B4-C87343DE8133}"/>
              </a:ext>
            </a:extLst>
          </p:cNvPr>
          <p:cNvSpPr txBox="1"/>
          <p:nvPr/>
        </p:nvSpPr>
        <p:spPr>
          <a:xfrm>
            <a:off x="10188575" y="1944158"/>
            <a:ext cx="1788584" cy="7109639"/>
          </a:xfrm>
          <a:prstGeom prst="rect">
            <a:avLst/>
          </a:prstGeom>
          <a:noFill/>
        </p:spPr>
        <p:txBody>
          <a:bodyPr wrap="square" rtlCol="0">
            <a:spAutoFit/>
          </a:bodyPr>
          <a:lstStyle/>
          <a:p>
            <a:pPr algn="ctr"/>
            <a:r>
              <a:rPr lang="en-US" sz="2400" dirty="0">
                <a:solidFill>
                  <a:schemeClr val="bg1"/>
                </a:solidFill>
              </a:rPr>
              <a:t>Adaptive</a:t>
            </a:r>
          </a:p>
          <a:p>
            <a:pPr algn="ctr"/>
            <a:endParaRPr lang="en-US" sz="2400" dirty="0">
              <a:solidFill>
                <a:schemeClr val="bg1"/>
              </a:solidFill>
            </a:endParaRPr>
          </a:p>
          <a:p>
            <a:pPr algn="ctr"/>
            <a:r>
              <a:rPr lang="en-US" sz="2400" dirty="0">
                <a:solidFill>
                  <a:schemeClr val="bg1"/>
                </a:solidFill>
              </a:rPr>
              <a:t>Social releasers</a:t>
            </a:r>
          </a:p>
          <a:p>
            <a:pPr algn="ctr"/>
            <a:endParaRPr lang="en-US" sz="2400" dirty="0">
              <a:solidFill>
                <a:schemeClr val="bg1"/>
              </a:solidFill>
            </a:endParaRPr>
          </a:p>
          <a:p>
            <a:pPr algn="ctr"/>
            <a:r>
              <a:rPr lang="en-US" sz="2400" dirty="0">
                <a:solidFill>
                  <a:schemeClr val="bg1"/>
                </a:solidFill>
              </a:rPr>
              <a:t>Critical period</a:t>
            </a:r>
          </a:p>
          <a:p>
            <a:pPr algn="ctr"/>
            <a:endParaRPr lang="en-US" sz="2400" dirty="0">
              <a:solidFill>
                <a:schemeClr val="bg1"/>
              </a:solidFill>
            </a:endParaRPr>
          </a:p>
          <a:p>
            <a:pPr algn="ctr"/>
            <a:r>
              <a:rPr lang="en-US" sz="2400" dirty="0">
                <a:solidFill>
                  <a:schemeClr val="bg1"/>
                </a:solidFill>
              </a:rPr>
              <a:t>Monotropic</a:t>
            </a:r>
          </a:p>
          <a:p>
            <a:pPr algn="ctr"/>
            <a:endParaRPr lang="en-US" sz="2400" dirty="0">
              <a:solidFill>
                <a:schemeClr val="bg1"/>
              </a:solidFill>
            </a:endParaRPr>
          </a:p>
          <a:p>
            <a:pPr algn="ctr"/>
            <a:r>
              <a:rPr lang="en-US" sz="2400" dirty="0">
                <a:solidFill>
                  <a:schemeClr val="bg1"/>
                </a:solidFill>
              </a:rPr>
              <a:t>Internal working model</a:t>
            </a:r>
          </a:p>
          <a:p>
            <a:pPr algn="ctr"/>
            <a:endParaRPr lang="en-US" sz="2400" dirty="0">
              <a:solidFill>
                <a:schemeClr val="bg1"/>
              </a:solidFill>
            </a:endParaRPr>
          </a:p>
          <a:p>
            <a:pPr algn="ctr"/>
            <a:endParaRPr lang="en-US" sz="2400" dirty="0">
              <a:solidFill>
                <a:schemeClr val="bg1"/>
              </a:solidFill>
            </a:endParaRPr>
          </a:p>
          <a:p>
            <a:pPr algn="ctr"/>
            <a:endParaRPr lang="en-US" sz="2400" dirty="0">
              <a:solidFill>
                <a:schemeClr val="bg1"/>
              </a:solidFill>
            </a:endParaRPr>
          </a:p>
          <a:p>
            <a:pPr algn="ctr"/>
            <a:endParaRPr lang="en-US" sz="2400" dirty="0">
              <a:solidFill>
                <a:schemeClr val="bg1"/>
              </a:solidFill>
            </a:endParaRPr>
          </a:p>
          <a:p>
            <a:endParaRPr lang="en-US" sz="2400" dirty="0">
              <a:solidFill>
                <a:schemeClr val="bg1"/>
              </a:solidFill>
            </a:endParaRPr>
          </a:p>
          <a:p>
            <a:endParaRPr lang="en-US" sz="2400" dirty="0">
              <a:solidFill>
                <a:schemeClr val="bg1"/>
              </a:solidFill>
            </a:endParaRPr>
          </a:p>
        </p:txBody>
      </p:sp>
      <p:pic>
        <p:nvPicPr>
          <p:cNvPr id="10" name="Picture 9">
            <a:extLst>
              <a:ext uri="{FF2B5EF4-FFF2-40B4-BE49-F238E27FC236}">
                <a16:creationId xmlns:a16="http://schemas.microsoft.com/office/drawing/2014/main" id="{3B70EC0E-D6F6-724D-B488-6BD8C8314CAC}"/>
              </a:ext>
            </a:extLst>
          </p:cNvPr>
          <p:cNvPicPr>
            <a:picLocks noChangeAspect="1"/>
          </p:cNvPicPr>
          <p:nvPr/>
        </p:nvPicPr>
        <p:blipFill>
          <a:blip r:embed="rId5"/>
          <a:stretch>
            <a:fillRect/>
          </a:stretch>
        </p:blipFill>
        <p:spPr>
          <a:xfrm>
            <a:off x="2574243" y="239690"/>
            <a:ext cx="9005562" cy="6754172"/>
          </a:xfrm>
          <a:prstGeom prst="rect">
            <a:avLst/>
          </a:prstGeom>
        </p:spPr>
      </p:pic>
      <p:pic>
        <p:nvPicPr>
          <p:cNvPr id="5" name="Picture 4">
            <a:extLst>
              <a:ext uri="{FF2B5EF4-FFF2-40B4-BE49-F238E27FC236}">
                <a16:creationId xmlns:a16="http://schemas.microsoft.com/office/drawing/2014/main" id="{1C830126-855C-2140-927C-B76E2AFBD44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086370" y="3684677"/>
            <a:ext cx="3084984" cy="2802194"/>
          </a:xfrm>
          <a:prstGeom prst="rect">
            <a:avLst/>
          </a:prstGeom>
        </p:spPr>
      </p:pic>
      <p:pic>
        <p:nvPicPr>
          <p:cNvPr id="11" name="Picture 10">
            <a:extLst>
              <a:ext uri="{FF2B5EF4-FFF2-40B4-BE49-F238E27FC236}">
                <a16:creationId xmlns:a16="http://schemas.microsoft.com/office/drawing/2014/main" id="{FF0CE815-778A-8841-B591-D98247F5646A}"/>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7299646" y="3460445"/>
            <a:ext cx="3021792" cy="3026426"/>
          </a:xfrm>
          <a:prstGeom prst="rect">
            <a:avLst/>
          </a:prstGeom>
        </p:spPr>
      </p:pic>
    </p:spTree>
    <p:extLst>
      <p:ext uri="{BB962C8B-B14F-4D97-AF65-F5344CB8AC3E}">
        <p14:creationId xmlns:p14="http://schemas.microsoft.com/office/powerpoint/2010/main" val="14740009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6397ABD-6DD4-B140-842D-FF4F204A1037}"/>
              </a:ext>
            </a:extLst>
          </p:cNvPr>
          <p:cNvPicPr>
            <a:picLocks noChangeAspect="1"/>
          </p:cNvPicPr>
          <p:nvPr/>
        </p:nvPicPr>
        <p:blipFill>
          <a:blip r:embed="rId3"/>
          <a:stretch>
            <a:fillRect/>
          </a:stretch>
        </p:blipFill>
        <p:spPr>
          <a:xfrm>
            <a:off x="0" y="-67633"/>
            <a:ext cx="12192000" cy="6925633"/>
          </a:xfrm>
          <a:prstGeom prst="rect">
            <a:avLst/>
          </a:prstGeom>
        </p:spPr>
      </p:pic>
      <p:sp>
        <p:nvSpPr>
          <p:cNvPr id="4" name="TextBox 3">
            <a:extLst>
              <a:ext uri="{FF2B5EF4-FFF2-40B4-BE49-F238E27FC236}">
                <a16:creationId xmlns:a16="http://schemas.microsoft.com/office/drawing/2014/main" id="{4F0C24EB-0B1F-3540-99EF-C527E9E5ED83}"/>
              </a:ext>
            </a:extLst>
          </p:cNvPr>
          <p:cNvSpPr txBox="1"/>
          <p:nvPr/>
        </p:nvSpPr>
        <p:spPr>
          <a:xfrm>
            <a:off x="157655" y="2874921"/>
            <a:ext cx="3547242" cy="3785652"/>
          </a:xfrm>
          <a:prstGeom prst="rect">
            <a:avLst/>
          </a:prstGeom>
          <a:noFill/>
        </p:spPr>
        <p:txBody>
          <a:bodyPr wrap="square" rtlCol="0">
            <a:spAutoFit/>
          </a:bodyPr>
          <a:lstStyle/>
          <a:p>
            <a:r>
              <a:rPr lang="en-US" sz="4000" dirty="0">
                <a:solidFill>
                  <a:schemeClr val="bg1"/>
                </a:solidFill>
              </a:rPr>
              <a:t>Infants are born with biological instincts to seek proximity to care givers for safety and care.</a:t>
            </a:r>
          </a:p>
        </p:txBody>
      </p:sp>
    </p:spTree>
    <p:extLst>
      <p:ext uri="{BB962C8B-B14F-4D97-AF65-F5344CB8AC3E}">
        <p14:creationId xmlns:p14="http://schemas.microsoft.com/office/powerpoint/2010/main" val="41509402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A9ECA05-F7B9-3C4F-AAB8-055154507BD2}"/>
              </a:ext>
            </a:extLst>
          </p:cNvPr>
          <p:cNvPicPr>
            <a:picLocks noChangeAspect="1"/>
          </p:cNvPicPr>
          <p:nvPr/>
        </p:nvPicPr>
        <p:blipFill>
          <a:blip r:embed="rId2"/>
          <a:stretch>
            <a:fillRect/>
          </a:stretch>
        </p:blipFill>
        <p:spPr>
          <a:xfrm>
            <a:off x="0" y="-69601"/>
            <a:ext cx="12192000" cy="6927601"/>
          </a:xfrm>
          <a:prstGeom prst="rect">
            <a:avLst/>
          </a:prstGeom>
        </p:spPr>
      </p:pic>
      <p:pic>
        <p:nvPicPr>
          <p:cNvPr id="5" name="Picture 4">
            <a:extLst>
              <a:ext uri="{FF2B5EF4-FFF2-40B4-BE49-F238E27FC236}">
                <a16:creationId xmlns:a16="http://schemas.microsoft.com/office/drawing/2014/main" id="{0C13FA9E-58E4-F243-81FA-850F293D9CB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4676399">
            <a:off x="3201923" y="785198"/>
            <a:ext cx="1391657" cy="1391657"/>
          </a:xfrm>
          <a:prstGeom prst="rect">
            <a:avLst/>
          </a:prstGeom>
        </p:spPr>
      </p:pic>
      <p:sp>
        <p:nvSpPr>
          <p:cNvPr id="6" name="TextBox 5">
            <a:extLst>
              <a:ext uri="{FF2B5EF4-FFF2-40B4-BE49-F238E27FC236}">
                <a16:creationId xmlns:a16="http://schemas.microsoft.com/office/drawing/2014/main" id="{C18C1F13-4DC4-5047-B9CA-BC819F938AC7}"/>
              </a:ext>
            </a:extLst>
          </p:cNvPr>
          <p:cNvSpPr txBox="1"/>
          <p:nvPr/>
        </p:nvSpPr>
        <p:spPr>
          <a:xfrm>
            <a:off x="213395" y="96031"/>
            <a:ext cx="4305259" cy="1384995"/>
          </a:xfrm>
          <a:prstGeom prst="rect">
            <a:avLst/>
          </a:prstGeom>
          <a:noFill/>
        </p:spPr>
        <p:txBody>
          <a:bodyPr wrap="square" rtlCol="0">
            <a:spAutoFit/>
          </a:bodyPr>
          <a:lstStyle/>
          <a:p>
            <a:r>
              <a:rPr lang="en-US" sz="2800" dirty="0">
                <a:solidFill>
                  <a:schemeClr val="tx1">
                    <a:lumMod val="65000"/>
                    <a:lumOff val="35000"/>
                  </a:schemeClr>
                </a:solidFill>
              </a:rPr>
              <a:t>Reciprocal interaction essential for the bonding of attachment.</a:t>
            </a:r>
          </a:p>
        </p:txBody>
      </p:sp>
    </p:spTree>
    <p:extLst>
      <p:ext uri="{BB962C8B-B14F-4D97-AF65-F5344CB8AC3E}">
        <p14:creationId xmlns:p14="http://schemas.microsoft.com/office/powerpoint/2010/main" val="3744716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A9ECA05-F7B9-3C4F-AAB8-055154507BD2}"/>
              </a:ext>
            </a:extLst>
          </p:cNvPr>
          <p:cNvPicPr>
            <a:picLocks noChangeAspect="1"/>
          </p:cNvPicPr>
          <p:nvPr/>
        </p:nvPicPr>
        <p:blipFill>
          <a:blip r:embed="rId2"/>
          <a:stretch>
            <a:fillRect/>
          </a:stretch>
        </p:blipFill>
        <p:spPr>
          <a:xfrm>
            <a:off x="0" y="-69601"/>
            <a:ext cx="12192000" cy="6927601"/>
          </a:xfrm>
          <a:prstGeom prst="rect">
            <a:avLst/>
          </a:prstGeom>
        </p:spPr>
      </p:pic>
      <p:pic>
        <p:nvPicPr>
          <p:cNvPr id="5" name="Picture 4">
            <a:extLst>
              <a:ext uri="{FF2B5EF4-FFF2-40B4-BE49-F238E27FC236}">
                <a16:creationId xmlns:a16="http://schemas.microsoft.com/office/drawing/2014/main" id="{0C13FA9E-58E4-F243-81FA-850F293D9CB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4676399">
            <a:off x="1948309" y="3248179"/>
            <a:ext cx="1391657" cy="1391657"/>
          </a:xfrm>
          <a:prstGeom prst="rect">
            <a:avLst/>
          </a:prstGeom>
        </p:spPr>
      </p:pic>
      <p:sp>
        <p:nvSpPr>
          <p:cNvPr id="6" name="TextBox 5">
            <a:extLst>
              <a:ext uri="{FF2B5EF4-FFF2-40B4-BE49-F238E27FC236}">
                <a16:creationId xmlns:a16="http://schemas.microsoft.com/office/drawing/2014/main" id="{C18C1F13-4DC4-5047-B9CA-BC819F938AC7}"/>
              </a:ext>
            </a:extLst>
          </p:cNvPr>
          <p:cNvSpPr txBox="1"/>
          <p:nvPr/>
        </p:nvSpPr>
        <p:spPr>
          <a:xfrm>
            <a:off x="139653" y="2917145"/>
            <a:ext cx="4305259" cy="954107"/>
          </a:xfrm>
          <a:prstGeom prst="rect">
            <a:avLst/>
          </a:prstGeom>
          <a:noFill/>
        </p:spPr>
        <p:txBody>
          <a:bodyPr wrap="square" rtlCol="0">
            <a:spAutoFit/>
          </a:bodyPr>
          <a:lstStyle/>
          <a:p>
            <a:r>
              <a:rPr lang="en-US" sz="2800" dirty="0">
                <a:solidFill>
                  <a:schemeClr val="bg1"/>
                </a:solidFill>
              </a:rPr>
              <a:t>Can you think of any examples?</a:t>
            </a:r>
          </a:p>
        </p:txBody>
      </p:sp>
    </p:spTree>
    <p:extLst>
      <p:ext uri="{BB962C8B-B14F-4D97-AF65-F5344CB8AC3E}">
        <p14:creationId xmlns:p14="http://schemas.microsoft.com/office/powerpoint/2010/main" val="6705264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7932F74-B006-9A41-AF9A-240A7A8D1907}"/>
              </a:ext>
            </a:extLst>
          </p:cNvPr>
          <p:cNvPicPr>
            <a:picLocks noChangeAspect="1"/>
          </p:cNvPicPr>
          <p:nvPr/>
        </p:nvPicPr>
        <p:blipFill>
          <a:blip r:embed="rId2"/>
          <a:stretch>
            <a:fillRect/>
          </a:stretch>
        </p:blipFill>
        <p:spPr>
          <a:xfrm>
            <a:off x="0" y="-82062"/>
            <a:ext cx="12192000" cy="6940062"/>
          </a:xfrm>
          <a:prstGeom prst="rect">
            <a:avLst/>
          </a:prstGeom>
        </p:spPr>
      </p:pic>
    </p:spTree>
    <p:extLst>
      <p:ext uri="{BB962C8B-B14F-4D97-AF65-F5344CB8AC3E}">
        <p14:creationId xmlns:p14="http://schemas.microsoft.com/office/powerpoint/2010/main" val="6897710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7932F74-B006-9A41-AF9A-240A7A8D1907}"/>
              </a:ext>
            </a:extLst>
          </p:cNvPr>
          <p:cNvPicPr>
            <a:picLocks noChangeAspect="1"/>
          </p:cNvPicPr>
          <p:nvPr/>
        </p:nvPicPr>
        <p:blipFill>
          <a:blip r:embed="rId2"/>
          <a:stretch>
            <a:fillRect/>
          </a:stretch>
        </p:blipFill>
        <p:spPr>
          <a:xfrm>
            <a:off x="0" y="-82062"/>
            <a:ext cx="12192000" cy="6940062"/>
          </a:xfrm>
          <a:prstGeom prst="rect">
            <a:avLst/>
          </a:prstGeom>
        </p:spPr>
      </p:pic>
      <p:sp>
        <p:nvSpPr>
          <p:cNvPr id="4" name="TextBox 3">
            <a:extLst>
              <a:ext uri="{FF2B5EF4-FFF2-40B4-BE49-F238E27FC236}">
                <a16:creationId xmlns:a16="http://schemas.microsoft.com/office/drawing/2014/main" id="{98F38680-5733-5D4C-9A2A-A2BF67B4E469}"/>
              </a:ext>
            </a:extLst>
          </p:cNvPr>
          <p:cNvSpPr txBox="1"/>
          <p:nvPr/>
        </p:nvSpPr>
        <p:spPr>
          <a:xfrm>
            <a:off x="139408" y="0"/>
            <a:ext cx="2635324" cy="3539430"/>
          </a:xfrm>
          <a:prstGeom prst="rect">
            <a:avLst/>
          </a:prstGeom>
          <a:noFill/>
        </p:spPr>
        <p:txBody>
          <a:bodyPr wrap="square" rtlCol="0">
            <a:spAutoFit/>
          </a:bodyPr>
          <a:lstStyle/>
          <a:p>
            <a:r>
              <a:rPr lang="en-US" sz="3200" dirty="0">
                <a:solidFill>
                  <a:schemeClr val="accent4">
                    <a:lumMod val="60000"/>
                    <a:lumOff val="40000"/>
                  </a:schemeClr>
                </a:solidFill>
              </a:rPr>
              <a:t>Can you guess what Bowlby thought if a child was unable to form secure attachments? </a:t>
            </a:r>
          </a:p>
        </p:txBody>
      </p:sp>
    </p:spTree>
    <p:extLst>
      <p:ext uri="{BB962C8B-B14F-4D97-AF65-F5344CB8AC3E}">
        <p14:creationId xmlns:p14="http://schemas.microsoft.com/office/powerpoint/2010/main" val="26799270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7932F74-B006-9A41-AF9A-240A7A8D1907}"/>
              </a:ext>
            </a:extLst>
          </p:cNvPr>
          <p:cNvPicPr>
            <a:picLocks noChangeAspect="1"/>
          </p:cNvPicPr>
          <p:nvPr/>
        </p:nvPicPr>
        <p:blipFill>
          <a:blip r:embed="rId2"/>
          <a:stretch>
            <a:fillRect/>
          </a:stretch>
        </p:blipFill>
        <p:spPr>
          <a:xfrm>
            <a:off x="0" y="-82062"/>
            <a:ext cx="12192000" cy="6940062"/>
          </a:xfrm>
          <a:prstGeom prst="rect">
            <a:avLst/>
          </a:prstGeom>
        </p:spPr>
      </p:pic>
      <p:sp>
        <p:nvSpPr>
          <p:cNvPr id="4" name="TextBox 3">
            <a:extLst>
              <a:ext uri="{FF2B5EF4-FFF2-40B4-BE49-F238E27FC236}">
                <a16:creationId xmlns:a16="http://schemas.microsoft.com/office/drawing/2014/main" id="{98F38680-5733-5D4C-9A2A-A2BF67B4E469}"/>
              </a:ext>
            </a:extLst>
          </p:cNvPr>
          <p:cNvSpPr txBox="1"/>
          <p:nvPr/>
        </p:nvSpPr>
        <p:spPr>
          <a:xfrm>
            <a:off x="139408" y="0"/>
            <a:ext cx="2509199" cy="4031873"/>
          </a:xfrm>
          <a:prstGeom prst="rect">
            <a:avLst/>
          </a:prstGeom>
          <a:noFill/>
        </p:spPr>
        <p:txBody>
          <a:bodyPr wrap="square" rtlCol="0">
            <a:spAutoFit/>
          </a:bodyPr>
          <a:lstStyle/>
          <a:p>
            <a:r>
              <a:rPr lang="en-US" sz="3200" dirty="0">
                <a:solidFill>
                  <a:srgbClr val="FF0000"/>
                </a:solidFill>
              </a:rPr>
              <a:t>Long term negative effects on child’s social, emotional and intellectual development.</a:t>
            </a:r>
          </a:p>
        </p:txBody>
      </p:sp>
      <p:pic>
        <p:nvPicPr>
          <p:cNvPr id="5" name="Picture 4">
            <a:extLst>
              <a:ext uri="{FF2B5EF4-FFF2-40B4-BE49-F238E27FC236}">
                <a16:creationId xmlns:a16="http://schemas.microsoft.com/office/drawing/2014/main" id="{5F2FC8AC-C06B-1148-A3D3-9C52397FBFD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896711" y="3121573"/>
            <a:ext cx="1481958" cy="1481958"/>
          </a:xfrm>
          <a:prstGeom prst="rect">
            <a:avLst/>
          </a:prstGeom>
        </p:spPr>
      </p:pic>
    </p:spTree>
    <p:extLst>
      <p:ext uri="{BB962C8B-B14F-4D97-AF65-F5344CB8AC3E}">
        <p14:creationId xmlns:p14="http://schemas.microsoft.com/office/powerpoint/2010/main" val="35885308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7932F74-B006-9A41-AF9A-240A7A8D1907}"/>
              </a:ext>
            </a:extLst>
          </p:cNvPr>
          <p:cNvPicPr>
            <a:picLocks noChangeAspect="1"/>
          </p:cNvPicPr>
          <p:nvPr/>
        </p:nvPicPr>
        <p:blipFill>
          <a:blip r:embed="rId2"/>
          <a:stretch>
            <a:fillRect/>
          </a:stretch>
        </p:blipFill>
        <p:spPr>
          <a:xfrm>
            <a:off x="0" y="-82062"/>
            <a:ext cx="12192000" cy="6940062"/>
          </a:xfrm>
          <a:prstGeom prst="rect">
            <a:avLst/>
          </a:prstGeom>
        </p:spPr>
      </p:pic>
      <p:sp>
        <p:nvSpPr>
          <p:cNvPr id="4" name="TextBox 3">
            <a:extLst>
              <a:ext uri="{FF2B5EF4-FFF2-40B4-BE49-F238E27FC236}">
                <a16:creationId xmlns:a16="http://schemas.microsoft.com/office/drawing/2014/main" id="{98F38680-5733-5D4C-9A2A-A2BF67B4E469}"/>
              </a:ext>
            </a:extLst>
          </p:cNvPr>
          <p:cNvSpPr txBox="1"/>
          <p:nvPr/>
        </p:nvSpPr>
        <p:spPr>
          <a:xfrm>
            <a:off x="139408" y="0"/>
            <a:ext cx="2509199" cy="4031873"/>
          </a:xfrm>
          <a:prstGeom prst="rect">
            <a:avLst/>
          </a:prstGeom>
          <a:noFill/>
        </p:spPr>
        <p:txBody>
          <a:bodyPr wrap="square" rtlCol="0">
            <a:spAutoFit/>
          </a:bodyPr>
          <a:lstStyle/>
          <a:p>
            <a:r>
              <a:rPr lang="en-US" sz="3200" dirty="0">
                <a:solidFill>
                  <a:srgbClr val="FF0000"/>
                </a:solidFill>
              </a:rPr>
              <a:t>Long term negative effects on child’s social, emotional and intellectual development.</a:t>
            </a:r>
          </a:p>
        </p:txBody>
      </p:sp>
      <p:pic>
        <p:nvPicPr>
          <p:cNvPr id="5" name="Picture 4">
            <a:extLst>
              <a:ext uri="{FF2B5EF4-FFF2-40B4-BE49-F238E27FC236}">
                <a16:creationId xmlns:a16="http://schemas.microsoft.com/office/drawing/2014/main" id="{5F2FC8AC-C06B-1148-A3D3-9C52397FBFD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896711" y="3121573"/>
            <a:ext cx="1481958" cy="1481958"/>
          </a:xfrm>
          <a:prstGeom prst="rect">
            <a:avLst/>
          </a:prstGeom>
        </p:spPr>
      </p:pic>
      <p:sp>
        <p:nvSpPr>
          <p:cNvPr id="6" name="Rectangle 5">
            <a:extLst>
              <a:ext uri="{FF2B5EF4-FFF2-40B4-BE49-F238E27FC236}">
                <a16:creationId xmlns:a16="http://schemas.microsoft.com/office/drawing/2014/main" id="{D6DE5C0C-8DBA-5045-A24D-BCE8500AFC38}"/>
              </a:ext>
            </a:extLst>
          </p:cNvPr>
          <p:cNvSpPr/>
          <p:nvPr/>
        </p:nvSpPr>
        <p:spPr>
          <a:xfrm>
            <a:off x="69704" y="4587257"/>
            <a:ext cx="3757303" cy="830997"/>
          </a:xfrm>
          <a:prstGeom prst="rect">
            <a:avLst/>
          </a:prstGeom>
        </p:spPr>
        <p:txBody>
          <a:bodyPr wrap="square">
            <a:spAutoFit/>
          </a:bodyPr>
          <a:lstStyle/>
          <a:p>
            <a:r>
              <a:rPr lang="en-US" sz="4800" dirty="0">
                <a:solidFill>
                  <a:srgbClr val="FFC000"/>
                </a:solidFill>
              </a:rPr>
              <a:t>Irreversible?</a:t>
            </a:r>
          </a:p>
        </p:txBody>
      </p:sp>
    </p:spTree>
    <p:extLst>
      <p:ext uri="{BB962C8B-B14F-4D97-AF65-F5344CB8AC3E}">
        <p14:creationId xmlns:p14="http://schemas.microsoft.com/office/powerpoint/2010/main" val="15599415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7932F74-B006-9A41-AF9A-240A7A8D1907}"/>
              </a:ext>
            </a:extLst>
          </p:cNvPr>
          <p:cNvPicPr>
            <a:picLocks noChangeAspect="1"/>
          </p:cNvPicPr>
          <p:nvPr/>
        </p:nvPicPr>
        <p:blipFill>
          <a:blip r:embed="rId2"/>
          <a:stretch>
            <a:fillRect/>
          </a:stretch>
        </p:blipFill>
        <p:spPr>
          <a:xfrm>
            <a:off x="0" y="-82062"/>
            <a:ext cx="12192000" cy="6940062"/>
          </a:xfrm>
          <a:prstGeom prst="rect">
            <a:avLst/>
          </a:prstGeom>
        </p:spPr>
      </p:pic>
      <p:pic>
        <p:nvPicPr>
          <p:cNvPr id="5" name="Picture 4">
            <a:extLst>
              <a:ext uri="{FF2B5EF4-FFF2-40B4-BE49-F238E27FC236}">
                <a16:creationId xmlns:a16="http://schemas.microsoft.com/office/drawing/2014/main" id="{5F2FC8AC-C06B-1148-A3D3-9C52397FBFD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896711" y="3121573"/>
            <a:ext cx="1481958" cy="1481958"/>
          </a:xfrm>
          <a:prstGeom prst="rect">
            <a:avLst/>
          </a:prstGeom>
        </p:spPr>
      </p:pic>
      <p:sp>
        <p:nvSpPr>
          <p:cNvPr id="7" name="Rectangle 6">
            <a:extLst>
              <a:ext uri="{FF2B5EF4-FFF2-40B4-BE49-F238E27FC236}">
                <a16:creationId xmlns:a16="http://schemas.microsoft.com/office/drawing/2014/main" id="{05B9CA77-08B8-B043-9B24-FA7F43EDB4A4}"/>
              </a:ext>
            </a:extLst>
          </p:cNvPr>
          <p:cNvSpPr/>
          <p:nvPr/>
        </p:nvSpPr>
        <p:spPr>
          <a:xfrm>
            <a:off x="139408" y="82274"/>
            <a:ext cx="3757303" cy="3046988"/>
          </a:xfrm>
          <a:prstGeom prst="rect">
            <a:avLst/>
          </a:prstGeom>
        </p:spPr>
        <p:txBody>
          <a:bodyPr wrap="square">
            <a:spAutoFit/>
          </a:bodyPr>
          <a:lstStyle/>
          <a:p>
            <a:r>
              <a:rPr lang="en-US" sz="4800" dirty="0">
                <a:solidFill>
                  <a:srgbClr val="FFC000"/>
                </a:solidFill>
              </a:rPr>
              <a:t>What is your opinion on his timeframe for this? </a:t>
            </a:r>
          </a:p>
        </p:txBody>
      </p:sp>
      <p:pic>
        <p:nvPicPr>
          <p:cNvPr id="8" name="Picture 7">
            <a:extLst>
              <a:ext uri="{FF2B5EF4-FFF2-40B4-BE49-F238E27FC236}">
                <a16:creationId xmlns:a16="http://schemas.microsoft.com/office/drawing/2014/main" id="{B6E690BE-9EB1-F740-8E60-DCB0663FFC1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rot="4881308">
            <a:off x="1448246" y="2545165"/>
            <a:ext cx="2289410" cy="2289410"/>
          </a:xfrm>
          <a:prstGeom prst="rect">
            <a:avLst/>
          </a:prstGeom>
        </p:spPr>
      </p:pic>
    </p:spTree>
    <p:extLst>
      <p:ext uri="{BB962C8B-B14F-4D97-AF65-F5344CB8AC3E}">
        <p14:creationId xmlns:p14="http://schemas.microsoft.com/office/powerpoint/2010/main" val="108001109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7932F74-B006-9A41-AF9A-240A7A8D1907}"/>
              </a:ext>
            </a:extLst>
          </p:cNvPr>
          <p:cNvPicPr>
            <a:picLocks noChangeAspect="1"/>
          </p:cNvPicPr>
          <p:nvPr/>
        </p:nvPicPr>
        <p:blipFill>
          <a:blip r:embed="rId2"/>
          <a:stretch>
            <a:fillRect/>
          </a:stretch>
        </p:blipFill>
        <p:spPr>
          <a:xfrm>
            <a:off x="0" y="-82062"/>
            <a:ext cx="12193296" cy="6940800"/>
          </a:xfrm>
          <a:prstGeom prst="rect">
            <a:avLst/>
          </a:prstGeom>
        </p:spPr>
      </p:pic>
      <p:pic>
        <p:nvPicPr>
          <p:cNvPr id="5" name="Picture 4">
            <a:extLst>
              <a:ext uri="{FF2B5EF4-FFF2-40B4-BE49-F238E27FC236}">
                <a16:creationId xmlns:a16="http://schemas.microsoft.com/office/drawing/2014/main" id="{5F2FC8AC-C06B-1148-A3D3-9C52397FBFD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896711" y="3121573"/>
            <a:ext cx="1481958" cy="1481958"/>
          </a:xfrm>
          <a:prstGeom prst="rect">
            <a:avLst/>
          </a:prstGeom>
        </p:spPr>
      </p:pic>
      <p:sp>
        <p:nvSpPr>
          <p:cNvPr id="6" name="Rectangle 5">
            <a:extLst>
              <a:ext uri="{FF2B5EF4-FFF2-40B4-BE49-F238E27FC236}">
                <a16:creationId xmlns:a16="http://schemas.microsoft.com/office/drawing/2014/main" id="{A3BBD75D-C559-1E45-B392-5720F4447D71}"/>
              </a:ext>
            </a:extLst>
          </p:cNvPr>
          <p:cNvSpPr/>
          <p:nvPr/>
        </p:nvSpPr>
        <p:spPr>
          <a:xfrm>
            <a:off x="8371770" y="754009"/>
            <a:ext cx="3679439" cy="3108543"/>
          </a:xfrm>
          <a:prstGeom prst="rect">
            <a:avLst/>
          </a:prstGeom>
        </p:spPr>
        <p:txBody>
          <a:bodyPr wrap="square">
            <a:spAutoFit/>
          </a:bodyPr>
          <a:lstStyle/>
          <a:p>
            <a:r>
              <a:rPr lang="en-GB" sz="2800" dirty="0">
                <a:solidFill>
                  <a:schemeClr val="bg1"/>
                </a:solidFill>
                <a:latin typeface="-webkit-standard"/>
              </a:rPr>
              <a:t>later he described it more flexibly as a </a:t>
            </a:r>
            <a:r>
              <a:rPr lang="en-GB" sz="2800" b="1" dirty="0">
                <a:solidFill>
                  <a:schemeClr val="bg1"/>
                </a:solidFill>
              </a:rPr>
              <a:t>sensitive period</a:t>
            </a:r>
            <a:r>
              <a:rPr lang="en-GB" sz="2800" dirty="0">
                <a:solidFill>
                  <a:schemeClr val="bg1"/>
                </a:solidFill>
                <a:latin typeface="-webkit-standard"/>
              </a:rPr>
              <a:t> (attachments form most easily during this window, but not impossible after).</a:t>
            </a:r>
            <a:endParaRPr lang="en-US" sz="2800" dirty="0">
              <a:solidFill>
                <a:schemeClr val="bg1"/>
              </a:solidFill>
            </a:endParaRPr>
          </a:p>
        </p:txBody>
      </p:sp>
      <p:pic>
        <p:nvPicPr>
          <p:cNvPr id="7" name="Picture 6">
            <a:extLst>
              <a:ext uri="{FF2B5EF4-FFF2-40B4-BE49-F238E27FC236}">
                <a16:creationId xmlns:a16="http://schemas.microsoft.com/office/drawing/2014/main" id="{A1610144-5581-8747-9379-932D36CD1A82}"/>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rot="11237839">
            <a:off x="8910060" y="4273548"/>
            <a:ext cx="2289410" cy="2289410"/>
          </a:xfrm>
          <a:prstGeom prst="rect">
            <a:avLst/>
          </a:prstGeom>
        </p:spPr>
      </p:pic>
    </p:spTree>
    <p:extLst>
      <p:ext uri="{BB962C8B-B14F-4D97-AF65-F5344CB8AC3E}">
        <p14:creationId xmlns:p14="http://schemas.microsoft.com/office/powerpoint/2010/main" val="25969695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D2DCE42-8A16-B34F-AE4B-4B504FD84C7C}"/>
              </a:ext>
            </a:extLst>
          </p:cNvPr>
          <p:cNvPicPr>
            <a:picLocks noChangeAspect="1"/>
          </p:cNvPicPr>
          <p:nvPr/>
        </p:nvPicPr>
        <p:blipFill>
          <a:blip r:embed="rId2"/>
          <a:stretch>
            <a:fillRect/>
          </a:stretch>
        </p:blipFill>
        <p:spPr>
          <a:xfrm>
            <a:off x="0" y="-30624"/>
            <a:ext cx="12192000" cy="6888624"/>
          </a:xfrm>
          <a:prstGeom prst="rect">
            <a:avLst/>
          </a:prstGeom>
        </p:spPr>
      </p:pic>
      <p:sp>
        <p:nvSpPr>
          <p:cNvPr id="4" name="TextBox 3">
            <a:extLst>
              <a:ext uri="{FF2B5EF4-FFF2-40B4-BE49-F238E27FC236}">
                <a16:creationId xmlns:a16="http://schemas.microsoft.com/office/drawing/2014/main" id="{33BCCCE0-93E9-9045-9373-38E6CB37210F}"/>
              </a:ext>
            </a:extLst>
          </p:cNvPr>
          <p:cNvSpPr txBox="1"/>
          <p:nvPr/>
        </p:nvSpPr>
        <p:spPr>
          <a:xfrm>
            <a:off x="123641" y="0"/>
            <a:ext cx="3691614" cy="1938992"/>
          </a:xfrm>
          <a:prstGeom prst="rect">
            <a:avLst/>
          </a:prstGeom>
          <a:noFill/>
        </p:spPr>
        <p:txBody>
          <a:bodyPr wrap="square" rtlCol="0">
            <a:spAutoFit/>
          </a:bodyPr>
          <a:lstStyle/>
          <a:p>
            <a:r>
              <a:rPr lang="en-US" sz="4000" dirty="0"/>
              <a:t>Primary attachment…</a:t>
            </a:r>
          </a:p>
          <a:p>
            <a:r>
              <a:rPr lang="en-US" sz="4000" dirty="0"/>
              <a:t>typically who?</a:t>
            </a:r>
          </a:p>
        </p:txBody>
      </p:sp>
    </p:spTree>
    <p:extLst>
      <p:ext uri="{BB962C8B-B14F-4D97-AF65-F5344CB8AC3E}">
        <p14:creationId xmlns:p14="http://schemas.microsoft.com/office/powerpoint/2010/main" val="13347549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D2DCE42-8A16-B34F-AE4B-4B504FD84C7C}"/>
              </a:ext>
            </a:extLst>
          </p:cNvPr>
          <p:cNvPicPr>
            <a:picLocks noChangeAspect="1"/>
          </p:cNvPicPr>
          <p:nvPr/>
        </p:nvPicPr>
        <p:blipFill>
          <a:blip r:embed="rId2"/>
          <a:stretch>
            <a:fillRect/>
          </a:stretch>
        </p:blipFill>
        <p:spPr>
          <a:xfrm>
            <a:off x="0" y="-30624"/>
            <a:ext cx="12192000" cy="6888624"/>
          </a:xfrm>
          <a:prstGeom prst="rect">
            <a:avLst/>
          </a:prstGeom>
        </p:spPr>
      </p:pic>
      <p:sp>
        <p:nvSpPr>
          <p:cNvPr id="4" name="TextBox 3">
            <a:extLst>
              <a:ext uri="{FF2B5EF4-FFF2-40B4-BE49-F238E27FC236}">
                <a16:creationId xmlns:a16="http://schemas.microsoft.com/office/drawing/2014/main" id="{33BCCCE0-93E9-9045-9373-38E6CB37210F}"/>
              </a:ext>
            </a:extLst>
          </p:cNvPr>
          <p:cNvSpPr txBox="1"/>
          <p:nvPr/>
        </p:nvSpPr>
        <p:spPr>
          <a:xfrm>
            <a:off x="10166275" y="4288220"/>
            <a:ext cx="3691614" cy="707886"/>
          </a:xfrm>
          <a:prstGeom prst="rect">
            <a:avLst/>
          </a:prstGeom>
          <a:noFill/>
        </p:spPr>
        <p:txBody>
          <a:bodyPr wrap="square" rtlCol="0">
            <a:spAutoFit/>
          </a:bodyPr>
          <a:lstStyle/>
          <a:p>
            <a:r>
              <a:rPr lang="en-US" sz="4000" dirty="0"/>
              <a:t>Mother</a:t>
            </a:r>
          </a:p>
        </p:txBody>
      </p:sp>
      <p:pic>
        <p:nvPicPr>
          <p:cNvPr id="5" name="Picture 4">
            <a:extLst>
              <a:ext uri="{FF2B5EF4-FFF2-40B4-BE49-F238E27FC236}">
                <a16:creationId xmlns:a16="http://schemas.microsoft.com/office/drawing/2014/main" id="{CD4D1567-B349-2440-94BF-3CB97037413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15564098">
            <a:off x="8792340" y="3845572"/>
            <a:ext cx="1176867" cy="1176867"/>
          </a:xfrm>
          <a:prstGeom prst="rect">
            <a:avLst/>
          </a:prstGeom>
        </p:spPr>
      </p:pic>
      <p:sp>
        <p:nvSpPr>
          <p:cNvPr id="6" name="TextBox 5">
            <a:extLst>
              <a:ext uri="{FF2B5EF4-FFF2-40B4-BE49-F238E27FC236}">
                <a16:creationId xmlns:a16="http://schemas.microsoft.com/office/drawing/2014/main" id="{46C50823-F482-BD47-915E-EE4D41A9C4AE}"/>
              </a:ext>
            </a:extLst>
          </p:cNvPr>
          <p:cNvSpPr txBox="1"/>
          <p:nvPr/>
        </p:nvSpPr>
        <p:spPr>
          <a:xfrm>
            <a:off x="118385" y="0"/>
            <a:ext cx="3286967" cy="3539430"/>
          </a:xfrm>
          <a:prstGeom prst="rect">
            <a:avLst/>
          </a:prstGeom>
          <a:noFill/>
        </p:spPr>
        <p:txBody>
          <a:bodyPr wrap="square" rtlCol="0">
            <a:spAutoFit/>
          </a:bodyPr>
          <a:lstStyle/>
          <a:p>
            <a:r>
              <a:rPr lang="en-US" sz="3200" dirty="0"/>
              <a:t>Bowlby suggests that this relationship is more important than others for emotional development </a:t>
            </a:r>
          </a:p>
        </p:txBody>
      </p:sp>
    </p:spTree>
    <p:extLst>
      <p:ext uri="{BB962C8B-B14F-4D97-AF65-F5344CB8AC3E}">
        <p14:creationId xmlns:p14="http://schemas.microsoft.com/office/powerpoint/2010/main" val="125156867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2226FCC-4CD0-C34C-A43A-D833668DCC6C}"/>
              </a:ext>
            </a:extLst>
          </p:cNvPr>
          <p:cNvPicPr>
            <a:picLocks noChangeAspect="1"/>
          </p:cNvPicPr>
          <p:nvPr/>
        </p:nvPicPr>
        <p:blipFill>
          <a:blip r:embed="rId2"/>
          <a:stretch>
            <a:fillRect/>
          </a:stretch>
        </p:blipFill>
        <p:spPr>
          <a:xfrm>
            <a:off x="0" y="-36885"/>
            <a:ext cx="12192000" cy="6894885"/>
          </a:xfrm>
          <a:prstGeom prst="rect">
            <a:avLst/>
          </a:prstGeom>
        </p:spPr>
      </p:pic>
      <p:sp>
        <p:nvSpPr>
          <p:cNvPr id="5" name="TextBox 4">
            <a:extLst>
              <a:ext uri="{FF2B5EF4-FFF2-40B4-BE49-F238E27FC236}">
                <a16:creationId xmlns:a16="http://schemas.microsoft.com/office/drawing/2014/main" id="{DA1CBD9B-904C-C842-9A6E-B44914879EB9}"/>
              </a:ext>
            </a:extLst>
          </p:cNvPr>
          <p:cNvSpPr txBox="1"/>
          <p:nvPr/>
        </p:nvSpPr>
        <p:spPr>
          <a:xfrm>
            <a:off x="9025903" y="1471565"/>
            <a:ext cx="2719408" cy="1938992"/>
          </a:xfrm>
          <a:prstGeom prst="rect">
            <a:avLst/>
          </a:prstGeom>
          <a:noFill/>
        </p:spPr>
        <p:txBody>
          <a:bodyPr wrap="square" rtlCol="0">
            <a:spAutoFit/>
          </a:bodyPr>
          <a:lstStyle/>
          <a:p>
            <a:r>
              <a:rPr lang="en-US" sz="2400" dirty="0"/>
              <a:t>Influence child’s future relationships (Romantic connections and parenting styles)</a:t>
            </a:r>
          </a:p>
        </p:txBody>
      </p:sp>
      <p:sp>
        <p:nvSpPr>
          <p:cNvPr id="6" name="TextBox 5">
            <a:extLst>
              <a:ext uri="{FF2B5EF4-FFF2-40B4-BE49-F238E27FC236}">
                <a16:creationId xmlns:a16="http://schemas.microsoft.com/office/drawing/2014/main" id="{2C9E305B-A233-9D4D-9C68-3A496CDE709A}"/>
              </a:ext>
            </a:extLst>
          </p:cNvPr>
          <p:cNvSpPr txBox="1"/>
          <p:nvPr/>
        </p:nvSpPr>
        <p:spPr>
          <a:xfrm>
            <a:off x="144662" y="1775896"/>
            <a:ext cx="1747200" cy="1938992"/>
          </a:xfrm>
          <a:prstGeom prst="rect">
            <a:avLst/>
          </a:prstGeom>
          <a:noFill/>
        </p:spPr>
        <p:txBody>
          <a:bodyPr wrap="square" rtlCol="0">
            <a:spAutoFit/>
          </a:bodyPr>
          <a:lstStyle/>
          <a:p>
            <a:r>
              <a:rPr lang="en-US" sz="2400" dirty="0">
                <a:solidFill>
                  <a:schemeClr val="bg1"/>
                </a:solidFill>
              </a:rPr>
              <a:t>Mental framework</a:t>
            </a:r>
          </a:p>
          <a:p>
            <a:r>
              <a:rPr lang="en-US" sz="2400" dirty="0">
                <a:solidFill>
                  <a:schemeClr val="bg1"/>
                </a:solidFill>
              </a:rPr>
              <a:t>Shaped by early attachments</a:t>
            </a:r>
          </a:p>
        </p:txBody>
      </p:sp>
    </p:spTree>
    <p:extLst>
      <p:ext uri="{BB962C8B-B14F-4D97-AF65-F5344CB8AC3E}">
        <p14:creationId xmlns:p14="http://schemas.microsoft.com/office/powerpoint/2010/main" val="247166020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1FD9AFA-A5B0-3946-A9B3-79CC2E4D675D}"/>
              </a:ext>
            </a:extLst>
          </p:cNvPr>
          <p:cNvPicPr>
            <a:picLocks noChangeAspect="1"/>
          </p:cNvPicPr>
          <p:nvPr/>
        </p:nvPicPr>
        <p:blipFill>
          <a:blip r:embed="rId2"/>
          <a:stretch>
            <a:fillRect/>
          </a:stretch>
        </p:blipFill>
        <p:spPr>
          <a:xfrm>
            <a:off x="0" y="-47231"/>
            <a:ext cx="12192000" cy="6952462"/>
          </a:xfrm>
          <a:prstGeom prst="rect">
            <a:avLst/>
          </a:prstGeom>
        </p:spPr>
      </p:pic>
      <p:sp>
        <p:nvSpPr>
          <p:cNvPr id="4" name="Rectangle 3">
            <a:extLst>
              <a:ext uri="{FF2B5EF4-FFF2-40B4-BE49-F238E27FC236}">
                <a16:creationId xmlns:a16="http://schemas.microsoft.com/office/drawing/2014/main" id="{D93F4765-CBC4-104B-B34B-2FB95CDD0DA4}"/>
              </a:ext>
            </a:extLst>
          </p:cNvPr>
          <p:cNvSpPr/>
          <p:nvPr/>
        </p:nvSpPr>
        <p:spPr>
          <a:xfrm>
            <a:off x="107950" y="6105436"/>
            <a:ext cx="11976100" cy="646331"/>
          </a:xfrm>
          <a:prstGeom prst="rect">
            <a:avLst/>
          </a:prstGeom>
        </p:spPr>
        <p:txBody>
          <a:bodyPr wrap="square">
            <a:spAutoFit/>
          </a:bodyPr>
          <a:lstStyle/>
          <a:p>
            <a:r>
              <a:rPr lang="en-GB" dirty="0">
                <a:solidFill>
                  <a:schemeClr val="bg1"/>
                </a:solidFill>
              </a:rPr>
              <a:t> </a:t>
            </a:r>
            <a:r>
              <a:rPr lang="en-GB" b="1" dirty="0">
                <a:solidFill>
                  <a:schemeClr val="bg1"/>
                </a:solidFill>
              </a:rPr>
              <a:t>“imprinting”</a:t>
            </a:r>
            <a:r>
              <a:rPr lang="en-GB" dirty="0">
                <a:solidFill>
                  <a:schemeClr val="bg1"/>
                </a:solidFill>
              </a:rPr>
              <a:t> refers to a </a:t>
            </a:r>
            <a:r>
              <a:rPr lang="en-GB" b="1" dirty="0">
                <a:solidFill>
                  <a:schemeClr val="bg1"/>
                </a:solidFill>
              </a:rPr>
              <a:t>form of rapid learning that occurs in a specific, critical period early in an animal’s life</a:t>
            </a:r>
            <a:r>
              <a:rPr lang="en-GB" dirty="0">
                <a:solidFill>
                  <a:schemeClr val="bg1"/>
                </a:solidFill>
              </a:rPr>
              <a:t>, during which a young animal forms a strong attachment or recognition bond with the first moving object it sees — usually its mother.</a:t>
            </a:r>
          </a:p>
        </p:txBody>
      </p:sp>
    </p:spTree>
    <p:extLst>
      <p:ext uri="{BB962C8B-B14F-4D97-AF65-F5344CB8AC3E}">
        <p14:creationId xmlns:p14="http://schemas.microsoft.com/office/powerpoint/2010/main" val="242881031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1FD9AFA-A5B0-3946-A9B3-79CC2E4D675D}"/>
              </a:ext>
            </a:extLst>
          </p:cNvPr>
          <p:cNvPicPr>
            <a:picLocks noChangeAspect="1"/>
          </p:cNvPicPr>
          <p:nvPr/>
        </p:nvPicPr>
        <p:blipFill>
          <a:blip r:embed="rId2"/>
          <a:stretch>
            <a:fillRect/>
          </a:stretch>
        </p:blipFill>
        <p:spPr>
          <a:xfrm>
            <a:off x="0" y="0"/>
            <a:ext cx="12192000" cy="6952462"/>
          </a:xfrm>
          <a:prstGeom prst="rect">
            <a:avLst/>
          </a:prstGeom>
        </p:spPr>
      </p:pic>
      <p:sp>
        <p:nvSpPr>
          <p:cNvPr id="2" name="Rectangle 1">
            <a:extLst>
              <a:ext uri="{FF2B5EF4-FFF2-40B4-BE49-F238E27FC236}">
                <a16:creationId xmlns:a16="http://schemas.microsoft.com/office/drawing/2014/main" id="{A1962228-E403-1E49-B93B-928171681CD9}"/>
              </a:ext>
            </a:extLst>
          </p:cNvPr>
          <p:cNvSpPr/>
          <p:nvPr/>
        </p:nvSpPr>
        <p:spPr>
          <a:xfrm>
            <a:off x="5644055" y="2711669"/>
            <a:ext cx="6290442" cy="3641834"/>
          </a:xfrm>
          <a:prstGeom prst="rect">
            <a:avLst/>
          </a:prstGeom>
          <a:solidFill>
            <a:srgbClr val="021F30"/>
          </a:solidFill>
          <a:ln>
            <a:solidFill>
              <a:srgbClr val="021F3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63352B5-06B4-E94E-A6AE-F7BE87AE616F}"/>
              </a:ext>
            </a:extLst>
          </p:cNvPr>
          <p:cNvSpPr txBox="1"/>
          <p:nvPr/>
        </p:nvSpPr>
        <p:spPr>
          <a:xfrm>
            <a:off x="5491655" y="2536428"/>
            <a:ext cx="6290442" cy="4555093"/>
          </a:xfrm>
          <a:prstGeom prst="rect">
            <a:avLst/>
          </a:prstGeom>
          <a:noFill/>
        </p:spPr>
        <p:txBody>
          <a:bodyPr wrap="square" rtlCol="0">
            <a:spAutoFit/>
          </a:bodyPr>
          <a:lstStyle/>
          <a:p>
            <a:r>
              <a:rPr lang="en-GB" sz="1600" dirty="0">
                <a:solidFill>
                  <a:schemeClr val="bg1"/>
                </a:solidFill>
              </a:rPr>
              <a:t>He split a batch of </a:t>
            </a:r>
            <a:r>
              <a:rPr lang="en-GB" sz="1600" b="1" dirty="0">
                <a:solidFill>
                  <a:schemeClr val="bg1"/>
                </a:solidFill>
              </a:rPr>
              <a:t>greylag goose eggs</a:t>
            </a:r>
            <a:r>
              <a:rPr lang="en-GB" sz="1600" dirty="0">
                <a:solidFill>
                  <a:schemeClr val="bg1"/>
                </a:solidFill>
              </a:rPr>
              <a:t> into two groups:</a:t>
            </a:r>
          </a:p>
          <a:p>
            <a:pPr lvl="1"/>
            <a:r>
              <a:rPr lang="en-GB" sz="1600" b="1" dirty="0">
                <a:solidFill>
                  <a:schemeClr val="bg1"/>
                </a:solidFill>
              </a:rPr>
              <a:t>Group 1:</a:t>
            </a:r>
            <a:r>
              <a:rPr lang="en-GB" sz="1600" dirty="0">
                <a:solidFill>
                  <a:schemeClr val="bg1"/>
                </a:solidFill>
              </a:rPr>
              <a:t> hatched naturally with their mother present.</a:t>
            </a:r>
          </a:p>
          <a:p>
            <a:pPr lvl="1"/>
            <a:r>
              <a:rPr lang="en-GB" sz="1600" b="1" dirty="0">
                <a:solidFill>
                  <a:schemeClr val="bg1"/>
                </a:solidFill>
              </a:rPr>
              <a:t>Group 2:</a:t>
            </a:r>
            <a:r>
              <a:rPr lang="en-GB" sz="1600" dirty="0">
                <a:solidFill>
                  <a:schemeClr val="bg1"/>
                </a:solidFill>
              </a:rPr>
              <a:t> hatched in an incubator, with </a:t>
            </a:r>
            <a:r>
              <a:rPr lang="en-GB" sz="1600" b="1" dirty="0">
                <a:solidFill>
                  <a:schemeClr val="bg1"/>
                </a:solidFill>
              </a:rPr>
              <a:t>Lorenz</a:t>
            </a:r>
            <a:r>
              <a:rPr lang="en-GB" sz="1600" dirty="0">
                <a:solidFill>
                  <a:schemeClr val="bg1"/>
                </a:solidFill>
              </a:rPr>
              <a:t> himself being the first moving object they saw.</a:t>
            </a:r>
          </a:p>
          <a:p>
            <a:endParaRPr lang="en-GB" sz="1600" dirty="0">
              <a:solidFill>
                <a:schemeClr val="bg1"/>
              </a:solidFill>
            </a:endParaRPr>
          </a:p>
          <a:p>
            <a:r>
              <a:rPr lang="en-GB" sz="1600" dirty="0">
                <a:solidFill>
                  <a:schemeClr val="bg1"/>
                </a:solidFill>
              </a:rPr>
              <a:t>The results:</a:t>
            </a:r>
          </a:p>
          <a:p>
            <a:pPr lvl="1"/>
            <a:r>
              <a:rPr lang="en-GB" sz="1600" dirty="0">
                <a:solidFill>
                  <a:schemeClr val="bg1"/>
                </a:solidFill>
              </a:rPr>
              <a:t>The naturally hatched goslings followed their mother.</a:t>
            </a:r>
          </a:p>
          <a:p>
            <a:pPr lvl="1"/>
            <a:r>
              <a:rPr lang="en-GB" sz="1600" dirty="0">
                <a:solidFill>
                  <a:schemeClr val="bg1"/>
                </a:solidFill>
              </a:rPr>
              <a:t>The incubator-hatched goslings followed </a:t>
            </a:r>
            <a:r>
              <a:rPr lang="en-GB" sz="1600" b="1" dirty="0">
                <a:solidFill>
                  <a:schemeClr val="bg1"/>
                </a:solidFill>
              </a:rPr>
              <a:t>Lorenz</a:t>
            </a:r>
            <a:r>
              <a:rPr lang="en-GB" sz="1600" dirty="0">
                <a:solidFill>
                  <a:schemeClr val="bg1"/>
                </a:solidFill>
              </a:rPr>
              <a:t> everywhere — even when mixed with the others later.</a:t>
            </a:r>
          </a:p>
          <a:p>
            <a:pPr lvl="1"/>
            <a:endParaRPr lang="en-GB" sz="1600" dirty="0">
              <a:solidFill>
                <a:schemeClr val="bg1"/>
              </a:solidFill>
            </a:endParaRPr>
          </a:p>
          <a:p>
            <a:r>
              <a:rPr lang="en-GB" sz="1600" b="1" dirty="0">
                <a:solidFill>
                  <a:schemeClr val="bg1"/>
                </a:solidFill>
              </a:rPr>
              <a:t>What this demonstrated:</a:t>
            </a:r>
          </a:p>
          <a:p>
            <a:r>
              <a:rPr lang="en-GB" sz="1600" b="1" dirty="0">
                <a:solidFill>
                  <a:schemeClr val="bg1"/>
                </a:solidFill>
              </a:rPr>
              <a:t>Imprinting</a:t>
            </a:r>
            <a:r>
              <a:rPr lang="en-GB" sz="1600" dirty="0">
                <a:solidFill>
                  <a:schemeClr val="bg1"/>
                </a:solidFill>
              </a:rPr>
              <a:t> happens </a:t>
            </a:r>
            <a:r>
              <a:rPr lang="en-GB" sz="1600" b="1" dirty="0">
                <a:solidFill>
                  <a:schemeClr val="bg1"/>
                </a:solidFill>
              </a:rPr>
              <a:t>during a critical period</a:t>
            </a:r>
            <a:r>
              <a:rPr lang="en-GB" sz="1600" dirty="0">
                <a:solidFill>
                  <a:schemeClr val="bg1"/>
                </a:solidFill>
              </a:rPr>
              <a:t> (usually within the first few hours after hatching).</a:t>
            </a:r>
          </a:p>
          <a:p>
            <a:r>
              <a:rPr lang="en-GB" sz="1600" dirty="0">
                <a:solidFill>
                  <a:schemeClr val="bg1"/>
                </a:solidFill>
              </a:rPr>
              <a:t>Once established, the bond is </a:t>
            </a:r>
            <a:r>
              <a:rPr lang="en-GB" sz="1600" b="1" dirty="0">
                <a:solidFill>
                  <a:schemeClr val="bg1"/>
                </a:solidFill>
              </a:rPr>
              <a:t>irreversible</a:t>
            </a:r>
            <a:r>
              <a:rPr lang="en-GB" sz="1600" dirty="0">
                <a:solidFill>
                  <a:schemeClr val="bg1"/>
                </a:solidFill>
              </a:rPr>
              <a:t> — the goslings continued to treat Lorenz as their “mother.” </a:t>
            </a:r>
          </a:p>
          <a:p>
            <a:r>
              <a:rPr lang="en-GB" sz="1600" dirty="0">
                <a:solidFill>
                  <a:schemeClr val="bg1"/>
                </a:solidFill>
              </a:rPr>
              <a:t>It serves an important </a:t>
            </a:r>
            <a:r>
              <a:rPr lang="en-GB" sz="1600" b="1" dirty="0">
                <a:solidFill>
                  <a:schemeClr val="bg1"/>
                </a:solidFill>
              </a:rPr>
              <a:t>survival function</a:t>
            </a:r>
            <a:r>
              <a:rPr lang="en-GB" sz="1600" dirty="0">
                <a:solidFill>
                  <a:schemeClr val="bg1"/>
                </a:solidFill>
              </a:rPr>
              <a:t> in nature: ensuring that young animals stay close to their caregiver</a:t>
            </a:r>
            <a:r>
              <a:rPr lang="en-GB" sz="1100" dirty="0">
                <a:solidFill>
                  <a:schemeClr val="bg1"/>
                </a:solidFill>
              </a:rPr>
              <a:t>.</a:t>
            </a:r>
          </a:p>
          <a:p>
            <a:endParaRPr lang="en-US" dirty="0"/>
          </a:p>
        </p:txBody>
      </p:sp>
    </p:spTree>
    <p:extLst>
      <p:ext uri="{BB962C8B-B14F-4D97-AF65-F5344CB8AC3E}">
        <p14:creationId xmlns:p14="http://schemas.microsoft.com/office/powerpoint/2010/main" val="100686161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B692BBB-1E41-0845-90A0-8DC81462864A}"/>
              </a:ext>
            </a:extLst>
          </p:cNvPr>
          <p:cNvPicPr>
            <a:picLocks noChangeAspect="1"/>
          </p:cNvPicPr>
          <p:nvPr/>
        </p:nvPicPr>
        <p:blipFill>
          <a:blip r:embed="rId2"/>
          <a:stretch>
            <a:fillRect/>
          </a:stretch>
        </p:blipFill>
        <p:spPr>
          <a:xfrm>
            <a:off x="0" y="-78085"/>
            <a:ext cx="12192000" cy="6936085"/>
          </a:xfrm>
          <a:prstGeom prst="rect">
            <a:avLst/>
          </a:prstGeom>
        </p:spPr>
      </p:pic>
      <p:pic>
        <p:nvPicPr>
          <p:cNvPr id="4" name="Picture 3">
            <a:extLst>
              <a:ext uri="{FF2B5EF4-FFF2-40B4-BE49-F238E27FC236}">
                <a16:creationId xmlns:a16="http://schemas.microsoft.com/office/drawing/2014/main" id="{1EF78182-D0BD-5846-BA3C-EFBE40B75B4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15564098">
            <a:off x="5020440" y="5356872"/>
            <a:ext cx="1176867" cy="1176867"/>
          </a:xfrm>
          <a:prstGeom prst="rect">
            <a:avLst/>
          </a:prstGeom>
        </p:spPr>
      </p:pic>
      <p:sp>
        <p:nvSpPr>
          <p:cNvPr id="5" name="TextBox 4">
            <a:extLst>
              <a:ext uri="{FF2B5EF4-FFF2-40B4-BE49-F238E27FC236}">
                <a16:creationId xmlns:a16="http://schemas.microsoft.com/office/drawing/2014/main" id="{CBA60AA4-854A-1348-BBDA-B18F2F669902}"/>
              </a:ext>
            </a:extLst>
          </p:cNvPr>
          <p:cNvSpPr txBox="1"/>
          <p:nvPr/>
        </p:nvSpPr>
        <p:spPr>
          <a:xfrm>
            <a:off x="6213410" y="5945305"/>
            <a:ext cx="3030338" cy="461665"/>
          </a:xfrm>
          <a:prstGeom prst="rect">
            <a:avLst/>
          </a:prstGeom>
          <a:noFill/>
        </p:spPr>
        <p:txBody>
          <a:bodyPr wrap="square" rtlCol="0">
            <a:spAutoFit/>
          </a:bodyPr>
          <a:lstStyle/>
          <a:p>
            <a:r>
              <a:rPr lang="en-US" sz="2400" dirty="0">
                <a:solidFill>
                  <a:schemeClr val="bg1"/>
                </a:solidFill>
              </a:rPr>
              <a:t>Lacked social skills</a:t>
            </a:r>
          </a:p>
        </p:txBody>
      </p:sp>
    </p:spTree>
    <p:extLst>
      <p:ext uri="{BB962C8B-B14F-4D97-AF65-F5344CB8AC3E}">
        <p14:creationId xmlns:p14="http://schemas.microsoft.com/office/powerpoint/2010/main" val="277522911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9E864E7-F677-C748-A246-6E3420DF268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5308600" y="1"/>
            <a:ext cx="3073400" cy="5435600"/>
          </a:xfrm>
          <a:prstGeom prst="rect">
            <a:avLst/>
          </a:prstGeom>
        </p:spPr>
      </p:pic>
      <p:pic>
        <p:nvPicPr>
          <p:cNvPr id="6" name="Picture 5">
            <a:extLst>
              <a:ext uri="{FF2B5EF4-FFF2-40B4-BE49-F238E27FC236}">
                <a16:creationId xmlns:a16="http://schemas.microsoft.com/office/drawing/2014/main" id="{7DADAA5D-3764-4C4F-AC2F-82EFD8F32E96}"/>
              </a:ext>
            </a:extLst>
          </p:cNvPr>
          <p:cNvPicPr>
            <a:picLocks noChangeAspect="1"/>
          </p:cNvPicPr>
          <p:nvPr/>
        </p:nvPicPr>
        <p:blipFill>
          <a:blip r:embed="rId3"/>
          <a:stretch>
            <a:fillRect/>
          </a:stretch>
        </p:blipFill>
        <p:spPr>
          <a:xfrm>
            <a:off x="0" y="520700"/>
            <a:ext cx="4914901" cy="4914901"/>
          </a:xfrm>
          <a:prstGeom prst="rect">
            <a:avLst/>
          </a:prstGeom>
        </p:spPr>
      </p:pic>
      <p:sp>
        <p:nvSpPr>
          <p:cNvPr id="7" name="TextBox 6">
            <a:extLst>
              <a:ext uri="{FF2B5EF4-FFF2-40B4-BE49-F238E27FC236}">
                <a16:creationId xmlns:a16="http://schemas.microsoft.com/office/drawing/2014/main" id="{789B58B7-89BB-7E46-A439-C66F850F6696}"/>
              </a:ext>
            </a:extLst>
          </p:cNvPr>
          <p:cNvSpPr txBox="1"/>
          <p:nvPr/>
        </p:nvSpPr>
        <p:spPr>
          <a:xfrm>
            <a:off x="266700" y="5943600"/>
            <a:ext cx="11752513" cy="461665"/>
          </a:xfrm>
          <a:prstGeom prst="rect">
            <a:avLst/>
          </a:prstGeom>
          <a:noFill/>
        </p:spPr>
        <p:txBody>
          <a:bodyPr wrap="none" rtlCol="0">
            <a:spAutoFit/>
          </a:bodyPr>
          <a:lstStyle/>
          <a:p>
            <a:r>
              <a:rPr lang="en-US" sz="2400" dirty="0"/>
              <a:t>What is your opinion on Bowlby’s monotropic theory? (One important attachment – mother)</a:t>
            </a:r>
          </a:p>
        </p:txBody>
      </p:sp>
    </p:spTree>
    <p:extLst>
      <p:ext uri="{BB962C8B-B14F-4D97-AF65-F5344CB8AC3E}">
        <p14:creationId xmlns:p14="http://schemas.microsoft.com/office/powerpoint/2010/main" val="317294471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9E864E7-F677-C748-A246-6E3420DF268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
            <a:ext cx="12192000" cy="6976532"/>
          </a:xfrm>
          <a:prstGeom prst="rect">
            <a:avLst/>
          </a:prstGeom>
        </p:spPr>
      </p:pic>
    </p:spTree>
    <p:extLst>
      <p:ext uri="{BB962C8B-B14F-4D97-AF65-F5344CB8AC3E}">
        <p14:creationId xmlns:p14="http://schemas.microsoft.com/office/powerpoint/2010/main" val="165346370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9B3CA4C-987A-A34B-84E6-96084BA4FA10}"/>
              </a:ext>
            </a:extLst>
          </p:cNvPr>
          <p:cNvPicPr>
            <a:picLocks noChangeAspect="1"/>
          </p:cNvPicPr>
          <p:nvPr/>
        </p:nvPicPr>
        <p:blipFill>
          <a:blip r:embed="rId2"/>
          <a:stretch>
            <a:fillRect/>
          </a:stretch>
        </p:blipFill>
        <p:spPr>
          <a:xfrm>
            <a:off x="0" y="-34390"/>
            <a:ext cx="12192000" cy="6892390"/>
          </a:xfrm>
          <a:prstGeom prst="rect">
            <a:avLst/>
          </a:prstGeom>
        </p:spPr>
      </p:pic>
      <p:pic>
        <p:nvPicPr>
          <p:cNvPr id="7" name="Picture 6">
            <a:extLst>
              <a:ext uri="{FF2B5EF4-FFF2-40B4-BE49-F238E27FC236}">
                <a16:creationId xmlns:a16="http://schemas.microsoft.com/office/drawing/2014/main" id="{9B8A117F-B895-8340-A7B6-FD18E8AE10D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815462" y="2159000"/>
            <a:ext cx="3683000" cy="3683000"/>
          </a:xfrm>
          <a:prstGeom prst="rect">
            <a:avLst/>
          </a:prstGeom>
        </p:spPr>
      </p:pic>
      <p:sp>
        <p:nvSpPr>
          <p:cNvPr id="8" name="TextBox 7">
            <a:extLst>
              <a:ext uri="{FF2B5EF4-FFF2-40B4-BE49-F238E27FC236}">
                <a16:creationId xmlns:a16="http://schemas.microsoft.com/office/drawing/2014/main" id="{63D3FAFD-3405-7F46-B861-B68E6B558B52}"/>
              </a:ext>
            </a:extLst>
          </p:cNvPr>
          <p:cNvSpPr txBox="1"/>
          <p:nvPr/>
        </p:nvSpPr>
        <p:spPr>
          <a:xfrm>
            <a:off x="8231933" y="6119167"/>
            <a:ext cx="2850057" cy="461665"/>
          </a:xfrm>
          <a:prstGeom prst="rect">
            <a:avLst/>
          </a:prstGeom>
          <a:noFill/>
        </p:spPr>
        <p:txBody>
          <a:bodyPr wrap="square" rtlCol="0">
            <a:spAutoFit/>
          </a:bodyPr>
          <a:lstStyle/>
          <a:p>
            <a:r>
              <a:rPr lang="en-US" sz="2400" dirty="0">
                <a:solidFill>
                  <a:schemeClr val="bg1"/>
                </a:solidFill>
              </a:rPr>
              <a:t>Cultural differences?</a:t>
            </a:r>
          </a:p>
        </p:txBody>
      </p:sp>
    </p:spTree>
    <p:extLst>
      <p:ext uri="{BB962C8B-B14F-4D97-AF65-F5344CB8AC3E}">
        <p14:creationId xmlns:p14="http://schemas.microsoft.com/office/powerpoint/2010/main" val="379363982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CA85B05-6665-9C4D-ADFA-B9D22D068E57}"/>
              </a:ext>
            </a:extLst>
          </p:cNvPr>
          <p:cNvPicPr>
            <a:picLocks noChangeAspect="1"/>
          </p:cNvPicPr>
          <p:nvPr/>
        </p:nvPicPr>
        <p:blipFill>
          <a:blip r:embed="rId2"/>
          <a:stretch>
            <a:fillRect/>
          </a:stretch>
        </p:blipFill>
        <p:spPr>
          <a:xfrm>
            <a:off x="0" y="9050"/>
            <a:ext cx="12192000" cy="6848950"/>
          </a:xfrm>
          <a:prstGeom prst="rect">
            <a:avLst/>
          </a:prstGeom>
        </p:spPr>
      </p:pic>
    </p:spTree>
    <p:extLst>
      <p:ext uri="{BB962C8B-B14F-4D97-AF65-F5344CB8AC3E}">
        <p14:creationId xmlns:p14="http://schemas.microsoft.com/office/powerpoint/2010/main" val="9679326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A5EF2A9-5D5C-7445-BAE1-A57D36FE672A}"/>
              </a:ext>
            </a:extLst>
          </p:cNvPr>
          <p:cNvPicPr>
            <a:picLocks noChangeAspect="1"/>
          </p:cNvPicPr>
          <p:nvPr/>
        </p:nvPicPr>
        <p:blipFill>
          <a:blip r:embed="rId2"/>
          <a:stretch>
            <a:fillRect/>
          </a:stretch>
        </p:blipFill>
        <p:spPr>
          <a:xfrm>
            <a:off x="0" y="2712"/>
            <a:ext cx="12192000" cy="6855288"/>
          </a:xfrm>
          <a:prstGeom prst="rect">
            <a:avLst/>
          </a:prstGeom>
        </p:spPr>
      </p:pic>
    </p:spTree>
    <p:extLst>
      <p:ext uri="{BB962C8B-B14F-4D97-AF65-F5344CB8AC3E}">
        <p14:creationId xmlns:p14="http://schemas.microsoft.com/office/powerpoint/2010/main" val="37114339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8F87EEC-65FF-CE4D-B18E-03339AE89860}"/>
              </a:ext>
            </a:extLst>
          </p:cNvPr>
          <p:cNvPicPr>
            <a:picLocks noChangeAspect="1"/>
          </p:cNvPicPr>
          <p:nvPr/>
        </p:nvPicPr>
        <p:blipFill>
          <a:blip r:embed="rId2"/>
          <a:stretch>
            <a:fillRect/>
          </a:stretch>
        </p:blipFill>
        <p:spPr>
          <a:xfrm>
            <a:off x="0" y="2712"/>
            <a:ext cx="12192000" cy="6855288"/>
          </a:xfrm>
          <a:prstGeom prst="rect">
            <a:avLst/>
          </a:prstGeom>
        </p:spPr>
      </p:pic>
      <p:pic>
        <p:nvPicPr>
          <p:cNvPr id="5" name="Picture 4">
            <a:extLst>
              <a:ext uri="{FF2B5EF4-FFF2-40B4-BE49-F238E27FC236}">
                <a16:creationId xmlns:a16="http://schemas.microsoft.com/office/drawing/2014/main" id="{FCAF169E-6AC5-D646-8FA2-91F0CF6EA4D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10800000">
            <a:off x="5295900" y="1219200"/>
            <a:ext cx="1130300" cy="1130300"/>
          </a:xfrm>
          <a:prstGeom prst="rect">
            <a:avLst/>
          </a:prstGeom>
        </p:spPr>
      </p:pic>
    </p:spTree>
    <p:extLst>
      <p:ext uri="{BB962C8B-B14F-4D97-AF65-F5344CB8AC3E}">
        <p14:creationId xmlns:p14="http://schemas.microsoft.com/office/powerpoint/2010/main" val="175236216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9C0B3C9-D2F8-BF40-B2D8-EA223044C5F9}"/>
              </a:ext>
            </a:extLst>
          </p:cNvPr>
          <p:cNvPicPr>
            <a:picLocks noChangeAspect="1"/>
          </p:cNvPicPr>
          <p:nvPr/>
        </p:nvPicPr>
        <p:blipFill>
          <a:blip r:embed="rId2"/>
          <a:stretch>
            <a:fillRect/>
          </a:stretch>
        </p:blipFill>
        <p:spPr>
          <a:xfrm>
            <a:off x="0" y="33366"/>
            <a:ext cx="12192000" cy="6824634"/>
          </a:xfrm>
          <a:prstGeom prst="rect">
            <a:avLst/>
          </a:prstGeom>
        </p:spPr>
      </p:pic>
    </p:spTree>
    <p:extLst>
      <p:ext uri="{BB962C8B-B14F-4D97-AF65-F5344CB8AC3E}">
        <p14:creationId xmlns:p14="http://schemas.microsoft.com/office/powerpoint/2010/main" val="314329868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A83D267-05A5-B048-B1A9-A449ED664CF8}"/>
              </a:ext>
            </a:extLst>
          </p:cNvPr>
          <p:cNvPicPr>
            <a:picLocks noChangeAspect="1"/>
          </p:cNvPicPr>
          <p:nvPr/>
        </p:nvPicPr>
        <p:blipFill>
          <a:blip r:embed="rId2"/>
          <a:stretch>
            <a:fillRect/>
          </a:stretch>
        </p:blipFill>
        <p:spPr>
          <a:xfrm>
            <a:off x="768350" y="431800"/>
            <a:ext cx="10655300" cy="5994400"/>
          </a:xfrm>
          <a:prstGeom prst="rect">
            <a:avLst/>
          </a:prstGeom>
        </p:spPr>
      </p:pic>
    </p:spTree>
    <p:extLst>
      <p:ext uri="{BB962C8B-B14F-4D97-AF65-F5344CB8AC3E}">
        <p14:creationId xmlns:p14="http://schemas.microsoft.com/office/powerpoint/2010/main" val="251586607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A83D267-05A5-B048-B1A9-A449ED664CF8}"/>
              </a:ext>
            </a:extLst>
          </p:cNvPr>
          <p:cNvPicPr>
            <a:picLocks noChangeAspect="1"/>
          </p:cNvPicPr>
          <p:nvPr/>
        </p:nvPicPr>
        <p:blipFill>
          <a:blip r:embed="rId2"/>
          <a:stretch>
            <a:fillRect/>
          </a:stretch>
        </p:blipFill>
        <p:spPr>
          <a:xfrm>
            <a:off x="768350" y="431800"/>
            <a:ext cx="10655300" cy="5994400"/>
          </a:xfrm>
          <a:prstGeom prst="rect">
            <a:avLst/>
          </a:prstGeom>
        </p:spPr>
      </p:pic>
      <p:sp>
        <p:nvSpPr>
          <p:cNvPr id="2" name="Rectangle 1">
            <a:extLst>
              <a:ext uri="{FF2B5EF4-FFF2-40B4-BE49-F238E27FC236}">
                <a16:creationId xmlns:a16="http://schemas.microsoft.com/office/drawing/2014/main" id="{DC0A7569-85AA-AC4D-83D0-75FAD2A320F4}"/>
              </a:ext>
            </a:extLst>
          </p:cNvPr>
          <p:cNvSpPr/>
          <p:nvPr/>
        </p:nvSpPr>
        <p:spPr>
          <a:xfrm>
            <a:off x="901700" y="655935"/>
            <a:ext cx="3060700" cy="1477328"/>
          </a:xfrm>
          <a:prstGeom prst="rect">
            <a:avLst/>
          </a:prstGeom>
        </p:spPr>
        <p:txBody>
          <a:bodyPr wrap="square">
            <a:spAutoFit/>
          </a:bodyPr>
          <a:lstStyle/>
          <a:p>
            <a:r>
              <a:rPr lang="en-GB" dirty="0">
                <a:solidFill>
                  <a:schemeClr val="bg1"/>
                </a:solidFill>
              </a:rPr>
              <a:t>Mary Ainsworth was a psychologist (born 1913, died 1999) who advanced the study of how babies form emotional bonds with caregivers.</a:t>
            </a:r>
            <a:endParaRPr lang="en-US" dirty="0">
              <a:solidFill>
                <a:schemeClr val="bg1"/>
              </a:solidFill>
            </a:endParaRPr>
          </a:p>
        </p:txBody>
      </p:sp>
      <p:pic>
        <p:nvPicPr>
          <p:cNvPr id="4" name="Picture 3">
            <a:extLst>
              <a:ext uri="{FF2B5EF4-FFF2-40B4-BE49-F238E27FC236}">
                <a16:creationId xmlns:a16="http://schemas.microsoft.com/office/drawing/2014/main" id="{FB250CC0-E115-694A-9346-B1E6653A275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18291824">
            <a:off x="592634" y="2052934"/>
            <a:ext cx="1176867" cy="1176867"/>
          </a:xfrm>
          <a:prstGeom prst="rect">
            <a:avLst/>
          </a:prstGeom>
        </p:spPr>
      </p:pic>
    </p:spTree>
    <p:extLst>
      <p:ext uri="{BB962C8B-B14F-4D97-AF65-F5344CB8AC3E}">
        <p14:creationId xmlns:p14="http://schemas.microsoft.com/office/powerpoint/2010/main" val="206724944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A83D267-05A5-B048-B1A9-A449ED664CF8}"/>
              </a:ext>
            </a:extLst>
          </p:cNvPr>
          <p:cNvPicPr>
            <a:picLocks noChangeAspect="1"/>
          </p:cNvPicPr>
          <p:nvPr/>
        </p:nvPicPr>
        <p:blipFill>
          <a:blip r:embed="rId2"/>
          <a:stretch>
            <a:fillRect/>
          </a:stretch>
        </p:blipFill>
        <p:spPr>
          <a:xfrm>
            <a:off x="768350" y="431800"/>
            <a:ext cx="10655300" cy="5994400"/>
          </a:xfrm>
          <a:prstGeom prst="rect">
            <a:avLst/>
          </a:prstGeom>
        </p:spPr>
      </p:pic>
      <p:sp>
        <p:nvSpPr>
          <p:cNvPr id="2" name="Rectangle 1">
            <a:extLst>
              <a:ext uri="{FF2B5EF4-FFF2-40B4-BE49-F238E27FC236}">
                <a16:creationId xmlns:a16="http://schemas.microsoft.com/office/drawing/2014/main" id="{DC0A7569-85AA-AC4D-83D0-75FAD2A320F4}"/>
              </a:ext>
            </a:extLst>
          </p:cNvPr>
          <p:cNvSpPr/>
          <p:nvPr/>
        </p:nvSpPr>
        <p:spPr>
          <a:xfrm>
            <a:off x="901700" y="655935"/>
            <a:ext cx="3060700" cy="1477328"/>
          </a:xfrm>
          <a:prstGeom prst="rect">
            <a:avLst/>
          </a:prstGeom>
        </p:spPr>
        <p:txBody>
          <a:bodyPr wrap="square">
            <a:spAutoFit/>
          </a:bodyPr>
          <a:lstStyle/>
          <a:p>
            <a:r>
              <a:rPr lang="en-GB" dirty="0">
                <a:solidFill>
                  <a:schemeClr val="bg1"/>
                </a:solidFill>
              </a:rPr>
              <a:t>Mary Ainsworth was a psychologist (born 1913, died 1999) who advanced the study of how babies form emotional bonds with caregivers.</a:t>
            </a:r>
            <a:endParaRPr lang="en-US" dirty="0">
              <a:solidFill>
                <a:schemeClr val="bg1"/>
              </a:solidFill>
            </a:endParaRPr>
          </a:p>
        </p:txBody>
      </p:sp>
      <p:pic>
        <p:nvPicPr>
          <p:cNvPr id="4" name="Picture 3">
            <a:extLst>
              <a:ext uri="{FF2B5EF4-FFF2-40B4-BE49-F238E27FC236}">
                <a16:creationId xmlns:a16="http://schemas.microsoft.com/office/drawing/2014/main" id="{FB250CC0-E115-694A-9346-B1E6653A275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18291824">
            <a:off x="592634" y="2052934"/>
            <a:ext cx="1176867" cy="1176867"/>
          </a:xfrm>
          <a:prstGeom prst="rect">
            <a:avLst/>
          </a:prstGeom>
        </p:spPr>
      </p:pic>
      <p:sp>
        <p:nvSpPr>
          <p:cNvPr id="5" name="Rectangle 4">
            <a:extLst>
              <a:ext uri="{FF2B5EF4-FFF2-40B4-BE49-F238E27FC236}">
                <a16:creationId xmlns:a16="http://schemas.microsoft.com/office/drawing/2014/main" id="{E335AF09-9CE2-414B-A10D-AF7C06307AAB}"/>
              </a:ext>
            </a:extLst>
          </p:cNvPr>
          <p:cNvSpPr/>
          <p:nvPr/>
        </p:nvSpPr>
        <p:spPr>
          <a:xfrm>
            <a:off x="4368865" y="979101"/>
            <a:ext cx="2635250" cy="2308324"/>
          </a:xfrm>
          <a:prstGeom prst="rect">
            <a:avLst/>
          </a:prstGeom>
        </p:spPr>
        <p:txBody>
          <a:bodyPr wrap="square">
            <a:spAutoFit/>
          </a:bodyPr>
          <a:lstStyle/>
          <a:p>
            <a:r>
              <a:rPr lang="en-GB" dirty="0">
                <a:solidFill>
                  <a:schemeClr val="bg1"/>
                </a:solidFill>
              </a:rPr>
              <a:t>She worked with John Bowlby, building on his ideas, but she added a way to observe attachment behaviour in a controlled way (so that it could be studied scientifically).</a:t>
            </a:r>
          </a:p>
        </p:txBody>
      </p:sp>
      <p:pic>
        <p:nvPicPr>
          <p:cNvPr id="6" name="Picture 5">
            <a:extLst>
              <a:ext uri="{FF2B5EF4-FFF2-40B4-BE49-F238E27FC236}">
                <a16:creationId xmlns:a16="http://schemas.microsoft.com/office/drawing/2014/main" id="{2DAD5E72-CDA2-6542-9A87-6D699E8FCC9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927121">
            <a:off x="3056490" y="2052933"/>
            <a:ext cx="1176867" cy="1176867"/>
          </a:xfrm>
          <a:prstGeom prst="rect">
            <a:avLst/>
          </a:prstGeom>
        </p:spPr>
      </p:pic>
    </p:spTree>
    <p:extLst>
      <p:ext uri="{BB962C8B-B14F-4D97-AF65-F5344CB8AC3E}">
        <p14:creationId xmlns:p14="http://schemas.microsoft.com/office/powerpoint/2010/main" val="226377085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A83D267-05A5-B048-B1A9-A449ED664CF8}"/>
              </a:ext>
            </a:extLst>
          </p:cNvPr>
          <p:cNvPicPr>
            <a:picLocks noChangeAspect="1"/>
          </p:cNvPicPr>
          <p:nvPr/>
        </p:nvPicPr>
        <p:blipFill>
          <a:blip r:embed="rId2"/>
          <a:stretch>
            <a:fillRect/>
          </a:stretch>
        </p:blipFill>
        <p:spPr>
          <a:xfrm>
            <a:off x="768350" y="431800"/>
            <a:ext cx="10655300" cy="5994400"/>
          </a:xfrm>
          <a:prstGeom prst="rect">
            <a:avLst/>
          </a:prstGeom>
        </p:spPr>
      </p:pic>
      <p:sp>
        <p:nvSpPr>
          <p:cNvPr id="2" name="Rectangle 1">
            <a:extLst>
              <a:ext uri="{FF2B5EF4-FFF2-40B4-BE49-F238E27FC236}">
                <a16:creationId xmlns:a16="http://schemas.microsoft.com/office/drawing/2014/main" id="{DC0A7569-85AA-AC4D-83D0-75FAD2A320F4}"/>
              </a:ext>
            </a:extLst>
          </p:cNvPr>
          <p:cNvSpPr/>
          <p:nvPr/>
        </p:nvSpPr>
        <p:spPr>
          <a:xfrm>
            <a:off x="901700" y="655935"/>
            <a:ext cx="3060700" cy="1477328"/>
          </a:xfrm>
          <a:prstGeom prst="rect">
            <a:avLst/>
          </a:prstGeom>
        </p:spPr>
        <p:txBody>
          <a:bodyPr wrap="square">
            <a:spAutoFit/>
          </a:bodyPr>
          <a:lstStyle/>
          <a:p>
            <a:r>
              <a:rPr lang="en-GB" dirty="0">
                <a:solidFill>
                  <a:schemeClr val="bg1"/>
                </a:solidFill>
              </a:rPr>
              <a:t>Mary Ainsworth was a psychologist (born 1913, died 1999) who advanced the study of how babies form emotional bonds with caregivers.</a:t>
            </a:r>
            <a:endParaRPr lang="en-US" dirty="0">
              <a:solidFill>
                <a:schemeClr val="bg1"/>
              </a:solidFill>
            </a:endParaRPr>
          </a:p>
        </p:txBody>
      </p:sp>
      <p:pic>
        <p:nvPicPr>
          <p:cNvPr id="4" name="Picture 3">
            <a:extLst>
              <a:ext uri="{FF2B5EF4-FFF2-40B4-BE49-F238E27FC236}">
                <a16:creationId xmlns:a16="http://schemas.microsoft.com/office/drawing/2014/main" id="{FB250CC0-E115-694A-9346-B1E6653A275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18291824">
            <a:off x="592634" y="2052934"/>
            <a:ext cx="1176867" cy="1176867"/>
          </a:xfrm>
          <a:prstGeom prst="rect">
            <a:avLst/>
          </a:prstGeom>
        </p:spPr>
      </p:pic>
      <p:sp>
        <p:nvSpPr>
          <p:cNvPr id="5" name="Rectangle 4">
            <a:extLst>
              <a:ext uri="{FF2B5EF4-FFF2-40B4-BE49-F238E27FC236}">
                <a16:creationId xmlns:a16="http://schemas.microsoft.com/office/drawing/2014/main" id="{E335AF09-9CE2-414B-A10D-AF7C06307AAB}"/>
              </a:ext>
            </a:extLst>
          </p:cNvPr>
          <p:cNvSpPr/>
          <p:nvPr/>
        </p:nvSpPr>
        <p:spPr>
          <a:xfrm>
            <a:off x="4368865" y="979101"/>
            <a:ext cx="2635250" cy="2308324"/>
          </a:xfrm>
          <a:prstGeom prst="rect">
            <a:avLst/>
          </a:prstGeom>
        </p:spPr>
        <p:txBody>
          <a:bodyPr wrap="square">
            <a:spAutoFit/>
          </a:bodyPr>
          <a:lstStyle/>
          <a:p>
            <a:r>
              <a:rPr lang="en-GB" dirty="0">
                <a:solidFill>
                  <a:schemeClr val="bg1"/>
                </a:solidFill>
              </a:rPr>
              <a:t>She worked with John Bowlby, building on his ideas, but she added a way to observe attachment behaviour in a controlled way (so that it could be studied scientifically).</a:t>
            </a:r>
          </a:p>
        </p:txBody>
      </p:sp>
      <p:pic>
        <p:nvPicPr>
          <p:cNvPr id="6" name="Picture 5">
            <a:extLst>
              <a:ext uri="{FF2B5EF4-FFF2-40B4-BE49-F238E27FC236}">
                <a16:creationId xmlns:a16="http://schemas.microsoft.com/office/drawing/2014/main" id="{2DAD5E72-CDA2-6542-9A87-6D699E8FCC9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927121">
            <a:off x="3056490" y="2052933"/>
            <a:ext cx="1176867" cy="1176867"/>
          </a:xfrm>
          <a:prstGeom prst="rect">
            <a:avLst/>
          </a:prstGeom>
        </p:spPr>
      </p:pic>
      <p:pic>
        <p:nvPicPr>
          <p:cNvPr id="7" name="Picture 6">
            <a:extLst>
              <a:ext uri="{FF2B5EF4-FFF2-40B4-BE49-F238E27FC236}">
                <a16:creationId xmlns:a16="http://schemas.microsoft.com/office/drawing/2014/main" id="{70B40238-1A2E-9644-809A-F0691AE3A1C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882558">
            <a:off x="3219790" y="4038364"/>
            <a:ext cx="1176867" cy="1176867"/>
          </a:xfrm>
          <a:prstGeom prst="rect">
            <a:avLst/>
          </a:prstGeom>
        </p:spPr>
      </p:pic>
      <p:sp>
        <p:nvSpPr>
          <p:cNvPr id="8" name="Rectangle 7">
            <a:extLst>
              <a:ext uri="{FF2B5EF4-FFF2-40B4-BE49-F238E27FC236}">
                <a16:creationId xmlns:a16="http://schemas.microsoft.com/office/drawing/2014/main" id="{49491EF8-95AA-6342-917E-6D772C210DFD}"/>
              </a:ext>
            </a:extLst>
          </p:cNvPr>
          <p:cNvSpPr/>
          <p:nvPr/>
        </p:nvSpPr>
        <p:spPr>
          <a:xfrm>
            <a:off x="901700" y="5102136"/>
            <a:ext cx="6096000" cy="1200329"/>
          </a:xfrm>
          <a:prstGeom prst="rect">
            <a:avLst/>
          </a:prstGeom>
        </p:spPr>
        <p:txBody>
          <a:bodyPr>
            <a:spAutoFit/>
          </a:bodyPr>
          <a:lstStyle/>
          <a:p>
            <a:pPr lvl="0"/>
            <a:r>
              <a:rPr lang="en-GB" dirty="0">
                <a:solidFill>
                  <a:schemeClr val="bg1"/>
                </a:solidFill>
              </a:rPr>
              <a:t>Her most famous method is called the </a:t>
            </a:r>
            <a:r>
              <a:rPr lang="en-GB" b="1" dirty="0">
                <a:solidFill>
                  <a:schemeClr val="bg1"/>
                </a:solidFill>
              </a:rPr>
              <a:t>Strange Situation Procedure</a:t>
            </a:r>
            <a:r>
              <a:rPr lang="en-GB" dirty="0">
                <a:solidFill>
                  <a:schemeClr val="bg1"/>
                </a:solidFill>
              </a:rPr>
              <a:t> (SSP) — it’s a small structured experiment to see how infants react when their caregiver leaves and then comes back.</a:t>
            </a:r>
          </a:p>
        </p:txBody>
      </p:sp>
    </p:spTree>
    <p:extLst>
      <p:ext uri="{BB962C8B-B14F-4D97-AF65-F5344CB8AC3E}">
        <p14:creationId xmlns:p14="http://schemas.microsoft.com/office/powerpoint/2010/main" val="87224468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A83D267-05A5-B048-B1A9-A449ED664CF8}"/>
              </a:ext>
            </a:extLst>
          </p:cNvPr>
          <p:cNvPicPr>
            <a:picLocks noChangeAspect="1"/>
          </p:cNvPicPr>
          <p:nvPr/>
        </p:nvPicPr>
        <p:blipFill>
          <a:blip r:embed="rId2"/>
          <a:stretch>
            <a:fillRect/>
          </a:stretch>
        </p:blipFill>
        <p:spPr>
          <a:xfrm>
            <a:off x="768350" y="431800"/>
            <a:ext cx="10655300" cy="5994400"/>
          </a:xfrm>
          <a:prstGeom prst="rect">
            <a:avLst/>
          </a:prstGeom>
        </p:spPr>
      </p:pic>
      <p:sp>
        <p:nvSpPr>
          <p:cNvPr id="2" name="Rectangle 1">
            <a:extLst>
              <a:ext uri="{FF2B5EF4-FFF2-40B4-BE49-F238E27FC236}">
                <a16:creationId xmlns:a16="http://schemas.microsoft.com/office/drawing/2014/main" id="{DC0A7569-85AA-AC4D-83D0-75FAD2A320F4}"/>
              </a:ext>
            </a:extLst>
          </p:cNvPr>
          <p:cNvSpPr/>
          <p:nvPr/>
        </p:nvSpPr>
        <p:spPr>
          <a:xfrm>
            <a:off x="901700" y="655935"/>
            <a:ext cx="2540000" cy="2308324"/>
          </a:xfrm>
          <a:prstGeom prst="rect">
            <a:avLst/>
          </a:prstGeom>
        </p:spPr>
        <p:txBody>
          <a:bodyPr wrap="square">
            <a:spAutoFit/>
          </a:bodyPr>
          <a:lstStyle/>
          <a:p>
            <a:r>
              <a:rPr lang="en-GB" b="1" dirty="0">
                <a:solidFill>
                  <a:schemeClr val="bg1"/>
                </a:solidFill>
              </a:rPr>
              <a:t>Her Theory</a:t>
            </a:r>
            <a:r>
              <a:rPr lang="en-GB" dirty="0">
                <a:solidFill>
                  <a:schemeClr val="bg1"/>
                </a:solidFill>
              </a:rPr>
              <a:t> (in Simple Terms)</a:t>
            </a:r>
          </a:p>
          <a:p>
            <a:endParaRPr lang="en-GB" dirty="0">
              <a:solidFill>
                <a:schemeClr val="bg1"/>
              </a:solidFill>
            </a:endParaRPr>
          </a:p>
          <a:p>
            <a:r>
              <a:rPr lang="en-GB" dirty="0">
                <a:solidFill>
                  <a:schemeClr val="bg1"/>
                </a:solidFill>
              </a:rPr>
              <a:t>Babies are naturally wired to want closeness to someone they trust, especially when they feel uneasy.</a:t>
            </a:r>
          </a:p>
        </p:txBody>
      </p:sp>
      <p:pic>
        <p:nvPicPr>
          <p:cNvPr id="4" name="Picture 3">
            <a:extLst>
              <a:ext uri="{FF2B5EF4-FFF2-40B4-BE49-F238E27FC236}">
                <a16:creationId xmlns:a16="http://schemas.microsoft.com/office/drawing/2014/main" id="{FB250CC0-E115-694A-9346-B1E6653A275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7056628" flipH="1" flipV="1">
            <a:off x="1955800" y="2585033"/>
            <a:ext cx="758450" cy="758450"/>
          </a:xfrm>
          <a:prstGeom prst="rect">
            <a:avLst/>
          </a:prstGeom>
        </p:spPr>
      </p:pic>
    </p:spTree>
    <p:extLst>
      <p:ext uri="{BB962C8B-B14F-4D97-AF65-F5344CB8AC3E}">
        <p14:creationId xmlns:p14="http://schemas.microsoft.com/office/powerpoint/2010/main" val="376977383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A83D267-05A5-B048-B1A9-A449ED664CF8}"/>
              </a:ext>
            </a:extLst>
          </p:cNvPr>
          <p:cNvPicPr>
            <a:picLocks noChangeAspect="1"/>
          </p:cNvPicPr>
          <p:nvPr/>
        </p:nvPicPr>
        <p:blipFill>
          <a:blip r:embed="rId2"/>
          <a:stretch>
            <a:fillRect/>
          </a:stretch>
        </p:blipFill>
        <p:spPr>
          <a:xfrm>
            <a:off x="768350" y="431800"/>
            <a:ext cx="10655300" cy="5994400"/>
          </a:xfrm>
          <a:prstGeom prst="rect">
            <a:avLst/>
          </a:prstGeom>
        </p:spPr>
      </p:pic>
      <p:sp>
        <p:nvSpPr>
          <p:cNvPr id="2" name="Rectangle 1">
            <a:extLst>
              <a:ext uri="{FF2B5EF4-FFF2-40B4-BE49-F238E27FC236}">
                <a16:creationId xmlns:a16="http://schemas.microsoft.com/office/drawing/2014/main" id="{DC0A7569-85AA-AC4D-83D0-75FAD2A320F4}"/>
              </a:ext>
            </a:extLst>
          </p:cNvPr>
          <p:cNvSpPr/>
          <p:nvPr/>
        </p:nvSpPr>
        <p:spPr>
          <a:xfrm>
            <a:off x="901700" y="655935"/>
            <a:ext cx="2540000" cy="2308324"/>
          </a:xfrm>
          <a:prstGeom prst="rect">
            <a:avLst/>
          </a:prstGeom>
        </p:spPr>
        <p:txBody>
          <a:bodyPr wrap="square">
            <a:spAutoFit/>
          </a:bodyPr>
          <a:lstStyle/>
          <a:p>
            <a:r>
              <a:rPr lang="en-GB" b="1" dirty="0">
                <a:solidFill>
                  <a:schemeClr val="bg1"/>
                </a:solidFill>
              </a:rPr>
              <a:t>Her Theory</a:t>
            </a:r>
            <a:r>
              <a:rPr lang="en-GB" dirty="0">
                <a:solidFill>
                  <a:schemeClr val="bg1"/>
                </a:solidFill>
              </a:rPr>
              <a:t> (in Simple Terms)</a:t>
            </a:r>
          </a:p>
          <a:p>
            <a:endParaRPr lang="en-GB" dirty="0">
              <a:solidFill>
                <a:schemeClr val="bg1"/>
              </a:solidFill>
            </a:endParaRPr>
          </a:p>
          <a:p>
            <a:r>
              <a:rPr lang="en-GB" dirty="0">
                <a:solidFill>
                  <a:schemeClr val="bg1"/>
                </a:solidFill>
              </a:rPr>
              <a:t>Babies are naturally wired to want closeness to someone they trust, especially when they feel uneasy.</a:t>
            </a:r>
          </a:p>
        </p:txBody>
      </p:sp>
      <p:pic>
        <p:nvPicPr>
          <p:cNvPr id="4" name="Picture 3">
            <a:extLst>
              <a:ext uri="{FF2B5EF4-FFF2-40B4-BE49-F238E27FC236}">
                <a16:creationId xmlns:a16="http://schemas.microsoft.com/office/drawing/2014/main" id="{FB250CC0-E115-694A-9346-B1E6653A275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7056628" flipH="1" flipV="1">
            <a:off x="1955800" y="2585033"/>
            <a:ext cx="758450" cy="758450"/>
          </a:xfrm>
          <a:prstGeom prst="rect">
            <a:avLst/>
          </a:prstGeom>
        </p:spPr>
      </p:pic>
      <p:sp>
        <p:nvSpPr>
          <p:cNvPr id="5" name="Rectangle 4">
            <a:extLst>
              <a:ext uri="{FF2B5EF4-FFF2-40B4-BE49-F238E27FC236}">
                <a16:creationId xmlns:a16="http://schemas.microsoft.com/office/drawing/2014/main" id="{02267C7C-FB3C-E44B-8E4E-9B5B7A069B74}"/>
              </a:ext>
            </a:extLst>
          </p:cNvPr>
          <p:cNvSpPr/>
          <p:nvPr/>
        </p:nvSpPr>
        <p:spPr>
          <a:xfrm>
            <a:off x="3666750" y="1115199"/>
            <a:ext cx="3369050" cy="1754326"/>
          </a:xfrm>
          <a:prstGeom prst="rect">
            <a:avLst/>
          </a:prstGeom>
        </p:spPr>
        <p:txBody>
          <a:bodyPr wrap="square">
            <a:spAutoFit/>
          </a:bodyPr>
          <a:lstStyle/>
          <a:p>
            <a:r>
              <a:rPr lang="en-GB" b="1" dirty="0">
                <a:solidFill>
                  <a:schemeClr val="bg1"/>
                </a:solidFill>
              </a:rPr>
              <a:t>The </a:t>
            </a:r>
            <a:r>
              <a:rPr lang="en-GB" b="1" u="sng" dirty="0">
                <a:solidFill>
                  <a:schemeClr val="bg1"/>
                </a:solidFill>
              </a:rPr>
              <a:t>Strange Situation</a:t>
            </a:r>
            <a:r>
              <a:rPr lang="en-GB" b="1" dirty="0">
                <a:solidFill>
                  <a:schemeClr val="bg1"/>
                </a:solidFill>
              </a:rPr>
              <a:t> is designed to create a mild amount of stress (by separation) so we can see how children manage when a trusted person leaves and then returns.</a:t>
            </a:r>
          </a:p>
        </p:txBody>
      </p:sp>
      <p:pic>
        <p:nvPicPr>
          <p:cNvPr id="6" name="Picture 5">
            <a:extLst>
              <a:ext uri="{FF2B5EF4-FFF2-40B4-BE49-F238E27FC236}">
                <a16:creationId xmlns:a16="http://schemas.microsoft.com/office/drawing/2014/main" id="{4B0C410D-59EF-534A-8C66-E2691094BCB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10986521" flipH="1" flipV="1">
            <a:off x="2989892" y="2690051"/>
            <a:ext cx="758450" cy="758450"/>
          </a:xfrm>
          <a:prstGeom prst="rect">
            <a:avLst/>
          </a:prstGeom>
        </p:spPr>
      </p:pic>
      <p:pic>
        <p:nvPicPr>
          <p:cNvPr id="7" name="Picture 6">
            <a:extLst>
              <a:ext uri="{FF2B5EF4-FFF2-40B4-BE49-F238E27FC236}">
                <a16:creationId xmlns:a16="http://schemas.microsoft.com/office/drawing/2014/main" id="{34E2079B-9B1C-954E-AAF9-3B7019A9692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19438954" flipH="1" flipV="1">
            <a:off x="2060932" y="4098454"/>
            <a:ext cx="758450" cy="758450"/>
          </a:xfrm>
          <a:prstGeom prst="rect">
            <a:avLst/>
          </a:prstGeom>
        </p:spPr>
      </p:pic>
      <p:sp>
        <p:nvSpPr>
          <p:cNvPr id="8" name="Rectangle 7">
            <a:extLst>
              <a:ext uri="{FF2B5EF4-FFF2-40B4-BE49-F238E27FC236}">
                <a16:creationId xmlns:a16="http://schemas.microsoft.com/office/drawing/2014/main" id="{259C5B8B-782C-E04F-A4B1-23C58A70611F}"/>
              </a:ext>
            </a:extLst>
          </p:cNvPr>
          <p:cNvSpPr/>
          <p:nvPr/>
        </p:nvSpPr>
        <p:spPr>
          <a:xfrm>
            <a:off x="939800" y="5025184"/>
            <a:ext cx="6096000" cy="923330"/>
          </a:xfrm>
          <a:prstGeom prst="rect">
            <a:avLst/>
          </a:prstGeom>
        </p:spPr>
        <p:txBody>
          <a:bodyPr>
            <a:spAutoFit/>
          </a:bodyPr>
          <a:lstStyle/>
          <a:p>
            <a:r>
              <a:rPr lang="en-GB" dirty="0">
                <a:solidFill>
                  <a:schemeClr val="bg1"/>
                </a:solidFill>
              </a:rPr>
              <a:t>Ainsworth found that children differ in how they handle this stress, and she grouped their behaviours into </a:t>
            </a:r>
            <a:r>
              <a:rPr lang="en-GB" b="1" u="sng" dirty="0">
                <a:solidFill>
                  <a:schemeClr val="bg1"/>
                </a:solidFill>
              </a:rPr>
              <a:t>attachment styles</a:t>
            </a:r>
            <a:endParaRPr lang="en-GB" u="sng" dirty="0">
              <a:solidFill>
                <a:schemeClr val="bg1"/>
              </a:solidFill>
            </a:endParaRPr>
          </a:p>
        </p:txBody>
      </p:sp>
    </p:spTree>
    <p:extLst>
      <p:ext uri="{BB962C8B-B14F-4D97-AF65-F5344CB8AC3E}">
        <p14:creationId xmlns:p14="http://schemas.microsoft.com/office/powerpoint/2010/main" val="201337903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08555DA-F66F-1D45-B901-ECD1CA868B59}"/>
              </a:ext>
            </a:extLst>
          </p:cNvPr>
          <p:cNvPicPr>
            <a:picLocks noChangeAspect="1"/>
          </p:cNvPicPr>
          <p:nvPr/>
        </p:nvPicPr>
        <p:blipFill>
          <a:blip r:embed="rId2"/>
          <a:stretch>
            <a:fillRect/>
          </a:stretch>
        </p:blipFill>
        <p:spPr>
          <a:xfrm>
            <a:off x="755650" y="419100"/>
            <a:ext cx="10680700" cy="6019800"/>
          </a:xfrm>
          <a:prstGeom prst="rect">
            <a:avLst/>
          </a:prstGeom>
        </p:spPr>
      </p:pic>
      <p:sp>
        <p:nvSpPr>
          <p:cNvPr id="4" name="TextBox 3">
            <a:extLst>
              <a:ext uri="{FF2B5EF4-FFF2-40B4-BE49-F238E27FC236}">
                <a16:creationId xmlns:a16="http://schemas.microsoft.com/office/drawing/2014/main" id="{6A055CA8-4929-A84A-AF79-793F8B3A75DF}"/>
              </a:ext>
            </a:extLst>
          </p:cNvPr>
          <p:cNvSpPr txBox="1"/>
          <p:nvPr/>
        </p:nvSpPr>
        <p:spPr>
          <a:xfrm>
            <a:off x="8001000" y="533400"/>
            <a:ext cx="2811219" cy="461665"/>
          </a:xfrm>
          <a:prstGeom prst="rect">
            <a:avLst/>
          </a:prstGeom>
          <a:noFill/>
        </p:spPr>
        <p:txBody>
          <a:bodyPr wrap="none" rtlCol="0">
            <a:spAutoFit/>
          </a:bodyPr>
          <a:lstStyle/>
          <a:p>
            <a:r>
              <a:rPr lang="en-US" sz="2400" dirty="0"/>
              <a:t>The strange situation</a:t>
            </a:r>
          </a:p>
        </p:txBody>
      </p:sp>
    </p:spTree>
    <p:extLst>
      <p:ext uri="{BB962C8B-B14F-4D97-AF65-F5344CB8AC3E}">
        <p14:creationId xmlns:p14="http://schemas.microsoft.com/office/powerpoint/2010/main" val="334941405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98AB8C5-14D0-FD4C-BD46-5396B2C4B158}"/>
              </a:ext>
            </a:extLst>
          </p:cNvPr>
          <p:cNvPicPr>
            <a:picLocks noChangeAspect="1"/>
          </p:cNvPicPr>
          <p:nvPr/>
        </p:nvPicPr>
        <p:blipFill>
          <a:blip r:embed="rId2"/>
          <a:stretch>
            <a:fillRect/>
          </a:stretch>
        </p:blipFill>
        <p:spPr>
          <a:xfrm>
            <a:off x="742950" y="431800"/>
            <a:ext cx="10706100" cy="5994400"/>
          </a:xfrm>
          <a:prstGeom prst="rect">
            <a:avLst/>
          </a:prstGeom>
        </p:spPr>
      </p:pic>
    </p:spTree>
    <p:extLst>
      <p:ext uri="{BB962C8B-B14F-4D97-AF65-F5344CB8AC3E}">
        <p14:creationId xmlns:p14="http://schemas.microsoft.com/office/powerpoint/2010/main" val="77088985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14AAA4B-C6AD-A946-88B3-B5511E084486}"/>
              </a:ext>
            </a:extLst>
          </p:cNvPr>
          <p:cNvPicPr>
            <a:picLocks noChangeAspect="1"/>
          </p:cNvPicPr>
          <p:nvPr/>
        </p:nvPicPr>
        <p:blipFill>
          <a:blip r:embed="rId2"/>
          <a:stretch>
            <a:fillRect/>
          </a:stretch>
        </p:blipFill>
        <p:spPr>
          <a:xfrm>
            <a:off x="0" y="906"/>
            <a:ext cx="12192000" cy="6857094"/>
          </a:xfrm>
          <a:prstGeom prst="rect">
            <a:avLst/>
          </a:prstGeom>
        </p:spPr>
      </p:pic>
    </p:spTree>
    <p:extLst>
      <p:ext uri="{BB962C8B-B14F-4D97-AF65-F5344CB8AC3E}">
        <p14:creationId xmlns:p14="http://schemas.microsoft.com/office/powerpoint/2010/main" val="36231610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C5983F0-9EB4-FF4A-A3E6-01FB4DDD76F5}"/>
              </a:ext>
            </a:extLst>
          </p:cNvPr>
          <p:cNvPicPr>
            <a:picLocks noChangeAspect="1"/>
          </p:cNvPicPr>
          <p:nvPr/>
        </p:nvPicPr>
        <p:blipFill>
          <a:blip r:embed="rId2"/>
          <a:stretch>
            <a:fillRect/>
          </a:stretch>
        </p:blipFill>
        <p:spPr>
          <a:xfrm>
            <a:off x="742950" y="431800"/>
            <a:ext cx="10706100" cy="5994400"/>
          </a:xfrm>
          <a:prstGeom prst="rect">
            <a:avLst/>
          </a:prstGeom>
        </p:spPr>
      </p:pic>
      <p:sp>
        <p:nvSpPr>
          <p:cNvPr id="4" name="TextBox 3">
            <a:extLst>
              <a:ext uri="{FF2B5EF4-FFF2-40B4-BE49-F238E27FC236}">
                <a16:creationId xmlns:a16="http://schemas.microsoft.com/office/drawing/2014/main" id="{19A9F81A-DADA-9045-8DEF-B3BD9422C1D7}"/>
              </a:ext>
            </a:extLst>
          </p:cNvPr>
          <p:cNvSpPr txBox="1"/>
          <p:nvPr/>
        </p:nvSpPr>
        <p:spPr>
          <a:xfrm>
            <a:off x="9918700" y="927100"/>
            <a:ext cx="1427891" cy="369332"/>
          </a:xfrm>
          <a:prstGeom prst="rect">
            <a:avLst/>
          </a:prstGeom>
          <a:noFill/>
        </p:spPr>
        <p:txBody>
          <a:bodyPr wrap="none" rtlCol="0">
            <a:spAutoFit/>
          </a:bodyPr>
          <a:lstStyle/>
          <a:p>
            <a:r>
              <a:rPr lang="en-US" b="1" dirty="0"/>
              <a:t>(Ambivalent)</a:t>
            </a:r>
          </a:p>
        </p:txBody>
      </p:sp>
    </p:spTree>
    <p:extLst>
      <p:ext uri="{BB962C8B-B14F-4D97-AF65-F5344CB8AC3E}">
        <p14:creationId xmlns:p14="http://schemas.microsoft.com/office/powerpoint/2010/main" val="23372874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9D6A2A11-0394-0047-BFF0-92D31E33EC0F}"/>
              </a:ext>
            </a:extLst>
          </p:cNvPr>
          <p:cNvPicPr>
            <a:picLocks noChangeAspect="1"/>
          </p:cNvPicPr>
          <p:nvPr/>
        </p:nvPicPr>
        <p:blipFill>
          <a:blip r:embed="rId3"/>
          <a:stretch>
            <a:fillRect/>
          </a:stretch>
        </p:blipFill>
        <p:spPr>
          <a:xfrm>
            <a:off x="1257300" y="698500"/>
            <a:ext cx="9677400" cy="5461000"/>
          </a:xfrm>
          <a:prstGeom prst="rect">
            <a:avLst/>
          </a:prstGeom>
        </p:spPr>
      </p:pic>
      <p:sp>
        <p:nvSpPr>
          <p:cNvPr id="4" name="Rectangle 3">
            <a:extLst>
              <a:ext uri="{FF2B5EF4-FFF2-40B4-BE49-F238E27FC236}">
                <a16:creationId xmlns:a16="http://schemas.microsoft.com/office/drawing/2014/main" id="{6C36AC9C-5E6F-3745-8120-09168C0E6674}"/>
              </a:ext>
            </a:extLst>
          </p:cNvPr>
          <p:cNvSpPr/>
          <p:nvPr/>
        </p:nvSpPr>
        <p:spPr>
          <a:xfrm>
            <a:off x="3914342" y="6279634"/>
            <a:ext cx="3044616" cy="369332"/>
          </a:xfrm>
          <a:prstGeom prst="rect">
            <a:avLst/>
          </a:prstGeom>
        </p:spPr>
        <p:txBody>
          <a:bodyPr wrap="none">
            <a:spAutoFit/>
          </a:bodyPr>
          <a:lstStyle/>
          <a:p>
            <a:r>
              <a:rPr lang="en-US" dirty="0">
                <a:hlinkClick r:id="rId2"/>
              </a:rPr>
              <a:t>https://youtu.be/m_6rQk7jlrc</a:t>
            </a:r>
            <a:r>
              <a:rPr lang="en-US" dirty="0"/>
              <a:t> </a:t>
            </a:r>
          </a:p>
        </p:txBody>
      </p:sp>
    </p:spTree>
    <p:extLst>
      <p:ext uri="{BB962C8B-B14F-4D97-AF65-F5344CB8AC3E}">
        <p14:creationId xmlns:p14="http://schemas.microsoft.com/office/powerpoint/2010/main" val="169434125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C1C5F70-C83E-594B-B101-93FCB5F53796}"/>
              </a:ext>
            </a:extLst>
          </p:cNvPr>
          <p:cNvPicPr>
            <a:picLocks noChangeAspect="1"/>
          </p:cNvPicPr>
          <p:nvPr/>
        </p:nvPicPr>
        <p:blipFill>
          <a:blip r:embed="rId2"/>
          <a:stretch>
            <a:fillRect/>
          </a:stretch>
        </p:blipFill>
        <p:spPr>
          <a:xfrm>
            <a:off x="0" y="25280"/>
            <a:ext cx="12192000" cy="6832720"/>
          </a:xfrm>
          <a:prstGeom prst="rect">
            <a:avLst/>
          </a:prstGeom>
        </p:spPr>
      </p:pic>
      <p:sp>
        <p:nvSpPr>
          <p:cNvPr id="4" name="Rectangle 3">
            <a:extLst>
              <a:ext uri="{FF2B5EF4-FFF2-40B4-BE49-F238E27FC236}">
                <a16:creationId xmlns:a16="http://schemas.microsoft.com/office/drawing/2014/main" id="{699D9238-34DD-C645-BD48-C769C02884E0}"/>
              </a:ext>
            </a:extLst>
          </p:cNvPr>
          <p:cNvSpPr/>
          <p:nvPr/>
        </p:nvSpPr>
        <p:spPr>
          <a:xfrm>
            <a:off x="3467100" y="5715000"/>
            <a:ext cx="939800" cy="8001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543F7F7-C8B5-C54C-9069-D5E5A2486980}"/>
              </a:ext>
            </a:extLst>
          </p:cNvPr>
          <p:cNvSpPr txBox="1"/>
          <p:nvPr/>
        </p:nvSpPr>
        <p:spPr>
          <a:xfrm>
            <a:off x="3670300" y="5727700"/>
            <a:ext cx="736600" cy="769441"/>
          </a:xfrm>
          <a:prstGeom prst="rect">
            <a:avLst/>
          </a:prstGeom>
          <a:noFill/>
        </p:spPr>
        <p:txBody>
          <a:bodyPr wrap="square" rtlCol="0">
            <a:spAutoFit/>
          </a:bodyPr>
          <a:lstStyle/>
          <a:p>
            <a:r>
              <a:rPr lang="en-US" sz="4400" dirty="0"/>
              <a:t>?</a:t>
            </a:r>
          </a:p>
        </p:txBody>
      </p:sp>
    </p:spTree>
    <p:extLst>
      <p:ext uri="{BB962C8B-B14F-4D97-AF65-F5344CB8AC3E}">
        <p14:creationId xmlns:p14="http://schemas.microsoft.com/office/powerpoint/2010/main" val="77677325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C1C5F70-C83E-594B-B101-93FCB5F53796}"/>
              </a:ext>
            </a:extLst>
          </p:cNvPr>
          <p:cNvPicPr>
            <a:picLocks noChangeAspect="1"/>
          </p:cNvPicPr>
          <p:nvPr/>
        </p:nvPicPr>
        <p:blipFill>
          <a:blip r:embed="rId2"/>
          <a:stretch>
            <a:fillRect/>
          </a:stretch>
        </p:blipFill>
        <p:spPr>
          <a:xfrm>
            <a:off x="0" y="25280"/>
            <a:ext cx="12192000" cy="6832720"/>
          </a:xfrm>
          <a:prstGeom prst="rect">
            <a:avLst/>
          </a:prstGeom>
        </p:spPr>
      </p:pic>
    </p:spTree>
    <p:extLst>
      <p:ext uri="{BB962C8B-B14F-4D97-AF65-F5344CB8AC3E}">
        <p14:creationId xmlns:p14="http://schemas.microsoft.com/office/powerpoint/2010/main" val="178064449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0987EB9-20CA-414C-AF2E-1142D14A33CE}"/>
              </a:ext>
            </a:extLst>
          </p:cNvPr>
          <p:cNvPicPr>
            <a:picLocks noChangeAspect="1"/>
          </p:cNvPicPr>
          <p:nvPr/>
        </p:nvPicPr>
        <p:blipFill>
          <a:blip r:embed="rId2"/>
          <a:stretch>
            <a:fillRect/>
          </a:stretch>
        </p:blipFill>
        <p:spPr>
          <a:xfrm>
            <a:off x="0" y="0"/>
            <a:ext cx="12248504" cy="6858000"/>
          </a:xfrm>
          <a:prstGeom prst="rect">
            <a:avLst/>
          </a:prstGeom>
        </p:spPr>
      </p:pic>
    </p:spTree>
    <p:extLst>
      <p:ext uri="{BB962C8B-B14F-4D97-AF65-F5344CB8AC3E}">
        <p14:creationId xmlns:p14="http://schemas.microsoft.com/office/powerpoint/2010/main" val="292503007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060FEC7-6390-CD46-8C49-33EFD6F32202}"/>
              </a:ext>
            </a:extLst>
          </p:cNvPr>
          <p:cNvPicPr>
            <a:picLocks noChangeAspect="1"/>
          </p:cNvPicPr>
          <p:nvPr/>
        </p:nvPicPr>
        <p:blipFill>
          <a:blip r:embed="rId2"/>
          <a:stretch>
            <a:fillRect/>
          </a:stretch>
        </p:blipFill>
        <p:spPr>
          <a:xfrm>
            <a:off x="0" y="-18139"/>
            <a:ext cx="12280900" cy="6876139"/>
          </a:xfrm>
          <a:prstGeom prst="rect">
            <a:avLst/>
          </a:prstGeom>
        </p:spPr>
      </p:pic>
    </p:spTree>
    <p:extLst>
      <p:ext uri="{BB962C8B-B14F-4D97-AF65-F5344CB8AC3E}">
        <p14:creationId xmlns:p14="http://schemas.microsoft.com/office/powerpoint/2010/main" val="53689877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C9C2DBA-0988-CB4E-B462-7D6CE9A8DCF2}"/>
              </a:ext>
            </a:extLst>
          </p:cNvPr>
          <p:cNvPicPr>
            <a:picLocks noChangeAspect="1"/>
          </p:cNvPicPr>
          <p:nvPr/>
        </p:nvPicPr>
        <p:blipFill>
          <a:blip r:embed="rId2"/>
          <a:stretch>
            <a:fillRect/>
          </a:stretch>
        </p:blipFill>
        <p:spPr>
          <a:xfrm>
            <a:off x="0" y="0"/>
            <a:ext cx="12248504" cy="6858000"/>
          </a:xfrm>
          <a:prstGeom prst="rect">
            <a:avLst/>
          </a:prstGeom>
        </p:spPr>
      </p:pic>
    </p:spTree>
    <p:extLst>
      <p:ext uri="{BB962C8B-B14F-4D97-AF65-F5344CB8AC3E}">
        <p14:creationId xmlns:p14="http://schemas.microsoft.com/office/powerpoint/2010/main" val="424145047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23A78ED-417E-844A-9CCB-C47588671D98}"/>
              </a:ext>
            </a:extLst>
          </p:cNvPr>
          <p:cNvPicPr>
            <a:picLocks noChangeAspect="1"/>
          </p:cNvPicPr>
          <p:nvPr/>
        </p:nvPicPr>
        <p:blipFill>
          <a:blip r:embed="rId2"/>
          <a:stretch>
            <a:fillRect/>
          </a:stretch>
        </p:blipFill>
        <p:spPr>
          <a:xfrm>
            <a:off x="0" y="0"/>
            <a:ext cx="12248504" cy="6858000"/>
          </a:xfrm>
          <a:prstGeom prst="rect">
            <a:avLst/>
          </a:prstGeom>
        </p:spPr>
      </p:pic>
      <p:sp>
        <p:nvSpPr>
          <p:cNvPr id="4" name="TextBox 3">
            <a:extLst>
              <a:ext uri="{FF2B5EF4-FFF2-40B4-BE49-F238E27FC236}">
                <a16:creationId xmlns:a16="http://schemas.microsoft.com/office/drawing/2014/main" id="{FAB364F7-5DB8-5D44-A31F-FEB3B0B36666}"/>
              </a:ext>
            </a:extLst>
          </p:cNvPr>
          <p:cNvSpPr txBox="1"/>
          <p:nvPr/>
        </p:nvSpPr>
        <p:spPr>
          <a:xfrm>
            <a:off x="7454900" y="2527300"/>
            <a:ext cx="4254500" cy="1569660"/>
          </a:xfrm>
          <a:prstGeom prst="rect">
            <a:avLst/>
          </a:prstGeom>
          <a:noFill/>
        </p:spPr>
        <p:txBody>
          <a:bodyPr wrap="square" rtlCol="0">
            <a:spAutoFit/>
          </a:bodyPr>
          <a:lstStyle/>
          <a:p>
            <a:r>
              <a:rPr lang="en-US" sz="2400" dirty="0"/>
              <a:t>Secure attachment is fostered when the parent is sensitive and responsive to the needs of their child.</a:t>
            </a:r>
          </a:p>
        </p:txBody>
      </p:sp>
      <p:sp>
        <p:nvSpPr>
          <p:cNvPr id="5" name="TextBox 4">
            <a:extLst>
              <a:ext uri="{FF2B5EF4-FFF2-40B4-BE49-F238E27FC236}">
                <a16:creationId xmlns:a16="http://schemas.microsoft.com/office/drawing/2014/main" id="{A81A7B33-B6C1-9D4D-B801-66FE335467B7}"/>
              </a:ext>
            </a:extLst>
          </p:cNvPr>
          <p:cNvSpPr txBox="1"/>
          <p:nvPr/>
        </p:nvSpPr>
        <p:spPr>
          <a:xfrm>
            <a:off x="8204200" y="4685268"/>
            <a:ext cx="3606800" cy="1938992"/>
          </a:xfrm>
          <a:prstGeom prst="rect">
            <a:avLst/>
          </a:prstGeom>
          <a:noFill/>
        </p:spPr>
        <p:txBody>
          <a:bodyPr wrap="square" rtlCol="0">
            <a:spAutoFit/>
          </a:bodyPr>
          <a:lstStyle/>
          <a:p>
            <a:r>
              <a:rPr lang="en-US" sz="2400" dirty="0"/>
              <a:t>Child feels safe and secure in presence of care giver because they know that they will take care of them and meet their needs.</a:t>
            </a:r>
          </a:p>
        </p:txBody>
      </p:sp>
    </p:spTree>
    <p:extLst>
      <p:ext uri="{BB962C8B-B14F-4D97-AF65-F5344CB8AC3E}">
        <p14:creationId xmlns:p14="http://schemas.microsoft.com/office/powerpoint/2010/main" val="405049301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42CDD1-C372-0E45-840C-DC26DB5D68EE}"/>
              </a:ext>
            </a:extLst>
          </p:cNvPr>
          <p:cNvPicPr>
            <a:picLocks noChangeAspect="1"/>
          </p:cNvPicPr>
          <p:nvPr/>
        </p:nvPicPr>
        <p:blipFill>
          <a:blip r:embed="rId2"/>
          <a:stretch>
            <a:fillRect/>
          </a:stretch>
        </p:blipFill>
        <p:spPr>
          <a:xfrm>
            <a:off x="742950" y="431800"/>
            <a:ext cx="10706100" cy="5994400"/>
          </a:xfrm>
          <a:prstGeom prst="rect">
            <a:avLst/>
          </a:prstGeom>
        </p:spPr>
      </p:pic>
      <p:sp>
        <p:nvSpPr>
          <p:cNvPr id="4" name="TextBox 3">
            <a:extLst>
              <a:ext uri="{FF2B5EF4-FFF2-40B4-BE49-F238E27FC236}">
                <a16:creationId xmlns:a16="http://schemas.microsoft.com/office/drawing/2014/main" id="{6F20EEE7-0B65-3C4B-B062-4EF4F6BB8AF5}"/>
              </a:ext>
            </a:extLst>
          </p:cNvPr>
          <p:cNvSpPr txBox="1"/>
          <p:nvPr/>
        </p:nvSpPr>
        <p:spPr>
          <a:xfrm>
            <a:off x="9918700" y="927100"/>
            <a:ext cx="1427891" cy="369332"/>
          </a:xfrm>
          <a:prstGeom prst="rect">
            <a:avLst/>
          </a:prstGeom>
          <a:noFill/>
        </p:spPr>
        <p:txBody>
          <a:bodyPr wrap="none" rtlCol="0">
            <a:spAutoFit/>
          </a:bodyPr>
          <a:lstStyle/>
          <a:p>
            <a:r>
              <a:rPr lang="en-US" b="1" dirty="0"/>
              <a:t>(Ambivalent)</a:t>
            </a:r>
          </a:p>
        </p:txBody>
      </p:sp>
    </p:spTree>
    <p:extLst>
      <p:ext uri="{BB962C8B-B14F-4D97-AF65-F5344CB8AC3E}">
        <p14:creationId xmlns:p14="http://schemas.microsoft.com/office/powerpoint/2010/main" val="391626155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5182C6-1BDA-704B-A355-5CDBA2BD955D}"/>
              </a:ext>
            </a:extLst>
          </p:cNvPr>
          <p:cNvPicPr>
            <a:picLocks noChangeAspect="1"/>
          </p:cNvPicPr>
          <p:nvPr/>
        </p:nvPicPr>
        <p:blipFill>
          <a:blip r:embed="rId2"/>
          <a:stretch>
            <a:fillRect/>
          </a:stretch>
        </p:blipFill>
        <p:spPr>
          <a:xfrm>
            <a:off x="0" y="-26214"/>
            <a:ext cx="12192000" cy="6884214"/>
          </a:xfrm>
          <a:prstGeom prst="rect">
            <a:avLst/>
          </a:prstGeom>
        </p:spPr>
      </p:pic>
      <p:grpSp>
        <p:nvGrpSpPr>
          <p:cNvPr id="4" name="Group 3">
            <a:extLst>
              <a:ext uri="{FF2B5EF4-FFF2-40B4-BE49-F238E27FC236}">
                <a16:creationId xmlns:a16="http://schemas.microsoft.com/office/drawing/2014/main" id="{030D90C5-7EA7-1349-9AC6-64D5F66D4EF5}"/>
              </a:ext>
            </a:extLst>
          </p:cNvPr>
          <p:cNvGrpSpPr/>
          <p:nvPr/>
        </p:nvGrpSpPr>
        <p:grpSpPr>
          <a:xfrm>
            <a:off x="3467100" y="5727700"/>
            <a:ext cx="990600" cy="800100"/>
            <a:chOff x="3467100" y="5727700"/>
            <a:chExt cx="990600" cy="800100"/>
          </a:xfrm>
        </p:grpSpPr>
        <p:sp>
          <p:nvSpPr>
            <p:cNvPr id="5" name="Rectangle 4">
              <a:extLst>
                <a:ext uri="{FF2B5EF4-FFF2-40B4-BE49-F238E27FC236}">
                  <a16:creationId xmlns:a16="http://schemas.microsoft.com/office/drawing/2014/main" id="{BA5EFDA0-27BF-7847-8DD1-0400234F3EEA}"/>
                </a:ext>
              </a:extLst>
            </p:cNvPr>
            <p:cNvSpPr/>
            <p:nvPr/>
          </p:nvSpPr>
          <p:spPr>
            <a:xfrm>
              <a:off x="3467100" y="5727700"/>
              <a:ext cx="939800" cy="8001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7E77BC98-D3A3-4443-ABE8-C4CD5F8BF358}"/>
                </a:ext>
              </a:extLst>
            </p:cNvPr>
            <p:cNvSpPr txBox="1"/>
            <p:nvPr/>
          </p:nvSpPr>
          <p:spPr>
            <a:xfrm>
              <a:off x="3721100" y="5740400"/>
              <a:ext cx="736600" cy="769441"/>
            </a:xfrm>
            <a:prstGeom prst="rect">
              <a:avLst/>
            </a:prstGeom>
            <a:noFill/>
          </p:spPr>
          <p:txBody>
            <a:bodyPr wrap="square" rtlCol="0">
              <a:spAutoFit/>
            </a:bodyPr>
            <a:lstStyle/>
            <a:p>
              <a:r>
                <a:rPr lang="en-US" sz="4400" dirty="0"/>
                <a:t>?</a:t>
              </a:r>
            </a:p>
          </p:txBody>
        </p:sp>
      </p:grpSp>
    </p:spTree>
    <p:extLst>
      <p:ext uri="{BB962C8B-B14F-4D97-AF65-F5344CB8AC3E}">
        <p14:creationId xmlns:p14="http://schemas.microsoft.com/office/powerpoint/2010/main" val="312511187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5182C6-1BDA-704B-A355-5CDBA2BD955D}"/>
              </a:ext>
            </a:extLst>
          </p:cNvPr>
          <p:cNvPicPr>
            <a:picLocks noChangeAspect="1"/>
          </p:cNvPicPr>
          <p:nvPr/>
        </p:nvPicPr>
        <p:blipFill>
          <a:blip r:embed="rId2"/>
          <a:stretch>
            <a:fillRect/>
          </a:stretch>
        </p:blipFill>
        <p:spPr>
          <a:xfrm>
            <a:off x="0" y="-26214"/>
            <a:ext cx="12192000" cy="6884214"/>
          </a:xfrm>
          <a:prstGeom prst="rect">
            <a:avLst/>
          </a:prstGeom>
        </p:spPr>
      </p:pic>
    </p:spTree>
    <p:extLst>
      <p:ext uri="{BB962C8B-B14F-4D97-AF65-F5344CB8AC3E}">
        <p14:creationId xmlns:p14="http://schemas.microsoft.com/office/powerpoint/2010/main" val="287400819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CD901A9-01A4-F440-B4B7-1436E0A7D49B}"/>
              </a:ext>
            </a:extLst>
          </p:cNvPr>
          <p:cNvPicPr>
            <a:picLocks noChangeAspect="1"/>
          </p:cNvPicPr>
          <p:nvPr/>
        </p:nvPicPr>
        <p:blipFill>
          <a:blip r:embed="rId2"/>
          <a:stretch>
            <a:fillRect/>
          </a:stretch>
        </p:blipFill>
        <p:spPr>
          <a:xfrm>
            <a:off x="742950" y="431800"/>
            <a:ext cx="10706100" cy="5994400"/>
          </a:xfrm>
          <a:prstGeom prst="rect">
            <a:avLst/>
          </a:prstGeom>
        </p:spPr>
      </p:pic>
    </p:spTree>
    <p:extLst>
      <p:ext uri="{BB962C8B-B14F-4D97-AF65-F5344CB8AC3E}">
        <p14:creationId xmlns:p14="http://schemas.microsoft.com/office/powerpoint/2010/main" val="396255854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B47CC11-6C8A-1141-9D61-3CAA06E1F12F}"/>
              </a:ext>
            </a:extLst>
          </p:cNvPr>
          <p:cNvPicPr>
            <a:picLocks noChangeAspect="1"/>
          </p:cNvPicPr>
          <p:nvPr/>
        </p:nvPicPr>
        <p:blipFill>
          <a:blip r:embed="rId2"/>
          <a:stretch>
            <a:fillRect/>
          </a:stretch>
        </p:blipFill>
        <p:spPr>
          <a:xfrm>
            <a:off x="742950" y="431800"/>
            <a:ext cx="10706100" cy="5994400"/>
          </a:xfrm>
          <a:prstGeom prst="rect">
            <a:avLst/>
          </a:prstGeom>
        </p:spPr>
      </p:pic>
    </p:spTree>
    <p:extLst>
      <p:ext uri="{BB962C8B-B14F-4D97-AF65-F5344CB8AC3E}">
        <p14:creationId xmlns:p14="http://schemas.microsoft.com/office/powerpoint/2010/main" val="358621335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597DD09-FA7A-4E42-A718-8E32BEAD1781}"/>
              </a:ext>
            </a:extLst>
          </p:cNvPr>
          <p:cNvPicPr>
            <a:picLocks noChangeAspect="1"/>
          </p:cNvPicPr>
          <p:nvPr/>
        </p:nvPicPr>
        <p:blipFill>
          <a:blip r:embed="rId2"/>
          <a:stretch>
            <a:fillRect/>
          </a:stretch>
        </p:blipFill>
        <p:spPr>
          <a:xfrm>
            <a:off x="742950" y="431800"/>
            <a:ext cx="10706100" cy="5994400"/>
          </a:xfrm>
          <a:prstGeom prst="rect">
            <a:avLst/>
          </a:prstGeom>
        </p:spPr>
      </p:pic>
    </p:spTree>
    <p:extLst>
      <p:ext uri="{BB962C8B-B14F-4D97-AF65-F5344CB8AC3E}">
        <p14:creationId xmlns:p14="http://schemas.microsoft.com/office/powerpoint/2010/main" val="89998066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8C33823-21BB-074D-93E0-204FD5284797}"/>
              </a:ext>
            </a:extLst>
          </p:cNvPr>
          <p:cNvPicPr>
            <a:picLocks noChangeAspect="1"/>
          </p:cNvPicPr>
          <p:nvPr/>
        </p:nvPicPr>
        <p:blipFill>
          <a:blip r:embed="rId2"/>
          <a:stretch>
            <a:fillRect/>
          </a:stretch>
        </p:blipFill>
        <p:spPr>
          <a:xfrm>
            <a:off x="0" y="-18139"/>
            <a:ext cx="12280900" cy="6876139"/>
          </a:xfrm>
          <a:prstGeom prst="rect">
            <a:avLst/>
          </a:prstGeom>
        </p:spPr>
      </p:pic>
      <p:sp>
        <p:nvSpPr>
          <p:cNvPr id="4" name="TextBox 3">
            <a:extLst>
              <a:ext uri="{FF2B5EF4-FFF2-40B4-BE49-F238E27FC236}">
                <a16:creationId xmlns:a16="http://schemas.microsoft.com/office/drawing/2014/main" id="{08D2C694-021B-F94F-BEAC-34B52DA22A7E}"/>
              </a:ext>
            </a:extLst>
          </p:cNvPr>
          <p:cNvSpPr txBox="1"/>
          <p:nvPr/>
        </p:nvSpPr>
        <p:spPr>
          <a:xfrm>
            <a:off x="8115300" y="880773"/>
            <a:ext cx="3708399" cy="5078313"/>
          </a:xfrm>
          <a:prstGeom prst="rect">
            <a:avLst/>
          </a:prstGeom>
          <a:noFill/>
        </p:spPr>
        <p:txBody>
          <a:bodyPr wrap="square" rtlCol="0">
            <a:spAutoFit/>
          </a:bodyPr>
          <a:lstStyle/>
          <a:p>
            <a:r>
              <a:rPr lang="en-US" sz="3600" dirty="0"/>
              <a:t>Insecure Avoidant attachment develops when care givers don’t respond to the child’s attempts to seek comfort during times of distress. </a:t>
            </a:r>
            <a:endParaRPr lang="en-US" sz="3600" b="1" dirty="0"/>
          </a:p>
        </p:txBody>
      </p:sp>
    </p:spTree>
    <p:extLst>
      <p:ext uri="{BB962C8B-B14F-4D97-AF65-F5344CB8AC3E}">
        <p14:creationId xmlns:p14="http://schemas.microsoft.com/office/powerpoint/2010/main" val="134544501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7A4477C-D36A-F44F-ADC7-D49F2E5486D0}"/>
              </a:ext>
            </a:extLst>
          </p:cNvPr>
          <p:cNvPicPr>
            <a:picLocks noChangeAspect="1"/>
          </p:cNvPicPr>
          <p:nvPr/>
        </p:nvPicPr>
        <p:blipFill>
          <a:blip r:embed="rId2"/>
          <a:stretch>
            <a:fillRect/>
          </a:stretch>
        </p:blipFill>
        <p:spPr>
          <a:xfrm>
            <a:off x="0" y="0"/>
            <a:ext cx="12248504" cy="6858000"/>
          </a:xfrm>
          <a:prstGeom prst="rect">
            <a:avLst/>
          </a:prstGeom>
        </p:spPr>
      </p:pic>
      <p:sp>
        <p:nvSpPr>
          <p:cNvPr id="4" name="TextBox 3">
            <a:extLst>
              <a:ext uri="{FF2B5EF4-FFF2-40B4-BE49-F238E27FC236}">
                <a16:creationId xmlns:a16="http://schemas.microsoft.com/office/drawing/2014/main" id="{42DF8C35-1434-CD43-845E-27B48DCD1AEE}"/>
              </a:ext>
            </a:extLst>
          </p:cNvPr>
          <p:cNvSpPr txBox="1"/>
          <p:nvPr/>
        </p:nvSpPr>
        <p:spPr>
          <a:xfrm>
            <a:off x="127000" y="177800"/>
            <a:ext cx="6496137" cy="461665"/>
          </a:xfrm>
          <a:prstGeom prst="rect">
            <a:avLst/>
          </a:prstGeom>
          <a:noFill/>
        </p:spPr>
        <p:txBody>
          <a:bodyPr wrap="none" rtlCol="0">
            <a:spAutoFit/>
          </a:bodyPr>
          <a:lstStyle/>
          <a:p>
            <a:r>
              <a:rPr lang="en-US" sz="2400" dirty="0"/>
              <a:t>Child learns to avoid seeking comfort from them </a:t>
            </a:r>
          </a:p>
        </p:txBody>
      </p:sp>
    </p:spTree>
    <p:extLst>
      <p:ext uri="{BB962C8B-B14F-4D97-AF65-F5344CB8AC3E}">
        <p14:creationId xmlns:p14="http://schemas.microsoft.com/office/powerpoint/2010/main" val="106711721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B023892-562C-5D49-8B3C-76A110C48F68}"/>
              </a:ext>
            </a:extLst>
          </p:cNvPr>
          <p:cNvPicPr>
            <a:picLocks noChangeAspect="1"/>
          </p:cNvPicPr>
          <p:nvPr/>
        </p:nvPicPr>
        <p:blipFill>
          <a:blip r:embed="rId2"/>
          <a:stretch>
            <a:fillRect/>
          </a:stretch>
        </p:blipFill>
        <p:spPr>
          <a:xfrm>
            <a:off x="742950" y="431800"/>
            <a:ext cx="10706100" cy="5994400"/>
          </a:xfrm>
          <a:prstGeom prst="rect">
            <a:avLst/>
          </a:prstGeom>
        </p:spPr>
      </p:pic>
      <p:sp>
        <p:nvSpPr>
          <p:cNvPr id="4" name="TextBox 3">
            <a:extLst>
              <a:ext uri="{FF2B5EF4-FFF2-40B4-BE49-F238E27FC236}">
                <a16:creationId xmlns:a16="http://schemas.microsoft.com/office/drawing/2014/main" id="{0F1B72A8-B2A9-5544-B42B-51E75F58A832}"/>
              </a:ext>
            </a:extLst>
          </p:cNvPr>
          <p:cNvSpPr txBox="1"/>
          <p:nvPr/>
        </p:nvSpPr>
        <p:spPr>
          <a:xfrm>
            <a:off x="9918700" y="927100"/>
            <a:ext cx="1427891" cy="369332"/>
          </a:xfrm>
          <a:prstGeom prst="rect">
            <a:avLst/>
          </a:prstGeom>
          <a:noFill/>
        </p:spPr>
        <p:txBody>
          <a:bodyPr wrap="none" rtlCol="0">
            <a:spAutoFit/>
          </a:bodyPr>
          <a:lstStyle/>
          <a:p>
            <a:r>
              <a:rPr lang="en-US" b="1" dirty="0"/>
              <a:t>(Ambivalent)</a:t>
            </a:r>
          </a:p>
        </p:txBody>
      </p:sp>
    </p:spTree>
    <p:extLst>
      <p:ext uri="{BB962C8B-B14F-4D97-AF65-F5344CB8AC3E}">
        <p14:creationId xmlns:p14="http://schemas.microsoft.com/office/powerpoint/2010/main" val="3186997466"/>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7C81869-EF4E-084E-8F21-7DC7B16C08FD}"/>
              </a:ext>
            </a:extLst>
          </p:cNvPr>
          <p:cNvPicPr>
            <a:picLocks noChangeAspect="1"/>
          </p:cNvPicPr>
          <p:nvPr/>
        </p:nvPicPr>
        <p:blipFill>
          <a:blip r:embed="rId2"/>
          <a:stretch>
            <a:fillRect/>
          </a:stretch>
        </p:blipFill>
        <p:spPr>
          <a:xfrm>
            <a:off x="0" y="0"/>
            <a:ext cx="12357100" cy="6887804"/>
          </a:xfrm>
          <a:prstGeom prst="rect">
            <a:avLst/>
          </a:prstGeom>
        </p:spPr>
      </p:pic>
      <p:grpSp>
        <p:nvGrpSpPr>
          <p:cNvPr id="6" name="Group 5">
            <a:extLst>
              <a:ext uri="{FF2B5EF4-FFF2-40B4-BE49-F238E27FC236}">
                <a16:creationId xmlns:a16="http://schemas.microsoft.com/office/drawing/2014/main" id="{3DBE405C-7C36-944A-ADB7-62692163D9B5}"/>
              </a:ext>
            </a:extLst>
          </p:cNvPr>
          <p:cNvGrpSpPr/>
          <p:nvPr/>
        </p:nvGrpSpPr>
        <p:grpSpPr>
          <a:xfrm>
            <a:off x="3467100" y="5727700"/>
            <a:ext cx="990600" cy="800100"/>
            <a:chOff x="3467100" y="5727700"/>
            <a:chExt cx="990600" cy="800100"/>
          </a:xfrm>
        </p:grpSpPr>
        <p:sp>
          <p:nvSpPr>
            <p:cNvPr id="5" name="Rectangle 4">
              <a:extLst>
                <a:ext uri="{FF2B5EF4-FFF2-40B4-BE49-F238E27FC236}">
                  <a16:creationId xmlns:a16="http://schemas.microsoft.com/office/drawing/2014/main" id="{2292754F-BD5C-F34B-99E6-686C7B3581A2}"/>
                </a:ext>
              </a:extLst>
            </p:cNvPr>
            <p:cNvSpPr/>
            <p:nvPr/>
          </p:nvSpPr>
          <p:spPr>
            <a:xfrm>
              <a:off x="3467100" y="5727700"/>
              <a:ext cx="939800" cy="8001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72382F1-25B5-6B4C-B4AF-FC2AB6D7833E}"/>
                </a:ext>
              </a:extLst>
            </p:cNvPr>
            <p:cNvSpPr txBox="1"/>
            <p:nvPr/>
          </p:nvSpPr>
          <p:spPr>
            <a:xfrm>
              <a:off x="3721100" y="5740400"/>
              <a:ext cx="736600" cy="769441"/>
            </a:xfrm>
            <a:prstGeom prst="rect">
              <a:avLst/>
            </a:prstGeom>
            <a:noFill/>
          </p:spPr>
          <p:txBody>
            <a:bodyPr wrap="square" rtlCol="0">
              <a:spAutoFit/>
            </a:bodyPr>
            <a:lstStyle/>
            <a:p>
              <a:r>
                <a:rPr lang="en-US" sz="4400" dirty="0"/>
                <a:t>?</a:t>
              </a:r>
            </a:p>
          </p:txBody>
        </p:sp>
      </p:grpSp>
    </p:spTree>
    <p:extLst>
      <p:ext uri="{BB962C8B-B14F-4D97-AF65-F5344CB8AC3E}">
        <p14:creationId xmlns:p14="http://schemas.microsoft.com/office/powerpoint/2010/main" val="297491567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7C81869-EF4E-084E-8F21-7DC7B16C08FD}"/>
              </a:ext>
            </a:extLst>
          </p:cNvPr>
          <p:cNvPicPr>
            <a:picLocks noChangeAspect="1"/>
          </p:cNvPicPr>
          <p:nvPr/>
        </p:nvPicPr>
        <p:blipFill>
          <a:blip r:embed="rId2"/>
          <a:stretch>
            <a:fillRect/>
          </a:stretch>
        </p:blipFill>
        <p:spPr>
          <a:xfrm>
            <a:off x="0" y="0"/>
            <a:ext cx="12357100" cy="6887804"/>
          </a:xfrm>
          <a:prstGeom prst="rect">
            <a:avLst/>
          </a:prstGeom>
        </p:spPr>
      </p:pic>
    </p:spTree>
    <p:extLst>
      <p:ext uri="{BB962C8B-B14F-4D97-AF65-F5344CB8AC3E}">
        <p14:creationId xmlns:p14="http://schemas.microsoft.com/office/powerpoint/2010/main" val="85586597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066EF75-47DD-6842-852C-277A4CAD274A}"/>
              </a:ext>
            </a:extLst>
          </p:cNvPr>
          <p:cNvPicPr>
            <a:picLocks noChangeAspect="1"/>
          </p:cNvPicPr>
          <p:nvPr/>
        </p:nvPicPr>
        <p:blipFill>
          <a:blip r:embed="rId2"/>
          <a:stretch>
            <a:fillRect/>
          </a:stretch>
        </p:blipFill>
        <p:spPr>
          <a:xfrm>
            <a:off x="742950" y="431800"/>
            <a:ext cx="10706100" cy="5994400"/>
          </a:xfrm>
          <a:prstGeom prst="rect">
            <a:avLst/>
          </a:prstGeom>
        </p:spPr>
      </p:pic>
      <p:sp>
        <p:nvSpPr>
          <p:cNvPr id="4" name="TextBox 3">
            <a:extLst>
              <a:ext uri="{FF2B5EF4-FFF2-40B4-BE49-F238E27FC236}">
                <a16:creationId xmlns:a16="http://schemas.microsoft.com/office/drawing/2014/main" id="{E358DFF0-8EBB-F84C-B0D3-76A093292263}"/>
              </a:ext>
            </a:extLst>
          </p:cNvPr>
          <p:cNvSpPr txBox="1"/>
          <p:nvPr/>
        </p:nvSpPr>
        <p:spPr>
          <a:xfrm>
            <a:off x="7366000" y="1295400"/>
            <a:ext cx="1292213" cy="338554"/>
          </a:xfrm>
          <a:prstGeom prst="rect">
            <a:avLst/>
          </a:prstGeom>
          <a:noFill/>
        </p:spPr>
        <p:txBody>
          <a:bodyPr wrap="none" rtlCol="0">
            <a:spAutoFit/>
          </a:bodyPr>
          <a:lstStyle/>
          <a:p>
            <a:r>
              <a:rPr lang="en-US" sz="1600" b="1" dirty="0">
                <a:solidFill>
                  <a:srgbClr val="FFC000"/>
                </a:solidFill>
              </a:rPr>
              <a:t>(Ambivalent)</a:t>
            </a:r>
          </a:p>
        </p:txBody>
      </p:sp>
    </p:spTree>
    <p:extLst>
      <p:ext uri="{BB962C8B-B14F-4D97-AF65-F5344CB8AC3E}">
        <p14:creationId xmlns:p14="http://schemas.microsoft.com/office/powerpoint/2010/main" val="215212057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331D830-9CD1-5E4B-A5FF-E4FA6BA45BA9}"/>
              </a:ext>
            </a:extLst>
          </p:cNvPr>
          <p:cNvPicPr>
            <a:picLocks noChangeAspect="1"/>
          </p:cNvPicPr>
          <p:nvPr/>
        </p:nvPicPr>
        <p:blipFill>
          <a:blip r:embed="rId2"/>
          <a:stretch>
            <a:fillRect/>
          </a:stretch>
        </p:blipFill>
        <p:spPr>
          <a:xfrm>
            <a:off x="742950" y="431800"/>
            <a:ext cx="10706100" cy="5994400"/>
          </a:xfrm>
          <a:prstGeom prst="rect">
            <a:avLst/>
          </a:prstGeom>
        </p:spPr>
      </p:pic>
      <p:sp>
        <p:nvSpPr>
          <p:cNvPr id="4" name="TextBox 3">
            <a:extLst>
              <a:ext uri="{FF2B5EF4-FFF2-40B4-BE49-F238E27FC236}">
                <a16:creationId xmlns:a16="http://schemas.microsoft.com/office/drawing/2014/main" id="{E094310A-CE90-2842-9738-9C6F610B3AAA}"/>
              </a:ext>
            </a:extLst>
          </p:cNvPr>
          <p:cNvSpPr txBox="1"/>
          <p:nvPr/>
        </p:nvSpPr>
        <p:spPr>
          <a:xfrm>
            <a:off x="7366000" y="1295400"/>
            <a:ext cx="1292213" cy="338554"/>
          </a:xfrm>
          <a:prstGeom prst="rect">
            <a:avLst/>
          </a:prstGeom>
          <a:noFill/>
        </p:spPr>
        <p:txBody>
          <a:bodyPr wrap="none" rtlCol="0">
            <a:spAutoFit/>
          </a:bodyPr>
          <a:lstStyle/>
          <a:p>
            <a:r>
              <a:rPr lang="en-US" sz="1600" b="1" dirty="0">
                <a:solidFill>
                  <a:srgbClr val="FFC000"/>
                </a:solidFill>
              </a:rPr>
              <a:t>(Ambivalent)</a:t>
            </a:r>
          </a:p>
        </p:txBody>
      </p:sp>
    </p:spTree>
    <p:extLst>
      <p:ext uri="{BB962C8B-B14F-4D97-AF65-F5344CB8AC3E}">
        <p14:creationId xmlns:p14="http://schemas.microsoft.com/office/powerpoint/2010/main" val="1731322819"/>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4D0E904-CD24-7D47-8FEE-A4E403BEAD33}"/>
              </a:ext>
            </a:extLst>
          </p:cNvPr>
          <p:cNvPicPr>
            <a:picLocks noChangeAspect="1"/>
          </p:cNvPicPr>
          <p:nvPr/>
        </p:nvPicPr>
        <p:blipFill>
          <a:blip r:embed="rId2"/>
          <a:stretch>
            <a:fillRect/>
          </a:stretch>
        </p:blipFill>
        <p:spPr>
          <a:xfrm>
            <a:off x="742950" y="431800"/>
            <a:ext cx="10706100" cy="5994400"/>
          </a:xfrm>
          <a:prstGeom prst="rect">
            <a:avLst/>
          </a:prstGeom>
        </p:spPr>
      </p:pic>
      <p:sp>
        <p:nvSpPr>
          <p:cNvPr id="4" name="TextBox 3">
            <a:extLst>
              <a:ext uri="{FF2B5EF4-FFF2-40B4-BE49-F238E27FC236}">
                <a16:creationId xmlns:a16="http://schemas.microsoft.com/office/drawing/2014/main" id="{9EA47123-1C0A-E94D-B35B-ABA28BC39708}"/>
              </a:ext>
            </a:extLst>
          </p:cNvPr>
          <p:cNvSpPr txBox="1"/>
          <p:nvPr/>
        </p:nvSpPr>
        <p:spPr>
          <a:xfrm>
            <a:off x="7366000" y="1295400"/>
            <a:ext cx="1292213" cy="338554"/>
          </a:xfrm>
          <a:prstGeom prst="rect">
            <a:avLst/>
          </a:prstGeom>
          <a:noFill/>
        </p:spPr>
        <p:txBody>
          <a:bodyPr wrap="none" rtlCol="0">
            <a:spAutoFit/>
          </a:bodyPr>
          <a:lstStyle/>
          <a:p>
            <a:r>
              <a:rPr lang="en-US" sz="1600" b="1" dirty="0">
                <a:solidFill>
                  <a:srgbClr val="FFC000"/>
                </a:solidFill>
              </a:rPr>
              <a:t>(Ambivalent)</a:t>
            </a:r>
          </a:p>
        </p:txBody>
      </p:sp>
    </p:spTree>
    <p:extLst>
      <p:ext uri="{BB962C8B-B14F-4D97-AF65-F5344CB8AC3E}">
        <p14:creationId xmlns:p14="http://schemas.microsoft.com/office/powerpoint/2010/main" val="2318636596"/>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B1E7488-F3FA-BC4F-9454-834C11273697}"/>
              </a:ext>
            </a:extLst>
          </p:cNvPr>
          <p:cNvPicPr>
            <a:picLocks noChangeAspect="1"/>
          </p:cNvPicPr>
          <p:nvPr/>
        </p:nvPicPr>
        <p:blipFill>
          <a:blip r:embed="rId2"/>
          <a:stretch>
            <a:fillRect/>
          </a:stretch>
        </p:blipFill>
        <p:spPr>
          <a:xfrm>
            <a:off x="742950" y="431800"/>
            <a:ext cx="10706100" cy="5994400"/>
          </a:xfrm>
          <a:prstGeom prst="rect">
            <a:avLst/>
          </a:prstGeom>
        </p:spPr>
      </p:pic>
      <p:sp>
        <p:nvSpPr>
          <p:cNvPr id="4" name="TextBox 3">
            <a:extLst>
              <a:ext uri="{FF2B5EF4-FFF2-40B4-BE49-F238E27FC236}">
                <a16:creationId xmlns:a16="http://schemas.microsoft.com/office/drawing/2014/main" id="{D83030AF-D5CE-2D48-951B-9647AB68349F}"/>
              </a:ext>
            </a:extLst>
          </p:cNvPr>
          <p:cNvSpPr txBox="1"/>
          <p:nvPr/>
        </p:nvSpPr>
        <p:spPr>
          <a:xfrm>
            <a:off x="7366000" y="1295400"/>
            <a:ext cx="1292213" cy="338554"/>
          </a:xfrm>
          <a:prstGeom prst="rect">
            <a:avLst/>
          </a:prstGeom>
          <a:noFill/>
        </p:spPr>
        <p:txBody>
          <a:bodyPr wrap="none" rtlCol="0">
            <a:spAutoFit/>
          </a:bodyPr>
          <a:lstStyle/>
          <a:p>
            <a:r>
              <a:rPr lang="en-US" sz="1600" b="1" dirty="0">
                <a:solidFill>
                  <a:srgbClr val="FFC000"/>
                </a:solidFill>
              </a:rPr>
              <a:t>(Ambivalent)</a:t>
            </a:r>
          </a:p>
        </p:txBody>
      </p:sp>
      <p:sp>
        <p:nvSpPr>
          <p:cNvPr id="5" name="TextBox 4">
            <a:extLst>
              <a:ext uri="{FF2B5EF4-FFF2-40B4-BE49-F238E27FC236}">
                <a16:creationId xmlns:a16="http://schemas.microsoft.com/office/drawing/2014/main" id="{BFA8C8F9-C7FC-5047-B832-39C70696D23C}"/>
              </a:ext>
            </a:extLst>
          </p:cNvPr>
          <p:cNvSpPr txBox="1"/>
          <p:nvPr/>
        </p:nvSpPr>
        <p:spPr>
          <a:xfrm>
            <a:off x="7010400" y="3259723"/>
            <a:ext cx="1487395" cy="338554"/>
          </a:xfrm>
          <a:prstGeom prst="rect">
            <a:avLst/>
          </a:prstGeom>
          <a:noFill/>
        </p:spPr>
        <p:txBody>
          <a:bodyPr wrap="none" rtlCol="0">
            <a:spAutoFit/>
          </a:bodyPr>
          <a:lstStyle/>
          <a:p>
            <a:r>
              <a:rPr lang="en-US" sz="1600" b="1" dirty="0">
                <a:solidFill>
                  <a:srgbClr val="FFC000"/>
                </a:solidFill>
              </a:rPr>
              <a:t>Mixed feelings!</a:t>
            </a:r>
          </a:p>
        </p:txBody>
      </p:sp>
    </p:spTree>
    <p:extLst>
      <p:ext uri="{BB962C8B-B14F-4D97-AF65-F5344CB8AC3E}">
        <p14:creationId xmlns:p14="http://schemas.microsoft.com/office/powerpoint/2010/main" val="1651998973"/>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6B7FF86-E164-AB4C-9202-62DC99954D7E}"/>
              </a:ext>
            </a:extLst>
          </p:cNvPr>
          <p:cNvPicPr>
            <a:picLocks noChangeAspect="1"/>
          </p:cNvPicPr>
          <p:nvPr/>
        </p:nvPicPr>
        <p:blipFill>
          <a:blip r:embed="rId2"/>
          <a:stretch>
            <a:fillRect/>
          </a:stretch>
        </p:blipFill>
        <p:spPr>
          <a:xfrm>
            <a:off x="0" y="0"/>
            <a:ext cx="12248504" cy="6858000"/>
          </a:xfrm>
          <a:prstGeom prst="rect">
            <a:avLst/>
          </a:prstGeom>
        </p:spPr>
      </p:pic>
      <p:sp>
        <p:nvSpPr>
          <p:cNvPr id="4" name="TextBox 3">
            <a:extLst>
              <a:ext uri="{FF2B5EF4-FFF2-40B4-BE49-F238E27FC236}">
                <a16:creationId xmlns:a16="http://schemas.microsoft.com/office/drawing/2014/main" id="{CA1DAE6A-998C-EA41-9BC0-3BCF752A5CF3}"/>
              </a:ext>
            </a:extLst>
          </p:cNvPr>
          <p:cNvSpPr txBox="1"/>
          <p:nvPr/>
        </p:nvSpPr>
        <p:spPr>
          <a:xfrm>
            <a:off x="158104" y="0"/>
            <a:ext cx="3721100" cy="4154984"/>
          </a:xfrm>
          <a:prstGeom prst="rect">
            <a:avLst/>
          </a:prstGeom>
          <a:noFill/>
        </p:spPr>
        <p:txBody>
          <a:bodyPr wrap="square" rtlCol="0">
            <a:spAutoFit/>
          </a:bodyPr>
          <a:lstStyle/>
          <a:p>
            <a:r>
              <a:rPr lang="en-US" sz="2400" dirty="0">
                <a:solidFill>
                  <a:schemeClr val="bg1"/>
                </a:solidFill>
              </a:rPr>
              <a:t>Insecure resistant (Ambivalent) </a:t>
            </a:r>
          </a:p>
          <a:p>
            <a:r>
              <a:rPr lang="en-US" sz="2400" dirty="0">
                <a:solidFill>
                  <a:schemeClr val="bg1"/>
                </a:solidFill>
              </a:rPr>
              <a:t>attachment is developed from inconsistent </a:t>
            </a:r>
            <a:r>
              <a:rPr lang="en-US" sz="2400" dirty="0" err="1">
                <a:solidFill>
                  <a:schemeClr val="bg1"/>
                </a:solidFill>
              </a:rPr>
              <a:t>behaviours</a:t>
            </a:r>
            <a:r>
              <a:rPr lang="en-US" sz="2400" dirty="0">
                <a:solidFill>
                  <a:schemeClr val="bg1"/>
                </a:solidFill>
              </a:rPr>
              <a:t> from the caregiver. This unpredictability makes it hard for them to know when they will receive love and when they will be rejected. </a:t>
            </a:r>
          </a:p>
        </p:txBody>
      </p:sp>
    </p:spTree>
    <p:extLst>
      <p:ext uri="{BB962C8B-B14F-4D97-AF65-F5344CB8AC3E}">
        <p14:creationId xmlns:p14="http://schemas.microsoft.com/office/powerpoint/2010/main" val="2014034003"/>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E93869E-C68A-2842-A02F-33257CB98EBA}"/>
              </a:ext>
            </a:extLst>
          </p:cNvPr>
          <p:cNvPicPr>
            <a:picLocks noChangeAspect="1"/>
          </p:cNvPicPr>
          <p:nvPr/>
        </p:nvPicPr>
        <p:blipFill>
          <a:blip r:embed="rId2"/>
          <a:stretch>
            <a:fillRect/>
          </a:stretch>
        </p:blipFill>
        <p:spPr>
          <a:xfrm>
            <a:off x="742950" y="431800"/>
            <a:ext cx="10706100" cy="5994400"/>
          </a:xfrm>
          <a:prstGeom prst="rect">
            <a:avLst/>
          </a:prstGeom>
        </p:spPr>
      </p:pic>
      <p:sp>
        <p:nvSpPr>
          <p:cNvPr id="4" name="TextBox 3">
            <a:extLst>
              <a:ext uri="{FF2B5EF4-FFF2-40B4-BE49-F238E27FC236}">
                <a16:creationId xmlns:a16="http://schemas.microsoft.com/office/drawing/2014/main" id="{2D11BAB2-F02E-9B46-9B70-EC20F8E2CD6F}"/>
              </a:ext>
            </a:extLst>
          </p:cNvPr>
          <p:cNvSpPr txBox="1"/>
          <p:nvPr/>
        </p:nvSpPr>
        <p:spPr>
          <a:xfrm>
            <a:off x="9918700" y="927100"/>
            <a:ext cx="1427891" cy="369332"/>
          </a:xfrm>
          <a:prstGeom prst="rect">
            <a:avLst/>
          </a:prstGeom>
          <a:noFill/>
        </p:spPr>
        <p:txBody>
          <a:bodyPr wrap="none" rtlCol="0">
            <a:spAutoFit/>
          </a:bodyPr>
          <a:lstStyle/>
          <a:p>
            <a:r>
              <a:rPr lang="en-US" b="1" dirty="0"/>
              <a:t>(Ambivalent)</a:t>
            </a:r>
          </a:p>
        </p:txBody>
      </p:sp>
    </p:spTree>
    <p:extLst>
      <p:ext uri="{BB962C8B-B14F-4D97-AF65-F5344CB8AC3E}">
        <p14:creationId xmlns:p14="http://schemas.microsoft.com/office/powerpoint/2010/main" val="3760625407"/>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AAC2047-D000-C54B-8047-32DA73B32B55}"/>
              </a:ext>
            </a:extLst>
          </p:cNvPr>
          <p:cNvPicPr>
            <a:picLocks noChangeAspect="1"/>
          </p:cNvPicPr>
          <p:nvPr/>
        </p:nvPicPr>
        <p:blipFill>
          <a:blip r:embed="rId2"/>
          <a:stretch>
            <a:fillRect/>
          </a:stretch>
        </p:blipFill>
        <p:spPr>
          <a:xfrm>
            <a:off x="0" y="0"/>
            <a:ext cx="12306300" cy="6890360"/>
          </a:xfrm>
          <a:prstGeom prst="rect">
            <a:avLst/>
          </a:prstGeom>
        </p:spPr>
      </p:pic>
      <p:sp>
        <p:nvSpPr>
          <p:cNvPr id="5" name="TextBox 4">
            <a:extLst>
              <a:ext uri="{FF2B5EF4-FFF2-40B4-BE49-F238E27FC236}">
                <a16:creationId xmlns:a16="http://schemas.microsoft.com/office/drawing/2014/main" id="{F452B41A-1F75-7A41-88FE-27F8A996B49A}"/>
              </a:ext>
            </a:extLst>
          </p:cNvPr>
          <p:cNvSpPr txBox="1"/>
          <p:nvPr/>
        </p:nvSpPr>
        <p:spPr>
          <a:xfrm>
            <a:off x="158104" y="1714500"/>
            <a:ext cx="3194696" cy="5755422"/>
          </a:xfrm>
          <a:prstGeom prst="rect">
            <a:avLst/>
          </a:prstGeom>
          <a:noFill/>
        </p:spPr>
        <p:txBody>
          <a:bodyPr wrap="square" rtlCol="0">
            <a:spAutoFit/>
          </a:bodyPr>
          <a:lstStyle/>
          <a:p>
            <a:r>
              <a:rPr lang="en-US" sz="3200" dirty="0">
                <a:solidFill>
                  <a:schemeClr val="bg1"/>
                </a:solidFill>
              </a:rPr>
              <a:t>Researchers also found that </a:t>
            </a:r>
          </a:p>
          <a:p>
            <a:r>
              <a:rPr lang="en-US" sz="3200" dirty="0">
                <a:solidFill>
                  <a:schemeClr val="bg1"/>
                </a:solidFill>
              </a:rPr>
              <a:t>There were some children that didn’t fit into the three types. </a:t>
            </a:r>
          </a:p>
          <a:p>
            <a:r>
              <a:rPr lang="en-US" sz="3200" dirty="0">
                <a:solidFill>
                  <a:schemeClr val="bg1"/>
                </a:solidFill>
              </a:rPr>
              <a:t>So a forth attachment type has been proposed.</a:t>
            </a:r>
          </a:p>
          <a:p>
            <a:endParaRPr lang="en-US" sz="2400" dirty="0">
              <a:solidFill>
                <a:schemeClr val="bg1"/>
              </a:solidFill>
            </a:endParaRPr>
          </a:p>
          <a:p>
            <a:endParaRPr lang="en-US" sz="2400" dirty="0">
              <a:solidFill>
                <a:schemeClr val="bg1"/>
              </a:solidFill>
            </a:endParaRPr>
          </a:p>
        </p:txBody>
      </p:sp>
    </p:spTree>
    <p:extLst>
      <p:ext uri="{BB962C8B-B14F-4D97-AF65-F5344CB8AC3E}">
        <p14:creationId xmlns:p14="http://schemas.microsoft.com/office/powerpoint/2010/main" val="3528015495"/>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4A200AF-1A7F-3E4E-97A0-C4D58DAA9F30}"/>
              </a:ext>
            </a:extLst>
          </p:cNvPr>
          <p:cNvPicPr>
            <a:picLocks noChangeAspect="1"/>
          </p:cNvPicPr>
          <p:nvPr/>
        </p:nvPicPr>
        <p:blipFill>
          <a:blip r:embed="rId2"/>
          <a:stretch>
            <a:fillRect/>
          </a:stretch>
        </p:blipFill>
        <p:spPr>
          <a:xfrm>
            <a:off x="0" y="0"/>
            <a:ext cx="12248504" cy="6858000"/>
          </a:xfrm>
          <a:prstGeom prst="rect">
            <a:avLst/>
          </a:prstGeom>
        </p:spPr>
      </p:pic>
    </p:spTree>
    <p:extLst>
      <p:ext uri="{BB962C8B-B14F-4D97-AF65-F5344CB8AC3E}">
        <p14:creationId xmlns:p14="http://schemas.microsoft.com/office/powerpoint/2010/main" val="3059746975"/>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A35F464-85AF-674F-8B3F-19F0FD5E61E1}"/>
              </a:ext>
            </a:extLst>
          </p:cNvPr>
          <p:cNvPicPr>
            <a:picLocks noChangeAspect="1"/>
          </p:cNvPicPr>
          <p:nvPr/>
        </p:nvPicPr>
        <p:blipFill>
          <a:blip r:embed="rId2"/>
          <a:stretch>
            <a:fillRect/>
          </a:stretch>
        </p:blipFill>
        <p:spPr>
          <a:xfrm>
            <a:off x="0" y="17174"/>
            <a:ext cx="12192000" cy="6840826"/>
          </a:xfrm>
          <a:prstGeom prst="rect">
            <a:avLst/>
          </a:prstGeom>
        </p:spPr>
      </p:pic>
      <p:grpSp>
        <p:nvGrpSpPr>
          <p:cNvPr id="6" name="Group 5">
            <a:extLst>
              <a:ext uri="{FF2B5EF4-FFF2-40B4-BE49-F238E27FC236}">
                <a16:creationId xmlns:a16="http://schemas.microsoft.com/office/drawing/2014/main" id="{D54143F1-F9C8-4246-9DE9-2241D514B57E}"/>
              </a:ext>
            </a:extLst>
          </p:cNvPr>
          <p:cNvGrpSpPr/>
          <p:nvPr/>
        </p:nvGrpSpPr>
        <p:grpSpPr>
          <a:xfrm>
            <a:off x="3441700" y="4940300"/>
            <a:ext cx="990600" cy="800100"/>
            <a:chOff x="3467100" y="5727700"/>
            <a:chExt cx="990600" cy="800100"/>
          </a:xfrm>
        </p:grpSpPr>
        <p:sp>
          <p:nvSpPr>
            <p:cNvPr id="7" name="Rectangle 6">
              <a:extLst>
                <a:ext uri="{FF2B5EF4-FFF2-40B4-BE49-F238E27FC236}">
                  <a16:creationId xmlns:a16="http://schemas.microsoft.com/office/drawing/2014/main" id="{F57B89B9-0422-C349-BD41-AFCE300C3156}"/>
                </a:ext>
              </a:extLst>
            </p:cNvPr>
            <p:cNvSpPr/>
            <p:nvPr/>
          </p:nvSpPr>
          <p:spPr>
            <a:xfrm>
              <a:off x="3467100" y="5727700"/>
              <a:ext cx="939800" cy="8001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5B0272B9-AC87-1A42-A9AD-51F8329ADA8C}"/>
                </a:ext>
              </a:extLst>
            </p:cNvPr>
            <p:cNvSpPr txBox="1"/>
            <p:nvPr/>
          </p:nvSpPr>
          <p:spPr>
            <a:xfrm>
              <a:off x="3721100" y="5740400"/>
              <a:ext cx="736600" cy="769441"/>
            </a:xfrm>
            <a:prstGeom prst="rect">
              <a:avLst/>
            </a:prstGeom>
            <a:noFill/>
          </p:spPr>
          <p:txBody>
            <a:bodyPr wrap="square" rtlCol="0">
              <a:spAutoFit/>
            </a:bodyPr>
            <a:lstStyle/>
            <a:p>
              <a:r>
                <a:rPr lang="en-US" sz="4400" dirty="0"/>
                <a:t>?</a:t>
              </a:r>
            </a:p>
          </p:txBody>
        </p:sp>
      </p:grpSp>
    </p:spTree>
    <p:extLst>
      <p:ext uri="{BB962C8B-B14F-4D97-AF65-F5344CB8AC3E}">
        <p14:creationId xmlns:p14="http://schemas.microsoft.com/office/powerpoint/2010/main" val="14032360"/>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A35F464-85AF-674F-8B3F-19F0FD5E61E1}"/>
              </a:ext>
            </a:extLst>
          </p:cNvPr>
          <p:cNvPicPr>
            <a:picLocks noChangeAspect="1"/>
          </p:cNvPicPr>
          <p:nvPr/>
        </p:nvPicPr>
        <p:blipFill>
          <a:blip r:embed="rId2"/>
          <a:stretch>
            <a:fillRect/>
          </a:stretch>
        </p:blipFill>
        <p:spPr>
          <a:xfrm>
            <a:off x="0" y="17174"/>
            <a:ext cx="12192000" cy="6840826"/>
          </a:xfrm>
          <a:prstGeom prst="rect">
            <a:avLst/>
          </a:prstGeom>
        </p:spPr>
      </p:pic>
    </p:spTree>
    <p:extLst>
      <p:ext uri="{BB962C8B-B14F-4D97-AF65-F5344CB8AC3E}">
        <p14:creationId xmlns:p14="http://schemas.microsoft.com/office/powerpoint/2010/main" val="3211002243"/>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232284A-5C2D-F74B-B7C0-5B11C193C929}"/>
              </a:ext>
            </a:extLst>
          </p:cNvPr>
          <p:cNvPicPr>
            <a:picLocks noChangeAspect="1"/>
          </p:cNvPicPr>
          <p:nvPr/>
        </p:nvPicPr>
        <p:blipFill>
          <a:blip r:embed="rId2"/>
          <a:stretch>
            <a:fillRect/>
          </a:stretch>
        </p:blipFill>
        <p:spPr>
          <a:xfrm>
            <a:off x="-1" y="0"/>
            <a:ext cx="12163245" cy="6858000"/>
          </a:xfrm>
          <a:prstGeom prst="rect">
            <a:avLst/>
          </a:prstGeom>
        </p:spPr>
      </p:pic>
      <p:sp>
        <p:nvSpPr>
          <p:cNvPr id="4" name="TextBox 3">
            <a:extLst>
              <a:ext uri="{FF2B5EF4-FFF2-40B4-BE49-F238E27FC236}">
                <a16:creationId xmlns:a16="http://schemas.microsoft.com/office/drawing/2014/main" id="{39CA1C7A-2CD7-1F41-B9B0-BE859663B297}"/>
              </a:ext>
            </a:extLst>
          </p:cNvPr>
          <p:cNvSpPr txBox="1"/>
          <p:nvPr/>
        </p:nvSpPr>
        <p:spPr>
          <a:xfrm>
            <a:off x="2253604" y="5283200"/>
            <a:ext cx="4121796" cy="1200329"/>
          </a:xfrm>
          <a:prstGeom prst="rect">
            <a:avLst/>
          </a:prstGeom>
          <a:noFill/>
        </p:spPr>
        <p:txBody>
          <a:bodyPr wrap="square" rtlCol="0">
            <a:spAutoFit/>
          </a:bodyPr>
          <a:lstStyle/>
          <a:p>
            <a:r>
              <a:rPr lang="en-US" sz="2400" dirty="0">
                <a:solidFill>
                  <a:schemeClr val="bg1"/>
                </a:solidFill>
              </a:rPr>
              <a:t>This raises the question is the Strange situation experiment culturally relative?</a:t>
            </a:r>
          </a:p>
        </p:txBody>
      </p:sp>
      <p:sp>
        <p:nvSpPr>
          <p:cNvPr id="5" name="TextBox 4">
            <a:extLst>
              <a:ext uri="{FF2B5EF4-FFF2-40B4-BE49-F238E27FC236}">
                <a16:creationId xmlns:a16="http://schemas.microsoft.com/office/drawing/2014/main" id="{7FF7F6F4-08BD-F247-B81C-5F712EBF5BD3}"/>
              </a:ext>
            </a:extLst>
          </p:cNvPr>
          <p:cNvSpPr txBox="1"/>
          <p:nvPr/>
        </p:nvSpPr>
        <p:spPr>
          <a:xfrm>
            <a:off x="7397104" y="5410199"/>
            <a:ext cx="4121796" cy="1200329"/>
          </a:xfrm>
          <a:prstGeom prst="rect">
            <a:avLst/>
          </a:prstGeom>
          <a:noFill/>
        </p:spPr>
        <p:txBody>
          <a:bodyPr wrap="square" rtlCol="0">
            <a:spAutoFit/>
          </a:bodyPr>
          <a:lstStyle/>
          <a:p>
            <a:r>
              <a:rPr lang="en-US" sz="2400" dirty="0">
                <a:solidFill>
                  <a:schemeClr val="bg1"/>
                </a:solidFill>
              </a:rPr>
              <a:t>Should one measurement for attachment only be used in the culture where is was created?</a:t>
            </a:r>
          </a:p>
        </p:txBody>
      </p:sp>
    </p:spTree>
    <p:extLst>
      <p:ext uri="{BB962C8B-B14F-4D97-AF65-F5344CB8AC3E}">
        <p14:creationId xmlns:p14="http://schemas.microsoft.com/office/powerpoint/2010/main" val="345360796"/>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434E119-95DE-0544-BC66-E75933B80197}"/>
              </a:ext>
            </a:extLst>
          </p:cNvPr>
          <p:cNvPicPr>
            <a:picLocks noChangeAspect="1"/>
          </p:cNvPicPr>
          <p:nvPr/>
        </p:nvPicPr>
        <p:blipFill>
          <a:blip r:embed="rId2"/>
          <a:stretch>
            <a:fillRect/>
          </a:stretch>
        </p:blipFill>
        <p:spPr>
          <a:xfrm>
            <a:off x="0" y="-32360"/>
            <a:ext cx="12306300" cy="6890360"/>
          </a:xfrm>
          <a:prstGeom prst="rect">
            <a:avLst/>
          </a:prstGeom>
        </p:spPr>
      </p:pic>
    </p:spTree>
    <p:extLst>
      <p:ext uri="{BB962C8B-B14F-4D97-AF65-F5344CB8AC3E}">
        <p14:creationId xmlns:p14="http://schemas.microsoft.com/office/powerpoint/2010/main" val="428538523"/>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FBE68CF-A66A-FC45-8EA0-2B183F74D5C9}"/>
              </a:ext>
            </a:extLst>
          </p:cNvPr>
          <p:cNvPicPr>
            <a:picLocks noChangeAspect="1"/>
          </p:cNvPicPr>
          <p:nvPr/>
        </p:nvPicPr>
        <p:blipFill>
          <a:blip r:embed="rId2"/>
          <a:stretch>
            <a:fillRect/>
          </a:stretch>
        </p:blipFill>
        <p:spPr>
          <a:xfrm>
            <a:off x="0" y="0"/>
            <a:ext cx="12248504" cy="6858000"/>
          </a:xfrm>
          <a:prstGeom prst="rect">
            <a:avLst/>
          </a:prstGeom>
        </p:spPr>
      </p:pic>
      <p:sp>
        <p:nvSpPr>
          <p:cNvPr id="6" name="TextBox 5">
            <a:extLst>
              <a:ext uri="{FF2B5EF4-FFF2-40B4-BE49-F238E27FC236}">
                <a16:creationId xmlns:a16="http://schemas.microsoft.com/office/drawing/2014/main" id="{EB6FC091-CD0B-6B48-B5DC-15B70F76BC6A}"/>
              </a:ext>
            </a:extLst>
          </p:cNvPr>
          <p:cNvSpPr txBox="1"/>
          <p:nvPr/>
        </p:nvSpPr>
        <p:spPr>
          <a:xfrm>
            <a:off x="158104" y="0"/>
            <a:ext cx="3721100" cy="1938992"/>
          </a:xfrm>
          <a:prstGeom prst="rect">
            <a:avLst/>
          </a:prstGeom>
          <a:noFill/>
        </p:spPr>
        <p:txBody>
          <a:bodyPr wrap="square" rtlCol="0">
            <a:spAutoFit/>
          </a:bodyPr>
          <a:lstStyle/>
          <a:p>
            <a:r>
              <a:rPr lang="en-US" sz="2400" dirty="0">
                <a:solidFill>
                  <a:schemeClr val="accent1">
                    <a:lumMod val="50000"/>
                  </a:schemeClr>
                </a:solidFill>
              </a:rPr>
              <a:t>In Germany children are encouraged to be more independent…thus leading to an increase in what type of attachment in children?  </a:t>
            </a:r>
          </a:p>
        </p:txBody>
      </p:sp>
    </p:spTree>
    <p:extLst>
      <p:ext uri="{BB962C8B-B14F-4D97-AF65-F5344CB8AC3E}">
        <p14:creationId xmlns:p14="http://schemas.microsoft.com/office/powerpoint/2010/main" val="1818046564"/>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FBE68CF-A66A-FC45-8EA0-2B183F74D5C9}"/>
              </a:ext>
            </a:extLst>
          </p:cNvPr>
          <p:cNvPicPr>
            <a:picLocks noChangeAspect="1"/>
          </p:cNvPicPr>
          <p:nvPr/>
        </p:nvPicPr>
        <p:blipFill>
          <a:blip r:embed="rId2"/>
          <a:stretch>
            <a:fillRect/>
          </a:stretch>
        </p:blipFill>
        <p:spPr>
          <a:xfrm>
            <a:off x="0" y="0"/>
            <a:ext cx="12248504" cy="6858000"/>
          </a:xfrm>
          <a:prstGeom prst="rect">
            <a:avLst/>
          </a:prstGeom>
        </p:spPr>
      </p:pic>
      <p:sp>
        <p:nvSpPr>
          <p:cNvPr id="6" name="TextBox 5">
            <a:extLst>
              <a:ext uri="{FF2B5EF4-FFF2-40B4-BE49-F238E27FC236}">
                <a16:creationId xmlns:a16="http://schemas.microsoft.com/office/drawing/2014/main" id="{EB6FC091-CD0B-6B48-B5DC-15B70F76BC6A}"/>
              </a:ext>
            </a:extLst>
          </p:cNvPr>
          <p:cNvSpPr txBox="1"/>
          <p:nvPr/>
        </p:nvSpPr>
        <p:spPr>
          <a:xfrm>
            <a:off x="158104" y="0"/>
            <a:ext cx="3721100" cy="1938992"/>
          </a:xfrm>
          <a:prstGeom prst="rect">
            <a:avLst/>
          </a:prstGeom>
          <a:noFill/>
        </p:spPr>
        <p:txBody>
          <a:bodyPr wrap="square" rtlCol="0">
            <a:spAutoFit/>
          </a:bodyPr>
          <a:lstStyle/>
          <a:p>
            <a:r>
              <a:rPr lang="en-US" sz="2400" dirty="0">
                <a:solidFill>
                  <a:schemeClr val="accent1">
                    <a:lumMod val="50000"/>
                  </a:schemeClr>
                </a:solidFill>
              </a:rPr>
              <a:t>In Germany children are encouraged to be more independent…thus leading to an increase in what type of attachment in children?  </a:t>
            </a:r>
          </a:p>
        </p:txBody>
      </p:sp>
      <p:sp>
        <p:nvSpPr>
          <p:cNvPr id="7" name="Rectangle 6">
            <a:extLst>
              <a:ext uri="{FF2B5EF4-FFF2-40B4-BE49-F238E27FC236}">
                <a16:creationId xmlns:a16="http://schemas.microsoft.com/office/drawing/2014/main" id="{76A8C600-7D1C-DD48-A9D8-61B70B373EBA}"/>
              </a:ext>
            </a:extLst>
          </p:cNvPr>
          <p:cNvSpPr/>
          <p:nvPr/>
        </p:nvSpPr>
        <p:spPr>
          <a:xfrm>
            <a:off x="6263419" y="6222425"/>
            <a:ext cx="5631926" cy="523220"/>
          </a:xfrm>
          <a:prstGeom prst="rect">
            <a:avLst/>
          </a:prstGeom>
        </p:spPr>
        <p:txBody>
          <a:bodyPr wrap="none">
            <a:spAutoFit/>
          </a:bodyPr>
          <a:lstStyle/>
          <a:p>
            <a:r>
              <a:rPr lang="en-US" sz="2800" dirty="0">
                <a:solidFill>
                  <a:schemeClr val="accent1">
                    <a:lumMod val="50000"/>
                  </a:schemeClr>
                </a:solidFill>
              </a:rPr>
              <a:t>More insecure avoidant attachments.</a:t>
            </a:r>
            <a:endParaRPr lang="en-US" sz="2800" dirty="0"/>
          </a:p>
        </p:txBody>
      </p:sp>
    </p:spTree>
    <p:extLst>
      <p:ext uri="{BB962C8B-B14F-4D97-AF65-F5344CB8AC3E}">
        <p14:creationId xmlns:p14="http://schemas.microsoft.com/office/powerpoint/2010/main" val="3889086792"/>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F69A23E-7128-C546-90DC-21B38FE3ADB8}"/>
              </a:ext>
            </a:extLst>
          </p:cNvPr>
          <p:cNvSpPr/>
          <p:nvPr/>
        </p:nvSpPr>
        <p:spPr>
          <a:xfrm>
            <a:off x="508000" y="538911"/>
            <a:ext cx="11137900" cy="5509200"/>
          </a:xfrm>
          <a:prstGeom prst="rect">
            <a:avLst/>
          </a:prstGeom>
        </p:spPr>
        <p:txBody>
          <a:bodyPr wrap="square">
            <a:spAutoFit/>
          </a:bodyPr>
          <a:lstStyle/>
          <a:p>
            <a:r>
              <a:rPr lang="en-GB" sz="2800" b="1" i="0" u="none" strike="noStrike" dirty="0">
                <a:solidFill>
                  <a:srgbClr val="000000"/>
                </a:solidFill>
                <a:effectLst/>
              </a:rPr>
              <a:t>Why student-teachers need to know this (primary classroom context)</a:t>
            </a:r>
          </a:p>
          <a:p>
            <a:endParaRPr lang="en-GB" b="1" i="0" u="none" strike="noStrike" dirty="0">
              <a:solidFill>
                <a:srgbClr val="000000"/>
              </a:solidFill>
              <a:effectLst/>
            </a:endParaRPr>
          </a:p>
          <a:p>
            <a:endParaRPr lang="en-GB" b="1" i="0" u="none" strike="noStrike" dirty="0">
              <a:solidFill>
                <a:srgbClr val="000000"/>
              </a:solidFill>
              <a:effectLst/>
            </a:endParaRPr>
          </a:p>
          <a:p>
            <a:pPr>
              <a:buFont typeface="Arial" panose="020B0604020202020204" pitchFamily="34" charset="0"/>
              <a:buChar char="•"/>
            </a:pPr>
            <a:r>
              <a:rPr lang="en-GB" b="1" i="0" u="none" strike="noStrike" dirty="0">
                <a:solidFill>
                  <a:srgbClr val="000000"/>
                </a:solidFill>
                <a:effectLst/>
              </a:rPr>
              <a:t>Learning &amp; exploration depend on feeling safe:</a:t>
            </a:r>
            <a:r>
              <a:rPr lang="en-GB" b="0" i="0" u="none" strike="noStrike" dirty="0">
                <a:solidFill>
                  <a:srgbClr val="000000"/>
                </a:solidFill>
                <a:effectLst/>
              </a:rPr>
              <a:t> </a:t>
            </a:r>
          </a:p>
          <a:p>
            <a:pPr>
              <a:buFont typeface="Arial" panose="020B0604020202020204" pitchFamily="34" charset="0"/>
              <a:buChar char="•"/>
            </a:pPr>
            <a:endParaRPr lang="en-GB" dirty="0">
              <a:solidFill>
                <a:srgbClr val="000000"/>
              </a:solidFill>
            </a:endParaRPr>
          </a:p>
          <a:p>
            <a:r>
              <a:rPr lang="en-GB" b="0" i="0" u="none" strike="noStrike" dirty="0">
                <a:solidFill>
                  <a:srgbClr val="000000"/>
                </a:solidFill>
                <a:effectLst/>
              </a:rPr>
              <a:t> </a:t>
            </a:r>
          </a:p>
          <a:p>
            <a:pPr>
              <a:buFont typeface="Arial" panose="020B0604020202020204" pitchFamily="34" charset="0"/>
              <a:buChar char="•"/>
            </a:pPr>
            <a:endParaRPr lang="en-GB" dirty="0">
              <a:solidFill>
                <a:srgbClr val="000000"/>
              </a:solidFill>
            </a:endParaRPr>
          </a:p>
          <a:p>
            <a:pPr>
              <a:buFont typeface="Arial" panose="020B0604020202020204" pitchFamily="34" charset="0"/>
              <a:buChar char="•"/>
            </a:pPr>
            <a:r>
              <a:rPr lang="en-GB" b="1" i="0" u="none" strike="noStrike" dirty="0">
                <a:solidFill>
                  <a:srgbClr val="000000"/>
                </a:solidFill>
                <a:effectLst/>
              </a:rPr>
              <a:t>Behaviour = communication:</a:t>
            </a:r>
            <a:r>
              <a:rPr lang="en-GB" b="0" i="0" u="none" strike="noStrike" dirty="0">
                <a:solidFill>
                  <a:srgbClr val="000000"/>
                </a:solidFill>
                <a:effectLst/>
              </a:rPr>
              <a:t> </a:t>
            </a:r>
          </a:p>
          <a:p>
            <a:pPr>
              <a:buFont typeface="Arial" panose="020B0604020202020204" pitchFamily="34" charset="0"/>
              <a:buChar char="•"/>
            </a:pPr>
            <a:endParaRPr lang="en-GB" dirty="0">
              <a:solidFill>
                <a:srgbClr val="000000"/>
              </a:solidFill>
            </a:endParaRPr>
          </a:p>
          <a:p>
            <a:pPr>
              <a:buFont typeface="Arial" panose="020B0604020202020204" pitchFamily="34" charset="0"/>
              <a:buChar char="•"/>
            </a:pPr>
            <a:endParaRPr lang="en-GB" dirty="0">
              <a:solidFill>
                <a:srgbClr val="000000"/>
              </a:solidFill>
            </a:endParaRPr>
          </a:p>
          <a:p>
            <a:pPr>
              <a:buFont typeface="Arial" panose="020B0604020202020204" pitchFamily="34" charset="0"/>
              <a:buChar char="•"/>
            </a:pPr>
            <a:endParaRPr lang="en-GB" dirty="0">
              <a:solidFill>
                <a:srgbClr val="000000"/>
              </a:solidFill>
            </a:endParaRPr>
          </a:p>
          <a:p>
            <a:pPr>
              <a:buFont typeface="Arial" panose="020B0604020202020204" pitchFamily="34" charset="0"/>
              <a:buChar char="•"/>
            </a:pPr>
            <a:r>
              <a:rPr lang="en-GB" b="1" i="0" u="none" strike="noStrike" dirty="0">
                <a:solidFill>
                  <a:srgbClr val="000000"/>
                </a:solidFill>
                <a:effectLst/>
              </a:rPr>
              <a:t>Teacher–child relationships matter:</a:t>
            </a:r>
            <a:r>
              <a:rPr lang="en-GB" b="0" i="0" u="none" strike="noStrike" dirty="0">
                <a:solidFill>
                  <a:srgbClr val="000000"/>
                </a:solidFill>
                <a:effectLst/>
              </a:rPr>
              <a:t> </a:t>
            </a:r>
          </a:p>
          <a:p>
            <a:pPr>
              <a:buFont typeface="Arial" panose="020B0604020202020204" pitchFamily="34" charset="0"/>
              <a:buChar char="•"/>
            </a:pPr>
            <a:endParaRPr lang="en-GB" dirty="0">
              <a:solidFill>
                <a:srgbClr val="000000"/>
              </a:solidFill>
            </a:endParaRPr>
          </a:p>
          <a:p>
            <a:pPr>
              <a:buFont typeface="Arial" panose="020B0604020202020204" pitchFamily="34" charset="0"/>
              <a:buChar char="•"/>
            </a:pPr>
            <a:endParaRPr lang="en-GB" b="0" i="0" u="none" strike="noStrike" dirty="0">
              <a:solidFill>
                <a:srgbClr val="000000"/>
              </a:solidFill>
              <a:effectLst/>
            </a:endParaRPr>
          </a:p>
          <a:p>
            <a:pPr>
              <a:buFont typeface="Arial" panose="020B0604020202020204" pitchFamily="34" charset="0"/>
              <a:buChar char="•"/>
            </a:pPr>
            <a:endParaRPr lang="en-GB" b="0" i="0" u="none" strike="noStrike" dirty="0">
              <a:solidFill>
                <a:srgbClr val="000000"/>
              </a:solidFill>
              <a:effectLst/>
            </a:endParaRPr>
          </a:p>
          <a:p>
            <a:pPr>
              <a:buFont typeface="Arial" panose="020B0604020202020204" pitchFamily="34" charset="0"/>
              <a:buChar char="•"/>
            </a:pPr>
            <a:r>
              <a:rPr lang="en-GB" b="1" i="0" u="none" strike="noStrike" dirty="0">
                <a:solidFill>
                  <a:srgbClr val="000000"/>
                </a:solidFill>
                <a:effectLst/>
              </a:rPr>
              <a:t>Practical classroom skills:</a:t>
            </a:r>
            <a:r>
              <a:rPr lang="en-GB" b="0" i="0" u="none" strike="noStrike" dirty="0">
                <a:solidFill>
                  <a:srgbClr val="000000"/>
                </a:solidFill>
                <a:effectLst/>
              </a:rPr>
              <a:t> </a:t>
            </a:r>
          </a:p>
          <a:p>
            <a:pPr>
              <a:buFont typeface="Arial" panose="020B0604020202020204" pitchFamily="34" charset="0"/>
              <a:buChar char="•"/>
            </a:pPr>
            <a:endParaRPr lang="en-GB" dirty="0">
              <a:solidFill>
                <a:srgbClr val="000000"/>
              </a:solidFill>
            </a:endParaRPr>
          </a:p>
          <a:p>
            <a:pPr>
              <a:buFont typeface="Arial" panose="020B0604020202020204" pitchFamily="34" charset="0"/>
              <a:buChar char="•"/>
            </a:pPr>
            <a:endParaRPr lang="en-GB" b="0" i="0" u="none" strike="noStrike" dirty="0">
              <a:solidFill>
                <a:srgbClr val="000000"/>
              </a:solidFill>
              <a:effectLst/>
            </a:endParaRPr>
          </a:p>
          <a:p>
            <a:pPr>
              <a:buFont typeface="Arial" panose="020B0604020202020204" pitchFamily="34" charset="0"/>
              <a:buChar char="•"/>
            </a:pPr>
            <a:endParaRPr lang="en-GB" b="0" i="0" u="none" strike="noStrike" dirty="0">
              <a:solidFill>
                <a:srgbClr val="000000"/>
              </a:solidFill>
              <a:effectLst/>
            </a:endParaRPr>
          </a:p>
        </p:txBody>
      </p:sp>
      <p:pic>
        <p:nvPicPr>
          <p:cNvPr id="5" name="Picture 4">
            <a:extLst>
              <a:ext uri="{FF2B5EF4-FFF2-40B4-BE49-F238E27FC236}">
                <a16:creationId xmlns:a16="http://schemas.microsoft.com/office/drawing/2014/main" id="{9A29DBE9-EF20-934C-B7E8-93E46F02B20B}"/>
              </a:ext>
            </a:extLst>
          </p:cNvPr>
          <p:cNvPicPr>
            <a:picLocks noChangeAspect="1"/>
          </p:cNvPicPr>
          <p:nvPr/>
        </p:nvPicPr>
        <p:blipFill>
          <a:blip r:embed="rId2"/>
          <a:stretch>
            <a:fillRect/>
          </a:stretch>
        </p:blipFill>
        <p:spPr>
          <a:xfrm>
            <a:off x="6235700" y="1017423"/>
            <a:ext cx="4876800" cy="4876800"/>
          </a:xfrm>
          <a:prstGeom prst="rect">
            <a:avLst/>
          </a:prstGeom>
        </p:spPr>
      </p:pic>
      <p:sp>
        <p:nvSpPr>
          <p:cNvPr id="6" name="TextBox 5">
            <a:extLst>
              <a:ext uri="{FF2B5EF4-FFF2-40B4-BE49-F238E27FC236}">
                <a16:creationId xmlns:a16="http://schemas.microsoft.com/office/drawing/2014/main" id="{BA851600-6104-FB43-8A62-35728DB5B2FD}"/>
              </a:ext>
            </a:extLst>
          </p:cNvPr>
          <p:cNvSpPr txBox="1"/>
          <p:nvPr/>
        </p:nvSpPr>
        <p:spPr>
          <a:xfrm>
            <a:off x="7962900" y="5334000"/>
            <a:ext cx="2008883" cy="830997"/>
          </a:xfrm>
          <a:prstGeom prst="rect">
            <a:avLst/>
          </a:prstGeom>
          <a:noFill/>
        </p:spPr>
        <p:txBody>
          <a:bodyPr wrap="none" rtlCol="0">
            <a:spAutoFit/>
          </a:bodyPr>
          <a:lstStyle/>
          <a:p>
            <a:r>
              <a:rPr lang="en-US" sz="4800" dirty="0"/>
              <a:t>Discuss</a:t>
            </a:r>
          </a:p>
        </p:txBody>
      </p:sp>
    </p:spTree>
    <p:extLst>
      <p:ext uri="{BB962C8B-B14F-4D97-AF65-F5344CB8AC3E}">
        <p14:creationId xmlns:p14="http://schemas.microsoft.com/office/powerpoint/2010/main" val="2247021116"/>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F69A23E-7128-C546-90DC-21B38FE3ADB8}"/>
              </a:ext>
            </a:extLst>
          </p:cNvPr>
          <p:cNvSpPr/>
          <p:nvPr/>
        </p:nvSpPr>
        <p:spPr>
          <a:xfrm>
            <a:off x="508000" y="538911"/>
            <a:ext cx="11137900" cy="5632311"/>
          </a:xfrm>
          <a:prstGeom prst="rect">
            <a:avLst/>
          </a:prstGeom>
        </p:spPr>
        <p:txBody>
          <a:bodyPr wrap="square">
            <a:spAutoFit/>
          </a:bodyPr>
          <a:lstStyle/>
          <a:p>
            <a:r>
              <a:rPr lang="en-GB" sz="2000" b="1" i="0" u="none" strike="noStrike" dirty="0">
                <a:solidFill>
                  <a:srgbClr val="000000"/>
                </a:solidFill>
                <a:effectLst/>
              </a:rPr>
              <a:t>Why student-teachers need to know this (primary classroom context)</a:t>
            </a:r>
          </a:p>
          <a:p>
            <a:endParaRPr lang="en-GB" sz="2000" b="1" i="0" u="none" strike="noStrike" dirty="0">
              <a:solidFill>
                <a:srgbClr val="000000"/>
              </a:solidFill>
              <a:effectLst/>
            </a:endParaRPr>
          </a:p>
          <a:p>
            <a:pPr>
              <a:buFont typeface="Arial" panose="020B0604020202020204" pitchFamily="34" charset="0"/>
              <a:buChar char="•"/>
            </a:pPr>
            <a:r>
              <a:rPr lang="en-GB" sz="2000" b="1" i="0" u="none" strike="noStrike" dirty="0">
                <a:solidFill>
                  <a:srgbClr val="000000"/>
                </a:solidFill>
                <a:effectLst/>
              </a:rPr>
              <a:t>Learning &amp; exploration depend on feeling safe:</a:t>
            </a:r>
            <a:r>
              <a:rPr lang="en-GB" sz="2000" b="0" i="0" u="none" strike="noStrike" dirty="0">
                <a:solidFill>
                  <a:srgbClr val="000000"/>
                </a:solidFill>
                <a:effectLst/>
              </a:rPr>
              <a:t> Children who feel secure are more likely to explore, take manageable risks, focus on learning tasks, and use teachers as a resource when needed. Teachers who understand secure base/safe haven concepts can structure classrooms to support exploration. </a:t>
            </a:r>
          </a:p>
          <a:p>
            <a:pPr>
              <a:buFont typeface="Arial" panose="020B0604020202020204" pitchFamily="34" charset="0"/>
              <a:buChar char="•"/>
            </a:pPr>
            <a:endParaRPr lang="en-GB" sz="2000" dirty="0">
              <a:solidFill>
                <a:srgbClr val="000000"/>
              </a:solidFill>
            </a:endParaRPr>
          </a:p>
          <a:p>
            <a:pPr>
              <a:buFont typeface="Arial" panose="020B0604020202020204" pitchFamily="34" charset="0"/>
              <a:buChar char="•"/>
            </a:pPr>
            <a:r>
              <a:rPr lang="en-GB" sz="2000" b="1" i="0" u="none" strike="noStrike" dirty="0">
                <a:solidFill>
                  <a:srgbClr val="000000"/>
                </a:solidFill>
                <a:effectLst/>
              </a:rPr>
              <a:t>Behaviour = communication:</a:t>
            </a:r>
            <a:r>
              <a:rPr lang="en-GB" sz="2000" b="0" i="0" u="none" strike="noStrike" dirty="0">
                <a:solidFill>
                  <a:srgbClr val="000000"/>
                </a:solidFill>
                <a:effectLst/>
              </a:rPr>
              <a:t> Many behaviours (withdrawal, acting out, clinginess) can reflect attachment-based expectations (e.g., expectations that adults will or won’t help). Interpreting behaviour through an attachment lens helps teachers respond with consistency rather than punitive reactions. </a:t>
            </a:r>
          </a:p>
          <a:p>
            <a:pPr>
              <a:buFont typeface="Arial" panose="020B0604020202020204" pitchFamily="34" charset="0"/>
              <a:buChar char="•"/>
            </a:pPr>
            <a:endParaRPr lang="en-GB" sz="2000" dirty="0">
              <a:solidFill>
                <a:srgbClr val="000000"/>
              </a:solidFill>
            </a:endParaRPr>
          </a:p>
          <a:p>
            <a:pPr>
              <a:buFont typeface="Arial" panose="020B0604020202020204" pitchFamily="34" charset="0"/>
              <a:buChar char="•"/>
            </a:pPr>
            <a:r>
              <a:rPr lang="en-GB" sz="2000" b="1" i="0" u="none" strike="noStrike" dirty="0">
                <a:solidFill>
                  <a:srgbClr val="000000"/>
                </a:solidFill>
                <a:effectLst/>
              </a:rPr>
              <a:t>Teacher–child relationships matter:</a:t>
            </a:r>
            <a:r>
              <a:rPr lang="en-GB" sz="2000" b="0" i="0" u="none" strike="noStrike" dirty="0">
                <a:solidFill>
                  <a:srgbClr val="000000"/>
                </a:solidFill>
                <a:effectLst/>
              </a:rPr>
              <a:t> Research shows teacher–child attachment/relationship quality predicts engagement, school liking, and attainment — particularly for children with insecure or disrupted home attachments. Teacher sensitivity, availability, predictable routines and repair after ruptures support better outcomes.</a:t>
            </a:r>
            <a:endParaRPr lang="en-GB" sz="2000" dirty="0">
              <a:solidFill>
                <a:srgbClr val="000000"/>
              </a:solidFill>
            </a:endParaRPr>
          </a:p>
          <a:p>
            <a:pPr>
              <a:buFont typeface="Arial" panose="020B0604020202020204" pitchFamily="34" charset="0"/>
              <a:buChar char="•"/>
            </a:pPr>
            <a:endParaRPr lang="en-GB" sz="2000" b="0" i="0" u="none" strike="noStrike" dirty="0">
              <a:solidFill>
                <a:srgbClr val="000000"/>
              </a:solidFill>
              <a:effectLst/>
            </a:endParaRPr>
          </a:p>
          <a:p>
            <a:pPr>
              <a:buFont typeface="Arial" panose="020B0604020202020204" pitchFamily="34" charset="0"/>
              <a:buChar char="•"/>
            </a:pPr>
            <a:r>
              <a:rPr lang="en-GB" sz="2000" b="1" i="0" u="none" strike="noStrike" dirty="0">
                <a:solidFill>
                  <a:srgbClr val="000000"/>
                </a:solidFill>
                <a:effectLst/>
              </a:rPr>
              <a:t>Practical classroom skills:</a:t>
            </a:r>
            <a:r>
              <a:rPr lang="en-GB" sz="2000" b="0" i="0" u="none" strike="noStrike" dirty="0">
                <a:solidFill>
                  <a:srgbClr val="000000"/>
                </a:solidFill>
                <a:effectLst/>
              </a:rPr>
              <a:t> Classroom routines that provide predictability, key-person approaches, calm repair practices after conflicts, and scaffolding for emotion regulation all draw on attachment principles and are feasible for student-teachers to implement. </a:t>
            </a:r>
          </a:p>
        </p:txBody>
      </p:sp>
    </p:spTree>
    <p:extLst>
      <p:ext uri="{BB962C8B-B14F-4D97-AF65-F5344CB8AC3E}">
        <p14:creationId xmlns:p14="http://schemas.microsoft.com/office/powerpoint/2010/main" val="4032580823"/>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5427329-4DF8-EE4E-A70D-3FBD68031BE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20677406">
            <a:off x="728721" y="504228"/>
            <a:ext cx="4629549" cy="6121400"/>
          </a:xfrm>
          <a:prstGeom prst="rect">
            <a:avLst/>
          </a:prstGeom>
        </p:spPr>
      </p:pic>
      <p:pic>
        <p:nvPicPr>
          <p:cNvPr id="4" name="Picture 3">
            <a:extLst>
              <a:ext uri="{FF2B5EF4-FFF2-40B4-BE49-F238E27FC236}">
                <a16:creationId xmlns:a16="http://schemas.microsoft.com/office/drawing/2014/main" id="{0272C206-CA73-124A-AE10-3CAE24CBDCE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rot="869050">
            <a:off x="4713890" y="2905121"/>
            <a:ext cx="8749862" cy="3442568"/>
          </a:xfrm>
          <a:prstGeom prst="rect">
            <a:avLst/>
          </a:prstGeom>
        </p:spPr>
      </p:pic>
      <p:pic>
        <p:nvPicPr>
          <p:cNvPr id="8" name="Picture 7">
            <a:extLst>
              <a:ext uri="{FF2B5EF4-FFF2-40B4-BE49-F238E27FC236}">
                <a16:creationId xmlns:a16="http://schemas.microsoft.com/office/drawing/2014/main" id="{334877EF-EF62-CB4E-9938-D906EE2C271C}"/>
              </a:ext>
            </a:extLst>
          </p:cNvPr>
          <p:cNvPicPr>
            <a:picLocks noChangeAspect="1"/>
          </p:cNvPicPr>
          <p:nvPr/>
        </p:nvPicPr>
        <p:blipFill>
          <a:blip r:embed="rId5"/>
          <a:stretch>
            <a:fillRect/>
          </a:stretch>
        </p:blipFill>
        <p:spPr>
          <a:xfrm>
            <a:off x="6934200" y="146050"/>
            <a:ext cx="5080000" cy="1943100"/>
          </a:xfrm>
          <a:prstGeom prst="rect">
            <a:avLst/>
          </a:prstGeom>
        </p:spPr>
      </p:pic>
    </p:spTree>
    <p:extLst>
      <p:ext uri="{BB962C8B-B14F-4D97-AF65-F5344CB8AC3E}">
        <p14:creationId xmlns:p14="http://schemas.microsoft.com/office/powerpoint/2010/main" val="1843446961"/>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862BC29-A868-8047-A875-AD6F5D25B78C}"/>
              </a:ext>
            </a:extLst>
          </p:cNvPr>
          <p:cNvSpPr/>
          <p:nvPr/>
        </p:nvSpPr>
        <p:spPr>
          <a:xfrm>
            <a:off x="698500" y="1193800"/>
            <a:ext cx="11137900" cy="3416320"/>
          </a:xfrm>
          <a:prstGeom prst="rect">
            <a:avLst/>
          </a:prstGeom>
        </p:spPr>
        <p:txBody>
          <a:bodyPr wrap="square">
            <a:spAutoFit/>
          </a:bodyPr>
          <a:lstStyle/>
          <a:p>
            <a:r>
              <a:rPr lang="en-GB" b="1" i="0" u="none" strike="noStrike" dirty="0">
                <a:solidFill>
                  <a:srgbClr val="000000"/>
                </a:solidFill>
                <a:effectLst/>
              </a:rPr>
              <a:t>Attachment Vignettes for Coding Activity</a:t>
            </a:r>
          </a:p>
          <a:p>
            <a:endParaRPr lang="en-GB" b="1" i="0" u="none" strike="noStrike" dirty="0">
              <a:solidFill>
                <a:srgbClr val="000000"/>
              </a:solidFill>
              <a:effectLst/>
            </a:endParaRPr>
          </a:p>
          <a:p>
            <a:r>
              <a:rPr lang="en-GB" b="1" i="0" u="none" strike="noStrike" dirty="0">
                <a:solidFill>
                  <a:srgbClr val="000000"/>
                </a:solidFill>
                <a:effectLst/>
              </a:rPr>
              <a:t>Vignette 1 – </a:t>
            </a:r>
            <a:r>
              <a:rPr lang="en-GB" b="1" i="1" u="none" strike="noStrike" dirty="0">
                <a:solidFill>
                  <a:srgbClr val="FF0000"/>
                </a:solidFill>
                <a:effectLst/>
              </a:rPr>
              <a:t>Secure Attachment</a:t>
            </a:r>
            <a:endParaRPr lang="en-GB" b="1" i="0" u="none" strike="noStrike" dirty="0">
              <a:solidFill>
                <a:srgbClr val="FF0000"/>
              </a:solidFill>
              <a:effectLst/>
            </a:endParaRPr>
          </a:p>
          <a:p>
            <a:r>
              <a:rPr lang="en-GB" b="0" i="0" u="none" strike="noStrike" dirty="0">
                <a:solidFill>
                  <a:srgbClr val="000000"/>
                </a:solidFill>
                <a:effectLst/>
              </a:rPr>
              <a:t>At morning drop-off, Mia (age 4) clings briefly to her parent and looks worried. She accepts comfort from the teacher, watches as her parent leaves, and after a few minutes begins exploring the play area. When her parent returns, she runs to greet them, smiles, and shows a drawing she made.</a:t>
            </a:r>
          </a:p>
          <a:p>
            <a:endParaRPr lang="en-GB" dirty="0">
              <a:solidFill>
                <a:srgbClr val="000000"/>
              </a:solidFill>
            </a:endParaRPr>
          </a:p>
          <a:p>
            <a:endParaRPr lang="en-GB" b="0" i="0" u="none" strike="noStrike" dirty="0">
              <a:solidFill>
                <a:srgbClr val="000000"/>
              </a:solidFill>
              <a:effectLst/>
            </a:endParaRPr>
          </a:p>
          <a:p>
            <a:r>
              <a:rPr lang="en-GB" b="1" i="0" u="none" strike="noStrike" dirty="0">
                <a:solidFill>
                  <a:srgbClr val="000000"/>
                </a:solidFill>
                <a:effectLst/>
              </a:rPr>
              <a:t>Vignette 2 – </a:t>
            </a:r>
            <a:r>
              <a:rPr lang="en-GB" b="1" i="1" u="none" strike="noStrike" dirty="0">
                <a:solidFill>
                  <a:srgbClr val="FF0000"/>
                </a:solidFill>
                <a:effectLst/>
              </a:rPr>
              <a:t>Insecure-Avoidant</a:t>
            </a:r>
            <a:endParaRPr lang="en-GB" b="1" i="0" u="none" strike="noStrike" dirty="0">
              <a:solidFill>
                <a:srgbClr val="FF0000"/>
              </a:solidFill>
              <a:effectLst/>
            </a:endParaRPr>
          </a:p>
          <a:p>
            <a:r>
              <a:rPr lang="en-GB" b="0" i="0" u="none" strike="noStrike" dirty="0">
                <a:solidFill>
                  <a:srgbClr val="000000"/>
                </a:solidFill>
                <a:effectLst/>
              </a:rPr>
              <a:t>Liam (age 5) walks into the classroom without looking back at his parent. He goes straight to the Lego table, ignoring both his parent and the teacher. When the parent returns later, Liam stays at the Lego table, glances up briefly, but does not move towards them.</a:t>
            </a:r>
          </a:p>
        </p:txBody>
      </p:sp>
      <p:sp>
        <p:nvSpPr>
          <p:cNvPr id="3" name="TextBox 2">
            <a:extLst>
              <a:ext uri="{FF2B5EF4-FFF2-40B4-BE49-F238E27FC236}">
                <a16:creationId xmlns:a16="http://schemas.microsoft.com/office/drawing/2014/main" id="{B8CF8D4D-BF0F-7741-9F29-1D8F54539C9C}"/>
              </a:ext>
            </a:extLst>
          </p:cNvPr>
          <p:cNvSpPr txBox="1"/>
          <p:nvPr/>
        </p:nvSpPr>
        <p:spPr>
          <a:xfrm>
            <a:off x="2673485" y="355600"/>
            <a:ext cx="1116139" cy="369332"/>
          </a:xfrm>
          <a:prstGeom prst="rect">
            <a:avLst/>
          </a:prstGeom>
          <a:noFill/>
        </p:spPr>
        <p:txBody>
          <a:bodyPr wrap="none" rtlCol="0">
            <a:spAutoFit/>
          </a:bodyPr>
          <a:lstStyle/>
          <a:p>
            <a:r>
              <a:rPr lang="en-US" dirty="0">
                <a:solidFill>
                  <a:srgbClr val="FF0000"/>
                </a:solidFill>
              </a:rPr>
              <a:t>ANSWERS</a:t>
            </a:r>
          </a:p>
        </p:txBody>
      </p:sp>
    </p:spTree>
    <p:extLst>
      <p:ext uri="{BB962C8B-B14F-4D97-AF65-F5344CB8AC3E}">
        <p14:creationId xmlns:p14="http://schemas.microsoft.com/office/powerpoint/2010/main" val="602909240"/>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3855734-EE76-B742-ADD6-2112F38D8C59}"/>
              </a:ext>
            </a:extLst>
          </p:cNvPr>
          <p:cNvSpPr/>
          <p:nvPr/>
        </p:nvSpPr>
        <p:spPr>
          <a:xfrm>
            <a:off x="889000" y="401241"/>
            <a:ext cx="10604500" cy="2585323"/>
          </a:xfrm>
          <a:prstGeom prst="rect">
            <a:avLst/>
          </a:prstGeom>
        </p:spPr>
        <p:txBody>
          <a:bodyPr wrap="square">
            <a:spAutoFit/>
          </a:bodyPr>
          <a:lstStyle/>
          <a:p>
            <a:r>
              <a:rPr lang="en-GB" b="1" i="0" u="none" strike="noStrike" dirty="0">
                <a:solidFill>
                  <a:srgbClr val="000000"/>
                </a:solidFill>
                <a:effectLst/>
              </a:rPr>
              <a:t>Vignette 3 – </a:t>
            </a:r>
            <a:r>
              <a:rPr lang="en-GB" b="1" i="1" u="none" strike="noStrike" dirty="0">
                <a:solidFill>
                  <a:srgbClr val="FF0000"/>
                </a:solidFill>
                <a:effectLst/>
              </a:rPr>
              <a:t>Insecure-Resistant (Ambivalent)</a:t>
            </a:r>
            <a:endParaRPr lang="en-GB" b="1" i="0" u="none" strike="noStrike" dirty="0">
              <a:solidFill>
                <a:srgbClr val="FF0000"/>
              </a:solidFill>
              <a:effectLst/>
            </a:endParaRPr>
          </a:p>
          <a:p>
            <a:r>
              <a:rPr lang="en-GB" b="0" i="0" u="none" strike="noStrike" dirty="0">
                <a:solidFill>
                  <a:srgbClr val="000000"/>
                </a:solidFill>
                <a:effectLst/>
              </a:rPr>
              <a:t>Sophie (age 4) cries intensely when her parent leaves, clings to the teacher but does not calm easily. Even when offered toys, she refuses to play. On reunion, Sophie runs to her parent but also hits them and cries harder, alternating between clinging and pushing away.</a:t>
            </a:r>
          </a:p>
          <a:p>
            <a:endParaRPr lang="en-GB" b="0" i="0" u="none" strike="noStrike" dirty="0">
              <a:solidFill>
                <a:srgbClr val="000000"/>
              </a:solidFill>
              <a:effectLst/>
            </a:endParaRPr>
          </a:p>
          <a:p>
            <a:r>
              <a:rPr lang="en-GB" b="1" i="0" u="none" strike="noStrike" dirty="0">
                <a:solidFill>
                  <a:srgbClr val="000000"/>
                </a:solidFill>
                <a:effectLst/>
              </a:rPr>
              <a:t>Vignette 4 – </a:t>
            </a:r>
            <a:r>
              <a:rPr lang="en-GB" b="1" i="1" u="none" strike="noStrike" dirty="0">
                <a:solidFill>
                  <a:srgbClr val="FF0000"/>
                </a:solidFill>
                <a:effectLst/>
              </a:rPr>
              <a:t>Disorganized Attachment</a:t>
            </a:r>
            <a:endParaRPr lang="en-GB" b="1" i="0" u="none" strike="noStrike" dirty="0">
              <a:solidFill>
                <a:srgbClr val="FF0000"/>
              </a:solidFill>
              <a:effectLst/>
            </a:endParaRPr>
          </a:p>
          <a:p>
            <a:r>
              <a:rPr lang="en-GB" b="0" i="0" u="none" strike="noStrike" dirty="0">
                <a:solidFill>
                  <a:srgbClr val="000000"/>
                </a:solidFill>
                <a:effectLst/>
              </a:rPr>
              <a:t>Jayden (age 4) freezes and stares blankly when the parent leaves, then suddenly runs to hide under a table. The teacher approaches but Jayden seems confused — sometimes moving toward the teacher, sometimes turning away. When the parent returns, Jayden both runs toward them and then stops abruptly, covering their face.</a:t>
            </a:r>
          </a:p>
        </p:txBody>
      </p:sp>
      <p:sp>
        <p:nvSpPr>
          <p:cNvPr id="3" name="Rectangle 2">
            <a:extLst>
              <a:ext uri="{FF2B5EF4-FFF2-40B4-BE49-F238E27FC236}">
                <a16:creationId xmlns:a16="http://schemas.microsoft.com/office/drawing/2014/main" id="{58D610A9-3813-0E44-92C9-C0C2C3C0DC77}"/>
              </a:ext>
            </a:extLst>
          </p:cNvPr>
          <p:cNvSpPr/>
          <p:nvPr/>
        </p:nvSpPr>
        <p:spPr>
          <a:xfrm>
            <a:off x="889000" y="3219440"/>
            <a:ext cx="10604500" cy="2585323"/>
          </a:xfrm>
          <a:prstGeom prst="rect">
            <a:avLst/>
          </a:prstGeom>
        </p:spPr>
        <p:txBody>
          <a:bodyPr wrap="square">
            <a:spAutoFit/>
          </a:bodyPr>
          <a:lstStyle/>
          <a:p>
            <a:r>
              <a:rPr lang="en-GB" b="1" i="0" u="none" strike="noStrike" dirty="0">
                <a:solidFill>
                  <a:srgbClr val="000000"/>
                </a:solidFill>
                <a:effectLst/>
              </a:rPr>
              <a:t>Vignette 5 – </a:t>
            </a:r>
            <a:r>
              <a:rPr lang="en-GB" b="1" i="1" u="none" strike="noStrike" dirty="0">
                <a:solidFill>
                  <a:srgbClr val="FF0000"/>
                </a:solidFill>
                <a:effectLst/>
              </a:rPr>
              <a:t>Secure Attachment (variation)</a:t>
            </a:r>
            <a:endParaRPr lang="en-GB" b="1" i="0" u="none" strike="noStrike" dirty="0">
              <a:solidFill>
                <a:srgbClr val="FF0000"/>
              </a:solidFill>
              <a:effectLst/>
            </a:endParaRPr>
          </a:p>
          <a:p>
            <a:r>
              <a:rPr lang="en-GB" b="0" i="0" u="none" strike="noStrike" dirty="0">
                <a:solidFill>
                  <a:srgbClr val="000000"/>
                </a:solidFill>
                <a:effectLst/>
              </a:rPr>
              <a:t>Aria (age 5) looks back several times as her parent leaves but quickly engages with a puzzle. She occasionally checks in with the teacher, bringing pieces to show. On reunion, she greets her parent warmly and asks if they can look at the puzzle together.</a:t>
            </a:r>
          </a:p>
          <a:p>
            <a:endParaRPr lang="en-GB" b="0" i="0" u="none" strike="noStrike" dirty="0">
              <a:solidFill>
                <a:srgbClr val="000000"/>
              </a:solidFill>
              <a:effectLst/>
            </a:endParaRPr>
          </a:p>
          <a:p>
            <a:r>
              <a:rPr lang="en-GB" b="1" i="0" u="none" strike="noStrike" dirty="0">
                <a:solidFill>
                  <a:srgbClr val="000000"/>
                </a:solidFill>
                <a:effectLst/>
              </a:rPr>
              <a:t>Vignette 6 – </a:t>
            </a:r>
            <a:r>
              <a:rPr lang="en-GB" b="1" i="1" u="none" strike="noStrike" dirty="0">
                <a:solidFill>
                  <a:srgbClr val="FF0000"/>
                </a:solidFill>
                <a:effectLst/>
              </a:rPr>
              <a:t>Insecure-Avoidant (variation)</a:t>
            </a:r>
            <a:endParaRPr lang="en-GB" b="1" i="0" u="none" strike="noStrike" dirty="0">
              <a:solidFill>
                <a:srgbClr val="FF0000"/>
              </a:solidFill>
              <a:effectLst/>
            </a:endParaRPr>
          </a:p>
          <a:p>
            <a:r>
              <a:rPr lang="en-GB" b="0" i="0" u="none" strike="noStrike" dirty="0">
                <a:solidFill>
                  <a:srgbClr val="000000"/>
                </a:solidFill>
                <a:effectLst/>
              </a:rPr>
              <a:t>Noah (age 4) sits at a table drawing while his parent leaves. He keeps his head down and does not show visible distress. When the parent returns, Noah does not acknowledge them, continues drawing, and shrugs when the parent tries to hug him.</a:t>
            </a:r>
          </a:p>
        </p:txBody>
      </p:sp>
    </p:spTree>
    <p:extLst>
      <p:ext uri="{BB962C8B-B14F-4D97-AF65-F5344CB8AC3E}">
        <p14:creationId xmlns:p14="http://schemas.microsoft.com/office/powerpoint/2010/main" val="3455633907"/>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66B683-A729-9041-AE89-3178BCB787DE}"/>
              </a:ext>
            </a:extLst>
          </p:cNvPr>
          <p:cNvSpPr txBox="1"/>
          <p:nvPr/>
        </p:nvSpPr>
        <p:spPr>
          <a:xfrm>
            <a:off x="2418417" y="367316"/>
            <a:ext cx="7458709" cy="2862322"/>
          </a:xfrm>
          <a:prstGeom prst="rect">
            <a:avLst/>
          </a:prstGeom>
          <a:noFill/>
        </p:spPr>
        <p:txBody>
          <a:bodyPr wrap="none" rtlCol="0">
            <a:spAutoFit/>
          </a:bodyPr>
          <a:lstStyle/>
          <a:p>
            <a:pPr algn="ctr"/>
            <a:r>
              <a:rPr lang="en-GB" sz="6000" dirty="0">
                <a:solidFill>
                  <a:schemeClr val="bg1"/>
                </a:solidFill>
                <a:latin typeface="American Typewriter" panose="02090604020004020304" pitchFamily="18" charset="77"/>
              </a:rPr>
              <a:t>ECAD5011</a:t>
            </a:r>
          </a:p>
          <a:p>
            <a:pPr algn="ctr"/>
            <a:r>
              <a:rPr lang="en-GB" sz="6000" dirty="0">
                <a:solidFill>
                  <a:schemeClr val="bg1"/>
                </a:solidFill>
                <a:latin typeface="American Typewriter" panose="02090604020004020304" pitchFamily="18" charset="77"/>
              </a:rPr>
              <a:t>Who am I teaching?</a:t>
            </a:r>
            <a:br>
              <a:rPr lang="en-GB" sz="6000" dirty="0">
                <a:solidFill>
                  <a:schemeClr val="bg1"/>
                </a:solidFill>
                <a:latin typeface="American Typewriter" panose="02090604020004020304" pitchFamily="18" charset="77"/>
              </a:rPr>
            </a:br>
            <a:endParaRPr lang="en-US" sz="6000" dirty="0">
              <a:solidFill>
                <a:schemeClr val="bg1"/>
              </a:solidFill>
              <a:latin typeface="American Typewriter" panose="02090604020004020304" pitchFamily="18" charset="77"/>
            </a:endParaRPr>
          </a:p>
        </p:txBody>
      </p:sp>
      <p:sp>
        <p:nvSpPr>
          <p:cNvPr id="3" name="TextBox 2">
            <a:extLst>
              <a:ext uri="{FF2B5EF4-FFF2-40B4-BE49-F238E27FC236}">
                <a16:creationId xmlns:a16="http://schemas.microsoft.com/office/drawing/2014/main" id="{073566AF-150B-EF48-9F17-976745988151}"/>
              </a:ext>
            </a:extLst>
          </p:cNvPr>
          <p:cNvSpPr txBox="1"/>
          <p:nvPr/>
        </p:nvSpPr>
        <p:spPr>
          <a:xfrm>
            <a:off x="784792" y="4490435"/>
            <a:ext cx="10725958" cy="1323439"/>
          </a:xfrm>
          <a:prstGeom prst="rect">
            <a:avLst/>
          </a:prstGeom>
          <a:noFill/>
        </p:spPr>
        <p:txBody>
          <a:bodyPr wrap="square" rtlCol="0">
            <a:spAutoFit/>
          </a:bodyPr>
          <a:lstStyle/>
          <a:p>
            <a:pPr algn="ctr"/>
            <a:r>
              <a:rPr lang="en-GB" sz="4000" dirty="0">
                <a:solidFill>
                  <a:schemeClr val="bg1"/>
                </a:solidFill>
              </a:rPr>
              <a:t>Supporting Vulnerable Learners</a:t>
            </a:r>
          </a:p>
          <a:p>
            <a:pPr algn="ctr"/>
            <a:r>
              <a:rPr lang="en-GB" sz="4000" dirty="0">
                <a:solidFill>
                  <a:schemeClr val="bg1"/>
                </a:solidFill>
                <a:latin typeface="American Typewriter" panose="02090604020004020304" pitchFamily="18" charset="77"/>
              </a:rPr>
              <a:t> </a:t>
            </a:r>
          </a:p>
        </p:txBody>
      </p:sp>
    </p:spTree>
    <p:extLst>
      <p:ext uri="{BB962C8B-B14F-4D97-AF65-F5344CB8AC3E}">
        <p14:creationId xmlns:p14="http://schemas.microsoft.com/office/powerpoint/2010/main" val="3293717168"/>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4" name="Rectangle 3"/>
          <p:cNvSpPr/>
          <p:nvPr/>
        </p:nvSpPr>
        <p:spPr>
          <a:xfrm>
            <a:off x="1849126" y="1319748"/>
            <a:ext cx="2913374" cy="3785652"/>
          </a:xfrm>
          <a:prstGeom prst="rect">
            <a:avLst/>
          </a:prstGeom>
        </p:spPr>
        <p:txBody>
          <a:bodyPr wrap="square">
            <a:spAutoFit/>
          </a:bodyPr>
          <a:lstStyle/>
          <a:p>
            <a:r>
              <a:rPr lang="en-US" sz="4800" dirty="0">
                <a:solidFill>
                  <a:srgbClr val="FFFFFF"/>
                </a:solidFill>
              </a:rPr>
              <a:t>How would you define a vulnerable learner? </a:t>
            </a:r>
            <a:endParaRPr lang="en-US" sz="4800" dirty="0"/>
          </a:p>
        </p:txBody>
      </p:sp>
    </p:spTree>
    <p:extLst>
      <p:ext uri="{BB962C8B-B14F-4D97-AF65-F5344CB8AC3E}">
        <p14:creationId xmlns:p14="http://schemas.microsoft.com/office/powerpoint/2010/main" val="671928134"/>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90532" y="2189663"/>
            <a:ext cx="11209325" cy="5321500"/>
          </a:xfrm>
        </p:spPr>
        <p:txBody>
          <a:bodyPr anchor="ctr">
            <a:normAutofit/>
          </a:bodyPr>
          <a:lstStyle/>
          <a:p>
            <a:r>
              <a:rPr lang="en-GB" dirty="0"/>
              <a:t>Develop further understanding of what we mean by vulnerable learners</a:t>
            </a:r>
          </a:p>
          <a:p>
            <a:pPr marL="0" indent="0">
              <a:buNone/>
            </a:pPr>
            <a:endParaRPr lang="en-GB" dirty="0"/>
          </a:p>
          <a:p>
            <a:r>
              <a:rPr lang="en-GB" dirty="0"/>
              <a:t>Consider some of the challenges and barriers to learning and participation for vulnerable learners</a:t>
            </a:r>
          </a:p>
          <a:p>
            <a:endParaRPr lang="en-GB" dirty="0"/>
          </a:p>
          <a:p>
            <a:r>
              <a:rPr lang="en-GB" dirty="0"/>
              <a:t>Explore  some cohorts of vulnerable learners</a:t>
            </a:r>
          </a:p>
          <a:p>
            <a:pPr lvl="1"/>
            <a:r>
              <a:rPr lang="en-GB" sz="2800" dirty="0"/>
              <a:t>Looked After Children (LAC)</a:t>
            </a:r>
          </a:p>
          <a:p>
            <a:pPr marL="457200" lvl="1" indent="0">
              <a:buNone/>
            </a:pPr>
            <a:endParaRPr lang="en-GB" sz="2800" dirty="0"/>
          </a:p>
          <a:p>
            <a:pPr marL="0" indent="0">
              <a:buNone/>
            </a:pPr>
            <a:endParaRPr lang="en-GB" dirty="0"/>
          </a:p>
        </p:txBody>
      </p:sp>
      <p:pic>
        <p:nvPicPr>
          <p:cNvPr id="4" name="Picture 3"/>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74043" y="208722"/>
            <a:ext cx="5274257" cy="1980941"/>
          </a:xfrm>
          <a:prstGeom prst="rect">
            <a:avLst/>
          </a:prstGeom>
        </p:spPr>
      </p:pic>
      <p:sp>
        <p:nvSpPr>
          <p:cNvPr id="2" name="Title 1"/>
          <p:cNvSpPr>
            <a:spLocks noGrp="1"/>
          </p:cNvSpPr>
          <p:nvPr>
            <p:ph type="title"/>
          </p:nvPr>
        </p:nvSpPr>
        <p:spPr>
          <a:xfrm>
            <a:off x="3641143" y="17963"/>
            <a:ext cx="2454052" cy="1182581"/>
          </a:xfrm>
        </p:spPr>
        <p:txBody>
          <a:bodyPr>
            <a:normAutofit/>
          </a:bodyPr>
          <a:lstStyle/>
          <a:p>
            <a:r>
              <a:rPr lang="en-GB" sz="6000" b="1" dirty="0">
                <a:solidFill>
                  <a:schemeClr val="bg1"/>
                </a:solidFill>
              </a:rPr>
              <a:t>Aims</a:t>
            </a:r>
          </a:p>
        </p:txBody>
      </p:sp>
    </p:spTree>
    <p:extLst>
      <p:ext uri="{BB962C8B-B14F-4D97-AF65-F5344CB8AC3E}">
        <p14:creationId xmlns:p14="http://schemas.microsoft.com/office/powerpoint/2010/main" val="3630432771"/>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Defining Vulnerable Learners</a:t>
            </a:r>
            <a:br>
              <a:rPr lang="en-GB" dirty="0"/>
            </a:br>
            <a:r>
              <a:rPr lang="en-GB" dirty="0"/>
              <a:t> (</a:t>
            </a:r>
            <a:r>
              <a:rPr lang="en-GB" dirty="0" err="1"/>
              <a:t>NfER</a:t>
            </a:r>
            <a:r>
              <a:rPr lang="en-GB" dirty="0"/>
              <a:t>, 2018)</a:t>
            </a:r>
          </a:p>
        </p:txBody>
      </p:sp>
      <p:sp>
        <p:nvSpPr>
          <p:cNvPr id="4" name="Content Placeholder 3"/>
          <p:cNvSpPr>
            <a:spLocks noGrp="1"/>
          </p:cNvSpPr>
          <p:nvPr>
            <p:ph sz="half" idx="1"/>
          </p:nvPr>
        </p:nvSpPr>
        <p:spPr>
          <a:xfrm>
            <a:off x="838200" y="2126221"/>
            <a:ext cx="5181600" cy="4351338"/>
          </a:xfrm>
        </p:spPr>
        <p:txBody>
          <a:bodyPr>
            <a:noAutofit/>
          </a:bodyPr>
          <a:lstStyle/>
          <a:p>
            <a:r>
              <a:rPr lang="en-GB" sz="2400" dirty="0"/>
              <a:t>Learners with ALN</a:t>
            </a:r>
          </a:p>
          <a:p>
            <a:r>
              <a:rPr lang="en-GB" sz="2400" dirty="0"/>
              <a:t>Looked after children (LAC) </a:t>
            </a:r>
          </a:p>
          <a:p>
            <a:r>
              <a:rPr lang="en-GB" sz="2400" dirty="0"/>
              <a:t>Children and young people living in poverty</a:t>
            </a:r>
          </a:p>
          <a:p>
            <a:r>
              <a:rPr lang="en-GB" sz="2400" dirty="0"/>
              <a:t>Excluded pupils and those at risk of exclusion</a:t>
            </a:r>
          </a:p>
          <a:p>
            <a:r>
              <a:rPr lang="en-GB" sz="2400" dirty="0"/>
              <a:t>Pupils with behaviour and attendance issues</a:t>
            </a:r>
          </a:p>
        </p:txBody>
      </p:sp>
      <p:sp>
        <p:nvSpPr>
          <p:cNvPr id="5" name="Content Placeholder 4"/>
          <p:cNvSpPr>
            <a:spLocks noGrp="1"/>
          </p:cNvSpPr>
          <p:nvPr>
            <p:ph sz="half" idx="2"/>
          </p:nvPr>
        </p:nvSpPr>
        <p:spPr>
          <a:xfrm>
            <a:off x="7190747" y="2126221"/>
            <a:ext cx="4313864" cy="4083509"/>
          </a:xfrm>
        </p:spPr>
        <p:txBody>
          <a:bodyPr>
            <a:normAutofit fontScale="92500"/>
          </a:bodyPr>
          <a:lstStyle/>
          <a:p>
            <a:r>
              <a:rPr lang="en-GB" sz="2600" dirty="0"/>
              <a:t>Gypsy Roma and Traveller pupils</a:t>
            </a:r>
          </a:p>
          <a:p>
            <a:r>
              <a:rPr lang="en-GB" sz="2600" dirty="0"/>
              <a:t>Asylum seekers, refugees and new migrants</a:t>
            </a:r>
          </a:p>
          <a:p>
            <a:r>
              <a:rPr lang="en-GB" sz="2600" dirty="0"/>
              <a:t>Young carers</a:t>
            </a:r>
          </a:p>
          <a:p>
            <a:r>
              <a:rPr lang="en-GB" sz="2600" dirty="0"/>
              <a:t>Young offenders</a:t>
            </a:r>
          </a:p>
          <a:p>
            <a:r>
              <a:rPr lang="en-GB" sz="2600" dirty="0"/>
              <a:t>Children and young people with mental health issues and medical needs</a:t>
            </a:r>
          </a:p>
          <a:p>
            <a:endParaRPr lang="en-GB" dirty="0"/>
          </a:p>
        </p:txBody>
      </p:sp>
    </p:spTree>
    <p:extLst>
      <p:ext uri="{BB962C8B-B14F-4D97-AF65-F5344CB8AC3E}">
        <p14:creationId xmlns:p14="http://schemas.microsoft.com/office/powerpoint/2010/main" val="2663646979"/>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vulnerability</a:t>
            </a:r>
          </a:p>
        </p:txBody>
      </p:sp>
      <p:graphicFrame>
        <p:nvGraphicFramePr>
          <p:cNvPr id="4" name="Diagram 3"/>
          <p:cNvGraphicFramePr/>
          <p:nvPr/>
        </p:nvGraphicFramePr>
        <p:xfrm>
          <a:off x="2592924" y="1477116"/>
          <a:ext cx="6627504" cy="49919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98701010"/>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7493000" y="2628900"/>
            <a:ext cx="6350000" cy="4229100"/>
          </a:xfrm>
          <a:prstGeom prst="rect">
            <a:avLst/>
          </a:prstGeom>
        </p:spPr>
      </p:pic>
      <p:sp>
        <p:nvSpPr>
          <p:cNvPr id="3" name="Rectangle 2"/>
          <p:cNvSpPr/>
          <p:nvPr/>
        </p:nvSpPr>
        <p:spPr>
          <a:xfrm>
            <a:off x="1054100" y="3201085"/>
            <a:ext cx="7708900" cy="2123658"/>
          </a:xfrm>
          <a:prstGeom prst="rect">
            <a:avLst/>
          </a:prstGeom>
        </p:spPr>
        <p:txBody>
          <a:bodyPr wrap="square">
            <a:spAutoFit/>
          </a:bodyPr>
          <a:lstStyle/>
          <a:p>
            <a:pPr algn="ctr"/>
            <a:r>
              <a:rPr lang="en-US" sz="4400" dirty="0"/>
              <a:t>Are there any further challenges for this group of pupils as a result of Covid-19?</a:t>
            </a:r>
          </a:p>
        </p:txBody>
      </p:sp>
      <p:sp>
        <p:nvSpPr>
          <p:cNvPr id="4" name="Rectangle 3"/>
          <p:cNvSpPr/>
          <p:nvPr/>
        </p:nvSpPr>
        <p:spPr>
          <a:xfrm>
            <a:off x="1646695" y="1252329"/>
            <a:ext cx="6523709" cy="830997"/>
          </a:xfrm>
          <a:prstGeom prst="rect">
            <a:avLst/>
          </a:prstGeom>
        </p:spPr>
        <p:txBody>
          <a:bodyPr wrap="none">
            <a:spAutoFit/>
          </a:bodyPr>
          <a:lstStyle/>
          <a:p>
            <a:r>
              <a:rPr lang="en-US" sz="4800" dirty="0"/>
              <a:t>What are the challenges?</a:t>
            </a:r>
          </a:p>
        </p:txBody>
      </p:sp>
    </p:spTree>
    <p:extLst>
      <p:ext uri="{BB962C8B-B14F-4D97-AF65-F5344CB8AC3E}">
        <p14:creationId xmlns:p14="http://schemas.microsoft.com/office/powerpoint/2010/main" val="1843097476"/>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US" sz="5400" dirty="0">
                <a:latin typeface="+mn-lt"/>
              </a:rPr>
              <a:t>Social</a:t>
            </a:r>
          </a:p>
        </p:txBody>
      </p:sp>
      <p:graphicFrame>
        <p:nvGraphicFramePr>
          <p:cNvPr id="4" name="Diagram 3"/>
          <p:cNvGraphicFramePr/>
          <p:nvPr>
            <p:extLst/>
          </p:nvPr>
        </p:nvGraphicFramePr>
        <p:xfrm>
          <a:off x="2266951" y="1083116"/>
          <a:ext cx="7776204" cy="49174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91571037"/>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52450" y="0"/>
            <a:ext cx="10515600" cy="1325563"/>
          </a:xfrm>
        </p:spPr>
        <p:txBody>
          <a:bodyPr/>
          <a:lstStyle/>
          <a:p>
            <a:pPr>
              <a:defRPr/>
            </a:pPr>
            <a:r>
              <a:rPr lang="en-US" b="1" dirty="0"/>
              <a:t>Intellectual</a:t>
            </a:r>
          </a:p>
        </p:txBody>
      </p:sp>
      <p:graphicFrame>
        <p:nvGraphicFramePr>
          <p:cNvPr id="3" name="Diagram 2"/>
          <p:cNvGraphicFramePr/>
          <p:nvPr>
            <p:extLst/>
          </p:nvPr>
        </p:nvGraphicFramePr>
        <p:xfrm>
          <a:off x="2459783" y="1028700"/>
          <a:ext cx="7465267" cy="55640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59428191"/>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0"/>
            <a:ext cx="10515600" cy="1325563"/>
          </a:xfrm>
        </p:spPr>
        <p:txBody>
          <a:bodyPr>
            <a:normAutofit/>
          </a:bodyPr>
          <a:lstStyle/>
          <a:p>
            <a:pPr>
              <a:defRPr/>
            </a:pPr>
            <a:r>
              <a:rPr lang="en-US" b="1" dirty="0"/>
              <a:t>Physical</a:t>
            </a:r>
          </a:p>
        </p:txBody>
      </p:sp>
      <p:graphicFrame>
        <p:nvGraphicFramePr>
          <p:cNvPr id="3" name="Diagram 2"/>
          <p:cNvGraphicFramePr/>
          <p:nvPr>
            <p:extLst/>
          </p:nvPr>
        </p:nvGraphicFramePr>
        <p:xfrm>
          <a:off x="2188564" y="914400"/>
          <a:ext cx="7888885" cy="56887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46766928"/>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042322" y="224060"/>
            <a:ext cx="10599387" cy="1280890"/>
          </a:xfrm>
        </p:spPr>
        <p:txBody>
          <a:bodyPr vert="horz" lIns="91440" tIns="45720" rIns="91440" bIns="45720" rtlCol="0" anchor="t">
            <a:noAutofit/>
          </a:bodyPr>
          <a:lstStyle/>
          <a:p>
            <a:r>
              <a:rPr lang="en-US" b="1" dirty="0">
                <a:solidFill>
                  <a:schemeClr val="tx1"/>
                </a:solidFill>
              </a:rPr>
              <a:t>How can we support our vulnerable learners?</a:t>
            </a:r>
          </a:p>
        </p:txBody>
      </p:sp>
      <p:graphicFrame>
        <p:nvGraphicFramePr>
          <p:cNvPr id="4" name="Diagram 3"/>
          <p:cNvGraphicFramePr/>
          <p:nvPr>
            <p:extLst/>
          </p:nvPr>
        </p:nvGraphicFramePr>
        <p:xfrm>
          <a:off x="880052" y="864505"/>
          <a:ext cx="10761657" cy="58745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4331663"/>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75281" y="0"/>
            <a:ext cx="8911687" cy="1280890"/>
          </a:xfrm>
        </p:spPr>
        <p:txBody>
          <a:bodyPr/>
          <a:lstStyle/>
          <a:p>
            <a:r>
              <a:rPr lang="en-GB" b="1" dirty="0"/>
              <a:t>Looked After Children</a:t>
            </a:r>
          </a:p>
        </p:txBody>
      </p:sp>
      <p:sp>
        <p:nvSpPr>
          <p:cNvPr id="3" name="Content Placeholder 2"/>
          <p:cNvSpPr>
            <a:spLocks noGrp="1"/>
          </p:cNvSpPr>
          <p:nvPr>
            <p:ph idx="1"/>
          </p:nvPr>
        </p:nvSpPr>
        <p:spPr>
          <a:xfrm>
            <a:off x="575281" y="1496331"/>
            <a:ext cx="6746126" cy="4793974"/>
          </a:xfrm>
        </p:spPr>
        <p:txBody>
          <a:bodyPr>
            <a:normAutofit/>
          </a:bodyPr>
          <a:lstStyle/>
          <a:p>
            <a:r>
              <a:rPr lang="en-GB" sz="3200" dirty="0"/>
              <a:t>Receiving accommodation away from their parents under </a:t>
            </a:r>
          </a:p>
          <a:p>
            <a:pPr marL="0" indent="0">
              <a:buNone/>
            </a:pPr>
            <a:r>
              <a:rPr lang="en-GB" sz="3200" dirty="0"/>
              <a:t> the Local Authority with</a:t>
            </a:r>
          </a:p>
          <a:p>
            <a:pPr lvl="1"/>
            <a:r>
              <a:rPr lang="en-GB" sz="3200" dirty="0"/>
              <a:t>Foster parents</a:t>
            </a:r>
          </a:p>
          <a:p>
            <a:pPr lvl="1"/>
            <a:r>
              <a:rPr lang="en-GB" sz="3200" dirty="0"/>
              <a:t>Children’s home</a:t>
            </a:r>
          </a:p>
          <a:p>
            <a:pPr lvl="1"/>
            <a:r>
              <a:rPr lang="en-GB" sz="3200" dirty="0"/>
              <a:t>Family members</a:t>
            </a:r>
          </a:p>
          <a:p>
            <a:pPr marL="457200" lvl="1" indent="0">
              <a:buNone/>
            </a:pPr>
            <a:endParaRPr lang="en-GB" sz="3200" dirty="0"/>
          </a:p>
          <a:p>
            <a:r>
              <a:rPr lang="en-GB" sz="3200" dirty="0"/>
              <a:t>Care order by the Local Authority to take responsibility</a:t>
            </a:r>
          </a:p>
          <a:p>
            <a:pPr marL="0" indent="0">
              <a:buNone/>
            </a:pPr>
            <a:endParaRPr lang="en-GB" dirty="0"/>
          </a:p>
          <a:p>
            <a:pPr marL="0" indent="0">
              <a:buNone/>
            </a:pPr>
            <a:endParaRPr lang="en-GB" dirty="0"/>
          </a:p>
        </p:txBody>
      </p:sp>
      <p:pic>
        <p:nvPicPr>
          <p:cNvPr id="5" name="Picture 4"/>
          <p:cNvPicPr>
            <a:picLocks noChangeAspect="1"/>
          </p:cNvPicPr>
          <p:nvPr/>
        </p:nvPicPr>
        <p:blipFill>
          <a:blip r:embed="rId3"/>
          <a:stretch>
            <a:fillRect/>
          </a:stretch>
        </p:blipFill>
        <p:spPr>
          <a:xfrm rot="282850">
            <a:off x="8026767" y="448360"/>
            <a:ext cx="3745825" cy="5837135"/>
          </a:xfrm>
          <a:prstGeom prst="rect">
            <a:avLst/>
          </a:prstGeom>
        </p:spPr>
      </p:pic>
    </p:spTree>
    <p:extLst>
      <p:ext uri="{BB962C8B-B14F-4D97-AF65-F5344CB8AC3E}">
        <p14:creationId xmlns:p14="http://schemas.microsoft.com/office/powerpoint/2010/main" val="4186480947"/>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C5704-9177-43E8-B47B-A9A1A7B665F2}"/>
              </a:ext>
            </a:extLst>
          </p:cNvPr>
          <p:cNvSpPr>
            <a:spLocks noGrp="1"/>
          </p:cNvSpPr>
          <p:nvPr>
            <p:ph type="title"/>
          </p:nvPr>
        </p:nvSpPr>
        <p:spPr/>
        <p:txBody>
          <a:bodyPr/>
          <a:lstStyle/>
          <a:p>
            <a:r>
              <a:rPr lang="en-GB" dirty="0"/>
              <a:t>What are the challenges for LAC?</a:t>
            </a:r>
            <a:br>
              <a:rPr lang="en-GB" dirty="0"/>
            </a:br>
            <a:endParaRPr lang="en-GB" dirty="0"/>
          </a:p>
        </p:txBody>
      </p:sp>
      <p:pic>
        <p:nvPicPr>
          <p:cNvPr id="3" name="Picture 2">
            <a:hlinkClick r:id="rId3"/>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1720850" y="1187450"/>
            <a:ext cx="7851321" cy="4877163"/>
          </a:xfrm>
          <a:prstGeom prst="rect">
            <a:avLst/>
          </a:prstGeom>
        </p:spPr>
      </p:pic>
      <p:sp>
        <p:nvSpPr>
          <p:cNvPr id="5" name="Blwch Testun 4">
            <a:extLst>
              <a:ext uri="{FF2B5EF4-FFF2-40B4-BE49-F238E27FC236}">
                <a16:creationId xmlns:a16="http://schemas.microsoft.com/office/drawing/2014/main" id="{B0AADCAC-2A57-CF39-D531-2C6CA0516C11}"/>
              </a:ext>
            </a:extLst>
          </p:cNvPr>
          <p:cNvSpPr txBox="1"/>
          <p:nvPr/>
        </p:nvSpPr>
        <p:spPr>
          <a:xfrm>
            <a:off x="4122057" y="6308209"/>
            <a:ext cx="3708400" cy="646331"/>
          </a:xfrm>
          <a:prstGeom prst="rect">
            <a:avLst/>
          </a:prstGeom>
          <a:noFill/>
        </p:spPr>
        <p:txBody>
          <a:bodyPr wrap="square">
            <a:spAutoFit/>
          </a:bodyPr>
          <a:lstStyle/>
          <a:p>
            <a:r>
              <a:rPr lang="cy-GB" dirty="0">
                <a:hlinkClick r:id="rId5"/>
              </a:rPr>
              <a:t>https://youtu.be/QRTFEDM_9P0</a:t>
            </a:r>
            <a:endParaRPr lang="cy-GB" dirty="0"/>
          </a:p>
          <a:p>
            <a:endParaRPr lang="cy-GB" dirty="0"/>
          </a:p>
        </p:txBody>
      </p:sp>
    </p:spTree>
    <p:extLst>
      <p:ext uri="{BB962C8B-B14F-4D97-AF65-F5344CB8AC3E}">
        <p14:creationId xmlns:p14="http://schemas.microsoft.com/office/powerpoint/2010/main" val="892473120"/>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92055" y="148332"/>
            <a:ext cx="10515600" cy="1325563"/>
          </a:xfrm>
        </p:spPr>
        <p:txBody>
          <a:bodyPr/>
          <a:lstStyle/>
          <a:p>
            <a:r>
              <a:rPr lang="en-GB" b="1" dirty="0"/>
              <a:t>Looked After Children</a:t>
            </a:r>
          </a:p>
        </p:txBody>
      </p:sp>
      <p:sp>
        <p:nvSpPr>
          <p:cNvPr id="3" name="Content Placeholder 2"/>
          <p:cNvSpPr>
            <a:spLocks noGrp="1"/>
          </p:cNvSpPr>
          <p:nvPr>
            <p:ph idx="1"/>
          </p:nvPr>
        </p:nvSpPr>
        <p:spPr>
          <a:xfrm>
            <a:off x="492055" y="5341937"/>
            <a:ext cx="11220450" cy="1325563"/>
          </a:xfrm>
        </p:spPr>
        <p:txBody>
          <a:bodyPr>
            <a:normAutofit/>
          </a:bodyPr>
          <a:lstStyle/>
          <a:p>
            <a:endParaRPr lang="en-GB" dirty="0"/>
          </a:p>
          <a:p>
            <a:pPr marL="0" indent="0">
              <a:buNone/>
            </a:pPr>
            <a:r>
              <a:rPr lang="en-GB" sz="1800" dirty="0">
                <a:hlinkClick r:id="rId3"/>
              </a:rPr>
              <a:t>https://statswales.gov.wales/Catalogue/Health-and-Social-Care/Social-Services/Childrens-Services/Children-Looked-After/childrenlookedafterat31march-by-localauthority-gender-age</a:t>
            </a:r>
            <a:r>
              <a:rPr lang="en-GB" sz="1800" dirty="0"/>
              <a:t> </a:t>
            </a:r>
          </a:p>
        </p:txBody>
      </p:sp>
      <p:sp>
        <p:nvSpPr>
          <p:cNvPr id="5" name="Rectangle 4"/>
          <p:cNvSpPr/>
          <p:nvPr/>
        </p:nvSpPr>
        <p:spPr>
          <a:xfrm>
            <a:off x="492055" y="1966178"/>
            <a:ext cx="5086350" cy="3046988"/>
          </a:xfrm>
          <a:prstGeom prst="rect">
            <a:avLst/>
          </a:prstGeom>
        </p:spPr>
        <p:txBody>
          <a:bodyPr wrap="square">
            <a:spAutoFit/>
          </a:bodyPr>
          <a:lstStyle/>
          <a:p>
            <a:r>
              <a:rPr lang="en-GB" sz="3200" dirty="0"/>
              <a:t>Look at the statistics for your local authority/Wales</a:t>
            </a:r>
          </a:p>
          <a:p>
            <a:endParaRPr lang="en-GB" sz="3200" dirty="0"/>
          </a:p>
          <a:p>
            <a:r>
              <a:rPr lang="en-GB" sz="3200" dirty="0"/>
              <a:t>What patterns emerge?</a:t>
            </a:r>
          </a:p>
          <a:p>
            <a:r>
              <a:rPr lang="en-GB" sz="3200" dirty="0"/>
              <a:t>What data do you find interesting / surprising?</a:t>
            </a:r>
          </a:p>
        </p:txBody>
      </p:sp>
      <p:pic>
        <p:nvPicPr>
          <p:cNvPr id="7" name="Llun 6">
            <a:extLst>
              <a:ext uri="{FF2B5EF4-FFF2-40B4-BE49-F238E27FC236}">
                <a16:creationId xmlns:a16="http://schemas.microsoft.com/office/drawing/2014/main" id="{18F5D74E-608B-AF12-322E-7A4C770A867C}"/>
              </a:ext>
            </a:extLst>
          </p:cNvPr>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5921305" y="1286387"/>
            <a:ext cx="5086350" cy="3972921"/>
          </a:xfrm>
          <a:prstGeom prst="rect">
            <a:avLst/>
          </a:prstGeom>
        </p:spPr>
      </p:pic>
    </p:spTree>
    <p:extLst>
      <p:ext uri="{BB962C8B-B14F-4D97-AF65-F5344CB8AC3E}">
        <p14:creationId xmlns:p14="http://schemas.microsoft.com/office/powerpoint/2010/main" val="1048493602"/>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t>Group Task</a:t>
            </a:r>
          </a:p>
        </p:txBody>
      </p:sp>
      <p:sp>
        <p:nvSpPr>
          <p:cNvPr id="2" name="TextBox 1">
            <a:extLst>
              <a:ext uri="{FF2B5EF4-FFF2-40B4-BE49-F238E27FC236}">
                <a16:creationId xmlns:a16="http://schemas.microsoft.com/office/drawing/2014/main" id="{1563C77D-3BC6-4B40-B037-6D477139B78D}"/>
              </a:ext>
            </a:extLst>
          </p:cNvPr>
          <p:cNvSpPr txBox="1"/>
          <p:nvPr/>
        </p:nvSpPr>
        <p:spPr>
          <a:xfrm>
            <a:off x="637956" y="1690688"/>
            <a:ext cx="6410544" cy="4031873"/>
          </a:xfrm>
          <a:prstGeom prst="rect">
            <a:avLst/>
          </a:prstGeom>
          <a:noFill/>
        </p:spPr>
        <p:txBody>
          <a:bodyPr wrap="square" rtlCol="0">
            <a:spAutoFit/>
          </a:bodyPr>
          <a:lstStyle/>
          <a:p>
            <a:pPr marL="342900" indent="-342900">
              <a:buFont typeface="+mj-lt"/>
              <a:buAutoNum type="arabicPeriod"/>
            </a:pPr>
            <a:r>
              <a:rPr lang="en-GB" sz="3200" dirty="0"/>
              <a:t>Scan p.30- p.50 (you may want to share the work between group members)</a:t>
            </a:r>
          </a:p>
          <a:p>
            <a:pPr marL="342900" indent="-342900">
              <a:buFont typeface="+mj-lt"/>
              <a:buAutoNum type="arabicPeriod"/>
            </a:pPr>
            <a:r>
              <a:rPr lang="en-GB" sz="3200" dirty="0"/>
              <a:t>Identify 3 strategies/interventions to support Looked After Children.</a:t>
            </a:r>
          </a:p>
          <a:p>
            <a:pPr marL="342900" indent="-342900">
              <a:buFont typeface="+mj-lt"/>
              <a:buAutoNum type="arabicPeriod"/>
            </a:pPr>
            <a:r>
              <a:rPr lang="en-GB" sz="3200" dirty="0"/>
              <a:t>Be prepared to </a:t>
            </a:r>
            <a:r>
              <a:rPr lang="en-GB" sz="3200" b="1" dirty="0"/>
              <a:t>justify </a:t>
            </a:r>
            <a:r>
              <a:rPr lang="en-GB" sz="3200" dirty="0"/>
              <a:t>why you have chosen these strategies/interventions.</a:t>
            </a:r>
          </a:p>
        </p:txBody>
      </p:sp>
      <p:pic>
        <p:nvPicPr>
          <p:cNvPr id="7" name="Llun 6">
            <a:extLst>
              <a:ext uri="{FF2B5EF4-FFF2-40B4-BE49-F238E27FC236}">
                <a16:creationId xmlns:a16="http://schemas.microsoft.com/office/drawing/2014/main" id="{579CFE6F-6E93-260D-8D70-7D8C66781C93}"/>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rot="696305">
            <a:off x="7961085" y="816124"/>
            <a:ext cx="3004458" cy="4227591"/>
          </a:xfrm>
          <a:prstGeom prst="rect">
            <a:avLst/>
          </a:prstGeom>
        </p:spPr>
      </p:pic>
      <p:sp>
        <p:nvSpPr>
          <p:cNvPr id="11" name="Blwch Testun 10">
            <a:extLst>
              <a:ext uri="{FF2B5EF4-FFF2-40B4-BE49-F238E27FC236}">
                <a16:creationId xmlns:a16="http://schemas.microsoft.com/office/drawing/2014/main" id="{2CFE7252-1D10-F737-7E15-A30A8A2ECEF7}"/>
              </a:ext>
            </a:extLst>
          </p:cNvPr>
          <p:cNvSpPr txBox="1"/>
          <p:nvPr/>
        </p:nvSpPr>
        <p:spPr>
          <a:xfrm>
            <a:off x="6647543" y="5660963"/>
            <a:ext cx="6096000" cy="369332"/>
          </a:xfrm>
          <a:prstGeom prst="rect">
            <a:avLst/>
          </a:prstGeom>
          <a:noFill/>
        </p:spPr>
        <p:txBody>
          <a:bodyPr wrap="square">
            <a:spAutoFit/>
          </a:bodyPr>
          <a:lstStyle/>
          <a:p>
            <a:r>
              <a:rPr lang="en-GB" dirty="0">
                <a:hlinkClick r:id="rId4"/>
              </a:rPr>
              <a:t>CLA Friendly Schools Resource 2nd </a:t>
            </a:r>
            <a:r>
              <a:rPr lang="en-GB" dirty="0" err="1">
                <a:hlinkClick r:id="rId4"/>
              </a:rPr>
              <a:t>Edn</a:t>
            </a:r>
            <a:r>
              <a:rPr lang="en-GB" dirty="0">
                <a:hlinkClick r:id="rId4"/>
              </a:rPr>
              <a:t> 2021.pdf</a:t>
            </a:r>
            <a:endParaRPr lang="cy-GB" dirty="0"/>
          </a:p>
        </p:txBody>
      </p:sp>
    </p:spTree>
    <p:extLst>
      <p:ext uri="{BB962C8B-B14F-4D97-AF65-F5344CB8AC3E}">
        <p14:creationId xmlns:p14="http://schemas.microsoft.com/office/powerpoint/2010/main" val="2958404847"/>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3BC7C44E-13AB-3D49-A8A2-2A37E661A2EA}"/>
              </a:ext>
            </a:extLst>
          </p:cNvPr>
          <p:cNvGraphicFramePr>
            <a:graphicFrameLocks noGrp="1"/>
          </p:cNvGraphicFramePr>
          <p:nvPr>
            <p:extLst/>
          </p:nvPr>
        </p:nvGraphicFramePr>
        <p:xfrm>
          <a:off x="838200" y="1720374"/>
          <a:ext cx="10515600" cy="2377440"/>
        </p:xfrm>
        <a:graphic>
          <a:graphicData uri="http://schemas.openxmlformats.org/drawingml/2006/table">
            <a:tbl>
              <a:tblPr/>
              <a:tblGrid>
                <a:gridCol w="3505200">
                  <a:extLst>
                    <a:ext uri="{9D8B030D-6E8A-4147-A177-3AD203B41FA5}">
                      <a16:colId xmlns:a16="http://schemas.microsoft.com/office/drawing/2014/main" val="951677803"/>
                    </a:ext>
                  </a:extLst>
                </a:gridCol>
                <a:gridCol w="3505200">
                  <a:extLst>
                    <a:ext uri="{9D8B030D-6E8A-4147-A177-3AD203B41FA5}">
                      <a16:colId xmlns:a16="http://schemas.microsoft.com/office/drawing/2014/main" val="2968493180"/>
                    </a:ext>
                  </a:extLst>
                </a:gridCol>
                <a:gridCol w="3505200">
                  <a:extLst>
                    <a:ext uri="{9D8B030D-6E8A-4147-A177-3AD203B41FA5}">
                      <a16:colId xmlns:a16="http://schemas.microsoft.com/office/drawing/2014/main" val="4190906475"/>
                    </a:ext>
                  </a:extLst>
                </a:gridCol>
              </a:tblGrid>
              <a:tr h="0">
                <a:tc>
                  <a:txBody>
                    <a:bodyPr/>
                    <a:lstStyle/>
                    <a:p>
                      <a:r>
                        <a:rPr lang="en-GB"/>
                        <a:t>Checklist Aspect</a:t>
                      </a:r>
                    </a:p>
                  </a:txBody>
                  <a:tcPr anchor="ctr">
                    <a:lnL>
                      <a:noFill/>
                    </a:lnL>
                    <a:lnR>
                      <a:noFill/>
                    </a:lnR>
                    <a:lnT>
                      <a:noFill/>
                    </a:lnT>
                    <a:lnB>
                      <a:noFill/>
                    </a:lnB>
                  </a:tcPr>
                </a:tc>
                <a:tc>
                  <a:txBody>
                    <a:bodyPr/>
                    <a:lstStyle/>
                    <a:p>
                      <a:r>
                        <a:rPr lang="en-GB"/>
                        <a:t>Observed Behaviour</a:t>
                      </a:r>
                    </a:p>
                  </a:txBody>
                  <a:tcPr anchor="ctr">
                    <a:lnL>
                      <a:noFill/>
                    </a:lnL>
                    <a:lnR>
                      <a:noFill/>
                    </a:lnR>
                    <a:lnT>
                      <a:noFill/>
                    </a:lnT>
                    <a:lnB>
                      <a:noFill/>
                    </a:lnB>
                  </a:tcPr>
                </a:tc>
                <a:tc>
                  <a:txBody>
                    <a:bodyPr/>
                    <a:lstStyle/>
                    <a:p>
                      <a:r>
                        <a:rPr lang="en-GB"/>
                        <a:t>Coding</a:t>
                      </a:r>
                    </a:p>
                  </a:txBody>
                  <a:tcPr anchor="ctr">
                    <a:lnL>
                      <a:noFill/>
                    </a:lnL>
                    <a:lnR>
                      <a:noFill/>
                    </a:lnR>
                    <a:lnT>
                      <a:noFill/>
                    </a:lnT>
                    <a:lnB>
                      <a:noFill/>
                    </a:lnB>
                  </a:tcPr>
                </a:tc>
                <a:extLst>
                  <a:ext uri="{0D108BD9-81ED-4DB2-BD59-A6C34878D82A}">
                    <a16:rowId xmlns:a16="http://schemas.microsoft.com/office/drawing/2014/main" val="3423079704"/>
                  </a:ext>
                </a:extLst>
              </a:tr>
              <a:tr h="0">
                <a:tc>
                  <a:txBody>
                    <a:bodyPr/>
                    <a:lstStyle/>
                    <a:p>
                      <a:r>
                        <a:rPr lang="en-GB"/>
                        <a:t>Distress on separation</a:t>
                      </a:r>
                    </a:p>
                  </a:txBody>
                  <a:tcPr anchor="ctr">
                    <a:lnL>
                      <a:noFill/>
                    </a:lnL>
                    <a:lnR>
                      <a:noFill/>
                    </a:lnR>
                    <a:lnT>
                      <a:noFill/>
                    </a:lnT>
                    <a:lnB>
                      <a:noFill/>
                    </a:lnB>
                  </a:tcPr>
                </a:tc>
                <a:tc>
                  <a:txBody>
                    <a:bodyPr/>
                    <a:lstStyle/>
                    <a:p>
                      <a:r>
                        <a:rPr lang="en-GB"/>
                        <a:t>Mild cling, worried face</a:t>
                      </a:r>
                    </a:p>
                  </a:txBody>
                  <a:tcPr anchor="ctr">
                    <a:lnL>
                      <a:noFill/>
                    </a:lnL>
                    <a:lnR>
                      <a:noFill/>
                    </a:lnR>
                    <a:lnT>
                      <a:noFill/>
                    </a:lnT>
                    <a:lnB>
                      <a:noFill/>
                    </a:lnB>
                  </a:tcPr>
                </a:tc>
                <a:tc>
                  <a:txBody>
                    <a:bodyPr/>
                    <a:lstStyle/>
                    <a:p>
                      <a:r>
                        <a:rPr lang="en-GB"/>
                        <a:t>Moderate</a:t>
                      </a:r>
                    </a:p>
                  </a:txBody>
                  <a:tcPr anchor="ctr">
                    <a:lnL>
                      <a:noFill/>
                    </a:lnL>
                    <a:lnR>
                      <a:noFill/>
                    </a:lnR>
                    <a:lnT>
                      <a:noFill/>
                    </a:lnT>
                    <a:lnB>
                      <a:noFill/>
                    </a:lnB>
                  </a:tcPr>
                </a:tc>
                <a:extLst>
                  <a:ext uri="{0D108BD9-81ED-4DB2-BD59-A6C34878D82A}">
                    <a16:rowId xmlns:a16="http://schemas.microsoft.com/office/drawing/2014/main" val="3671003617"/>
                  </a:ext>
                </a:extLst>
              </a:tr>
              <a:tr h="0">
                <a:tc>
                  <a:txBody>
                    <a:bodyPr/>
                    <a:lstStyle/>
                    <a:p>
                      <a:r>
                        <a:rPr lang="en-GB"/>
                        <a:t>Exploration while parent absent</a:t>
                      </a:r>
                    </a:p>
                  </a:txBody>
                  <a:tcPr anchor="ctr">
                    <a:lnL>
                      <a:noFill/>
                    </a:lnL>
                    <a:lnR>
                      <a:noFill/>
                    </a:lnR>
                    <a:lnT>
                      <a:noFill/>
                    </a:lnT>
                    <a:lnB>
                      <a:noFill/>
                    </a:lnB>
                  </a:tcPr>
                </a:tc>
                <a:tc>
                  <a:txBody>
                    <a:bodyPr/>
                    <a:lstStyle/>
                    <a:p>
                      <a:r>
                        <a:rPr lang="en-GB"/>
                        <a:t>Begins to explore toys after reassurance</a:t>
                      </a:r>
                    </a:p>
                  </a:txBody>
                  <a:tcPr anchor="ctr">
                    <a:lnL>
                      <a:noFill/>
                    </a:lnL>
                    <a:lnR>
                      <a:noFill/>
                    </a:lnR>
                    <a:lnT>
                      <a:noFill/>
                    </a:lnT>
                    <a:lnB>
                      <a:noFill/>
                    </a:lnB>
                  </a:tcPr>
                </a:tc>
                <a:tc>
                  <a:txBody>
                    <a:bodyPr/>
                    <a:lstStyle/>
                    <a:p>
                      <a:r>
                        <a:rPr lang="en-GB"/>
                        <a:t>Active</a:t>
                      </a:r>
                    </a:p>
                  </a:txBody>
                  <a:tcPr anchor="ctr">
                    <a:lnL>
                      <a:noFill/>
                    </a:lnL>
                    <a:lnR>
                      <a:noFill/>
                    </a:lnR>
                    <a:lnT>
                      <a:noFill/>
                    </a:lnT>
                    <a:lnB>
                      <a:noFill/>
                    </a:lnB>
                  </a:tcPr>
                </a:tc>
                <a:extLst>
                  <a:ext uri="{0D108BD9-81ED-4DB2-BD59-A6C34878D82A}">
                    <a16:rowId xmlns:a16="http://schemas.microsoft.com/office/drawing/2014/main" val="620762088"/>
                  </a:ext>
                </a:extLst>
              </a:tr>
              <a:tr h="0">
                <a:tc>
                  <a:txBody>
                    <a:bodyPr/>
                    <a:lstStyle/>
                    <a:p>
                      <a:r>
                        <a:rPr lang="en-GB"/>
                        <a:t>Response on reunion</a:t>
                      </a:r>
                    </a:p>
                  </a:txBody>
                  <a:tcPr anchor="ctr">
                    <a:lnL>
                      <a:noFill/>
                    </a:lnL>
                    <a:lnR>
                      <a:noFill/>
                    </a:lnR>
                    <a:lnT>
                      <a:noFill/>
                    </a:lnT>
                    <a:lnB>
                      <a:noFill/>
                    </a:lnB>
                  </a:tcPr>
                </a:tc>
                <a:tc>
                  <a:txBody>
                    <a:bodyPr/>
                    <a:lstStyle/>
                    <a:p>
                      <a:r>
                        <a:rPr lang="en-GB"/>
                        <a:t>Runs to greet, smiles, shares drawing</a:t>
                      </a:r>
                    </a:p>
                  </a:txBody>
                  <a:tcPr anchor="ctr">
                    <a:lnL>
                      <a:noFill/>
                    </a:lnL>
                    <a:lnR>
                      <a:noFill/>
                    </a:lnR>
                    <a:lnT>
                      <a:noFill/>
                    </a:lnT>
                    <a:lnB>
                      <a:noFill/>
                    </a:lnB>
                  </a:tcPr>
                </a:tc>
                <a:tc>
                  <a:txBody>
                    <a:bodyPr/>
                    <a:lstStyle/>
                    <a:p>
                      <a:r>
                        <a:rPr lang="en-GB"/>
                        <a:t>Warm approach</a:t>
                      </a:r>
                    </a:p>
                  </a:txBody>
                  <a:tcPr anchor="ctr">
                    <a:lnL>
                      <a:noFill/>
                    </a:lnL>
                    <a:lnR>
                      <a:noFill/>
                    </a:lnR>
                    <a:lnT>
                      <a:noFill/>
                    </a:lnT>
                    <a:lnB>
                      <a:noFill/>
                    </a:lnB>
                  </a:tcPr>
                </a:tc>
                <a:extLst>
                  <a:ext uri="{0D108BD9-81ED-4DB2-BD59-A6C34878D82A}">
                    <a16:rowId xmlns:a16="http://schemas.microsoft.com/office/drawing/2014/main" val="3794009839"/>
                  </a:ext>
                </a:extLst>
              </a:tr>
              <a:tr h="0">
                <a:tc>
                  <a:txBody>
                    <a:bodyPr/>
                    <a:lstStyle/>
                    <a:p>
                      <a:r>
                        <a:rPr lang="en-GB"/>
                        <a:t>Classification</a:t>
                      </a:r>
                    </a:p>
                  </a:txBody>
                  <a:tcPr anchor="ctr">
                    <a:lnL>
                      <a:noFill/>
                    </a:lnL>
                    <a:lnR>
                      <a:noFill/>
                    </a:lnR>
                    <a:lnT>
                      <a:noFill/>
                    </a:lnT>
                    <a:lnB>
                      <a:noFill/>
                    </a:lnB>
                  </a:tcPr>
                </a:tc>
                <a:tc>
                  <a:txBody>
                    <a:bodyPr/>
                    <a:lstStyle/>
                    <a:p>
                      <a:r>
                        <a:rPr lang="en-GB"/>
                        <a:t>Secure</a:t>
                      </a:r>
                    </a:p>
                  </a:txBody>
                  <a:tcPr anchor="ctr">
                    <a:lnL>
                      <a:noFill/>
                    </a:lnL>
                    <a:lnR>
                      <a:noFill/>
                    </a:lnR>
                    <a:lnT>
                      <a:noFill/>
                    </a:lnT>
                    <a:lnB>
                      <a:noFill/>
                    </a:lnB>
                  </a:tcPr>
                </a:tc>
                <a:tc>
                  <a:txBody>
                    <a:bodyPr/>
                    <a:lstStyle/>
                    <a:p>
                      <a:endParaRPr lang="en-GB" dirty="0"/>
                    </a:p>
                  </a:txBody>
                  <a:tcPr anchor="ctr">
                    <a:lnL>
                      <a:noFill/>
                    </a:lnL>
                    <a:lnR>
                      <a:noFill/>
                    </a:lnR>
                    <a:lnT>
                      <a:noFill/>
                    </a:lnT>
                    <a:lnB>
                      <a:noFill/>
                    </a:lnB>
                  </a:tcPr>
                </a:tc>
                <a:extLst>
                  <a:ext uri="{0D108BD9-81ED-4DB2-BD59-A6C34878D82A}">
                    <a16:rowId xmlns:a16="http://schemas.microsoft.com/office/drawing/2014/main" val="2489845637"/>
                  </a:ext>
                </a:extLst>
              </a:tr>
            </a:tbl>
          </a:graphicData>
        </a:graphic>
      </p:graphicFrame>
      <p:sp>
        <p:nvSpPr>
          <p:cNvPr id="3" name="Rectangle 1">
            <a:extLst>
              <a:ext uri="{FF2B5EF4-FFF2-40B4-BE49-F238E27FC236}">
                <a16:creationId xmlns:a16="http://schemas.microsoft.com/office/drawing/2014/main" id="{59D4A4F8-48B3-0F4B-A32E-B9BAA93758AD}"/>
              </a:ext>
            </a:extLst>
          </p:cNvPr>
          <p:cNvSpPr>
            <a:spLocks noChangeArrowheads="1"/>
          </p:cNvSpPr>
          <p:nvPr/>
        </p:nvSpPr>
        <p:spPr bwMode="auto">
          <a:xfrm>
            <a:off x="838200" y="9461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rgbClr val="000000"/>
                </a:solidFill>
                <a:effectLst/>
                <a:latin typeface="Arial" panose="020B0604020202020204" pitchFamily="34" charset="0"/>
              </a:rPr>
              <a:t>Completed Coding Tables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000000"/>
                </a:solidFill>
                <a:effectLst/>
                <a:latin typeface="Arial" panose="020B0604020202020204" pitchFamily="34" charset="0"/>
              </a:rPr>
              <a:t>Vignette 1 – Secure Attachment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65291966"/>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1E4F3D93-7314-9842-B437-178C79779F0A}"/>
              </a:ext>
            </a:extLst>
          </p:cNvPr>
          <p:cNvGraphicFramePr>
            <a:graphicFrameLocks noGrp="1"/>
          </p:cNvGraphicFramePr>
          <p:nvPr>
            <p:extLst/>
          </p:nvPr>
        </p:nvGraphicFramePr>
        <p:xfrm>
          <a:off x="914400" y="2172494"/>
          <a:ext cx="10515600" cy="1828800"/>
        </p:xfrm>
        <a:graphic>
          <a:graphicData uri="http://schemas.openxmlformats.org/drawingml/2006/table">
            <a:tbl>
              <a:tblPr/>
              <a:tblGrid>
                <a:gridCol w="3505200">
                  <a:extLst>
                    <a:ext uri="{9D8B030D-6E8A-4147-A177-3AD203B41FA5}">
                      <a16:colId xmlns:a16="http://schemas.microsoft.com/office/drawing/2014/main" val="1050637774"/>
                    </a:ext>
                  </a:extLst>
                </a:gridCol>
                <a:gridCol w="3505200">
                  <a:extLst>
                    <a:ext uri="{9D8B030D-6E8A-4147-A177-3AD203B41FA5}">
                      <a16:colId xmlns:a16="http://schemas.microsoft.com/office/drawing/2014/main" val="3228747123"/>
                    </a:ext>
                  </a:extLst>
                </a:gridCol>
                <a:gridCol w="3505200">
                  <a:extLst>
                    <a:ext uri="{9D8B030D-6E8A-4147-A177-3AD203B41FA5}">
                      <a16:colId xmlns:a16="http://schemas.microsoft.com/office/drawing/2014/main" val="3664828184"/>
                    </a:ext>
                  </a:extLst>
                </a:gridCol>
              </a:tblGrid>
              <a:tr h="0">
                <a:tc>
                  <a:txBody>
                    <a:bodyPr/>
                    <a:lstStyle/>
                    <a:p>
                      <a:r>
                        <a:rPr lang="en-GB"/>
                        <a:t>Checklist Aspect</a:t>
                      </a:r>
                    </a:p>
                  </a:txBody>
                  <a:tcPr anchor="ctr">
                    <a:lnL>
                      <a:noFill/>
                    </a:lnL>
                    <a:lnR>
                      <a:noFill/>
                    </a:lnR>
                    <a:lnT>
                      <a:noFill/>
                    </a:lnT>
                    <a:lnB>
                      <a:noFill/>
                    </a:lnB>
                  </a:tcPr>
                </a:tc>
                <a:tc>
                  <a:txBody>
                    <a:bodyPr/>
                    <a:lstStyle/>
                    <a:p>
                      <a:r>
                        <a:rPr lang="en-GB"/>
                        <a:t>Observed Behaviour</a:t>
                      </a:r>
                    </a:p>
                  </a:txBody>
                  <a:tcPr anchor="ctr">
                    <a:lnL>
                      <a:noFill/>
                    </a:lnL>
                    <a:lnR>
                      <a:noFill/>
                    </a:lnR>
                    <a:lnT>
                      <a:noFill/>
                    </a:lnT>
                    <a:lnB>
                      <a:noFill/>
                    </a:lnB>
                  </a:tcPr>
                </a:tc>
                <a:tc>
                  <a:txBody>
                    <a:bodyPr/>
                    <a:lstStyle/>
                    <a:p>
                      <a:r>
                        <a:rPr lang="en-GB"/>
                        <a:t>Coding</a:t>
                      </a:r>
                    </a:p>
                  </a:txBody>
                  <a:tcPr anchor="ctr">
                    <a:lnL>
                      <a:noFill/>
                    </a:lnL>
                    <a:lnR>
                      <a:noFill/>
                    </a:lnR>
                    <a:lnT>
                      <a:noFill/>
                    </a:lnT>
                    <a:lnB>
                      <a:noFill/>
                    </a:lnB>
                  </a:tcPr>
                </a:tc>
                <a:extLst>
                  <a:ext uri="{0D108BD9-81ED-4DB2-BD59-A6C34878D82A}">
                    <a16:rowId xmlns:a16="http://schemas.microsoft.com/office/drawing/2014/main" val="2630917496"/>
                  </a:ext>
                </a:extLst>
              </a:tr>
              <a:tr h="0">
                <a:tc>
                  <a:txBody>
                    <a:bodyPr/>
                    <a:lstStyle/>
                    <a:p>
                      <a:r>
                        <a:rPr lang="en-GB"/>
                        <a:t>Distress on separation</a:t>
                      </a:r>
                    </a:p>
                  </a:txBody>
                  <a:tcPr anchor="ctr">
                    <a:lnL>
                      <a:noFill/>
                    </a:lnL>
                    <a:lnR>
                      <a:noFill/>
                    </a:lnR>
                    <a:lnT>
                      <a:noFill/>
                    </a:lnT>
                    <a:lnB>
                      <a:noFill/>
                    </a:lnB>
                  </a:tcPr>
                </a:tc>
                <a:tc>
                  <a:txBody>
                    <a:bodyPr/>
                    <a:lstStyle/>
                    <a:p>
                      <a:r>
                        <a:rPr lang="en-GB"/>
                        <a:t>No visible distress, ignores parent</a:t>
                      </a:r>
                    </a:p>
                  </a:txBody>
                  <a:tcPr anchor="ctr">
                    <a:lnL>
                      <a:noFill/>
                    </a:lnL>
                    <a:lnR>
                      <a:noFill/>
                    </a:lnR>
                    <a:lnT>
                      <a:noFill/>
                    </a:lnT>
                    <a:lnB>
                      <a:noFill/>
                    </a:lnB>
                  </a:tcPr>
                </a:tc>
                <a:tc>
                  <a:txBody>
                    <a:bodyPr/>
                    <a:lstStyle/>
                    <a:p>
                      <a:r>
                        <a:rPr lang="en-GB"/>
                        <a:t>Low</a:t>
                      </a:r>
                    </a:p>
                  </a:txBody>
                  <a:tcPr anchor="ctr">
                    <a:lnL>
                      <a:noFill/>
                    </a:lnL>
                    <a:lnR>
                      <a:noFill/>
                    </a:lnR>
                    <a:lnT>
                      <a:noFill/>
                    </a:lnT>
                    <a:lnB>
                      <a:noFill/>
                    </a:lnB>
                  </a:tcPr>
                </a:tc>
                <a:extLst>
                  <a:ext uri="{0D108BD9-81ED-4DB2-BD59-A6C34878D82A}">
                    <a16:rowId xmlns:a16="http://schemas.microsoft.com/office/drawing/2014/main" val="2368830300"/>
                  </a:ext>
                </a:extLst>
              </a:tr>
              <a:tr h="0">
                <a:tc>
                  <a:txBody>
                    <a:bodyPr/>
                    <a:lstStyle/>
                    <a:p>
                      <a:r>
                        <a:rPr lang="en-GB"/>
                        <a:t>Exploration while parent absent</a:t>
                      </a:r>
                    </a:p>
                  </a:txBody>
                  <a:tcPr anchor="ctr">
                    <a:lnL>
                      <a:noFill/>
                    </a:lnL>
                    <a:lnR>
                      <a:noFill/>
                    </a:lnR>
                    <a:lnT>
                      <a:noFill/>
                    </a:lnT>
                    <a:lnB>
                      <a:noFill/>
                    </a:lnB>
                  </a:tcPr>
                </a:tc>
                <a:tc>
                  <a:txBody>
                    <a:bodyPr/>
                    <a:lstStyle/>
                    <a:p>
                      <a:r>
                        <a:rPr lang="en-GB"/>
                        <a:t>Immediately engages with toys</a:t>
                      </a:r>
                    </a:p>
                  </a:txBody>
                  <a:tcPr anchor="ctr">
                    <a:lnL>
                      <a:noFill/>
                    </a:lnL>
                    <a:lnR>
                      <a:noFill/>
                    </a:lnR>
                    <a:lnT>
                      <a:noFill/>
                    </a:lnT>
                    <a:lnB>
                      <a:noFill/>
                    </a:lnB>
                  </a:tcPr>
                </a:tc>
                <a:tc>
                  <a:txBody>
                    <a:bodyPr/>
                    <a:lstStyle/>
                    <a:p>
                      <a:r>
                        <a:rPr lang="en-GB"/>
                        <a:t>Active</a:t>
                      </a:r>
                    </a:p>
                  </a:txBody>
                  <a:tcPr anchor="ctr">
                    <a:lnL>
                      <a:noFill/>
                    </a:lnL>
                    <a:lnR>
                      <a:noFill/>
                    </a:lnR>
                    <a:lnT>
                      <a:noFill/>
                    </a:lnT>
                    <a:lnB>
                      <a:noFill/>
                    </a:lnB>
                  </a:tcPr>
                </a:tc>
                <a:extLst>
                  <a:ext uri="{0D108BD9-81ED-4DB2-BD59-A6C34878D82A}">
                    <a16:rowId xmlns:a16="http://schemas.microsoft.com/office/drawing/2014/main" val="3086511753"/>
                  </a:ext>
                </a:extLst>
              </a:tr>
              <a:tr h="0">
                <a:tc>
                  <a:txBody>
                    <a:bodyPr/>
                    <a:lstStyle/>
                    <a:p>
                      <a:r>
                        <a:rPr lang="en-GB"/>
                        <a:t>Response on reunion</a:t>
                      </a:r>
                    </a:p>
                  </a:txBody>
                  <a:tcPr anchor="ctr">
                    <a:lnL>
                      <a:noFill/>
                    </a:lnL>
                    <a:lnR>
                      <a:noFill/>
                    </a:lnR>
                    <a:lnT>
                      <a:noFill/>
                    </a:lnT>
                    <a:lnB>
                      <a:noFill/>
                    </a:lnB>
                  </a:tcPr>
                </a:tc>
                <a:tc>
                  <a:txBody>
                    <a:bodyPr/>
                    <a:lstStyle/>
                    <a:p>
                      <a:r>
                        <a:rPr lang="en-GB"/>
                        <a:t>Ignores parent, brief glance only</a:t>
                      </a:r>
                    </a:p>
                  </a:txBody>
                  <a:tcPr anchor="ctr">
                    <a:lnL>
                      <a:noFill/>
                    </a:lnL>
                    <a:lnR>
                      <a:noFill/>
                    </a:lnR>
                    <a:lnT>
                      <a:noFill/>
                    </a:lnT>
                    <a:lnB>
                      <a:noFill/>
                    </a:lnB>
                  </a:tcPr>
                </a:tc>
                <a:tc>
                  <a:txBody>
                    <a:bodyPr/>
                    <a:lstStyle/>
                    <a:p>
                      <a:r>
                        <a:rPr lang="en-GB"/>
                        <a:t>Avoidance</a:t>
                      </a:r>
                    </a:p>
                  </a:txBody>
                  <a:tcPr anchor="ctr">
                    <a:lnL>
                      <a:noFill/>
                    </a:lnL>
                    <a:lnR>
                      <a:noFill/>
                    </a:lnR>
                    <a:lnT>
                      <a:noFill/>
                    </a:lnT>
                    <a:lnB>
                      <a:noFill/>
                    </a:lnB>
                  </a:tcPr>
                </a:tc>
                <a:extLst>
                  <a:ext uri="{0D108BD9-81ED-4DB2-BD59-A6C34878D82A}">
                    <a16:rowId xmlns:a16="http://schemas.microsoft.com/office/drawing/2014/main" val="3237898276"/>
                  </a:ext>
                </a:extLst>
              </a:tr>
              <a:tr h="0">
                <a:tc>
                  <a:txBody>
                    <a:bodyPr/>
                    <a:lstStyle/>
                    <a:p>
                      <a:r>
                        <a:rPr lang="en-GB"/>
                        <a:t>Classification</a:t>
                      </a:r>
                    </a:p>
                  </a:txBody>
                  <a:tcPr anchor="ctr">
                    <a:lnL>
                      <a:noFill/>
                    </a:lnL>
                    <a:lnR>
                      <a:noFill/>
                    </a:lnR>
                    <a:lnT>
                      <a:noFill/>
                    </a:lnT>
                    <a:lnB>
                      <a:noFill/>
                    </a:lnB>
                  </a:tcPr>
                </a:tc>
                <a:tc>
                  <a:txBody>
                    <a:bodyPr/>
                    <a:lstStyle/>
                    <a:p>
                      <a:r>
                        <a:rPr lang="en-GB"/>
                        <a:t>Insecure-Avoidant</a:t>
                      </a:r>
                    </a:p>
                  </a:txBody>
                  <a:tcPr anchor="ctr">
                    <a:lnL>
                      <a:noFill/>
                    </a:lnL>
                    <a:lnR>
                      <a:noFill/>
                    </a:lnR>
                    <a:lnT>
                      <a:noFill/>
                    </a:lnT>
                    <a:lnB>
                      <a:noFill/>
                    </a:lnB>
                  </a:tcPr>
                </a:tc>
                <a:tc>
                  <a:txBody>
                    <a:bodyPr/>
                    <a:lstStyle/>
                    <a:p>
                      <a:endParaRPr lang="en-GB" dirty="0"/>
                    </a:p>
                  </a:txBody>
                  <a:tcPr anchor="ctr">
                    <a:lnL>
                      <a:noFill/>
                    </a:lnL>
                    <a:lnR>
                      <a:noFill/>
                    </a:lnR>
                    <a:lnT>
                      <a:noFill/>
                    </a:lnT>
                    <a:lnB>
                      <a:noFill/>
                    </a:lnB>
                  </a:tcPr>
                </a:tc>
                <a:extLst>
                  <a:ext uri="{0D108BD9-81ED-4DB2-BD59-A6C34878D82A}">
                    <a16:rowId xmlns:a16="http://schemas.microsoft.com/office/drawing/2014/main" val="3645221389"/>
                  </a:ext>
                </a:extLst>
              </a:tr>
            </a:tbl>
          </a:graphicData>
        </a:graphic>
      </p:graphicFrame>
      <p:sp>
        <p:nvSpPr>
          <p:cNvPr id="3" name="Rectangle 1">
            <a:extLst>
              <a:ext uri="{FF2B5EF4-FFF2-40B4-BE49-F238E27FC236}">
                <a16:creationId xmlns:a16="http://schemas.microsoft.com/office/drawing/2014/main" id="{5B4A22C6-D175-7D46-A431-1B4F4A381176}"/>
              </a:ext>
            </a:extLst>
          </p:cNvPr>
          <p:cNvSpPr>
            <a:spLocks noChangeArrowheads="1"/>
          </p:cNvSpPr>
          <p:nvPr/>
        </p:nvSpPr>
        <p:spPr bwMode="auto">
          <a:xfrm>
            <a:off x="914400" y="1715294"/>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000000"/>
                </a:solidFill>
                <a:effectLst/>
                <a:latin typeface="Arial" panose="020B0604020202020204" pitchFamily="34" charset="0"/>
              </a:rPr>
              <a:t>Vignette 2 – Insecure-Avoidant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137638116"/>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3B59F445-3F6D-2C47-951C-AEA1988EE90E}"/>
              </a:ext>
            </a:extLst>
          </p:cNvPr>
          <p:cNvGraphicFramePr>
            <a:graphicFrameLocks noGrp="1"/>
          </p:cNvGraphicFramePr>
          <p:nvPr/>
        </p:nvGraphicFramePr>
        <p:xfrm>
          <a:off x="838200" y="2949734"/>
          <a:ext cx="10515600" cy="2103120"/>
        </p:xfrm>
        <a:graphic>
          <a:graphicData uri="http://schemas.openxmlformats.org/drawingml/2006/table">
            <a:tbl>
              <a:tblPr/>
              <a:tblGrid>
                <a:gridCol w="3505200">
                  <a:extLst>
                    <a:ext uri="{9D8B030D-6E8A-4147-A177-3AD203B41FA5}">
                      <a16:colId xmlns:a16="http://schemas.microsoft.com/office/drawing/2014/main" val="4135332560"/>
                    </a:ext>
                  </a:extLst>
                </a:gridCol>
                <a:gridCol w="3505200">
                  <a:extLst>
                    <a:ext uri="{9D8B030D-6E8A-4147-A177-3AD203B41FA5}">
                      <a16:colId xmlns:a16="http://schemas.microsoft.com/office/drawing/2014/main" val="242303311"/>
                    </a:ext>
                  </a:extLst>
                </a:gridCol>
                <a:gridCol w="3505200">
                  <a:extLst>
                    <a:ext uri="{9D8B030D-6E8A-4147-A177-3AD203B41FA5}">
                      <a16:colId xmlns:a16="http://schemas.microsoft.com/office/drawing/2014/main" val="2518305748"/>
                    </a:ext>
                  </a:extLst>
                </a:gridCol>
              </a:tblGrid>
              <a:tr h="0">
                <a:tc>
                  <a:txBody>
                    <a:bodyPr/>
                    <a:lstStyle/>
                    <a:p>
                      <a:r>
                        <a:rPr lang="en-GB"/>
                        <a:t>Checklist Aspect</a:t>
                      </a:r>
                    </a:p>
                  </a:txBody>
                  <a:tcPr anchor="ctr">
                    <a:lnL>
                      <a:noFill/>
                    </a:lnL>
                    <a:lnR>
                      <a:noFill/>
                    </a:lnR>
                    <a:lnT>
                      <a:noFill/>
                    </a:lnT>
                    <a:lnB>
                      <a:noFill/>
                    </a:lnB>
                  </a:tcPr>
                </a:tc>
                <a:tc>
                  <a:txBody>
                    <a:bodyPr/>
                    <a:lstStyle/>
                    <a:p>
                      <a:r>
                        <a:rPr lang="en-GB"/>
                        <a:t>Observed Behaviour</a:t>
                      </a:r>
                    </a:p>
                  </a:txBody>
                  <a:tcPr anchor="ctr">
                    <a:lnL>
                      <a:noFill/>
                    </a:lnL>
                    <a:lnR>
                      <a:noFill/>
                    </a:lnR>
                    <a:lnT>
                      <a:noFill/>
                    </a:lnT>
                    <a:lnB>
                      <a:noFill/>
                    </a:lnB>
                  </a:tcPr>
                </a:tc>
                <a:tc>
                  <a:txBody>
                    <a:bodyPr/>
                    <a:lstStyle/>
                    <a:p>
                      <a:r>
                        <a:rPr lang="en-GB"/>
                        <a:t>Coding</a:t>
                      </a:r>
                    </a:p>
                  </a:txBody>
                  <a:tcPr anchor="ctr">
                    <a:lnL>
                      <a:noFill/>
                    </a:lnL>
                    <a:lnR>
                      <a:noFill/>
                    </a:lnR>
                    <a:lnT>
                      <a:noFill/>
                    </a:lnT>
                    <a:lnB>
                      <a:noFill/>
                    </a:lnB>
                  </a:tcPr>
                </a:tc>
                <a:extLst>
                  <a:ext uri="{0D108BD9-81ED-4DB2-BD59-A6C34878D82A}">
                    <a16:rowId xmlns:a16="http://schemas.microsoft.com/office/drawing/2014/main" val="2670690147"/>
                  </a:ext>
                </a:extLst>
              </a:tr>
              <a:tr h="0">
                <a:tc>
                  <a:txBody>
                    <a:bodyPr/>
                    <a:lstStyle/>
                    <a:p>
                      <a:r>
                        <a:rPr lang="en-GB"/>
                        <a:t>Distress on separation</a:t>
                      </a:r>
                    </a:p>
                  </a:txBody>
                  <a:tcPr anchor="ctr">
                    <a:lnL>
                      <a:noFill/>
                    </a:lnL>
                    <a:lnR>
                      <a:noFill/>
                    </a:lnR>
                    <a:lnT>
                      <a:noFill/>
                    </a:lnT>
                    <a:lnB>
                      <a:noFill/>
                    </a:lnB>
                  </a:tcPr>
                </a:tc>
                <a:tc>
                  <a:txBody>
                    <a:bodyPr/>
                    <a:lstStyle/>
                    <a:p>
                      <a:r>
                        <a:rPr lang="en-GB"/>
                        <a:t>Intense crying, not easily soothed</a:t>
                      </a:r>
                    </a:p>
                  </a:txBody>
                  <a:tcPr anchor="ctr">
                    <a:lnL>
                      <a:noFill/>
                    </a:lnL>
                    <a:lnR>
                      <a:noFill/>
                    </a:lnR>
                    <a:lnT>
                      <a:noFill/>
                    </a:lnT>
                    <a:lnB>
                      <a:noFill/>
                    </a:lnB>
                  </a:tcPr>
                </a:tc>
                <a:tc>
                  <a:txBody>
                    <a:bodyPr/>
                    <a:lstStyle/>
                    <a:p>
                      <a:r>
                        <a:rPr lang="en-GB"/>
                        <a:t>High</a:t>
                      </a:r>
                    </a:p>
                  </a:txBody>
                  <a:tcPr anchor="ctr">
                    <a:lnL>
                      <a:noFill/>
                    </a:lnL>
                    <a:lnR>
                      <a:noFill/>
                    </a:lnR>
                    <a:lnT>
                      <a:noFill/>
                    </a:lnT>
                    <a:lnB>
                      <a:noFill/>
                    </a:lnB>
                  </a:tcPr>
                </a:tc>
                <a:extLst>
                  <a:ext uri="{0D108BD9-81ED-4DB2-BD59-A6C34878D82A}">
                    <a16:rowId xmlns:a16="http://schemas.microsoft.com/office/drawing/2014/main" val="3966263113"/>
                  </a:ext>
                </a:extLst>
              </a:tr>
              <a:tr h="0">
                <a:tc>
                  <a:txBody>
                    <a:bodyPr/>
                    <a:lstStyle/>
                    <a:p>
                      <a:r>
                        <a:rPr lang="en-GB"/>
                        <a:t>Exploration while parent absent</a:t>
                      </a:r>
                    </a:p>
                  </a:txBody>
                  <a:tcPr anchor="ctr">
                    <a:lnL>
                      <a:noFill/>
                    </a:lnL>
                    <a:lnR>
                      <a:noFill/>
                    </a:lnR>
                    <a:lnT>
                      <a:noFill/>
                    </a:lnT>
                    <a:lnB>
                      <a:noFill/>
                    </a:lnB>
                  </a:tcPr>
                </a:tc>
                <a:tc>
                  <a:txBody>
                    <a:bodyPr/>
                    <a:lstStyle/>
                    <a:p>
                      <a:r>
                        <a:rPr lang="en-GB"/>
                        <a:t>Refuses to play, clings</a:t>
                      </a:r>
                    </a:p>
                  </a:txBody>
                  <a:tcPr anchor="ctr">
                    <a:lnL>
                      <a:noFill/>
                    </a:lnL>
                    <a:lnR>
                      <a:noFill/>
                    </a:lnR>
                    <a:lnT>
                      <a:noFill/>
                    </a:lnT>
                    <a:lnB>
                      <a:noFill/>
                    </a:lnB>
                  </a:tcPr>
                </a:tc>
                <a:tc>
                  <a:txBody>
                    <a:bodyPr/>
                    <a:lstStyle/>
                    <a:p>
                      <a:r>
                        <a:rPr lang="en-GB"/>
                        <a:t>None</a:t>
                      </a:r>
                    </a:p>
                  </a:txBody>
                  <a:tcPr anchor="ctr">
                    <a:lnL>
                      <a:noFill/>
                    </a:lnL>
                    <a:lnR>
                      <a:noFill/>
                    </a:lnR>
                    <a:lnT>
                      <a:noFill/>
                    </a:lnT>
                    <a:lnB>
                      <a:noFill/>
                    </a:lnB>
                  </a:tcPr>
                </a:tc>
                <a:extLst>
                  <a:ext uri="{0D108BD9-81ED-4DB2-BD59-A6C34878D82A}">
                    <a16:rowId xmlns:a16="http://schemas.microsoft.com/office/drawing/2014/main" val="2876752885"/>
                  </a:ext>
                </a:extLst>
              </a:tr>
              <a:tr h="0">
                <a:tc>
                  <a:txBody>
                    <a:bodyPr/>
                    <a:lstStyle/>
                    <a:p>
                      <a:r>
                        <a:rPr lang="en-GB"/>
                        <a:t>Response on reunion</a:t>
                      </a:r>
                    </a:p>
                  </a:txBody>
                  <a:tcPr anchor="ctr">
                    <a:lnL>
                      <a:noFill/>
                    </a:lnL>
                    <a:lnR>
                      <a:noFill/>
                    </a:lnR>
                    <a:lnT>
                      <a:noFill/>
                    </a:lnT>
                    <a:lnB>
                      <a:noFill/>
                    </a:lnB>
                  </a:tcPr>
                </a:tc>
                <a:tc>
                  <a:txBody>
                    <a:bodyPr/>
                    <a:lstStyle/>
                    <a:p>
                      <a:r>
                        <a:rPr lang="en-GB"/>
                        <a:t>Both clings and hits parent, remains distressed</a:t>
                      </a:r>
                    </a:p>
                  </a:txBody>
                  <a:tcPr anchor="ctr">
                    <a:lnL>
                      <a:noFill/>
                    </a:lnL>
                    <a:lnR>
                      <a:noFill/>
                    </a:lnR>
                    <a:lnT>
                      <a:noFill/>
                    </a:lnT>
                    <a:lnB>
                      <a:noFill/>
                    </a:lnB>
                  </a:tcPr>
                </a:tc>
                <a:tc>
                  <a:txBody>
                    <a:bodyPr/>
                    <a:lstStyle/>
                    <a:p>
                      <a:r>
                        <a:rPr lang="en-GB"/>
                        <a:t>Ambivalence</a:t>
                      </a:r>
                    </a:p>
                  </a:txBody>
                  <a:tcPr anchor="ctr">
                    <a:lnL>
                      <a:noFill/>
                    </a:lnL>
                    <a:lnR>
                      <a:noFill/>
                    </a:lnR>
                    <a:lnT>
                      <a:noFill/>
                    </a:lnT>
                    <a:lnB>
                      <a:noFill/>
                    </a:lnB>
                  </a:tcPr>
                </a:tc>
                <a:extLst>
                  <a:ext uri="{0D108BD9-81ED-4DB2-BD59-A6C34878D82A}">
                    <a16:rowId xmlns:a16="http://schemas.microsoft.com/office/drawing/2014/main" val="4024161254"/>
                  </a:ext>
                </a:extLst>
              </a:tr>
              <a:tr h="0">
                <a:tc>
                  <a:txBody>
                    <a:bodyPr/>
                    <a:lstStyle/>
                    <a:p>
                      <a:r>
                        <a:rPr lang="en-GB"/>
                        <a:t>Classification</a:t>
                      </a:r>
                    </a:p>
                  </a:txBody>
                  <a:tcPr anchor="ctr">
                    <a:lnL>
                      <a:noFill/>
                    </a:lnL>
                    <a:lnR>
                      <a:noFill/>
                    </a:lnR>
                    <a:lnT>
                      <a:noFill/>
                    </a:lnT>
                    <a:lnB>
                      <a:noFill/>
                    </a:lnB>
                  </a:tcPr>
                </a:tc>
                <a:tc>
                  <a:txBody>
                    <a:bodyPr/>
                    <a:lstStyle/>
                    <a:p>
                      <a:r>
                        <a:rPr lang="en-GB"/>
                        <a:t>Insecure-Resistant (Ambivalent)</a:t>
                      </a:r>
                    </a:p>
                  </a:txBody>
                  <a:tcPr anchor="ctr">
                    <a:lnL>
                      <a:noFill/>
                    </a:lnL>
                    <a:lnR>
                      <a:noFill/>
                    </a:lnR>
                    <a:lnT>
                      <a:noFill/>
                    </a:lnT>
                    <a:lnB>
                      <a:noFill/>
                    </a:lnB>
                  </a:tcPr>
                </a:tc>
                <a:tc>
                  <a:txBody>
                    <a:bodyPr/>
                    <a:lstStyle/>
                    <a:p>
                      <a:endParaRPr lang="en-GB" dirty="0"/>
                    </a:p>
                  </a:txBody>
                  <a:tcPr anchor="ctr">
                    <a:lnL>
                      <a:noFill/>
                    </a:lnL>
                    <a:lnR>
                      <a:noFill/>
                    </a:lnR>
                    <a:lnT>
                      <a:noFill/>
                    </a:lnT>
                    <a:lnB>
                      <a:noFill/>
                    </a:lnB>
                  </a:tcPr>
                </a:tc>
                <a:extLst>
                  <a:ext uri="{0D108BD9-81ED-4DB2-BD59-A6C34878D82A}">
                    <a16:rowId xmlns:a16="http://schemas.microsoft.com/office/drawing/2014/main" val="4055387436"/>
                  </a:ext>
                </a:extLst>
              </a:tr>
            </a:tbl>
          </a:graphicData>
        </a:graphic>
      </p:graphicFrame>
      <p:sp>
        <p:nvSpPr>
          <p:cNvPr id="3" name="Rectangle 1">
            <a:extLst>
              <a:ext uri="{FF2B5EF4-FFF2-40B4-BE49-F238E27FC236}">
                <a16:creationId xmlns:a16="http://schemas.microsoft.com/office/drawing/2014/main" id="{441B91E8-8BF1-6941-AAF1-E26C67F92770}"/>
              </a:ext>
            </a:extLst>
          </p:cNvPr>
          <p:cNvSpPr>
            <a:spLocks noChangeArrowheads="1"/>
          </p:cNvSpPr>
          <p:nvPr/>
        </p:nvSpPr>
        <p:spPr bwMode="auto">
          <a:xfrm>
            <a:off x="838200" y="232727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000000"/>
                </a:solidFill>
                <a:effectLst/>
                <a:latin typeface="Arial" panose="020B0604020202020204" pitchFamily="34" charset="0"/>
              </a:rPr>
              <a:t>Vignette 3 – Insecure-Resistant (Ambivalent)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615045264"/>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4382D784-57FB-FE44-B408-B4DB191763CD}"/>
              </a:ext>
            </a:extLst>
          </p:cNvPr>
          <p:cNvGraphicFramePr>
            <a:graphicFrameLocks noGrp="1"/>
          </p:cNvGraphicFramePr>
          <p:nvPr>
            <p:extLst/>
          </p:nvPr>
        </p:nvGraphicFramePr>
        <p:xfrm>
          <a:off x="850900" y="2416334"/>
          <a:ext cx="10515600" cy="2103120"/>
        </p:xfrm>
        <a:graphic>
          <a:graphicData uri="http://schemas.openxmlformats.org/drawingml/2006/table">
            <a:tbl>
              <a:tblPr/>
              <a:tblGrid>
                <a:gridCol w="3505200">
                  <a:extLst>
                    <a:ext uri="{9D8B030D-6E8A-4147-A177-3AD203B41FA5}">
                      <a16:colId xmlns:a16="http://schemas.microsoft.com/office/drawing/2014/main" val="2959521257"/>
                    </a:ext>
                  </a:extLst>
                </a:gridCol>
                <a:gridCol w="3505200">
                  <a:extLst>
                    <a:ext uri="{9D8B030D-6E8A-4147-A177-3AD203B41FA5}">
                      <a16:colId xmlns:a16="http://schemas.microsoft.com/office/drawing/2014/main" val="609708616"/>
                    </a:ext>
                  </a:extLst>
                </a:gridCol>
                <a:gridCol w="3505200">
                  <a:extLst>
                    <a:ext uri="{9D8B030D-6E8A-4147-A177-3AD203B41FA5}">
                      <a16:colId xmlns:a16="http://schemas.microsoft.com/office/drawing/2014/main" val="3754552012"/>
                    </a:ext>
                  </a:extLst>
                </a:gridCol>
              </a:tblGrid>
              <a:tr h="0">
                <a:tc>
                  <a:txBody>
                    <a:bodyPr/>
                    <a:lstStyle/>
                    <a:p>
                      <a:r>
                        <a:rPr lang="en-GB"/>
                        <a:t>Checklist Aspect</a:t>
                      </a:r>
                    </a:p>
                  </a:txBody>
                  <a:tcPr anchor="ctr">
                    <a:lnL>
                      <a:noFill/>
                    </a:lnL>
                    <a:lnR>
                      <a:noFill/>
                    </a:lnR>
                    <a:lnT>
                      <a:noFill/>
                    </a:lnT>
                    <a:lnB>
                      <a:noFill/>
                    </a:lnB>
                  </a:tcPr>
                </a:tc>
                <a:tc>
                  <a:txBody>
                    <a:bodyPr/>
                    <a:lstStyle/>
                    <a:p>
                      <a:r>
                        <a:rPr lang="en-GB"/>
                        <a:t>Observed Behaviour</a:t>
                      </a:r>
                    </a:p>
                  </a:txBody>
                  <a:tcPr anchor="ctr">
                    <a:lnL>
                      <a:noFill/>
                    </a:lnL>
                    <a:lnR>
                      <a:noFill/>
                    </a:lnR>
                    <a:lnT>
                      <a:noFill/>
                    </a:lnT>
                    <a:lnB>
                      <a:noFill/>
                    </a:lnB>
                  </a:tcPr>
                </a:tc>
                <a:tc>
                  <a:txBody>
                    <a:bodyPr/>
                    <a:lstStyle/>
                    <a:p>
                      <a:r>
                        <a:rPr lang="en-GB"/>
                        <a:t>Coding</a:t>
                      </a:r>
                    </a:p>
                  </a:txBody>
                  <a:tcPr anchor="ctr">
                    <a:lnL>
                      <a:noFill/>
                    </a:lnL>
                    <a:lnR>
                      <a:noFill/>
                    </a:lnR>
                    <a:lnT>
                      <a:noFill/>
                    </a:lnT>
                    <a:lnB>
                      <a:noFill/>
                    </a:lnB>
                  </a:tcPr>
                </a:tc>
                <a:extLst>
                  <a:ext uri="{0D108BD9-81ED-4DB2-BD59-A6C34878D82A}">
                    <a16:rowId xmlns:a16="http://schemas.microsoft.com/office/drawing/2014/main" val="3753402575"/>
                  </a:ext>
                </a:extLst>
              </a:tr>
              <a:tr h="0">
                <a:tc>
                  <a:txBody>
                    <a:bodyPr/>
                    <a:lstStyle/>
                    <a:p>
                      <a:r>
                        <a:rPr lang="en-GB"/>
                        <a:t>Distress on separation</a:t>
                      </a:r>
                    </a:p>
                  </a:txBody>
                  <a:tcPr anchor="ctr">
                    <a:lnL>
                      <a:noFill/>
                    </a:lnL>
                    <a:lnR>
                      <a:noFill/>
                    </a:lnR>
                    <a:lnT>
                      <a:noFill/>
                    </a:lnT>
                    <a:lnB>
                      <a:noFill/>
                    </a:lnB>
                  </a:tcPr>
                </a:tc>
                <a:tc>
                  <a:txBody>
                    <a:bodyPr/>
                    <a:lstStyle/>
                    <a:p>
                      <a:r>
                        <a:rPr lang="en-GB"/>
                        <a:t>Freezes, then runs to hide</a:t>
                      </a:r>
                    </a:p>
                  </a:txBody>
                  <a:tcPr anchor="ctr">
                    <a:lnL>
                      <a:noFill/>
                    </a:lnL>
                    <a:lnR>
                      <a:noFill/>
                    </a:lnR>
                    <a:lnT>
                      <a:noFill/>
                    </a:lnT>
                    <a:lnB>
                      <a:noFill/>
                    </a:lnB>
                  </a:tcPr>
                </a:tc>
                <a:tc>
                  <a:txBody>
                    <a:bodyPr/>
                    <a:lstStyle/>
                    <a:p>
                      <a:r>
                        <a:rPr lang="en-GB"/>
                        <a:t>High (but conflicted)</a:t>
                      </a:r>
                    </a:p>
                  </a:txBody>
                  <a:tcPr anchor="ctr">
                    <a:lnL>
                      <a:noFill/>
                    </a:lnL>
                    <a:lnR>
                      <a:noFill/>
                    </a:lnR>
                    <a:lnT>
                      <a:noFill/>
                    </a:lnT>
                    <a:lnB>
                      <a:noFill/>
                    </a:lnB>
                  </a:tcPr>
                </a:tc>
                <a:extLst>
                  <a:ext uri="{0D108BD9-81ED-4DB2-BD59-A6C34878D82A}">
                    <a16:rowId xmlns:a16="http://schemas.microsoft.com/office/drawing/2014/main" val="3738021523"/>
                  </a:ext>
                </a:extLst>
              </a:tr>
              <a:tr h="0">
                <a:tc>
                  <a:txBody>
                    <a:bodyPr/>
                    <a:lstStyle/>
                    <a:p>
                      <a:r>
                        <a:rPr lang="en-GB"/>
                        <a:t>Exploration while parent absent</a:t>
                      </a:r>
                    </a:p>
                  </a:txBody>
                  <a:tcPr anchor="ctr">
                    <a:lnL>
                      <a:noFill/>
                    </a:lnL>
                    <a:lnR>
                      <a:noFill/>
                    </a:lnR>
                    <a:lnT>
                      <a:noFill/>
                    </a:lnT>
                    <a:lnB>
                      <a:noFill/>
                    </a:lnB>
                  </a:tcPr>
                </a:tc>
                <a:tc>
                  <a:txBody>
                    <a:bodyPr/>
                    <a:lstStyle/>
                    <a:p>
                      <a:r>
                        <a:rPr lang="en-GB"/>
                        <a:t>Disorganized movement, little play</a:t>
                      </a:r>
                    </a:p>
                  </a:txBody>
                  <a:tcPr anchor="ctr">
                    <a:lnL>
                      <a:noFill/>
                    </a:lnL>
                    <a:lnR>
                      <a:noFill/>
                    </a:lnR>
                    <a:lnT>
                      <a:noFill/>
                    </a:lnT>
                    <a:lnB>
                      <a:noFill/>
                    </a:lnB>
                  </a:tcPr>
                </a:tc>
                <a:tc>
                  <a:txBody>
                    <a:bodyPr/>
                    <a:lstStyle/>
                    <a:p>
                      <a:r>
                        <a:rPr lang="en-GB"/>
                        <a:t>None</a:t>
                      </a:r>
                    </a:p>
                  </a:txBody>
                  <a:tcPr anchor="ctr">
                    <a:lnL>
                      <a:noFill/>
                    </a:lnL>
                    <a:lnR>
                      <a:noFill/>
                    </a:lnR>
                    <a:lnT>
                      <a:noFill/>
                    </a:lnT>
                    <a:lnB>
                      <a:noFill/>
                    </a:lnB>
                  </a:tcPr>
                </a:tc>
                <a:extLst>
                  <a:ext uri="{0D108BD9-81ED-4DB2-BD59-A6C34878D82A}">
                    <a16:rowId xmlns:a16="http://schemas.microsoft.com/office/drawing/2014/main" val="1600528204"/>
                  </a:ext>
                </a:extLst>
              </a:tr>
              <a:tr h="0">
                <a:tc>
                  <a:txBody>
                    <a:bodyPr/>
                    <a:lstStyle/>
                    <a:p>
                      <a:r>
                        <a:rPr lang="en-GB"/>
                        <a:t>Response on reunion</a:t>
                      </a:r>
                    </a:p>
                  </a:txBody>
                  <a:tcPr anchor="ctr">
                    <a:lnL>
                      <a:noFill/>
                    </a:lnL>
                    <a:lnR>
                      <a:noFill/>
                    </a:lnR>
                    <a:lnT>
                      <a:noFill/>
                    </a:lnT>
                    <a:lnB>
                      <a:noFill/>
                    </a:lnB>
                  </a:tcPr>
                </a:tc>
                <a:tc>
                  <a:txBody>
                    <a:bodyPr/>
                    <a:lstStyle/>
                    <a:p>
                      <a:r>
                        <a:rPr lang="en-GB"/>
                        <a:t>Moves toward parent then stops, covers face</a:t>
                      </a:r>
                    </a:p>
                  </a:txBody>
                  <a:tcPr anchor="ctr">
                    <a:lnL>
                      <a:noFill/>
                    </a:lnL>
                    <a:lnR>
                      <a:noFill/>
                    </a:lnR>
                    <a:lnT>
                      <a:noFill/>
                    </a:lnT>
                    <a:lnB>
                      <a:noFill/>
                    </a:lnB>
                  </a:tcPr>
                </a:tc>
                <a:tc>
                  <a:txBody>
                    <a:bodyPr/>
                    <a:lstStyle/>
                    <a:p>
                      <a:r>
                        <a:rPr lang="en-GB"/>
                        <a:t>Conflicted/disorganized</a:t>
                      </a:r>
                    </a:p>
                  </a:txBody>
                  <a:tcPr anchor="ctr">
                    <a:lnL>
                      <a:noFill/>
                    </a:lnL>
                    <a:lnR>
                      <a:noFill/>
                    </a:lnR>
                    <a:lnT>
                      <a:noFill/>
                    </a:lnT>
                    <a:lnB>
                      <a:noFill/>
                    </a:lnB>
                  </a:tcPr>
                </a:tc>
                <a:extLst>
                  <a:ext uri="{0D108BD9-81ED-4DB2-BD59-A6C34878D82A}">
                    <a16:rowId xmlns:a16="http://schemas.microsoft.com/office/drawing/2014/main" val="3447712950"/>
                  </a:ext>
                </a:extLst>
              </a:tr>
              <a:tr h="0">
                <a:tc>
                  <a:txBody>
                    <a:bodyPr/>
                    <a:lstStyle/>
                    <a:p>
                      <a:r>
                        <a:rPr lang="en-GB"/>
                        <a:t>Classification</a:t>
                      </a:r>
                    </a:p>
                  </a:txBody>
                  <a:tcPr anchor="ctr">
                    <a:lnL>
                      <a:noFill/>
                    </a:lnL>
                    <a:lnR>
                      <a:noFill/>
                    </a:lnR>
                    <a:lnT>
                      <a:noFill/>
                    </a:lnT>
                    <a:lnB>
                      <a:noFill/>
                    </a:lnB>
                  </a:tcPr>
                </a:tc>
                <a:tc>
                  <a:txBody>
                    <a:bodyPr/>
                    <a:lstStyle/>
                    <a:p>
                      <a:r>
                        <a:rPr lang="en-GB"/>
                        <a:t>Disorganized</a:t>
                      </a:r>
                    </a:p>
                  </a:txBody>
                  <a:tcPr anchor="ctr">
                    <a:lnL>
                      <a:noFill/>
                    </a:lnL>
                    <a:lnR>
                      <a:noFill/>
                    </a:lnR>
                    <a:lnT>
                      <a:noFill/>
                    </a:lnT>
                    <a:lnB>
                      <a:noFill/>
                    </a:lnB>
                  </a:tcPr>
                </a:tc>
                <a:tc>
                  <a:txBody>
                    <a:bodyPr/>
                    <a:lstStyle/>
                    <a:p>
                      <a:endParaRPr lang="en-GB" dirty="0"/>
                    </a:p>
                  </a:txBody>
                  <a:tcPr anchor="ctr">
                    <a:lnL>
                      <a:noFill/>
                    </a:lnL>
                    <a:lnR>
                      <a:noFill/>
                    </a:lnR>
                    <a:lnT>
                      <a:noFill/>
                    </a:lnT>
                    <a:lnB>
                      <a:noFill/>
                    </a:lnB>
                  </a:tcPr>
                </a:tc>
                <a:extLst>
                  <a:ext uri="{0D108BD9-81ED-4DB2-BD59-A6C34878D82A}">
                    <a16:rowId xmlns:a16="http://schemas.microsoft.com/office/drawing/2014/main" val="1497855285"/>
                  </a:ext>
                </a:extLst>
              </a:tr>
            </a:tbl>
          </a:graphicData>
        </a:graphic>
      </p:graphicFrame>
      <p:sp>
        <p:nvSpPr>
          <p:cNvPr id="3" name="Rectangle 1">
            <a:extLst>
              <a:ext uri="{FF2B5EF4-FFF2-40B4-BE49-F238E27FC236}">
                <a16:creationId xmlns:a16="http://schemas.microsoft.com/office/drawing/2014/main" id="{A91D6AC5-A5C2-504C-A235-BFD7015F3138}"/>
              </a:ext>
            </a:extLst>
          </p:cNvPr>
          <p:cNvSpPr>
            <a:spLocks noChangeArrowheads="1"/>
          </p:cNvSpPr>
          <p:nvPr/>
        </p:nvSpPr>
        <p:spPr bwMode="auto">
          <a:xfrm>
            <a:off x="850900" y="180657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000000"/>
                </a:solidFill>
                <a:effectLst/>
                <a:latin typeface="Arial" panose="020B0604020202020204" pitchFamily="34" charset="0"/>
              </a:rPr>
              <a:t>Vignette 4 – Disorganized Attachment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380334786"/>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545F824A-3675-0446-A8DE-D537FD5831BD}"/>
              </a:ext>
            </a:extLst>
          </p:cNvPr>
          <p:cNvGraphicFramePr>
            <a:graphicFrameLocks noGrp="1"/>
          </p:cNvGraphicFramePr>
          <p:nvPr/>
        </p:nvGraphicFramePr>
        <p:xfrm>
          <a:off x="838200" y="2812574"/>
          <a:ext cx="10515600" cy="2377440"/>
        </p:xfrm>
        <a:graphic>
          <a:graphicData uri="http://schemas.openxmlformats.org/drawingml/2006/table">
            <a:tbl>
              <a:tblPr/>
              <a:tblGrid>
                <a:gridCol w="3505200">
                  <a:extLst>
                    <a:ext uri="{9D8B030D-6E8A-4147-A177-3AD203B41FA5}">
                      <a16:colId xmlns:a16="http://schemas.microsoft.com/office/drawing/2014/main" val="3792759853"/>
                    </a:ext>
                  </a:extLst>
                </a:gridCol>
                <a:gridCol w="3505200">
                  <a:extLst>
                    <a:ext uri="{9D8B030D-6E8A-4147-A177-3AD203B41FA5}">
                      <a16:colId xmlns:a16="http://schemas.microsoft.com/office/drawing/2014/main" val="2347860557"/>
                    </a:ext>
                  </a:extLst>
                </a:gridCol>
                <a:gridCol w="3505200">
                  <a:extLst>
                    <a:ext uri="{9D8B030D-6E8A-4147-A177-3AD203B41FA5}">
                      <a16:colId xmlns:a16="http://schemas.microsoft.com/office/drawing/2014/main" val="1623488259"/>
                    </a:ext>
                  </a:extLst>
                </a:gridCol>
              </a:tblGrid>
              <a:tr h="0">
                <a:tc>
                  <a:txBody>
                    <a:bodyPr/>
                    <a:lstStyle/>
                    <a:p>
                      <a:r>
                        <a:rPr lang="en-GB"/>
                        <a:t>Checklist Aspect</a:t>
                      </a:r>
                    </a:p>
                  </a:txBody>
                  <a:tcPr anchor="ctr">
                    <a:lnL>
                      <a:noFill/>
                    </a:lnL>
                    <a:lnR>
                      <a:noFill/>
                    </a:lnR>
                    <a:lnT>
                      <a:noFill/>
                    </a:lnT>
                    <a:lnB>
                      <a:noFill/>
                    </a:lnB>
                  </a:tcPr>
                </a:tc>
                <a:tc>
                  <a:txBody>
                    <a:bodyPr/>
                    <a:lstStyle/>
                    <a:p>
                      <a:r>
                        <a:rPr lang="en-GB"/>
                        <a:t>Observed Behaviour</a:t>
                      </a:r>
                    </a:p>
                  </a:txBody>
                  <a:tcPr anchor="ctr">
                    <a:lnL>
                      <a:noFill/>
                    </a:lnL>
                    <a:lnR>
                      <a:noFill/>
                    </a:lnR>
                    <a:lnT>
                      <a:noFill/>
                    </a:lnT>
                    <a:lnB>
                      <a:noFill/>
                    </a:lnB>
                  </a:tcPr>
                </a:tc>
                <a:tc>
                  <a:txBody>
                    <a:bodyPr/>
                    <a:lstStyle/>
                    <a:p>
                      <a:r>
                        <a:rPr lang="en-GB"/>
                        <a:t>Coding</a:t>
                      </a:r>
                    </a:p>
                  </a:txBody>
                  <a:tcPr anchor="ctr">
                    <a:lnL>
                      <a:noFill/>
                    </a:lnL>
                    <a:lnR>
                      <a:noFill/>
                    </a:lnR>
                    <a:lnT>
                      <a:noFill/>
                    </a:lnT>
                    <a:lnB>
                      <a:noFill/>
                    </a:lnB>
                  </a:tcPr>
                </a:tc>
                <a:extLst>
                  <a:ext uri="{0D108BD9-81ED-4DB2-BD59-A6C34878D82A}">
                    <a16:rowId xmlns:a16="http://schemas.microsoft.com/office/drawing/2014/main" val="318763465"/>
                  </a:ext>
                </a:extLst>
              </a:tr>
              <a:tr h="0">
                <a:tc>
                  <a:txBody>
                    <a:bodyPr/>
                    <a:lstStyle/>
                    <a:p>
                      <a:r>
                        <a:rPr lang="en-GB"/>
                        <a:t>Distress on separation</a:t>
                      </a:r>
                    </a:p>
                  </a:txBody>
                  <a:tcPr anchor="ctr">
                    <a:lnL>
                      <a:noFill/>
                    </a:lnL>
                    <a:lnR>
                      <a:noFill/>
                    </a:lnR>
                    <a:lnT>
                      <a:noFill/>
                    </a:lnT>
                    <a:lnB>
                      <a:noFill/>
                    </a:lnB>
                  </a:tcPr>
                </a:tc>
                <a:tc>
                  <a:txBody>
                    <a:bodyPr/>
                    <a:lstStyle/>
                    <a:p>
                      <a:r>
                        <a:rPr lang="en-GB"/>
                        <a:t>Looks back but stays calm</a:t>
                      </a:r>
                    </a:p>
                  </a:txBody>
                  <a:tcPr anchor="ctr">
                    <a:lnL>
                      <a:noFill/>
                    </a:lnL>
                    <a:lnR>
                      <a:noFill/>
                    </a:lnR>
                    <a:lnT>
                      <a:noFill/>
                    </a:lnT>
                    <a:lnB>
                      <a:noFill/>
                    </a:lnB>
                  </a:tcPr>
                </a:tc>
                <a:tc>
                  <a:txBody>
                    <a:bodyPr/>
                    <a:lstStyle/>
                    <a:p>
                      <a:r>
                        <a:rPr lang="en-GB"/>
                        <a:t>Low–moderate</a:t>
                      </a:r>
                    </a:p>
                  </a:txBody>
                  <a:tcPr anchor="ctr">
                    <a:lnL>
                      <a:noFill/>
                    </a:lnL>
                    <a:lnR>
                      <a:noFill/>
                    </a:lnR>
                    <a:lnT>
                      <a:noFill/>
                    </a:lnT>
                    <a:lnB>
                      <a:noFill/>
                    </a:lnB>
                  </a:tcPr>
                </a:tc>
                <a:extLst>
                  <a:ext uri="{0D108BD9-81ED-4DB2-BD59-A6C34878D82A}">
                    <a16:rowId xmlns:a16="http://schemas.microsoft.com/office/drawing/2014/main" val="1996689902"/>
                  </a:ext>
                </a:extLst>
              </a:tr>
              <a:tr h="0">
                <a:tc>
                  <a:txBody>
                    <a:bodyPr/>
                    <a:lstStyle/>
                    <a:p>
                      <a:r>
                        <a:rPr lang="en-GB"/>
                        <a:t>Exploration while parent absent</a:t>
                      </a:r>
                    </a:p>
                  </a:txBody>
                  <a:tcPr anchor="ctr">
                    <a:lnL>
                      <a:noFill/>
                    </a:lnL>
                    <a:lnR>
                      <a:noFill/>
                    </a:lnR>
                    <a:lnT>
                      <a:noFill/>
                    </a:lnT>
                    <a:lnB>
                      <a:noFill/>
                    </a:lnB>
                  </a:tcPr>
                </a:tc>
                <a:tc>
                  <a:txBody>
                    <a:bodyPr/>
                    <a:lstStyle/>
                    <a:p>
                      <a:r>
                        <a:rPr lang="en-GB"/>
                        <a:t>Actively plays with puzzle, checks in with teacher</a:t>
                      </a:r>
                    </a:p>
                  </a:txBody>
                  <a:tcPr anchor="ctr">
                    <a:lnL>
                      <a:noFill/>
                    </a:lnL>
                    <a:lnR>
                      <a:noFill/>
                    </a:lnR>
                    <a:lnT>
                      <a:noFill/>
                    </a:lnT>
                    <a:lnB>
                      <a:noFill/>
                    </a:lnB>
                  </a:tcPr>
                </a:tc>
                <a:tc>
                  <a:txBody>
                    <a:bodyPr/>
                    <a:lstStyle/>
                    <a:p>
                      <a:r>
                        <a:rPr lang="en-GB"/>
                        <a:t>Active</a:t>
                      </a:r>
                    </a:p>
                  </a:txBody>
                  <a:tcPr anchor="ctr">
                    <a:lnL>
                      <a:noFill/>
                    </a:lnL>
                    <a:lnR>
                      <a:noFill/>
                    </a:lnR>
                    <a:lnT>
                      <a:noFill/>
                    </a:lnT>
                    <a:lnB>
                      <a:noFill/>
                    </a:lnB>
                  </a:tcPr>
                </a:tc>
                <a:extLst>
                  <a:ext uri="{0D108BD9-81ED-4DB2-BD59-A6C34878D82A}">
                    <a16:rowId xmlns:a16="http://schemas.microsoft.com/office/drawing/2014/main" val="866139775"/>
                  </a:ext>
                </a:extLst>
              </a:tr>
              <a:tr h="0">
                <a:tc>
                  <a:txBody>
                    <a:bodyPr/>
                    <a:lstStyle/>
                    <a:p>
                      <a:r>
                        <a:rPr lang="en-GB"/>
                        <a:t>Response on reunion</a:t>
                      </a:r>
                    </a:p>
                  </a:txBody>
                  <a:tcPr anchor="ctr">
                    <a:lnL>
                      <a:noFill/>
                    </a:lnL>
                    <a:lnR>
                      <a:noFill/>
                    </a:lnR>
                    <a:lnT>
                      <a:noFill/>
                    </a:lnT>
                    <a:lnB>
                      <a:noFill/>
                    </a:lnB>
                  </a:tcPr>
                </a:tc>
                <a:tc>
                  <a:txBody>
                    <a:bodyPr/>
                    <a:lstStyle/>
                    <a:p>
                      <a:r>
                        <a:rPr lang="en-GB"/>
                        <a:t>Warm greeting, invites parent to share activity</a:t>
                      </a:r>
                    </a:p>
                  </a:txBody>
                  <a:tcPr anchor="ctr">
                    <a:lnL>
                      <a:noFill/>
                    </a:lnL>
                    <a:lnR>
                      <a:noFill/>
                    </a:lnR>
                    <a:lnT>
                      <a:noFill/>
                    </a:lnT>
                    <a:lnB>
                      <a:noFill/>
                    </a:lnB>
                  </a:tcPr>
                </a:tc>
                <a:tc>
                  <a:txBody>
                    <a:bodyPr/>
                    <a:lstStyle/>
                    <a:p>
                      <a:r>
                        <a:rPr lang="en-GB"/>
                        <a:t>Warm approach</a:t>
                      </a:r>
                    </a:p>
                  </a:txBody>
                  <a:tcPr anchor="ctr">
                    <a:lnL>
                      <a:noFill/>
                    </a:lnL>
                    <a:lnR>
                      <a:noFill/>
                    </a:lnR>
                    <a:lnT>
                      <a:noFill/>
                    </a:lnT>
                    <a:lnB>
                      <a:noFill/>
                    </a:lnB>
                  </a:tcPr>
                </a:tc>
                <a:extLst>
                  <a:ext uri="{0D108BD9-81ED-4DB2-BD59-A6C34878D82A}">
                    <a16:rowId xmlns:a16="http://schemas.microsoft.com/office/drawing/2014/main" val="882025304"/>
                  </a:ext>
                </a:extLst>
              </a:tr>
              <a:tr h="0">
                <a:tc>
                  <a:txBody>
                    <a:bodyPr/>
                    <a:lstStyle/>
                    <a:p>
                      <a:r>
                        <a:rPr lang="en-GB"/>
                        <a:t>Classification</a:t>
                      </a:r>
                    </a:p>
                  </a:txBody>
                  <a:tcPr anchor="ctr">
                    <a:lnL>
                      <a:noFill/>
                    </a:lnL>
                    <a:lnR>
                      <a:noFill/>
                    </a:lnR>
                    <a:lnT>
                      <a:noFill/>
                    </a:lnT>
                    <a:lnB>
                      <a:noFill/>
                    </a:lnB>
                  </a:tcPr>
                </a:tc>
                <a:tc>
                  <a:txBody>
                    <a:bodyPr/>
                    <a:lstStyle/>
                    <a:p>
                      <a:r>
                        <a:rPr lang="en-GB"/>
                        <a:t>Secure</a:t>
                      </a:r>
                    </a:p>
                  </a:txBody>
                  <a:tcPr anchor="ctr">
                    <a:lnL>
                      <a:noFill/>
                    </a:lnL>
                    <a:lnR>
                      <a:noFill/>
                    </a:lnR>
                    <a:lnT>
                      <a:noFill/>
                    </a:lnT>
                    <a:lnB>
                      <a:noFill/>
                    </a:lnB>
                  </a:tcPr>
                </a:tc>
                <a:tc>
                  <a:txBody>
                    <a:bodyPr/>
                    <a:lstStyle/>
                    <a:p>
                      <a:endParaRPr lang="en-GB" dirty="0"/>
                    </a:p>
                  </a:txBody>
                  <a:tcPr anchor="ctr">
                    <a:lnL>
                      <a:noFill/>
                    </a:lnL>
                    <a:lnR>
                      <a:noFill/>
                    </a:lnR>
                    <a:lnT>
                      <a:noFill/>
                    </a:lnT>
                    <a:lnB>
                      <a:noFill/>
                    </a:lnB>
                  </a:tcPr>
                </a:tc>
                <a:extLst>
                  <a:ext uri="{0D108BD9-81ED-4DB2-BD59-A6C34878D82A}">
                    <a16:rowId xmlns:a16="http://schemas.microsoft.com/office/drawing/2014/main" val="1112876077"/>
                  </a:ext>
                </a:extLst>
              </a:tr>
            </a:tbl>
          </a:graphicData>
        </a:graphic>
      </p:graphicFrame>
      <p:sp>
        <p:nvSpPr>
          <p:cNvPr id="3" name="Rectangle 1">
            <a:extLst>
              <a:ext uri="{FF2B5EF4-FFF2-40B4-BE49-F238E27FC236}">
                <a16:creationId xmlns:a16="http://schemas.microsoft.com/office/drawing/2014/main" id="{E4914C3A-5590-BF47-87A9-C884A57C3BAF}"/>
              </a:ext>
            </a:extLst>
          </p:cNvPr>
          <p:cNvSpPr>
            <a:spLocks noChangeArrowheads="1"/>
          </p:cNvSpPr>
          <p:nvPr/>
        </p:nvSpPr>
        <p:spPr bwMode="auto">
          <a:xfrm>
            <a:off x="838200" y="2137411"/>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000000"/>
                </a:solidFill>
                <a:effectLst/>
                <a:latin typeface="Arial" panose="020B0604020202020204" pitchFamily="34" charset="0"/>
              </a:rPr>
              <a:t>Vignette 5 – Secure Attachment (variation)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Rectangle 2">
            <a:extLst>
              <a:ext uri="{FF2B5EF4-FFF2-40B4-BE49-F238E27FC236}">
                <a16:creationId xmlns:a16="http://schemas.microsoft.com/office/drawing/2014/main" id="{54EB6E62-8E4B-3047-953E-AE05091B46F7}"/>
              </a:ext>
            </a:extLst>
          </p:cNvPr>
          <p:cNvSpPr>
            <a:spLocks noChangeArrowheads="1"/>
          </p:cNvSpPr>
          <p:nvPr/>
        </p:nvSpPr>
        <p:spPr bwMode="auto">
          <a:xfrm>
            <a:off x="838200" y="3270250"/>
            <a:ext cx="12192000" cy="15875"/>
          </a:xfrm>
          <a:prstGeom prst="rect">
            <a:avLst/>
          </a:prstGeom>
          <a:solidFill>
            <a:srgbClr val="000000"/>
          </a:solidFill>
          <a:ln w="9525">
            <a:solidFill>
              <a:schemeClr val="tx1"/>
            </a:solidFill>
            <a:prstDash val="solid"/>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5" name="Rectangle 3">
            <a:extLst>
              <a:ext uri="{FF2B5EF4-FFF2-40B4-BE49-F238E27FC236}">
                <a16:creationId xmlns:a16="http://schemas.microsoft.com/office/drawing/2014/main" id="{C1523E0D-4EDA-2448-947B-BEDF1CDD75D9}"/>
              </a:ext>
            </a:extLst>
          </p:cNvPr>
          <p:cNvSpPr>
            <a:spLocks noChangeArrowheads="1"/>
          </p:cNvSpPr>
          <p:nvPr/>
        </p:nvSpPr>
        <p:spPr bwMode="auto">
          <a:xfrm>
            <a:off x="838200" y="328612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1" i="0" u="none" strike="noStrike" cap="none" normalizeH="0" baseline="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161331566"/>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B555F29D-AAF7-104A-94AE-837B41ABBCF5}"/>
              </a:ext>
            </a:extLst>
          </p:cNvPr>
          <p:cNvGraphicFramePr>
            <a:graphicFrameLocks noGrp="1"/>
          </p:cNvGraphicFramePr>
          <p:nvPr/>
        </p:nvGraphicFramePr>
        <p:xfrm>
          <a:off x="838200" y="2812574"/>
          <a:ext cx="10515600" cy="2377440"/>
        </p:xfrm>
        <a:graphic>
          <a:graphicData uri="http://schemas.openxmlformats.org/drawingml/2006/table">
            <a:tbl>
              <a:tblPr/>
              <a:tblGrid>
                <a:gridCol w="3505200">
                  <a:extLst>
                    <a:ext uri="{9D8B030D-6E8A-4147-A177-3AD203B41FA5}">
                      <a16:colId xmlns:a16="http://schemas.microsoft.com/office/drawing/2014/main" val="2003312187"/>
                    </a:ext>
                  </a:extLst>
                </a:gridCol>
                <a:gridCol w="3505200">
                  <a:extLst>
                    <a:ext uri="{9D8B030D-6E8A-4147-A177-3AD203B41FA5}">
                      <a16:colId xmlns:a16="http://schemas.microsoft.com/office/drawing/2014/main" val="2161654710"/>
                    </a:ext>
                  </a:extLst>
                </a:gridCol>
                <a:gridCol w="3505200">
                  <a:extLst>
                    <a:ext uri="{9D8B030D-6E8A-4147-A177-3AD203B41FA5}">
                      <a16:colId xmlns:a16="http://schemas.microsoft.com/office/drawing/2014/main" val="895507788"/>
                    </a:ext>
                  </a:extLst>
                </a:gridCol>
              </a:tblGrid>
              <a:tr h="0">
                <a:tc>
                  <a:txBody>
                    <a:bodyPr/>
                    <a:lstStyle/>
                    <a:p>
                      <a:r>
                        <a:rPr lang="en-GB"/>
                        <a:t>Checklist Aspect</a:t>
                      </a:r>
                    </a:p>
                  </a:txBody>
                  <a:tcPr anchor="ctr">
                    <a:lnL>
                      <a:noFill/>
                    </a:lnL>
                    <a:lnR>
                      <a:noFill/>
                    </a:lnR>
                    <a:lnT>
                      <a:noFill/>
                    </a:lnT>
                    <a:lnB>
                      <a:noFill/>
                    </a:lnB>
                  </a:tcPr>
                </a:tc>
                <a:tc>
                  <a:txBody>
                    <a:bodyPr/>
                    <a:lstStyle/>
                    <a:p>
                      <a:r>
                        <a:rPr lang="en-GB"/>
                        <a:t>Observed Behaviour</a:t>
                      </a:r>
                    </a:p>
                  </a:txBody>
                  <a:tcPr anchor="ctr">
                    <a:lnL>
                      <a:noFill/>
                    </a:lnL>
                    <a:lnR>
                      <a:noFill/>
                    </a:lnR>
                    <a:lnT>
                      <a:noFill/>
                    </a:lnT>
                    <a:lnB>
                      <a:noFill/>
                    </a:lnB>
                  </a:tcPr>
                </a:tc>
                <a:tc>
                  <a:txBody>
                    <a:bodyPr/>
                    <a:lstStyle/>
                    <a:p>
                      <a:r>
                        <a:rPr lang="en-GB"/>
                        <a:t>Coding</a:t>
                      </a:r>
                    </a:p>
                  </a:txBody>
                  <a:tcPr anchor="ctr">
                    <a:lnL>
                      <a:noFill/>
                    </a:lnL>
                    <a:lnR>
                      <a:noFill/>
                    </a:lnR>
                    <a:lnT>
                      <a:noFill/>
                    </a:lnT>
                    <a:lnB>
                      <a:noFill/>
                    </a:lnB>
                  </a:tcPr>
                </a:tc>
                <a:extLst>
                  <a:ext uri="{0D108BD9-81ED-4DB2-BD59-A6C34878D82A}">
                    <a16:rowId xmlns:a16="http://schemas.microsoft.com/office/drawing/2014/main" val="2489948537"/>
                  </a:ext>
                </a:extLst>
              </a:tr>
              <a:tr h="0">
                <a:tc>
                  <a:txBody>
                    <a:bodyPr/>
                    <a:lstStyle/>
                    <a:p>
                      <a:r>
                        <a:rPr lang="en-GB"/>
                        <a:t>Distress on separation</a:t>
                      </a:r>
                    </a:p>
                  </a:txBody>
                  <a:tcPr anchor="ctr">
                    <a:lnL>
                      <a:noFill/>
                    </a:lnL>
                    <a:lnR>
                      <a:noFill/>
                    </a:lnR>
                    <a:lnT>
                      <a:noFill/>
                    </a:lnT>
                    <a:lnB>
                      <a:noFill/>
                    </a:lnB>
                  </a:tcPr>
                </a:tc>
                <a:tc>
                  <a:txBody>
                    <a:bodyPr/>
                    <a:lstStyle/>
                    <a:p>
                      <a:r>
                        <a:rPr lang="en-GB"/>
                        <a:t>Keeps head down, no visible distress</a:t>
                      </a:r>
                    </a:p>
                  </a:txBody>
                  <a:tcPr anchor="ctr">
                    <a:lnL>
                      <a:noFill/>
                    </a:lnL>
                    <a:lnR>
                      <a:noFill/>
                    </a:lnR>
                    <a:lnT>
                      <a:noFill/>
                    </a:lnT>
                    <a:lnB>
                      <a:noFill/>
                    </a:lnB>
                  </a:tcPr>
                </a:tc>
                <a:tc>
                  <a:txBody>
                    <a:bodyPr/>
                    <a:lstStyle/>
                    <a:p>
                      <a:r>
                        <a:rPr lang="en-GB"/>
                        <a:t>Low</a:t>
                      </a:r>
                    </a:p>
                  </a:txBody>
                  <a:tcPr anchor="ctr">
                    <a:lnL>
                      <a:noFill/>
                    </a:lnL>
                    <a:lnR>
                      <a:noFill/>
                    </a:lnR>
                    <a:lnT>
                      <a:noFill/>
                    </a:lnT>
                    <a:lnB>
                      <a:noFill/>
                    </a:lnB>
                  </a:tcPr>
                </a:tc>
                <a:extLst>
                  <a:ext uri="{0D108BD9-81ED-4DB2-BD59-A6C34878D82A}">
                    <a16:rowId xmlns:a16="http://schemas.microsoft.com/office/drawing/2014/main" val="1497914171"/>
                  </a:ext>
                </a:extLst>
              </a:tr>
              <a:tr h="0">
                <a:tc>
                  <a:txBody>
                    <a:bodyPr/>
                    <a:lstStyle/>
                    <a:p>
                      <a:r>
                        <a:rPr lang="en-GB"/>
                        <a:t>Exploration while parent absent</a:t>
                      </a:r>
                    </a:p>
                  </a:txBody>
                  <a:tcPr anchor="ctr">
                    <a:lnL>
                      <a:noFill/>
                    </a:lnL>
                    <a:lnR>
                      <a:noFill/>
                    </a:lnR>
                    <a:lnT>
                      <a:noFill/>
                    </a:lnT>
                    <a:lnB>
                      <a:noFill/>
                    </a:lnB>
                  </a:tcPr>
                </a:tc>
                <a:tc>
                  <a:txBody>
                    <a:bodyPr/>
                    <a:lstStyle/>
                    <a:p>
                      <a:r>
                        <a:rPr lang="en-GB"/>
                        <a:t>Continues drawing quietly</a:t>
                      </a:r>
                    </a:p>
                  </a:txBody>
                  <a:tcPr anchor="ctr">
                    <a:lnL>
                      <a:noFill/>
                    </a:lnL>
                    <a:lnR>
                      <a:noFill/>
                    </a:lnR>
                    <a:lnT>
                      <a:noFill/>
                    </a:lnT>
                    <a:lnB>
                      <a:noFill/>
                    </a:lnB>
                  </a:tcPr>
                </a:tc>
                <a:tc>
                  <a:txBody>
                    <a:bodyPr/>
                    <a:lstStyle/>
                    <a:p>
                      <a:r>
                        <a:rPr lang="en-GB"/>
                        <a:t>Active (detached)</a:t>
                      </a:r>
                    </a:p>
                  </a:txBody>
                  <a:tcPr anchor="ctr">
                    <a:lnL>
                      <a:noFill/>
                    </a:lnL>
                    <a:lnR>
                      <a:noFill/>
                    </a:lnR>
                    <a:lnT>
                      <a:noFill/>
                    </a:lnT>
                    <a:lnB>
                      <a:noFill/>
                    </a:lnB>
                  </a:tcPr>
                </a:tc>
                <a:extLst>
                  <a:ext uri="{0D108BD9-81ED-4DB2-BD59-A6C34878D82A}">
                    <a16:rowId xmlns:a16="http://schemas.microsoft.com/office/drawing/2014/main" val="3826089659"/>
                  </a:ext>
                </a:extLst>
              </a:tr>
              <a:tr h="0">
                <a:tc>
                  <a:txBody>
                    <a:bodyPr/>
                    <a:lstStyle/>
                    <a:p>
                      <a:r>
                        <a:rPr lang="en-GB"/>
                        <a:t>Response on reunion</a:t>
                      </a:r>
                    </a:p>
                  </a:txBody>
                  <a:tcPr anchor="ctr">
                    <a:lnL>
                      <a:noFill/>
                    </a:lnL>
                    <a:lnR>
                      <a:noFill/>
                    </a:lnR>
                    <a:lnT>
                      <a:noFill/>
                    </a:lnT>
                    <a:lnB>
                      <a:noFill/>
                    </a:lnB>
                  </a:tcPr>
                </a:tc>
                <a:tc>
                  <a:txBody>
                    <a:bodyPr/>
                    <a:lstStyle/>
                    <a:p>
                      <a:r>
                        <a:rPr lang="en-GB"/>
                        <a:t>Does not acknowledge parent, shrugs off hug</a:t>
                      </a:r>
                    </a:p>
                  </a:txBody>
                  <a:tcPr anchor="ctr">
                    <a:lnL>
                      <a:noFill/>
                    </a:lnL>
                    <a:lnR>
                      <a:noFill/>
                    </a:lnR>
                    <a:lnT>
                      <a:noFill/>
                    </a:lnT>
                    <a:lnB>
                      <a:noFill/>
                    </a:lnB>
                  </a:tcPr>
                </a:tc>
                <a:tc>
                  <a:txBody>
                    <a:bodyPr/>
                    <a:lstStyle/>
                    <a:p>
                      <a:r>
                        <a:rPr lang="en-GB"/>
                        <a:t>Avoidance</a:t>
                      </a:r>
                    </a:p>
                  </a:txBody>
                  <a:tcPr anchor="ctr">
                    <a:lnL>
                      <a:noFill/>
                    </a:lnL>
                    <a:lnR>
                      <a:noFill/>
                    </a:lnR>
                    <a:lnT>
                      <a:noFill/>
                    </a:lnT>
                    <a:lnB>
                      <a:noFill/>
                    </a:lnB>
                  </a:tcPr>
                </a:tc>
                <a:extLst>
                  <a:ext uri="{0D108BD9-81ED-4DB2-BD59-A6C34878D82A}">
                    <a16:rowId xmlns:a16="http://schemas.microsoft.com/office/drawing/2014/main" val="1704842554"/>
                  </a:ext>
                </a:extLst>
              </a:tr>
              <a:tr h="0">
                <a:tc>
                  <a:txBody>
                    <a:bodyPr/>
                    <a:lstStyle/>
                    <a:p>
                      <a:r>
                        <a:rPr lang="en-GB"/>
                        <a:t>Classification</a:t>
                      </a:r>
                    </a:p>
                  </a:txBody>
                  <a:tcPr anchor="ctr">
                    <a:lnL>
                      <a:noFill/>
                    </a:lnL>
                    <a:lnR>
                      <a:noFill/>
                    </a:lnR>
                    <a:lnT>
                      <a:noFill/>
                    </a:lnT>
                    <a:lnB>
                      <a:noFill/>
                    </a:lnB>
                  </a:tcPr>
                </a:tc>
                <a:tc>
                  <a:txBody>
                    <a:bodyPr/>
                    <a:lstStyle/>
                    <a:p>
                      <a:r>
                        <a:rPr lang="en-GB"/>
                        <a:t>Insecure-Avoidant</a:t>
                      </a:r>
                    </a:p>
                  </a:txBody>
                  <a:tcPr anchor="ctr">
                    <a:lnL>
                      <a:noFill/>
                    </a:lnL>
                    <a:lnR>
                      <a:noFill/>
                    </a:lnR>
                    <a:lnT>
                      <a:noFill/>
                    </a:lnT>
                    <a:lnB>
                      <a:noFill/>
                    </a:lnB>
                  </a:tcPr>
                </a:tc>
                <a:tc>
                  <a:txBody>
                    <a:bodyPr/>
                    <a:lstStyle/>
                    <a:p>
                      <a:endParaRPr lang="en-GB" dirty="0"/>
                    </a:p>
                  </a:txBody>
                  <a:tcPr anchor="ctr">
                    <a:lnL>
                      <a:noFill/>
                    </a:lnL>
                    <a:lnR>
                      <a:noFill/>
                    </a:lnR>
                    <a:lnT>
                      <a:noFill/>
                    </a:lnT>
                    <a:lnB>
                      <a:noFill/>
                    </a:lnB>
                  </a:tcPr>
                </a:tc>
                <a:extLst>
                  <a:ext uri="{0D108BD9-81ED-4DB2-BD59-A6C34878D82A}">
                    <a16:rowId xmlns:a16="http://schemas.microsoft.com/office/drawing/2014/main" val="3485515688"/>
                  </a:ext>
                </a:extLst>
              </a:tr>
            </a:tbl>
          </a:graphicData>
        </a:graphic>
      </p:graphicFrame>
      <p:sp>
        <p:nvSpPr>
          <p:cNvPr id="3" name="Rectangle 1">
            <a:extLst>
              <a:ext uri="{FF2B5EF4-FFF2-40B4-BE49-F238E27FC236}">
                <a16:creationId xmlns:a16="http://schemas.microsoft.com/office/drawing/2014/main" id="{E97A444F-8A58-DF41-866C-E4058F5FC8A3}"/>
              </a:ext>
            </a:extLst>
          </p:cNvPr>
          <p:cNvSpPr>
            <a:spLocks noChangeArrowheads="1"/>
          </p:cNvSpPr>
          <p:nvPr/>
        </p:nvSpPr>
        <p:spPr bwMode="auto">
          <a:xfrm>
            <a:off x="838200" y="22034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000000"/>
                </a:solidFill>
                <a:effectLst/>
                <a:latin typeface="Arial" panose="020B0604020202020204" pitchFamily="34" charset="0"/>
              </a:rPr>
              <a:t>Vignette 6 – Insecure-Avoidant (variation)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123257415"/>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70E3979E-ED76-42C5-A57F-A5F1841E1BED}"/>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AB13C628-E64C-4338-9E2D-7E2C0AB7259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18BDF297-BAC4-4A6A-828E-F0020B0E9F1C}"/>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705887B3-B5E5-4747-BA4F-DBAF9BD9BA0C}"/>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B5AD004F-2CE7-46A6-8456-E8EE21EFA7C8}"/>
    </a:ext>
  </a:extLst>
</a:theme>
</file>

<file path=ppt/theme/theme6.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FAC362AA-00F7-4C51-985E-7B77CF175B86}"/>
    </a:ext>
  </a:extLst>
</a:theme>
</file>

<file path=ppt/theme/theme7.xml><?xml version="1.0" encoding="utf-8"?>
<a:theme xmlns:a="http://schemas.openxmlformats.org/drawingml/2006/main" name="2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905979A7-D8AB-48C3-8CB1-00B5D989A923}"/>
    </a:ext>
  </a:extLst>
</a:theme>
</file>

<file path=ppt/theme/theme8.xml><?xml version="1.0" encoding="utf-8"?>
<a:theme xmlns:a="http://schemas.openxmlformats.org/drawingml/2006/main" name="4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CF13A138-C489-4144-8A42-89B957CB8685}"/>
    </a:ext>
  </a:extLst>
</a:theme>
</file>

<file path=ppt/theme/theme9.xml><?xml version="1.0" encoding="utf-8"?>
<a:theme xmlns:a="http://schemas.openxmlformats.org/drawingml/2006/main" name="5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2BD65A20-5BBC-450F-96A5-6A8CC1562BDF}"/>
    </a:ext>
  </a:extLst>
</a:theme>
</file>

<file path=ppt/theme/theme10.xml><?xml version="1.0" encoding="utf-8"?>
<a:theme xmlns:a="http://schemas.openxmlformats.org/drawingml/2006/main" name="6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1146ED57-523A-4A3D-9989-747FD39448D2}"/>
    </a:ext>
  </a:extLst>
</a:theme>
</file>

<file path=ppt/theme/theme11.xml><?xml version="1.0" encoding="utf-8"?>
<a:theme xmlns:a="http://schemas.openxmlformats.org/drawingml/2006/main" name="8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137F8BE8-395A-4781-835E-358AE9D452AC}"/>
    </a:ext>
  </a:extLst>
</a:theme>
</file>

<file path=ppt/theme/theme1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3BFA540C-AF14-4650-813B-0F3DF2FD9181}"/>
    </a:ext>
  </a:extLst>
</a:theme>
</file>

<file path=ppt/theme/theme13.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6DD06C3E-B6DD-47EA-9873-F65B8778CA7A}"/>
    </a:ext>
  </a:extLst>
</a:theme>
</file>

<file path=ppt/theme/theme14.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3266B271-5563-447E-909E-4EAA6790ECCF}"/>
    </a:ext>
  </a:extLst>
</a:theme>
</file>

<file path=ppt/theme/theme15.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D3C9D65B-A09C-45D6-B818-4985C8CCFE80}"/>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6631C2B5-4066-44D6-89E7-C23F98C5C74D}">
  <we:reference id="wa200005669" version="2.0.0.0" store="cy-GB" storeType="OMEX"/>
  <we:alternateReferences>
    <we:reference id="wa200005669" version="2.0.0.0" store="wa200005669"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gfen" ma:contentTypeID="0x010100E209B251219B0E4FA192FAB8C3136AE6" ma:contentTypeVersion="39" ma:contentTypeDescription="Creu dogfen newydd." ma:contentTypeScope="" ma:versionID="f95bcb4796cadc3cb9811311446a9c44">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70e2613e0ce83e1944f1456bf38bccab"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Tagiau Delwedd"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Rhannwyd â"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Wedi Rhannu Gyda Manylion"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Math o Gynnwys"/>
        <xsd:element ref="dc:title" minOccurs="0" maxOccurs="1" ma:index="4" ma:displayName="Teit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0EDD0EC-C1BD-41A2-ABCB-96065693B41B}">
  <ds:schemaRefs>
    <ds:schemaRef ds:uri="8ee9550b-f5f4-4dde-bce5-39f4ba45c2f1"/>
    <ds:schemaRef ds:uri="92c24619-d6d5-42cf-b618-23d930ad9f20"/>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F1EB36A1-00A8-4A82-8553-77C9455E5C4D}">
  <ds:schemaRefs>
    <ds:schemaRef ds:uri="http://schemas.microsoft.com/sharepoint/v3/contenttype/forms"/>
  </ds:schemaRefs>
</ds:datastoreItem>
</file>

<file path=customXml/itemProps3.xml><?xml version="1.0" encoding="utf-8"?>
<ds:datastoreItem xmlns:ds="http://schemas.openxmlformats.org/officeDocument/2006/customXml" ds:itemID="{2CE36C9E-69B7-4239-AB31-A0254916620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APLP Template yellow</Template>
  <TotalTime>2019</TotalTime>
  <Words>3093</Words>
  <Application>Microsoft Macintosh PowerPoint</Application>
  <PresentationFormat>Widescreen</PresentationFormat>
  <Paragraphs>417</Paragraphs>
  <Slides>115</Slides>
  <Notes>20</Notes>
  <HiddenSlides>1</HiddenSlides>
  <MMClips>0</MMClips>
  <ScaleCrop>false</ScaleCrop>
  <HeadingPairs>
    <vt:vector size="6" baseType="variant">
      <vt:variant>
        <vt:lpstr>Fonts Used</vt:lpstr>
      </vt:variant>
      <vt:variant>
        <vt:i4>8</vt:i4>
      </vt:variant>
      <vt:variant>
        <vt:lpstr>Theme</vt:lpstr>
      </vt:variant>
      <vt:variant>
        <vt:i4>15</vt:i4>
      </vt:variant>
      <vt:variant>
        <vt:lpstr>Slide Titles</vt:lpstr>
      </vt:variant>
      <vt:variant>
        <vt:i4>115</vt:i4>
      </vt:variant>
    </vt:vector>
  </HeadingPairs>
  <TitlesOfParts>
    <vt:vector size="138" baseType="lpstr">
      <vt:lpstr>-webkit-standard</vt:lpstr>
      <vt:lpstr>American Typewriter</vt:lpstr>
      <vt:lpstr>Arial</vt:lpstr>
      <vt:lpstr>Calibri</vt:lpstr>
      <vt:lpstr>Century Gothic</vt:lpstr>
      <vt:lpstr>Mangal</vt:lpstr>
      <vt:lpstr>SangBleuRepublic</vt:lpstr>
      <vt:lpstr>Times New Roman</vt:lpstr>
      <vt:lpstr>UWTSD 200_Title Page</vt:lpstr>
      <vt:lpstr>UWTSD 200_Title Page 1</vt:lpstr>
      <vt:lpstr>UWTSD 200_Title Page 2</vt:lpstr>
      <vt:lpstr>UWTSD 200_Title Page 3</vt:lpstr>
      <vt:lpstr>UWTSD 200_Subtitle 1</vt:lpstr>
      <vt:lpstr>UWTSD 200_Subtitle 3</vt:lpstr>
      <vt:lpstr>2_UWTSD 200_Subtitle 3</vt:lpstr>
      <vt:lpstr>4_UWTSD 200_Subtitle 3</vt:lpstr>
      <vt:lpstr>5_UWTSD 200_Subtitle 3</vt:lpstr>
      <vt:lpstr>6_UWTSD 200_Subtitle 3</vt:lpstr>
      <vt:lpstr>8_UWTSD 200_Subtitle 3</vt:lpstr>
      <vt:lpstr>UWTSD 200_Text 1</vt:lpstr>
      <vt:lpstr>UWTSD 200_Text 3</vt:lpstr>
      <vt:lpstr>UWTSD 200_Text 5</vt:lpstr>
      <vt:lpstr>UWTSD Logo Variations with Image Behind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Aims</vt:lpstr>
      <vt:lpstr>Defining Vulnerable Learners  (NfER, 2018)</vt:lpstr>
      <vt:lpstr>Types of vulnerability</vt:lpstr>
      <vt:lpstr>PowerPoint Presentation</vt:lpstr>
      <vt:lpstr>Social</vt:lpstr>
      <vt:lpstr>Intellectual</vt:lpstr>
      <vt:lpstr>Physical</vt:lpstr>
      <vt:lpstr>How can we support our vulnerable learners?</vt:lpstr>
      <vt:lpstr>Looked After Children</vt:lpstr>
      <vt:lpstr>What are the challenges for LAC? </vt:lpstr>
      <vt:lpstr>Looked After Children</vt:lpstr>
      <vt:lpstr>Group Task</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Cyflwyniad PowerPoint</dc:title>
  <dc:creator>Meryl Bowen</dc:creator>
  <cp:lastModifiedBy>Tom Cox</cp:lastModifiedBy>
  <cp:revision>72</cp:revision>
  <dcterms:created xsi:type="dcterms:W3CDTF">2023-11-30T10:14:11Z</dcterms:created>
  <dcterms:modified xsi:type="dcterms:W3CDTF">2025-11-04T12:21:28Z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