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9"/>
  </p:notesMasterIdLst>
  <p:sldIdLst>
    <p:sldId id="256" r:id="rId2"/>
    <p:sldId id="260" r:id="rId3"/>
    <p:sldId id="257" r:id="rId4"/>
    <p:sldId id="258" r:id="rId5"/>
    <p:sldId id="259" r:id="rId6"/>
    <p:sldId id="263" r:id="rId7"/>
    <p:sldId id="262" r:id="rId8"/>
    <p:sldId id="261" r:id="rId9"/>
    <p:sldId id="270" r:id="rId10"/>
    <p:sldId id="264" r:id="rId11"/>
    <p:sldId id="265" r:id="rId12"/>
    <p:sldId id="266" r:id="rId13"/>
    <p:sldId id="269" r:id="rId14"/>
    <p:sldId id="267" r:id="rId15"/>
    <p:sldId id="268" r:id="rId16"/>
    <p:sldId id="271" r:id="rId17"/>
    <p:sldId id="272"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13" autoAdjust="0"/>
    <p:restoredTop sz="77408" autoAdjust="0"/>
  </p:normalViewPr>
  <p:slideViewPr>
    <p:cSldViewPr snapToGrid="0">
      <p:cViewPr varScale="1">
        <p:scale>
          <a:sx n="59" d="100"/>
          <a:sy n="59" d="100"/>
        </p:scale>
        <p:origin x="91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D787F10-F991-49C9-B3BB-D14D917C62C5}" type="datetimeFigureOut">
              <a:rPr lang="en-GB" smtClean="0"/>
              <a:t>06/12/2017</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8865BCB-B4C1-43D5-A515-5A70D116BFF3}" type="slidenum">
              <a:rPr lang="en-GB" smtClean="0"/>
              <a:t>‹#›</a:t>
            </a:fld>
            <a:endParaRPr lang="en-GB"/>
          </a:p>
        </p:txBody>
      </p:sp>
    </p:spTree>
    <p:extLst>
      <p:ext uri="{BB962C8B-B14F-4D97-AF65-F5344CB8AC3E}">
        <p14:creationId xmlns:p14="http://schemas.microsoft.com/office/powerpoint/2010/main" val="10468145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What is strategy?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Utilising an appropriate marketing strategy is a crucial component for business accomplishment. Selecting the most relevant strategy requires knowledge of various other alternative marketing strategies and understanding how they operate under varying environmental and organisational conditions (Shaw, 2012). </a:t>
            </a:r>
          </a:p>
          <a:p>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
        <p:nvSpPr>
          <p:cNvPr id="4" name="Slide Number Placeholder 3"/>
          <p:cNvSpPr>
            <a:spLocks noGrp="1"/>
          </p:cNvSpPr>
          <p:nvPr>
            <p:ph type="sldNum" sz="quarter" idx="10"/>
          </p:nvPr>
        </p:nvSpPr>
        <p:spPr/>
        <p:txBody>
          <a:bodyPr/>
          <a:lstStyle/>
          <a:p>
            <a:fld id="{78865BCB-B4C1-43D5-A515-5A70D116BFF3}" type="slidenum">
              <a:rPr lang="en-GB" smtClean="0"/>
              <a:t>5</a:t>
            </a:fld>
            <a:endParaRPr lang="en-GB"/>
          </a:p>
        </p:txBody>
      </p:sp>
    </p:spTree>
    <p:extLst>
      <p:ext uri="{BB962C8B-B14F-4D97-AF65-F5344CB8AC3E}">
        <p14:creationId xmlns:p14="http://schemas.microsoft.com/office/powerpoint/2010/main" val="5946686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Mass marketing implies that the same price, product, promotion and distribution system is correct for everyone involved. Whether that be the company, suppliers, consumers etc. And even though it has been a dominant marketing technique, technology advancements has meant that mass marketing is on the decline and companies are now introducing other differentiated methods to reach their target audience (Doyle, 2011). </a:t>
            </a:r>
          </a:p>
          <a:p>
            <a:endParaRPr lang="en-GB" dirty="0"/>
          </a:p>
          <a:p>
            <a:r>
              <a:rPr lang="en-GB" dirty="0"/>
              <a:t>UEFA’s mass marketing campaign may be demonstrated by the pop up spectacles throughout the city. This demonstrates mass marketing as the objects did not only grab the attention of fans that visited the city but also other visitors, including: shoppers, workers and people who originally live in the city. In that sense these objects targeted ‘</a:t>
            </a:r>
            <a:r>
              <a:rPr lang="en-GB" dirty="0" err="1"/>
              <a:t>everyones</a:t>
            </a:r>
            <a:r>
              <a:rPr lang="en-GB" dirty="0"/>
              <a:t>’ attention. </a:t>
            </a:r>
          </a:p>
          <a:p>
            <a:endParaRPr lang="en-GB" dirty="0"/>
          </a:p>
          <a:p>
            <a:endParaRPr lang="en-GB" dirty="0"/>
          </a:p>
        </p:txBody>
      </p:sp>
      <p:sp>
        <p:nvSpPr>
          <p:cNvPr id="4" name="Slide Number Placeholder 3"/>
          <p:cNvSpPr>
            <a:spLocks noGrp="1"/>
          </p:cNvSpPr>
          <p:nvPr>
            <p:ph type="sldNum" sz="quarter" idx="10"/>
          </p:nvPr>
        </p:nvSpPr>
        <p:spPr/>
        <p:txBody>
          <a:bodyPr/>
          <a:lstStyle/>
          <a:p>
            <a:fld id="{78865BCB-B4C1-43D5-A515-5A70D116BFF3}" type="slidenum">
              <a:rPr lang="en-GB" smtClean="0"/>
              <a:t>6</a:t>
            </a:fld>
            <a:endParaRPr lang="en-GB"/>
          </a:p>
        </p:txBody>
      </p:sp>
    </p:spTree>
    <p:extLst>
      <p:ext uri="{BB962C8B-B14F-4D97-AF65-F5344CB8AC3E}">
        <p14:creationId xmlns:p14="http://schemas.microsoft.com/office/powerpoint/2010/main" val="25062354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UEFA uses sports events marketing to promote its global sports events such as the champions league and Europa league etc. </a:t>
            </a:r>
          </a:p>
          <a:p>
            <a:endParaRPr lang="en-GB" dirty="0"/>
          </a:p>
          <a:p>
            <a:pPr marL="228600" indent="-228600">
              <a:buAutoNum type="arabicParenR"/>
            </a:pPr>
            <a:r>
              <a:rPr lang="en-GB" b="1" dirty="0"/>
              <a:t>Sports events marketing </a:t>
            </a:r>
            <a:r>
              <a:rPr lang="en-GB" dirty="0"/>
              <a:t>- Sports marketing uses sports, in any form, to help sell goods and services. This particular style of marketing is less about using a single strategy and more about using the content of sports to assist marketing efforts (Marketing-schools, 2012). </a:t>
            </a:r>
          </a:p>
          <a:p>
            <a:pPr marL="0" indent="0">
              <a:buNone/>
            </a:pPr>
            <a:endParaRPr lang="en-GB" dirty="0"/>
          </a:p>
          <a:p>
            <a:pPr marL="0" indent="0">
              <a:buNone/>
            </a:pPr>
            <a:r>
              <a:rPr lang="en-GB" b="1" dirty="0"/>
              <a:t>1a) Benefits to sports event marketing </a:t>
            </a:r>
            <a:r>
              <a:rPr lang="en-GB" dirty="0"/>
              <a:t>– It allows marketers to target fans who are solely devoted to a specific team or player. A marketer who uses player endorsements instantaneously portrays credibility in the fan’s mind (marketing-schools, 2012). I.E UEFA using Gareth Bale in their marketing campaign for past event, Euro 2016. </a:t>
            </a:r>
          </a:p>
          <a:p>
            <a:pPr marL="0" indent="0">
              <a:buNone/>
            </a:pPr>
            <a:endParaRPr lang="en-GB" dirty="0"/>
          </a:p>
          <a:p>
            <a:pPr marL="0" indent="0">
              <a:buNone/>
            </a:pPr>
            <a:r>
              <a:rPr lang="en-GB" b="1" dirty="0"/>
              <a:t>1b) Drawbacks to sports event marketing </a:t>
            </a:r>
            <a:r>
              <a:rPr lang="en-GB" dirty="0"/>
              <a:t>– The industry is so vast that it can sometimes be difficult to stand out from the crowd. (</a:t>
            </a:r>
            <a:r>
              <a:rPr lang="en-GB" dirty="0" err="1"/>
              <a:t>I.e</a:t>
            </a:r>
            <a:r>
              <a:rPr lang="en-GB" dirty="0"/>
              <a:t> A fan who watches a football match may be subject to hundreds of differentiated marketing messages). Marketers need to advertise to a wide range of customers, this can be expensive and time consuming and sometimes may not grab the attention of spectators (marketing-schools, 2012).  This could be demonstrated at UEFA’s Champions League Final, whereby the match had a vast amount of sponsors, via banners, adverts etc. </a:t>
            </a:r>
          </a:p>
          <a:p>
            <a:endParaRPr lang="en-GB" dirty="0"/>
          </a:p>
        </p:txBody>
      </p:sp>
      <p:sp>
        <p:nvSpPr>
          <p:cNvPr id="4" name="Slide Number Placeholder 3"/>
          <p:cNvSpPr>
            <a:spLocks noGrp="1"/>
          </p:cNvSpPr>
          <p:nvPr>
            <p:ph type="sldNum" sz="quarter" idx="10"/>
          </p:nvPr>
        </p:nvSpPr>
        <p:spPr/>
        <p:txBody>
          <a:bodyPr/>
          <a:lstStyle/>
          <a:p>
            <a:fld id="{78865BCB-B4C1-43D5-A515-5A70D116BFF3}" type="slidenum">
              <a:rPr lang="en-GB" smtClean="0"/>
              <a:t>7</a:t>
            </a:fld>
            <a:endParaRPr lang="en-GB"/>
          </a:p>
        </p:txBody>
      </p:sp>
    </p:spTree>
    <p:extLst>
      <p:ext uri="{BB962C8B-B14F-4D97-AF65-F5344CB8AC3E}">
        <p14:creationId xmlns:p14="http://schemas.microsoft.com/office/powerpoint/2010/main" val="37439584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i="0" dirty="0"/>
          </a:p>
          <a:p>
            <a:endParaRPr lang="en-GB" i="1" dirty="0"/>
          </a:p>
          <a:p>
            <a:endParaRPr lang="en-GB" dirty="0"/>
          </a:p>
        </p:txBody>
      </p:sp>
      <p:sp>
        <p:nvSpPr>
          <p:cNvPr id="4" name="Slide Number Placeholder 3"/>
          <p:cNvSpPr>
            <a:spLocks noGrp="1"/>
          </p:cNvSpPr>
          <p:nvPr>
            <p:ph type="sldNum" sz="quarter" idx="10"/>
          </p:nvPr>
        </p:nvSpPr>
        <p:spPr/>
        <p:txBody>
          <a:bodyPr/>
          <a:lstStyle/>
          <a:p>
            <a:fld id="{78865BCB-B4C1-43D5-A515-5A70D116BFF3}" type="slidenum">
              <a:rPr lang="en-GB" smtClean="0"/>
              <a:t>8</a:t>
            </a:fld>
            <a:endParaRPr lang="en-GB"/>
          </a:p>
        </p:txBody>
      </p:sp>
    </p:spTree>
    <p:extLst>
      <p:ext uri="{BB962C8B-B14F-4D97-AF65-F5344CB8AC3E}">
        <p14:creationId xmlns:p14="http://schemas.microsoft.com/office/powerpoint/2010/main" val="41666216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According to Facebook, “football is the most watched sport” on the platform. The sport’s conversation on the social network was substantial. </a:t>
            </a:r>
          </a:p>
          <a:p>
            <a:r>
              <a:rPr lang="en-GB" dirty="0"/>
              <a:t>“</a:t>
            </a:r>
            <a:r>
              <a:rPr lang="en-GB" i="1" dirty="0"/>
              <a:t>Across the globe on Facebook, 34 million people had 98 million interactions related to the Champions League Final, and on Instagram, 14 million people had 50 million interactions related to the match.“ </a:t>
            </a:r>
            <a:r>
              <a:rPr lang="en-GB" i="0" dirty="0"/>
              <a:t>(Facebook, 2017). </a:t>
            </a:r>
          </a:p>
          <a:p>
            <a:endParaRPr lang="en-GB" i="1" dirty="0"/>
          </a:p>
          <a:p>
            <a:r>
              <a:rPr lang="en-GB" i="0" dirty="0"/>
              <a:t>The most hash tagged topics on Instagram – ‘</a:t>
            </a:r>
            <a:r>
              <a:rPr lang="en-GB" i="0" dirty="0" err="1"/>
              <a:t>ChampionsLeague</a:t>
            </a:r>
            <a:r>
              <a:rPr lang="en-GB" i="0" dirty="0"/>
              <a:t>’ ‘</a:t>
            </a:r>
            <a:r>
              <a:rPr lang="en-GB" i="0" dirty="0" err="1"/>
              <a:t>RealMadrid</a:t>
            </a:r>
            <a:r>
              <a:rPr lang="en-GB" i="0" dirty="0"/>
              <a:t>’ ‘Juventus’ ‘Cardiff’ (Facebook, 2017). </a:t>
            </a:r>
          </a:p>
          <a:p>
            <a:endParaRPr lang="en-GB" i="0" dirty="0"/>
          </a:p>
          <a:p>
            <a:r>
              <a:rPr lang="en-GB" i="0" dirty="0"/>
              <a:t>The top five countries talking about the event on </a:t>
            </a:r>
            <a:r>
              <a:rPr lang="en-GB" i="0" dirty="0" err="1"/>
              <a:t>june</a:t>
            </a:r>
            <a:r>
              <a:rPr lang="en-GB" i="0" dirty="0"/>
              <a:t> 3</a:t>
            </a:r>
            <a:r>
              <a:rPr lang="en-GB" i="0" baseline="30000" dirty="0"/>
              <a:t>rd</a:t>
            </a:r>
            <a:r>
              <a:rPr lang="en-GB" i="0" dirty="0"/>
              <a:t>, include:</a:t>
            </a:r>
          </a:p>
          <a:p>
            <a:pPr marL="228600" indent="-228600">
              <a:buFont typeface="+mj-lt"/>
              <a:buAutoNum type="arabicPeriod"/>
            </a:pPr>
            <a:r>
              <a:rPr lang="en-GB" i="0" dirty="0"/>
              <a:t>Indonesia</a:t>
            </a:r>
          </a:p>
          <a:p>
            <a:pPr marL="228600" indent="-228600">
              <a:buFont typeface="+mj-lt"/>
              <a:buAutoNum type="arabicPeriod"/>
            </a:pPr>
            <a:r>
              <a:rPr lang="en-GB" i="0" dirty="0"/>
              <a:t>Brazil</a:t>
            </a:r>
          </a:p>
          <a:p>
            <a:pPr marL="228600" indent="-228600">
              <a:buFont typeface="+mj-lt"/>
              <a:buAutoNum type="arabicPeriod"/>
            </a:pPr>
            <a:r>
              <a:rPr lang="en-GB" i="0" dirty="0"/>
              <a:t>Mexico</a:t>
            </a:r>
          </a:p>
          <a:p>
            <a:pPr marL="228600" indent="-228600">
              <a:buFont typeface="+mj-lt"/>
              <a:buAutoNum type="arabicPeriod"/>
            </a:pPr>
            <a:r>
              <a:rPr lang="en-GB" i="0" dirty="0"/>
              <a:t>Italy</a:t>
            </a:r>
          </a:p>
          <a:p>
            <a:pPr marL="228600" indent="-228600">
              <a:buFont typeface="+mj-lt"/>
              <a:buAutoNum type="arabicPeriod"/>
            </a:pPr>
            <a:r>
              <a:rPr lang="en-GB" i="0" dirty="0"/>
              <a:t>Colombia</a:t>
            </a:r>
          </a:p>
          <a:p>
            <a:pPr marL="0" indent="0">
              <a:buFont typeface="+mj-lt"/>
              <a:buNone/>
            </a:pPr>
            <a:endParaRPr lang="en-GB" i="0" dirty="0"/>
          </a:p>
          <a:p>
            <a:pPr marL="0" indent="0">
              <a:buFont typeface="+mj-lt"/>
              <a:buNone/>
            </a:pPr>
            <a:r>
              <a:rPr lang="en-GB" i="0" dirty="0"/>
              <a:t>This demonstrates the power of UEFA as a recognised sporting association, and also creates huge destination promotion of Wales on a global scale. </a:t>
            </a:r>
          </a:p>
          <a:p>
            <a:endParaRPr lang="en-GB" dirty="0"/>
          </a:p>
        </p:txBody>
      </p:sp>
      <p:sp>
        <p:nvSpPr>
          <p:cNvPr id="4" name="Slide Number Placeholder 3"/>
          <p:cNvSpPr>
            <a:spLocks noGrp="1"/>
          </p:cNvSpPr>
          <p:nvPr>
            <p:ph type="sldNum" sz="quarter" idx="10"/>
          </p:nvPr>
        </p:nvSpPr>
        <p:spPr/>
        <p:txBody>
          <a:bodyPr/>
          <a:lstStyle/>
          <a:p>
            <a:fld id="{78865BCB-B4C1-43D5-A515-5A70D116BFF3}" type="slidenum">
              <a:rPr lang="en-GB" smtClean="0"/>
              <a:t>9</a:t>
            </a:fld>
            <a:endParaRPr lang="en-GB"/>
          </a:p>
        </p:txBody>
      </p:sp>
    </p:spTree>
    <p:extLst>
      <p:ext uri="{BB962C8B-B14F-4D97-AF65-F5344CB8AC3E}">
        <p14:creationId xmlns:p14="http://schemas.microsoft.com/office/powerpoint/2010/main" val="18149564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8865BCB-B4C1-43D5-A515-5A70D116BFF3}" type="slidenum">
              <a:rPr lang="en-GB" smtClean="0"/>
              <a:t>10</a:t>
            </a:fld>
            <a:endParaRPr lang="en-GB"/>
          </a:p>
        </p:txBody>
      </p:sp>
    </p:spTree>
    <p:extLst>
      <p:ext uri="{BB962C8B-B14F-4D97-AF65-F5344CB8AC3E}">
        <p14:creationId xmlns:p14="http://schemas.microsoft.com/office/powerpoint/2010/main" val="25873327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Heineken’s partnership dates back to 1994 and is the longest-running supporter of UEFA. The Beer company ‘Heineken International’ has been a vital role in the promotion of UEFA Champions League Final 2017. They have promoted the event on a global scale (Targeted News Service, 2017)</a:t>
            </a:r>
          </a:p>
          <a:p>
            <a:endParaRPr lang="en-GB" dirty="0"/>
          </a:p>
          <a:p>
            <a:r>
              <a:rPr lang="en-GB" dirty="0"/>
              <a:t>It is also important to note that Heineken supports the continued success of UEFA’s international flagship competition and places the football association at the heart of their ‘award-winning’ and innovative marketing campaigns (Targeted News Service, 2017). </a:t>
            </a:r>
          </a:p>
          <a:p>
            <a:endParaRPr lang="en-GB" dirty="0"/>
          </a:p>
          <a:p>
            <a:r>
              <a:rPr lang="en-GB" dirty="0"/>
              <a:t>According to Epstein (2017) (UEFA’s events marketing director) “Having such an experienced partner, such as Heineken is an invaluable asset to us and reinforces our efforts to continuously improve and promote our club competition on a global stage”. </a:t>
            </a:r>
          </a:p>
          <a:p>
            <a:endParaRPr lang="en-GB" dirty="0"/>
          </a:p>
          <a:p>
            <a:r>
              <a:rPr lang="en-GB" dirty="0"/>
              <a:t>UEFA’s global ‘Champion the match’ campaign was live in over 100 markets in 2017. Via this marketing campaign, which showcased UEFA’s league trophy tour, it also created further fan engagement experiences which took the ‘buzz’ beyond the 90 minute match (Epstein, 2017). </a:t>
            </a:r>
          </a:p>
          <a:p>
            <a:endParaRPr lang="en-GB" dirty="0"/>
          </a:p>
          <a:p>
            <a:r>
              <a:rPr lang="en-GB" dirty="0"/>
              <a:t>Similarly, Visit Wales partnered with UEFA to integrate into ‘The Year of the Legend, 2017’ marketing campaign. Prior to the event, Visit Wales attended the ITB travel trade show as a means of promoting the event in Wales. The show links an estimated 120,000 media and trade representatives and 26,000 potential consumers. During the last two days, all efforts were made to promote WALES to the potential consumers (MENA Report, 2017).</a:t>
            </a:r>
          </a:p>
          <a:p>
            <a:endParaRPr lang="en-GB" dirty="0"/>
          </a:p>
          <a:p>
            <a:r>
              <a:rPr lang="en-GB" dirty="0"/>
              <a:t>Visitors to the stand at the show had the opportunity to be pictured with the UEFA Champion’s League trophies and Visit Wales also hosted a prize draw to win a ‘legendary’ week stay in Wales during June with tickets to spectate the women’s &amp; Men’s Final. </a:t>
            </a:r>
          </a:p>
          <a:p>
            <a:endParaRPr lang="en-GB" dirty="0"/>
          </a:p>
          <a:p>
            <a:r>
              <a:rPr lang="en-GB" dirty="0"/>
              <a:t>Attendance to ITB travel trade show is one element which demonstrates a working partnership between Visit Wales and UEFA in an attempt to inspire visitors to come to Wales during 2017 and post event. ITB gives an excellent platform to raise awareness of the event and promote Wales as a destination and drive further long term visitor benefits to the region (Skates, 2017). </a:t>
            </a:r>
          </a:p>
          <a:p>
            <a:endParaRPr lang="en-GB" dirty="0"/>
          </a:p>
        </p:txBody>
      </p:sp>
      <p:sp>
        <p:nvSpPr>
          <p:cNvPr id="4" name="Slide Number Placeholder 3"/>
          <p:cNvSpPr>
            <a:spLocks noGrp="1"/>
          </p:cNvSpPr>
          <p:nvPr>
            <p:ph type="sldNum" sz="quarter" idx="10"/>
          </p:nvPr>
        </p:nvSpPr>
        <p:spPr/>
        <p:txBody>
          <a:bodyPr/>
          <a:lstStyle/>
          <a:p>
            <a:fld id="{78865BCB-B4C1-43D5-A515-5A70D116BFF3}" type="slidenum">
              <a:rPr lang="en-GB" smtClean="0"/>
              <a:t>11</a:t>
            </a:fld>
            <a:endParaRPr lang="en-GB"/>
          </a:p>
        </p:txBody>
      </p:sp>
    </p:spTree>
    <p:extLst>
      <p:ext uri="{BB962C8B-B14F-4D97-AF65-F5344CB8AC3E}">
        <p14:creationId xmlns:p14="http://schemas.microsoft.com/office/powerpoint/2010/main" val="4237955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promotional video to promote Cardiff as a destination for the Rugby World Cup 1999” (Davies, 2012).  There are clear differences between both marketing adverts, RWC 1999 promotional advert is lengthy in time and appears to be crowded with a substantial amount of visuals in regard to well-known places in Wales. </a:t>
            </a:r>
          </a:p>
          <a:p>
            <a:endParaRPr lang="en-GB" dirty="0"/>
          </a:p>
          <a:p>
            <a:r>
              <a:rPr lang="en-GB" dirty="0"/>
              <a:t>The Rugby World Cup 1999 ad video represents welsh culture with the promotion of welsh landmarks such as our castles and well-known places such as Tenby. </a:t>
            </a:r>
          </a:p>
          <a:p>
            <a:r>
              <a:rPr lang="en-GB" dirty="0"/>
              <a:t>The advert demonstrates a mass marketing campaign where marketers have attempted to include everything which Wales offered at the time, in an attempt to grab ‘everyone’s’ attention.</a:t>
            </a:r>
          </a:p>
          <a:p>
            <a:endParaRPr lang="en-GB" dirty="0"/>
          </a:p>
          <a:p>
            <a:r>
              <a:rPr lang="en-GB" dirty="0"/>
              <a:t>UEFA Champions League Final 2017:</a:t>
            </a:r>
          </a:p>
          <a:p>
            <a:r>
              <a:rPr lang="en-GB" dirty="0"/>
              <a:t>Clear of the location from the outset. ‘Cardiff 2017’. There is also a clear visual of UEFA branding and consistent music anthem played across all of UEFA’s competitions. However, there is a lacking of any further association with Wales and Cardiff as the host destination (Nelszon, 2017). </a:t>
            </a:r>
          </a:p>
          <a:p>
            <a:endParaRPr lang="en-GB" dirty="0"/>
          </a:p>
        </p:txBody>
      </p:sp>
      <p:sp>
        <p:nvSpPr>
          <p:cNvPr id="4" name="Slide Number Placeholder 3"/>
          <p:cNvSpPr>
            <a:spLocks noGrp="1"/>
          </p:cNvSpPr>
          <p:nvPr>
            <p:ph type="sldNum" sz="quarter" idx="10"/>
          </p:nvPr>
        </p:nvSpPr>
        <p:spPr/>
        <p:txBody>
          <a:bodyPr/>
          <a:lstStyle/>
          <a:p>
            <a:fld id="{78865BCB-B4C1-43D5-A515-5A70D116BFF3}" type="slidenum">
              <a:rPr lang="en-GB" smtClean="0"/>
              <a:t>12</a:t>
            </a:fld>
            <a:endParaRPr lang="en-GB"/>
          </a:p>
        </p:txBody>
      </p:sp>
    </p:spTree>
    <p:extLst>
      <p:ext uri="{BB962C8B-B14F-4D97-AF65-F5344CB8AC3E}">
        <p14:creationId xmlns:p14="http://schemas.microsoft.com/office/powerpoint/2010/main" val="38460881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American super Sunday V’s European super Saturday</a:t>
            </a:r>
          </a:p>
          <a:p>
            <a:endParaRPr lang="en-GB" dirty="0"/>
          </a:p>
          <a:p>
            <a:r>
              <a:rPr lang="en-GB" dirty="0"/>
              <a:t>By allocating the Champions League final to a Saturday creates greater opportunity for a larger audience to be reached, whether that’s direct bums on seats at the stadium, fans watching via fan zone or people watching from home on televisions (Shaik, 2017). </a:t>
            </a:r>
          </a:p>
        </p:txBody>
      </p:sp>
      <p:sp>
        <p:nvSpPr>
          <p:cNvPr id="4" name="Slide Number Placeholder 3"/>
          <p:cNvSpPr>
            <a:spLocks noGrp="1"/>
          </p:cNvSpPr>
          <p:nvPr>
            <p:ph type="sldNum" sz="quarter" idx="10"/>
          </p:nvPr>
        </p:nvSpPr>
        <p:spPr/>
        <p:txBody>
          <a:bodyPr/>
          <a:lstStyle/>
          <a:p>
            <a:fld id="{78865BCB-B4C1-43D5-A515-5A70D116BFF3}" type="slidenum">
              <a:rPr lang="en-GB" smtClean="0"/>
              <a:t>13</a:t>
            </a:fld>
            <a:endParaRPr lang="en-GB"/>
          </a:p>
        </p:txBody>
      </p:sp>
    </p:spTree>
    <p:extLst>
      <p:ext uri="{BB962C8B-B14F-4D97-AF65-F5344CB8AC3E}">
        <p14:creationId xmlns:p14="http://schemas.microsoft.com/office/powerpoint/2010/main" val="31804251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arenR"/>
            </a:pPr>
            <a:r>
              <a:rPr lang="en-GB" b="1" dirty="0"/>
              <a:t>Global marketing campaign. </a:t>
            </a:r>
          </a:p>
          <a:p>
            <a:pPr marL="0" indent="0">
              <a:buNone/>
            </a:pPr>
            <a:r>
              <a:rPr lang="en-GB" dirty="0"/>
              <a:t>Demonstrated by the consistent brand marketing throughout the city centre and bay area. UEFA transformed the city and branded it completely under its brand umbrella. </a:t>
            </a:r>
          </a:p>
          <a:p>
            <a:pPr marL="0" indent="0">
              <a:buNone/>
            </a:pPr>
            <a:endParaRPr lang="en-GB" dirty="0"/>
          </a:p>
          <a:p>
            <a:pPr marL="0" indent="0">
              <a:buNone/>
            </a:pPr>
            <a:r>
              <a:rPr lang="en-GB" b="1" dirty="0"/>
              <a:t>2) Social media marketing. </a:t>
            </a:r>
          </a:p>
          <a:p>
            <a:pPr marL="0" indent="0">
              <a:buNone/>
            </a:pPr>
            <a:r>
              <a:rPr lang="en-GB" b="0" dirty="0"/>
              <a:t>Facebook is just one example of a social media advent which experienced huge conversation and coverage of the final, highlighting further, that UEFA is a powerful association in which its marketing strategies can be experienced world wide. </a:t>
            </a:r>
          </a:p>
          <a:p>
            <a:pPr marL="0" indent="0">
              <a:buNone/>
            </a:pPr>
            <a:endParaRPr lang="en-GB" b="0" dirty="0"/>
          </a:p>
          <a:p>
            <a:pPr marL="0" indent="0">
              <a:buNone/>
            </a:pPr>
            <a:r>
              <a:rPr lang="en-GB" b="1" dirty="0"/>
              <a:t>3) Heineken extend sponsorship. </a:t>
            </a:r>
          </a:p>
          <a:p>
            <a:pPr marL="0" indent="0">
              <a:buNone/>
            </a:pPr>
            <a:r>
              <a:rPr lang="en-GB" b="0" dirty="0"/>
              <a:t>The international company extended its sponsor for 2018-2021 seasons due to its success during 2017 final. This demonstrates a cohesion of excellent partnership, whereby UEFA continues to be recognised as a global association and Heineken can continue to operate a integrated marketed campaign with UEFA. </a:t>
            </a:r>
          </a:p>
          <a:p>
            <a:pPr marL="0" indent="0">
              <a:buNone/>
            </a:pPr>
            <a:endParaRPr lang="en-GB" b="0" dirty="0"/>
          </a:p>
          <a:p>
            <a:pPr marL="0" indent="0">
              <a:buNone/>
            </a:pPr>
            <a:r>
              <a:rPr lang="en-GB" b="1" dirty="0"/>
              <a:t>4) Visit Wales partnership. </a:t>
            </a:r>
          </a:p>
          <a:p>
            <a:pPr marL="0" indent="0">
              <a:buNone/>
            </a:pPr>
            <a:r>
              <a:rPr lang="en-GB" b="0" dirty="0"/>
              <a:t>Again another successful aspect. The champions league final fitted retrospectively with Visit Wales own marketing campaign ‘The Year of the Legend’.  </a:t>
            </a:r>
          </a:p>
          <a:p>
            <a:pPr marL="0" indent="0">
              <a:buNone/>
            </a:pPr>
            <a:endParaRPr lang="en-GB" b="0" dirty="0"/>
          </a:p>
        </p:txBody>
      </p:sp>
      <p:sp>
        <p:nvSpPr>
          <p:cNvPr id="4" name="Slide Number Placeholder 3"/>
          <p:cNvSpPr>
            <a:spLocks noGrp="1"/>
          </p:cNvSpPr>
          <p:nvPr>
            <p:ph type="sldNum" sz="quarter" idx="10"/>
          </p:nvPr>
        </p:nvSpPr>
        <p:spPr/>
        <p:txBody>
          <a:bodyPr/>
          <a:lstStyle/>
          <a:p>
            <a:fld id="{78865BCB-B4C1-43D5-A515-5A70D116BFF3}" type="slidenum">
              <a:rPr lang="en-GB" smtClean="0"/>
              <a:t>14</a:t>
            </a:fld>
            <a:endParaRPr lang="en-GB"/>
          </a:p>
        </p:txBody>
      </p:sp>
    </p:spTree>
    <p:extLst>
      <p:ext uri="{BB962C8B-B14F-4D97-AF65-F5344CB8AC3E}">
        <p14:creationId xmlns:p14="http://schemas.microsoft.com/office/powerpoint/2010/main" val="6358523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87DE6118-2437-4B30-8E3C-4D2BE6020583}" type="datetimeFigureOut">
              <a:rPr lang="en-US" dirty="0"/>
              <a:pPr/>
              <a:t>12/6/2017</a:t>
            </a:fld>
            <a:endParaRPr lang="en-US" dirty="0"/>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69E57DC2-970A-4B3E-BB1C-7A09969E49DF}" type="slidenum">
              <a:rPr lang="en-US" dirty="0"/>
              <a:pPr/>
              <a:t>‹#›</a:t>
            </a:fld>
            <a:endParaRPr lang="en-US" dirty="0"/>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12/6/2017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87DE6118-2437-4B30-8E3C-4D2BE6020583}" type="datetimeFigureOut">
              <a:rPr lang="en-US" dirty="0"/>
              <a:pPr/>
              <a:t>12/6/2017</a:t>
            </a:fld>
            <a:endParaRPr lang="en-US" dirty="0"/>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US"/>
              <a:t>Click to edit Master title style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7DE6118-2437-4B30-8E3C-4D2BE6020583}" type="datetimeFigureOut">
              <a:rPr lang="en-US" dirty="0"/>
              <a:t>12/6/2017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7DE6118-2437-4B30-8E3C-4D2BE6020583}" type="datetimeFigureOut">
              <a:rPr lang="en-US" dirty="0"/>
              <a:t>12/6/2017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7DE6118-2437-4B30-8E3C-4D2BE6020583}" type="datetimeFigureOut">
              <a:rPr lang="en-US" dirty="0"/>
              <a:t>12/6/2017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DE6118-2437-4B30-8E3C-4D2BE6020583}" type="datetimeFigureOut">
              <a:rPr lang="en-US" dirty="0"/>
              <a:t>12/6/2017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12/6/2017</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12/6/2017</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12/6/2017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12/6/2017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87DE6118-2437-4B30-8E3C-4D2BE6020583}" type="datetimeFigureOut">
              <a:rPr lang="en-US" dirty="0"/>
              <a:pPr/>
              <a:t>12/6/2017</a:t>
            </a:fld>
            <a:endParaRPr lang="en-US" dirty="0"/>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dirty="0"/>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69E57DC2-970A-4B3E-BB1C-7A09969E49DF}" type="slidenum">
              <a:rPr lang="en-US" dirty="0"/>
              <a:pPr/>
              <a:t>‹#›</a:t>
            </a:fld>
            <a:endParaRPr lang="en-US" dirty="0"/>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7.jpg"/><Relationship Id="rId4" Type="http://schemas.openxmlformats.org/officeDocument/2006/relationships/image" Target="../media/image6.jpg"/></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0.jpg"/><Relationship Id="rId4" Type="http://schemas.openxmlformats.org/officeDocument/2006/relationships/image" Target="../media/image9.jp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4.jpg"/><Relationship Id="rId5" Type="http://schemas.openxmlformats.org/officeDocument/2006/relationships/image" Target="../media/image13.jp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8.jpg"/><Relationship Id="rId4" Type="http://schemas.openxmlformats.org/officeDocument/2006/relationships/image" Target="../media/image17.jpg"/></Relationships>
</file>

<file path=ppt/slides/_rels/slide1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21.jpg"/><Relationship Id="rId4" Type="http://schemas.openxmlformats.org/officeDocument/2006/relationships/image" Target="../media/image20.jpg"/></Relationships>
</file>

<file path=ppt/slides/_rels/slide12.xml.rels><?xml version="1.0" encoding="UTF-8" standalone="yes"?>
<Relationships xmlns="http://schemas.openxmlformats.org/package/2006/relationships"><Relationship Id="rId3" Type="http://schemas.openxmlformats.org/officeDocument/2006/relationships/hyperlink" Target="https://www.youtube.com/watch?v=U9TgZc91WUE"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https://www.youtube.com/watch?v=nUatfj91ekM" TargetMode="Externa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www.bbc.co.uk/sport/football/36404999.%20Last%20accessed%2020.11.17" TargetMode="External"/><Relationship Id="rId2" Type="http://schemas.openxmlformats.org/officeDocument/2006/relationships/hyperlink" Target="https://www.facebook.com/iq/articles/2017-uefa-champions-league-final-on-facebook-and-instagram.%20Last%20accessed%2001.12.17" TargetMode="External"/><Relationship Id="rId1" Type="http://schemas.openxmlformats.org/officeDocument/2006/relationships/slideLayout" Target="../slideLayouts/slideLayout2.xml"/><Relationship Id="rId4" Type="http://schemas.openxmlformats.org/officeDocument/2006/relationships/hyperlink" Target="https://www.socialmediatoday.com/social-networks/how-users-engaged-2017-uefa-champions-league-final-facebook-and-instagram.%20Last%20accessed%2024.11.17"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www.uefa.com/insideuefa/about-uefa/index.html.%20Last%20accessed%2022.11.17" TargetMode="External"/><Relationship Id="rId2" Type="http://schemas.openxmlformats.org/officeDocument/2006/relationships/hyperlink" Target="http://www.marketing-schools.org/types-of-marketing/sports-marketing.html.%20Last%20accessed%2023.11.17"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D0FCCD-5F59-4388-944E-F1CF574C5706}"/>
              </a:ext>
            </a:extLst>
          </p:cNvPr>
          <p:cNvSpPr>
            <a:spLocks noGrp="1"/>
          </p:cNvSpPr>
          <p:nvPr>
            <p:ph type="ctrTitle"/>
          </p:nvPr>
        </p:nvSpPr>
        <p:spPr>
          <a:xfrm>
            <a:off x="1089626" y="1723136"/>
            <a:ext cx="9425974" cy="2098226"/>
          </a:xfrm>
        </p:spPr>
        <p:txBody>
          <a:bodyPr/>
          <a:lstStyle/>
          <a:p>
            <a:r>
              <a:rPr lang="en-GB" b="1" dirty="0"/>
              <a:t>The champions League Final 2017</a:t>
            </a:r>
          </a:p>
        </p:txBody>
      </p:sp>
      <p:sp>
        <p:nvSpPr>
          <p:cNvPr id="3" name="Subtitle 2">
            <a:extLst>
              <a:ext uri="{FF2B5EF4-FFF2-40B4-BE49-F238E27FC236}">
                <a16:creationId xmlns:a16="http://schemas.microsoft.com/office/drawing/2014/main" id="{067A5A6E-6BF9-4F1C-98D5-A001D9165B6F}"/>
              </a:ext>
            </a:extLst>
          </p:cNvPr>
          <p:cNvSpPr>
            <a:spLocks noGrp="1"/>
          </p:cNvSpPr>
          <p:nvPr>
            <p:ph type="subTitle" idx="1"/>
          </p:nvPr>
        </p:nvSpPr>
        <p:spPr>
          <a:xfrm>
            <a:off x="2133805" y="4116778"/>
            <a:ext cx="6831673" cy="1086237"/>
          </a:xfrm>
        </p:spPr>
        <p:txBody>
          <a:bodyPr>
            <a:normAutofit/>
          </a:bodyPr>
          <a:lstStyle/>
          <a:p>
            <a:r>
              <a:rPr lang="en-GB" sz="2800" dirty="0"/>
              <a:t>Marketing strategies</a:t>
            </a:r>
          </a:p>
        </p:txBody>
      </p:sp>
      <p:pic>
        <p:nvPicPr>
          <p:cNvPr id="5" name="Picture 4">
            <a:extLst>
              <a:ext uri="{FF2B5EF4-FFF2-40B4-BE49-F238E27FC236}">
                <a16:creationId xmlns:a16="http://schemas.microsoft.com/office/drawing/2014/main" id="{9865D049-52EE-4529-8047-73159862233A}"/>
              </a:ext>
            </a:extLst>
          </p:cNvPr>
          <p:cNvPicPr>
            <a:picLocks noChangeAspect="1"/>
          </p:cNvPicPr>
          <p:nvPr/>
        </p:nvPicPr>
        <p:blipFill>
          <a:blip r:embed="rId2"/>
          <a:stretch>
            <a:fillRect/>
          </a:stretch>
        </p:blipFill>
        <p:spPr>
          <a:xfrm>
            <a:off x="8753130" y="3400205"/>
            <a:ext cx="2098226" cy="2098226"/>
          </a:xfrm>
          <a:prstGeom prst="rect">
            <a:avLst/>
          </a:prstGeom>
        </p:spPr>
      </p:pic>
      <p:pic>
        <p:nvPicPr>
          <p:cNvPr id="4" name="Picture 3">
            <a:extLst>
              <a:ext uri="{FF2B5EF4-FFF2-40B4-BE49-F238E27FC236}">
                <a16:creationId xmlns:a16="http://schemas.microsoft.com/office/drawing/2014/main" id="{452155AB-15E4-49FE-910B-E9152D0534DD}"/>
              </a:ext>
            </a:extLst>
          </p:cNvPr>
          <p:cNvPicPr>
            <a:picLocks noChangeAspect="1"/>
          </p:cNvPicPr>
          <p:nvPr/>
        </p:nvPicPr>
        <p:blipFill>
          <a:blip r:embed="rId3"/>
          <a:stretch>
            <a:fillRect/>
          </a:stretch>
        </p:blipFill>
        <p:spPr>
          <a:xfrm>
            <a:off x="4070350" y="718464"/>
            <a:ext cx="7740650" cy="526135"/>
          </a:xfrm>
          <a:prstGeom prst="rect">
            <a:avLst/>
          </a:prstGeom>
        </p:spPr>
      </p:pic>
    </p:spTree>
    <p:extLst>
      <p:ext uri="{BB962C8B-B14F-4D97-AF65-F5344CB8AC3E}">
        <p14:creationId xmlns:p14="http://schemas.microsoft.com/office/powerpoint/2010/main" val="8456030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5E3D3F-6105-46F2-8E21-A9C76EB3F357}"/>
              </a:ext>
            </a:extLst>
          </p:cNvPr>
          <p:cNvSpPr>
            <a:spLocks noGrp="1"/>
          </p:cNvSpPr>
          <p:nvPr>
            <p:ph type="title"/>
          </p:nvPr>
        </p:nvSpPr>
        <p:spPr>
          <a:xfrm>
            <a:off x="735496" y="102705"/>
            <a:ext cx="9601200" cy="1485900"/>
          </a:xfrm>
        </p:spPr>
        <p:txBody>
          <a:bodyPr/>
          <a:lstStyle/>
          <a:p>
            <a:r>
              <a:rPr lang="en-GB" u="sng" dirty="0"/>
              <a:t>What is UEFA?</a:t>
            </a:r>
          </a:p>
        </p:txBody>
      </p:sp>
      <p:sp>
        <p:nvSpPr>
          <p:cNvPr id="3" name="Content Placeholder 2">
            <a:extLst>
              <a:ext uri="{FF2B5EF4-FFF2-40B4-BE49-F238E27FC236}">
                <a16:creationId xmlns:a16="http://schemas.microsoft.com/office/drawing/2014/main" id="{07CEF45B-9E75-4B19-9753-61727C22C569}"/>
              </a:ext>
            </a:extLst>
          </p:cNvPr>
          <p:cNvSpPr>
            <a:spLocks noGrp="1"/>
          </p:cNvSpPr>
          <p:nvPr>
            <p:ph idx="1"/>
          </p:nvPr>
        </p:nvSpPr>
        <p:spPr>
          <a:xfrm>
            <a:off x="775253" y="1782417"/>
            <a:ext cx="7957930" cy="2577548"/>
          </a:xfrm>
        </p:spPr>
        <p:txBody>
          <a:bodyPr>
            <a:normAutofit fontScale="92500" lnSpcReduction="10000"/>
          </a:bodyPr>
          <a:lstStyle/>
          <a:p>
            <a:r>
              <a:rPr lang="en-GB" dirty="0"/>
              <a:t>Union of European Football Associations – The governing body of European football. </a:t>
            </a:r>
          </a:p>
          <a:p>
            <a:r>
              <a:rPr lang="en-GB" dirty="0"/>
              <a:t>An association of ‘associations’, a representative democracy and the umbrella of 55 national football associations of Europe. </a:t>
            </a:r>
          </a:p>
          <a:p>
            <a:r>
              <a:rPr lang="en-GB" dirty="0"/>
              <a:t>Headquarters located in Nyon, Switzerland. </a:t>
            </a:r>
          </a:p>
          <a:p>
            <a:r>
              <a:rPr lang="en-GB" dirty="0"/>
              <a:t>UEFA acts through its organs, which include; UEFA congress, the UEFA executive committee, the UEFA president and the organs for administration of justice. </a:t>
            </a:r>
          </a:p>
        </p:txBody>
      </p:sp>
      <p:sp>
        <p:nvSpPr>
          <p:cNvPr id="4" name="TextBox 3">
            <a:extLst>
              <a:ext uri="{FF2B5EF4-FFF2-40B4-BE49-F238E27FC236}">
                <a16:creationId xmlns:a16="http://schemas.microsoft.com/office/drawing/2014/main" id="{5955D942-7887-48A6-B215-AFD25F0C260A}"/>
              </a:ext>
            </a:extLst>
          </p:cNvPr>
          <p:cNvSpPr txBox="1"/>
          <p:nvPr/>
        </p:nvSpPr>
        <p:spPr>
          <a:xfrm>
            <a:off x="1192695" y="4553777"/>
            <a:ext cx="3458817" cy="369332"/>
          </a:xfrm>
          <a:prstGeom prst="rect">
            <a:avLst/>
          </a:prstGeom>
          <a:noFill/>
        </p:spPr>
        <p:txBody>
          <a:bodyPr wrap="square" rtlCol="0">
            <a:spAutoFit/>
          </a:bodyPr>
          <a:lstStyle/>
          <a:p>
            <a:r>
              <a:rPr lang="en-GB" dirty="0"/>
              <a:t>(UEFA, 2017).</a:t>
            </a:r>
          </a:p>
        </p:txBody>
      </p:sp>
      <p:pic>
        <p:nvPicPr>
          <p:cNvPr id="6" name="Picture 5">
            <a:extLst>
              <a:ext uri="{FF2B5EF4-FFF2-40B4-BE49-F238E27FC236}">
                <a16:creationId xmlns:a16="http://schemas.microsoft.com/office/drawing/2014/main" id="{BE5D95D8-C2AF-465D-B39C-0568A66B6474}"/>
              </a:ext>
            </a:extLst>
          </p:cNvPr>
          <p:cNvPicPr>
            <a:picLocks noChangeAspect="1"/>
          </p:cNvPicPr>
          <p:nvPr/>
        </p:nvPicPr>
        <p:blipFill>
          <a:blip r:embed="rId2"/>
          <a:stretch>
            <a:fillRect/>
          </a:stretch>
        </p:blipFill>
        <p:spPr>
          <a:xfrm>
            <a:off x="9136400" y="0"/>
            <a:ext cx="3055600" cy="3055600"/>
          </a:xfrm>
          <a:prstGeom prst="rect">
            <a:avLst/>
          </a:prstGeom>
        </p:spPr>
      </p:pic>
    </p:spTree>
    <p:extLst>
      <p:ext uri="{BB962C8B-B14F-4D97-AF65-F5344CB8AC3E}">
        <p14:creationId xmlns:p14="http://schemas.microsoft.com/office/powerpoint/2010/main" val="24195787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78D3B2-0519-4769-A924-50FCED0AA867}"/>
              </a:ext>
            </a:extLst>
          </p:cNvPr>
          <p:cNvSpPr>
            <a:spLocks noGrp="1"/>
          </p:cNvSpPr>
          <p:nvPr>
            <p:ph type="title"/>
          </p:nvPr>
        </p:nvSpPr>
        <p:spPr>
          <a:xfrm>
            <a:off x="736600" y="31750"/>
            <a:ext cx="9601200" cy="1485900"/>
          </a:xfrm>
        </p:spPr>
        <p:txBody>
          <a:bodyPr>
            <a:normAutofit fontScale="90000"/>
          </a:bodyPr>
          <a:lstStyle/>
          <a:p>
            <a:r>
              <a:rPr lang="en-GB" u="sng" dirty="0"/>
              <a:t>The champions League Final </a:t>
            </a:r>
            <a:br>
              <a:rPr lang="en-GB" dirty="0"/>
            </a:br>
            <a:br>
              <a:rPr lang="en-GB" dirty="0"/>
            </a:br>
            <a:r>
              <a:rPr lang="en-GB" sz="3100" b="1" i="1" dirty="0"/>
              <a:t>“The eyes of the World will be on Cardiff – for 2017 Final” (Hamer, 2016).</a:t>
            </a:r>
            <a:r>
              <a:rPr lang="en-GB" sz="2200" dirty="0"/>
              <a:t> </a:t>
            </a:r>
            <a:endParaRPr lang="en-GB" dirty="0"/>
          </a:p>
        </p:txBody>
      </p:sp>
      <p:sp>
        <p:nvSpPr>
          <p:cNvPr id="3" name="Content Placeholder 2">
            <a:extLst>
              <a:ext uri="{FF2B5EF4-FFF2-40B4-BE49-F238E27FC236}">
                <a16:creationId xmlns:a16="http://schemas.microsoft.com/office/drawing/2014/main" id="{EB165375-5203-4B35-ABBB-F4804B0D7124}"/>
              </a:ext>
            </a:extLst>
          </p:cNvPr>
          <p:cNvSpPr>
            <a:spLocks noGrp="1"/>
          </p:cNvSpPr>
          <p:nvPr>
            <p:ph idx="1"/>
          </p:nvPr>
        </p:nvSpPr>
        <p:spPr>
          <a:xfrm>
            <a:off x="1371600" y="2501900"/>
            <a:ext cx="9601200" cy="3581400"/>
          </a:xfrm>
        </p:spPr>
        <p:txBody>
          <a:bodyPr/>
          <a:lstStyle/>
          <a:p>
            <a:r>
              <a:rPr lang="en-GB" dirty="0"/>
              <a:t>Saturday 3</a:t>
            </a:r>
            <a:r>
              <a:rPr lang="en-GB" baseline="30000" dirty="0"/>
              <a:t>rd</a:t>
            </a:r>
            <a:r>
              <a:rPr lang="en-GB" dirty="0"/>
              <a:t> June, 2017.</a:t>
            </a:r>
          </a:p>
          <a:p>
            <a:r>
              <a:rPr lang="en-GB" dirty="0"/>
              <a:t>Real Madrid Vs Juventus. </a:t>
            </a:r>
          </a:p>
          <a:p>
            <a:r>
              <a:rPr lang="en-GB" dirty="0"/>
              <a:t>At the Principality Stadium, central Cardiff.</a:t>
            </a:r>
          </a:p>
          <a:p>
            <a:r>
              <a:rPr lang="en-GB" dirty="0"/>
              <a:t>Staging this </a:t>
            </a:r>
            <a:r>
              <a:rPr lang="en-GB" b="1" dirty="0"/>
              <a:t>large event </a:t>
            </a:r>
            <a:r>
              <a:rPr lang="en-GB" dirty="0"/>
              <a:t>would be a challenge for Cardiff due to the </a:t>
            </a:r>
            <a:r>
              <a:rPr lang="en-GB" b="1" dirty="0"/>
              <a:t>City’s size</a:t>
            </a:r>
            <a:r>
              <a:rPr lang="en-GB" dirty="0"/>
              <a:t>, in comparison to previous host cities, such as Madrid, London and Berlin (Hamer, 2016). </a:t>
            </a:r>
          </a:p>
          <a:p>
            <a:r>
              <a:rPr lang="en-GB" b="1" dirty="0"/>
              <a:t>Transport</a:t>
            </a:r>
            <a:r>
              <a:rPr lang="en-GB" dirty="0"/>
              <a:t> could also be a potential issue. But officials were certain this wouldn’t affect UEFA final like it had affected Rugby World Cup the previous year (Hamer, 2016). </a:t>
            </a:r>
          </a:p>
        </p:txBody>
      </p:sp>
    </p:spTree>
    <p:extLst>
      <p:ext uri="{BB962C8B-B14F-4D97-AF65-F5344CB8AC3E}">
        <p14:creationId xmlns:p14="http://schemas.microsoft.com/office/powerpoint/2010/main" val="1935207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86F75C-C019-4400-8092-AF9F57FE5942}"/>
              </a:ext>
            </a:extLst>
          </p:cNvPr>
          <p:cNvSpPr>
            <a:spLocks noGrp="1"/>
          </p:cNvSpPr>
          <p:nvPr>
            <p:ph type="title"/>
          </p:nvPr>
        </p:nvSpPr>
        <p:spPr>
          <a:xfrm>
            <a:off x="1016000" y="215900"/>
            <a:ext cx="9956800" cy="1955800"/>
          </a:xfrm>
        </p:spPr>
        <p:txBody>
          <a:bodyPr>
            <a:normAutofit fontScale="90000"/>
          </a:bodyPr>
          <a:lstStyle/>
          <a:p>
            <a:r>
              <a:rPr lang="en-GB" sz="4800" b="1" u="sng" dirty="0"/>
              <a:t>UEFA &amp; Marketing</a:t>
            </a:r>
            <a:br>
              <a:rPr lang="en-GB" sz="4800" u="sng" dirty="0"/>
            </a:br>
            <a:br>
              <a:rPr lang="en-GB" sz="4800" b="1" dirty="0"/>
            </a:br>
            <a:br>
              <a:rPr lang="en-GB" sz="4800" b="1" dirty="0"/>
            </a:br>
            <a:br>
              <a:rPr lang="en-GB" sz="2800" dirty="0"/>
            </a:br>
            <a:endParaRPr lang="en-GB" sz="2800" b="1" i="1" dirty="0"/>
          </a:p>
        </p:txBody>
      </p:sp>
      <p:sp>
        <p:nvSpPr>
          <p:cNvPr id="3" name="Content Placeholder 2">
            <a:extLst>
              <a:ext uri="{FF2B5EF4-FFF2-40B4-BE49-F238E27FC236}">
                <a16:creationId xmlns:a16="http://schemas.microsoft.com/office/drawing/2014/main" id="{8B769550-2935-439E-9140-A68D033ECDB6}"/>
              </a:ext>
            </a:extLst>
          </p:cNvPr>
          <p:cNvSpPr>
            <a:spLocks noGrp="1"/>
          </p:cNvSpPr>
          <p:nvPr>
            <p:ph idx="1"/>
          </p:nvPr>
        </p:nvSpPr>
        <p:spPr>
          <a:xfrm>
            <a:off x="1016000" y="1600200"/>
            <a:ext cx="9601200" cy="4305301"/>
          </a:xfrm>
        </p:spPr>
        <p:txBody>
          <a:bodyPr>
            <a:normAutofit fontScale="92500"/>
          </a:bodyPr>
          <a:lstStyle/>
          <a:p>
            <a:r>
              <a:rPr lang="en-GB" dirty="0"/>
              <a:t>In 1992 the </a:t>
            </a:r>
            <a:r>
              <a:rPr lang="en-GB" i="1" dirty="0"/>
              <a:t>European Cup </a:t>
            </a:r>
            <a:r>
              <a:rPr lang="en-GB" dirty="0"/>
              <a:t>was altered into the </a:t>
            </a:r>
            <a:r>
              <a:rPr lang="en-GB" i="1" dirty="0"/>
              <a:t>Champions League (UCL)</a:t>
            </a:r>
            <a:r>
              <a:rPr lang="en-GB" dirty="0"/>
              <a:t> which sparked a revamp in terms of a new marketing strategy and brand identity. </a:t>
            </a:r>
          </a:p>
          <a:p>
            <a:pPr marL="0" indent="0">
              <a:buNone/>
            </a:pPr>
            <a:endParaRPr lang="en-GB" i="1" dirty="0"/>
          </a:p>
          <a:p>
            <a:r>
              <a:rPr lang="en-GB" dirty="0"/>
              <a:t>For transformation of European club competition, UEFA formed an alliance with two former executives of ISL (international sport &amp; leisure). Recognising growth potential, Klaus Hempel and Jurgen Lenz formed TEAM (television event and media marketing). </a:t>
            </a:r>
          </a:p>
          <a:p>
            <a:endParaRPr lang="en-GB" dirty="0"/>
          </a:p>
          <a:p>
            <a:r>
              <a:rPr lang="en-GB" dirty="0"/>
              <a:t>After guidance from UEFA, TEAM desired to apply a blueprint for sports marketing success, by comprising the synergetic qualities of football, sponsorship and television. </a:t>
            </a:r>
          </a:p>
          <a:p>
            <a:endParaRPr lang="en-GB" dirty="0"/>
          </a:p>
          <a:p>
            <a:pPr marL="0" indent="0">
              <a:buNone/>
            </a:pPr>
            <a:r>
              <a:rPr lang="en-GB" dirty="0"/>
              <a:t>      (Desbordes, 2007). </a:t>
            </a:r>
          </a:p>
          <a:p>
            <a:endParaRPr lang="en-GB" dirty="0"/>
          </a:p>
        </p:txBody>
      </p:sp>
    </p:spTree>
    <p:extLst>
      <p:ext uri="{BB962C8B-B14F-4D97-AF65-F5344CB8AC3E}">
        <p14:creationId xmlns:p14="http://schemas.microsoft.com/office/powerpoint/2010/main" val="42889999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493E19-16F7-4F6E-AECA-620C1C15C099}"/>
              </a:ext>
            </a:extLst>
          </p:cNvPr>
          <p:cNvSpPr>
            <a:spLocks noGrp="1"/>
          </p:cNvSpPr>
          <p:nvPr>
            <p:ph type="title"/>
          </p:nvPr>
        </p:nvSpPr>
        <p:spPr>
          <a:xfrm>
            <a:off x="764988" y="282388"/>
            <a:ext cx="8163859" cy="1035424"/>
          </a:xfrm>
        </p:spPr>
        <p:txBody>
          <a:bodyPr/>
          <a:lstStyle/>
          <a:p>
            <a:r>
              <a:rPr lang="en-GB" dirty="0"/>
              <a:t>         </a:t>
            </a:r>
            <a:r>
              <a:rPr lang="en-GB" b="1" u="sng" dirty="0"/>
              <a:t>Marketing strategies</a:t>
            </a:r>
          </a:p>
        </p:txBody>
      </p:sp>
      <p:sp>
        <p:nvSpPr>
          <p:cNvPr id="3" name="Content Placeholder 2">
            <a:extLst>
              <a:ext uri="{FF2B5EF4-FFF2-40B4-BE49-F238E27FC236}">
                <a16:creationId xmlns:a16="http://schemas.microsoft.com/office/drawing/2014/main" id="{F9E79981-7954-44F2-AD18-A2169E448111}"/>
              </a:ext>
            </a:extLst>
          </p:cNvPr>
          <p:cNvSpPr>
            <a:spLocks noGrp="1"/>
          </p:cNvSpPr>
          <p:nvPr>
            <p:ph idx="1"/>
          </p:nvPr>
        </p:nvSpPr>
        <p:spPr>
          <a:xfrm>
            <a:off x="2092765" y="1667435"/>
            <a:ext cx="5293154" cy="2494429"/>
          </a:xfrm>
        </p:spPr>
        <p:txBody>
          <a:bodyPr>
            <a:normAutofit lnSpcReduction="10000"/>
          </a:bodyPr>
          <a:lstStyle/>
          <a:p>
            <a:r>
              <a:rPr lang="en-GB" sz="2800" dirty="0"/>
              <a:t>Sports events marketing.</a:t>
            </a:r>
          </a:p>
          <a:p>
            <a:r>
              <a:rPr lang="en-GB" sz="2800" dirty="0"/>
              <a:t>Mass Marketing.</a:t>
            </a:r>
          </a:p>
          <a:p>
            <a:r>
              <a:rPr lang="en-GB" sz="2800" dirty="0"/>
              <a:t>Social media marketing.</a:t>
            </a:r>
          </a:p>
          <a:p>
            <a:r>
              <a:rPr lang="en-GB" sz="2800" dirty="0"/>
              <a:t>Brand marketing. </a:t>
            </a:r>
          </a:p>
          <a:p>
            <a:r>
              <a:rPr lang="en-GB" sz="2800" dirty="0"/>
              <a:t>Partnerships / Sponsorships. </a:t>
            </a:r>
          </a:p>
        </p:txBody>
      </p:sp>
      <p:pic>
        <p:nvPicPr>
          <p:cNvPr id="8" name="Picture 7">
            <a:extLst>
              <a:ext uri="{FF2B5EF4-FFF2-40B4-BE49-F238E27FC236}">
                <a16:creationId xmlns:a16="http://schemas.microsoft.com/office/drawing/2014/main" id="{C6FBD143-ABAF-492C-BEAE-A908DE53A08A}"/>
              </a:ext>
            </a:extLst>
          </p:cNvPr>
          <p:cNvPicPr>
            <a:picLocks noChangeAspect="1"/>
          </p:cNvPicPr>
          <p:nvPr/>
        </p:nvPicPr>
        <p:blipFill>
          <a:blip r:embed="rId3"/>
          <a:stretch>
            <a:fillRect/>
          </a:stretch>
        </p:blipFill>
        <p:spPr>
          <a:xfrm>
            <a:off x="8296375" y="0"/>
            <a:ext cx="3895625" cy="2278941"/>
          </a:xfrm>
          <a:prstGeom prst="rect">
            <a:avLst/>
          </a:prstGeom>
        </p:spPr>
      </p:pic>
    </p:spTree>
    <p:extLst>
      <p:ext uri="{BB962C8B-B14F-4D97-AF65-F5344CB8AC3E}">
        <p14:creationId xmlns:p14="http://schemas.microsoft.com/office/powerpoint/2010/main" val="1562291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DAFFC8-E02B-417F-B59B-AC7575BAD204}"/>
              </a:ext>
            </a:extLst>
          </p:cNvPr>
          <p:cNvSpPr>
            <a:spLocks noGrp="1"/>
          </p:cNvSpPr>
          <p:nvPr>
            <p:ph type="title"/>
          </p:nvPr>
        </p:nvSpPr>
        <p:spPr>
          <a:xfrm>
            <a:off x="1686732" y="301661"/>
            <a:ext cx="9601200" cy="1485900"/>
          </a:xfrm>
        </p:spPr>
        <p:txBody>
          <a:bodyPr/>
          <a:lstStyle/>
          <a:p>
            <a:r>
              <a:rPr lang="en-GB" b="1" u="sng" dirty="0"/>
              <a:t>Mass marketing</a:t>
            </a:r>
          </a:p>
        </p:txBody>
      </p:sp>
      <p:sp>
        <p:nvSpPr>
          <p:cNvPr id="3" name="Content Placeholder 2">
            <a:extLst>
              <a:ext uri="{FF2B5EF4-FFF2-40B4-BE49-F238E27FC236}">
                <a16:creationId xmlns:a16="http://schemas.microsoft.com/office/drawing/2014/main" id="{383AB6DD-61E5-4324-BF80-132DE52DFC29}"/>
              </a:ext>
            </a:extLst>
          </p:cNvPr>
          <p:cNvSpPr>
            <a:spLocks noGrp="1"/>
          </p:cNvSpPr>
          <p:nvPr>
            <p:ph idx="1"/>
          </p:nvPr>
        </p:nvSpPr>
        <p:spPr>
          <a:xfrm>
            <a:off x="1622307" y="1902662"/>
            <a:ext cx="9601200" cy="3581400"/>
          </a:xfrm>
        </p:spPr>
        <p:txBody>
          <a:bodyPr/>
          <a:lstStyle/>
          <a:p>
            <a:r>
              <a:rPr lang="en-GB" dirty="0"/>
              <a:t>UEFA Dragon and flags at Cardiff Castle.</a:t>
            </a:r>
          </a:p>
          <a:p>
            <a:endParaRPr lang="en-GB" dirty="0"/>
          </a:p>
          <a:p>
            <a:r>
              <a:rPr lang="en-GB" dirty="0"/>
              <a:t>Big football, city centre near shops, restaurants / bars. </a:t>
            </a:r>
          </a:p>
          <a:p>
            <a:endParaRPr lang="en-GB" dirty="0"/>
          </a:p>
          <a:p>
            <a:r>
              <a:rPr lang="en-GB" dirty="0"/>
              <a:t>Fan zone at Cardiff Bay with floating football pitch. </a:t>
            </a:r>
          </a:p>
          <a:p>
            <a:endParaRPr lang="en-GB" dirty="0"/>
          </a:p>
          <a:p>
            <a:endParaRPr lang="en-GB" dirty="0"/>
          </a:p>
        </p:txBody>
      </p:sp>
      <p:pic>
        <p:nvPicPr>
          <p:cNvPr id="5" name="Picture 4">
            <a:extLst>
              <a:ext uri="{FF2B5EF4-FFF2-40B4-BE49-F238E27FC236}">
                <a16:creationId xmlns:a16="http://schemas.microsoft.com/office/drawing/2014/main" id="{7E5F027B-509B-4EEE-A45C-1FA1A08EAF0C}"/>
              </a:ext>
            </a:extLst>
          </p:cNvPr>
          <p:cNvPicPr>
            <a:picLocks noChangeAspect="1"/>
          </p:cNvPicPr>
          <p:nvPr/>
        </p:nvPicPr>
        <p:blipFill>
          <a:blip r:embed="rId3"/>
          <a:stretch>
            <a:fillRect/>
          </a:stretch>
        </p:blipFill>
        <p:spPr>
          <a:xfrm>
            <a:off x="8767695" y="2242592"/>
            <a:ext cx="3424153" cy="2338207"/>
          </a:xfrm>
          <a:prstGeom prst="rect">
            <a:avLst/>
          </a:prstGeom>
        </p:spPr>
      </p:pic>
      <p:pic>
        <p:nvPicPr>
          <p:cNvPr id="7" name="Picture 6">
            <a:extLst>
              <a:ext uri="{FF2B5EF4-FFF2-40B4-BE49-F238E27FC236}">
                <a16:creationId xmlns:a16="http://schemas.microsoft.com/office/drawing/2014/main" id="{2E0590EE-10FC-435A-8146-50B28490A4D7}"/>
              </a:ext>
            </a:extLst>
          </p:cNvPr>
          <p:cNvPicPr>
            <a:picLocks noChangeAspect="1"/>
          </p:cNvPicPr>
          <p:nvPr/>
        </p:nvPicPr>
        <p:blipFill>
          <a:blip r:embed="rId4"/>
          <a:stretch>
            <a:fillRect/>
          </a:stretch>
        </p:blipFill>
        <p:spPr>
          <a:xfrm>
            <a:off x="9462447" y="0"/>
            <a:ext cx="2729553" cy="2242591"/>
          </a:xfrm>
          <a:prstGeom prst="rect">
            <a:avLst/>
          </a:prstGeom>
        </p:spPr>
      </p:pic>
      <p:pic>
        <p:nvPicPr>
          <p:cNvPr id="9" name="Picture 8">
            <a:extLst>
              <a:ext uri="{FF2B5EF4-FFF2-40B4-BE49-F238E27FC236}">
                <a16:creationId xmlns:a16="http://schemas.microsoft.com/office/drawing/2014/main" id="{B564B97E-A240-4906-99D1-2C8F46C7CCDE}"/>
              </a:ext>
            </a:extLst>
          </p:cNvPr>
          <p:cNvPicPr>
            <a:picLocks noChangeAspect="1"/>
          </p:cNvPicPr>
          <p:nvPr/>
        </p:nvPicPr>
        <p:blipFill>
          <a:blip r:embed="rId5"/>
          <a:stretch>
            <a:fillRect/>
          </a:stretch>
        </p:blipFill>
        <p:spPr>
          <a:xfrm>
            <a:off x="8767695" y="4580799"/>
            <a:ext cx="3424153" cy="2277201"/>
          </a:xfrm>
          <a:prstGeom prst="rect">
            <a:avLst/>
          </a:prstGeom>
        </p:spPr>
      </p:pic>
    </p:spTree>
    <p:extLst>
      <p:ext uri="{BB962C8B-B14F-4D97-AF65-F5344CB8AC3E}">
        <p14:creationId xmlns:p14="http://schemas.microsoft.com/office/powerpoint/2010/main" val="40305237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202C55-AAE3-49FF-B631-1920A0349558}"/>
              </a:ext>
            </a:extLst>
          </p:cNvPr>
          <p:cNvSpPr>
            <a:spLocks noGrp="1"/>
          </p:cNvSpPr>
          <p:nvPr>
            <p:ph type="title"/>
          </p:nvPr>
        </p:nvSpPr>
        <p:spPr>
          <a:xfrm>
            <a:off x="914400" y="476250"/>
            <a:ext cx="9601200" cy="1485900"/>
          </a:xfrm>
        </p:spPr>
        <p:txBody>
          <a:bodyPr/>
          <a:lstStyle/>
          <a:p>
            <a:r>
              <a:rPr lang="en-GB" b="1" u="sng" dirty="0"/>
              <a:t>Sports events marketing</a:t>
            </a:r>
          </a:p>
        </p:txBody>
      </p:sp>
      <p:sp>
        <p:nvSpPr>
          <p:cNvPr id="3" name="Content Placeholder 2">
            <a:extLst>
              <a:ext uri="{FF2B5EF4-FFF2-40B4-BE49-F238E27FC236}">
                <a16:creationId xmlns:a16="http://schemas.microsoft.com/office/drawing/2014/main" id="{5A07979C-3ABD-4305-9A7B-EE25BCFD64FC}"/>
              </a:ext>
            </a:extLst>
          </p:cNvPr>
          <p:cNvSpPr>
            <a:spLocks noGrp="1"/>
          </p:cNvSpPr>
          <p:nvPr>
            <p:ph idx="1"/>
          </p:nvPr>
        </p:nvSpPr>
        <p:spPr>
          <a:xfrm>
            <a:off x="797243" y="2009775"/>
            <a:ext cx="8420100" cy="3581400"/>
          </a:xfrm>
        </p:spPr>
        <p:txBody>
          <a:bodyPr/>
          <a:lstStyle/>
          <a:p>
            <a:r>
              <a:rPr lang="en-GB" dirty="0"/>
              <a:t>A subdivision of marketing. It focuses upon the promotion of sports events and teams, as well as the promotion of other products/services via the events and teams. For Example, Heineken (a beer brand) at the UEFA champions League final 2017. </a:t>
            </a:r>
          </a:p>
          <a:p>
            <a:pPr marL="0" indent="0">
              <a:buNone/>
            </a:pPr>
            <a:endParaRPr lang="en-GB" dirty="0"/>
          </a:p>
          <a:p>
            <a:r>
              <a:rPr lang="en-GB" dirty="0"/>
              <a:t>There are 3 sectors of sports marketing, including;</a:t>
            </a:r>
          </a:p>
          <a:p>
            <a:pPr>
              <a:buFont typeface="Wingdings" panose="05000000000000000000" pitchFamily="2" charset="2"/>
              <a:buChar char="Ø"/>
            </a:pPr>
            <a:r>
              <a:rPr lang="en-GB" dirty="0"/>
              <a:t>    Advertising sport and its associations.</a:t>
            </a:r>
          </a:p>
          <a:p>
            <a:pPr>
              <a:buFont typeface="Wingdings" panose="05000000000000000000" pitchFamily="2" charset="2"/>
              <a:buChar char="Ø"/>
            </a:pPr>
            <a:r>
              <a:rPr lang="en-GB" dirty="0"/>
              <a:t>Promotion of the event, team &amp; individual athlete.</a:t>
            </a:r>
          </a:p>
          <a:p>
            <a:pPr>
              <a:buFont typeface="Wingdings" panose="05000000000000000000" pitchFamily="2" charset="2"/>
              <a:buChar char="Ø"/>
            </a:pPr>
            <a:r>
              <a:rPr lang="en-GB" dirty="0"/>
              <a:t>Promotion of sport participation amongst the public. </a:t>
            </a:r>
          </a:p>
        </p:txBody>
      </p:sp>
      <p:pic>
        <p:nvPicPr>
          <p:cNvPr id="5" name="Picture 4">
            <a:extLst>
              <a:ext uri="{FF2B5EF4-FFF2-40B4-BE49-F238E27FC236}">
                <a16:creationId xmlns:a16="http://schemas.microsoft.com/office/drawing/2014/main" id="{E3532D41-F811-454B-A2DD-4E08357F676D}"/>
              </a:ext>
            </a:extLst>
          </p:cNvPr>
          <p:cNvPicPr>
            <a:picLocks noChangeAspect="1"/>
          </p:cNvPicPr>
          <p:nvPr/>
        </p:nvPicPr>
        <p:blipFill rotWithShape="1">
          <a:blip r:embed="rId3"/>
          <a:srcRect l="7579"/>
          <a:stretch/>
        </p:blipFill>
        <p:spPr>
          <a:xfrm>
            <a:off x="9334500" y="2356838"/>
            <a:ext cx="2857500" cy="2144324"/>
          </a:xfrm>
          <a:prstGeom prst="rect">
            <a:avLst/>
          </a:prstGeom>
        </p:spPr>
      </p:pic>
      <p:pic>
        <p:nvPicPr>
          <p:cNvPr id="7" name="Picture 6">
            <a:extLst>
              <a:ext uri="{FF2B5EF4-FFF2-40B4-BE49-F238E27FC236}">
                <a16:creationId xmlns:a16="http://schemas.microsoft.com/office/drawing/2014/main" id="{FEAF4A17-A6B9-43F1-B5BE-C5C5E094AC42}"/>
              </a:ext>
            </a:extLst>
          </p:cNvPr>
          <p:cNvPicPr>
            <a:picLocks noChangeAspect="1"/>
          </p:cNvPicPr>
          <p:nvPr/>
        </p:nvPicPr>
        <p:blipFill>
          <a:blip r:embed="rId4"/>
          <a:stretch>
            <a:fillRect/>
          </a:stretch>
        </p:blipFill>
        <p:spPr>
          <a:xfrm>
            <a:off x="9334500" y="0"/>
            <a:ext cx="2857500" cy="2143125"/>
          </a:xfrm>
          <a:prstGeom prst="rect">
            <a:avLst/>
          </a:prstGeom>
        </p:spPr>
      </p:pic>
      <p:pic>
        <p:nvPicPr>
          <p:cNvPr id="9" name="Picture 8">
            <a:extLst>
              <a:ext uri="{FF2B5EF4-FFF2-40B4-BE49-F238E27FC236}">
                <a16:creationId xmlns:a16="http://schemas.microsoft.com/office/drawing/2014/main" id="{75BEB9D7-7DD2-4B52-89D0-8D57F88E8F94}"/>
              </a:ext>
            </a:extLst>
          </p:cNvPr>
          <p:cNvPicPr>
            <a:picLocks noChangeAspect="1"/>
          </p:cNvPicPr>
          <p:nvPr/>
        </p:nvPicPr>
        <p:blipFill rotWithShape="1">
          <a:blip r:embed="rId5"/>
          <a:srcRect t="8433" r="8594"/>
          <a:stretch/>
        </p:blipFill>
        <p:spPr>
          <a:xfrm>
            <a:off x="8172450" y="4754092"/>
            <a:ext cx="4019550" cy="2103908"/>
          </a:xfrm>
          <a:prstGeom prst="rect">
            <a:avLst/>
          </a:prstGeom>
        </p:spPr>
      </p:pic>
    </p:spTree>
    <p:extLst>
      <p:ext uri="{BB962C8B-B14F-4D97-AF65-F5344CB8AC3E}">
        <p14:creationId xmlns:p14="http://schemas.microsoft.com/office/powerpoint/2010/main" val="15812394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9CEA17-3B05-4D73-8FF6-419721168F45}"/>
              </a:ext>
            </a:extLst>
          </p:cNvPr>
          <p:cNvSpPr>
            <a:spLocks noGrp="1"/>
          </p:cNvSpPr>
          <p:nvPr>
            <p:ph type="title"/>
          </p:nvPr>
        </p:nvSpPr>
        <p:spPr>
          <a:xfrm>
            <a:off x="860612" y="121024"/>
            <a:ext cx="10285938" cy="1485900"/>
          </a:xfrm>
        </p:spPr>
        <p:txBody>
          <a:bodyPr>
            <a:normAutofit fontScale="90000"/>
          </a:bodyPr>
          <a:lstStyle/>
          <a:p>
            <a:r>
              <a:rPr lang="en-GB" b="1" u="sng" dirty="0"/>
              <a:t>Social media marketing</a:t>
            </a:r>
            <a:br>
              <a:rPr lang="en-GB" dirty="0"/>
            </a:br>
            <a:br>
              <a:rPr lang="en-GB" dirty="0"/>
            </a:br>
            <a:r>
              <a:rPr lang="en-GB" sz="2800" i="1" dirty="0">
                <a:solidFill>
                  <a:srgbClr val="191B0E"/>
                </a:solidFill>
                <a:ea typeface="+mn-ea"/>
                <a:cs typeface="+mn-cs"/>
              </a:rPr>
              <a:t>A key element when planning a marketing strategy (</a:t>
            </a:r>
            <a:r>
              <a:rPr lang="en-GB" sz="2800" i="1" dirty="0" err="1">
                <a:solidFill>
                  <a:srgbClr val="191B0E"/>
                </a:solidFill>
                <a:ea typeface="+mn-ea"/>
                <a:cs typeface="+mn-cs"/>
              </a:rPr>
              <a:t>Hutchingson</a:t>
            </a:r>
            <a:r>
              <a:rPr lang="en-GB" sz="2800" i="1" dirty="0">
                <a:solidFill>
                  <a:srgbClr val="191B0E"/>
                </a:solidFill>
                <a:ea typeface="+mn-ea"/>
                <a:cs typeface="+mn-cs"/>
              </a:rPr>
              <a:t>, 2017). </a:t>
            </a:r>
            <a:endParaRPr lang="en-GB" i="1" dirty="0"/>
          </a:p>
        </p:txBody>
      </p:sp>
      <p:sp>
        <p:nvSpPr>
          <p:cNvPr id="3" name="Content Placeholder 2">
            <a:extLst>
              <a:ext uri="{FF2B5EF4-FFF2-40B4-BE49-F238E27FC236}">
                <a16:creationId xmlns:a16="http://schemas.microsoft.com/office/drawing/2014/main" id="{C5ED698E-D142-4A93-BA6F-57FBDE3AF210}"/>
              </a:ext>
            </a:extLst>
          </p:cNvPr>
          <p:cNvSpPr>
            <a:spLocks noGrp="1"/>
          </p:cNvSpPr>
          <p:nvPr>
            <p:ph idx="1"/>
          </p:nvPr>
        </p:nvSpPr>
        <p:spPr>
          <a:xfrm>
            <a:off x="1165413" y="2230470"/>
            <a:ext cx="5921188" cy="1963271"/>
          </a:xfrm>
        </p:spPr>
        <p:txBody>
          <a:bodyPr>
            <a:noAutofit/>
          </a:bodyPr>
          <a:lstStyle/>
          <a:p>
            <a:r>
              <a:rPr lang="en-GB" sz="3600" dirty="0"/>
              <a:t>Facebook </a:t>
            </a:r>
          </a:p>
          <a:p>
            <a:r>
              <a:rPr lang="en-GB" sz="3600" dirty="0"/>
              <a:t>Instagram</a:t>
            </a:r>
          </a:p>
          <a:p>
            <a:r>
              <a:rPr lang="en-GB" sz="3600" dirty="0"/>
              <a:t>Twitter</a:t>
            </a:r>
          </a:p>
          <a:p>
            <a:r>
              <a:rPr lang="en-GB" sz="3600" dirty="0"/>
              <a:t>snapchat</a:t>
            </a:r>
          </a:p>
        </p:txBody>
      </p:sp>
      <p:pic>
        <p:nvPicPr>
          <p:cNvPr id="7" name="Picture 6">
            <a:extLst>
              <a:ext uri="{FF2B5EF4-FFF2-40B4-BE49-F238E27FC236}">
                <a16:creationId xmlns:a16="http://schemas.microsoft.com/office/drawing/2014/main" id="{18D2F67C-669E-47DF-AC1E-0CEF4BE5054F}"/>
              </a:ext>
            </a:extLst>
          </p:cNvPr>
          <p:cNvPicPr>
            <a:picLocks noChangeAspect="1"/>
          </p:cNvPicPr>
          <p:nvPr/>
        </p:nvPicPr>
        <p:blipFill>
          <a:blip r:embed="rId3"/>
          <a:stretch>
            <a:fillRect/>
          </a:stretch>
        </p:blipFill>
        <p:spPr>
          <a:xfrm>
            <a:off x="7794654" y="0"/>
            <a:ext cx="1037935" cy="842803"/>
          </a:xfrm>
          <a:prstGeom prst="rect">
            <a:avLst/>
          </a:prstGeom>
        </p:spPr>
      </p:pic>
      <p:pic>
        <p:nvPicPr>
          <p:cNvPr id="9" name="Picture 8">
            <a:extLst>
              <a:ext uri="{FF2B5EF4-FFF2-40B4-BE49-F238E27FC236}">
                <a16:creationId xmlns:a16="http://schemas.microsoft.com/office/drawing/2014/main" id="{CB89D45F-D6B1-40E0-B5FF-60204650A666}"/>
              </a:ext>
            </a:extLst>
          </p:cNvPr>
          <p:cNvPicPr>
            <a:picLocks noChangeAspect="1"/>
          </p:cNvPicPr>
          <p:nvPr/>
        </p:nvPicPr>
        <p:blipFill>
          <a:blip r:embed="rId4"/>
          <a:stretch>
            <a:fillRect/>
          </a:stretch>
        </p:blipFill>
        <p:spPr>
          <a:xfrm>
            <a:off x="10043810" y="0"/>
            <a:ext cx="1037935" cy="1037935"/>
          </a:xfrm>
          <a:prstGeom prst="rect">
            <a:avLst/>
          </a:prstGeom>
        </p:spPr>
      </p:pic>
      <p:pic>
        <p:nvPicPr>
          <p:cNvPr id="11" name="Picture 10">
            <a:extLst>
              <a:ext uri="{FF2B5EF4-FFF2-40B4-BE49-F238E27FC236}">
                <a16:creationId xmlns:a16="http://schemas.microsoft.com/office/drawing/2014/main" id="{19B2BF00-2230-4792-8C2A-3EF16A335314}"/>
              </a:ext>
            </a:extLst>
          </p:cNvPr>
          <p:cNvPicPr>
            <a:picLocks noChangeAspect="1"/>
          </p:cNvPicPr>
          <p:nvPr/>
        </p:nvPicPr>
        <p:blipFill>
          <a:blip r:embed="rId5"/>
          <a:stretch>
            <a:fillRect/>
          </a:stretch>
        </p:blipFill>
        <p:spPr>
          <a:xfrm>
            <a:off x="11154065" y="0"/>
            <a:ext cx="1037935" cy="1037935"/>
          </a:xfrm>
          <a:prstGeom prst="rect">
            <a:avLst/>
          </a:prstGeom>
        </p:spPr>
      </p:pic>
      <p:pic>
        <p:nvPicPr>
          <p:cNvPr id="13" name="Picture 12">
            <a:extLst>
              <a:ext uri="{FF2B5EF4-FFF2-40B4-BE49-F238E27FC236}">
                <a16:creationId xmlns:a16="http://schemas.microsoft.com/office/drawing/2014/main" id="{B6E6687B-03C6-4AC8-8E29-1071CCCD198C}"/>
              </a:ext>
            </a:extLst>
          </p:cNvPr>
          <p:cNvPicPr>
            <a:picLocks noChangeAspect="1"/>
          </p:cNvPicPr>
          <p:nvPr/>
        </p:nvPicPr>
        <p:blipFill>
          <a:blip r:embed="rId6"/>
          <a:stretch>
            <a:fillRect/>
          </a:stretch>
        </p:blipFill>
        <p:spPr>
          <a:xfrm>
            <a:off x="8941070" y="-1"/>
            <a:ext cx="1037935" cy="1037935"/>
          </a:xfrm>
          <a:prstGeom prst="rect">
            <a:avLst/>
          </a:prstGeom>
        </p:spPr>
      </p:pic>
    </p:spTree>
    <p:extLst>
      <p:ext uri="{BB962C8B-B14F-4D97-AF65-F5344CB8AC3E}">
        <p14:creationId xmlns:p14="http://schemas.microsoft.com/office/powerpoint/2010/main" val="24539726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4D1EE-5D38-4A13-8A24-61E9CEDF92B2}"/>
              </a:ext>
            </a:extLst>
          </p:cNvPr>
          <p:cNvSpPr>
            <a:spLocks noGrp="1"/>
          </p:cNvSpPr>
          <p:nvPr>
            <p:ph type="title"/>
          </p:nvPr>
        </p:nvSpPr>
        <p:spPr>
          <a:xfrm>
            <a:off x="742950" y="0"/>
            <a:ext cx="9601200" cy="1485900"/>
          </a:xfrm>
        </p:spPr>
        <p:txBody>
          <a:bodyPr/>
          <a:lstStyle/>
          <a:p>
            <a:r>
              <a:rPr lang="en-GB" b="1" u="sng" dirty="0"/>
              <a:t>Facebook</a:t>
            </a:r>
            <a:r>
              <a:rPr lang="en-GB" dirty="0"/>
              <a:t> </a:t>
            </a:r>
          </a:p>
        </p:txBody>
      </p:sp>
      <p:pic>
        <p:nvPicPr>
          <p:cNvPr id="4" name="Picture 3" descr="2017 UEFA Champions League Final on Facebook and Instagram [Infographic] | Social Media Today">
            <a:extLst>
              <a:ext uri="{FF2B5EF4-FFF2-40B4-BE49-F238E27FC236}">
                <a16:creationId xmlns:a16="http://schemas.microsoft.com/office/drawing/2014/main" id="{016210D7-BA29-465E-8096-96728BE142A0}"/>
              </a:ext>
            </a:extLst>
          </p:cNvPr>
          <p:cNvPicPr/>
          <p:nvPr/>
        </p:nvPicPr>
        <p:blipFill rotWithShape="1">
          <a:blip r:embed="rId3">
            <a:extLst>
              <a:ext uri="{28A0092B-C50C-407E-A947-70E740481C1C}">
                <a14:useLocalDpi xmlns:a14="http://schemas.microsoft.com/office/drawing/2010/main" val="0"/>
              </a:ext>
            </a:extLst>
          </a:blip>
          <a:srcRect r="-1043" b="13937"/>
          <a:stretch/>
        </p:blipFill>
        <p:spPr bwMode="auto">
          <a:xfrm>
            <a:off x="3376460" y="571500"/>
            <a:ext cx="5439080" cy="6057071"/>
          </a:xfrm>
          <a:prstGeom prst="rect">
            <a:avLst/>
          </a:prstGeom>
          <a:noFill/>
          <a:ln>
            <a:noFill/>
          </a:ln>
          <a:extLst>
            <a:ext uri="{53640926-AAD7-44D8-BBD7-CCE9431645EC}">
              <a14:shadowObscured xmlns:a14="http://schemas.microsoft.com/office/drawing/2010/main"/>
            </a:ext>
          </a:extLst>
        </p:spPr>
      </p:pic>
      <p:sp>
        <p:nvSpPr>
          <p:cNvPr id="5" name="TextBox 4">
            <a:extLst>
              <a:ext uri="{FF2B5EF4-FFF2-40B4-BE49-F238E27FC236}">
                <a16:creationId xmlns:a16="http://schemas.microsoft.com/office/drawing/2014/main" id="{135880A0-3585-42C1-A609-4E07A61B3A41}"/>
              </a:ext>
            </a:extLst>
          </p:cNvPr>
          <p:cNvSpPr txBox="1"/>
          <p:nvPr/>
        </p:nvSpPr>
        <p:spPr>
          <a:xfrm>
            <a:off x="8815540" y="5924550"/>
            <a:ext cx="2328710" cy="369332"/>
          </a:xfrm>
          <a:prstGeom prst="rect">
            <a:avLst/>
          </a:prstGeom>
          <a:noFill/>
        </p:spPr>
        <p:txBody>
          <a:bodyPr wrap="square" rtlCol="0">
            <a:spAutoFit/>
          </a:bodyPr>
          <a:lstStyle/>
          <a:p>
            <a:r>
              <a:rPr lang="en-GB" dirty="0"/>
              <a:t>(Facebook, 2017).</a:t>
            </a:r>
          </a:p>
        </p:txBody>
      </p:sp>
    </p:spTree>
    <p:extLst>
      <p:ext uri="{BB962C8B-B14F-4D97-AF65-F5344CB8AC3E}">
        <p14:creationId xmlns:p14="http://schemas.microsoft.com/office/powerpoint/2010/main" val="13792048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346E8B-AC46-449B-9F51-AA917506B23D}"/>
              </a:ext>
            </a:extLst>
          </p:cNvPr>
          <p:cNvSpPr>
            <a:spLocks noGrp="1"/>
          </p:cNvSpPr>
          <p:nvPr>
            <p:ph type="title"/>
          </p:nvPr>
        </p:nvSpPr>
        <p:spPr>
          <a:xfrm>
            <a:off x="1030637" y="216734"/>
            <a:ext cx="9601200" cy="1485900"/>
          </a:xfrm>
        </p:spPr>
        <p:txBody>
          <a:bodyPr/>
          <a:lstStyle/>
          <a:p>
            <a:r>
              <a:rPr lang="en-GB" b="1" u="sng" dirty="0"/>
              <a:t>Brand Marketing</a:t>
            </a:r>
          </a:p>
        </p:txBody>
      </p:sp>
      <p:sp>
        <p:nvSpPr>
          <p:cNvPr id="3" name="Content Placeholder 2">
            <a:extLst>
              <a:ext uri="{FF2B5EF4-FFF2-40B4-BE49-F238E27FC236}">
                <a16:creationId xmlns:a16="http://schemas.microsoft.com/office/drawing/2014/main" id="{B4B83B7D-ACDF-48CC-8B76-B8B64A0B3042}"/>
              </a:ext>
            </a:extLst>
          </p:cNvPr>
          <p:cNvSpPr>
            <a:spLocks noGrp="1"/>
          </p:cNvSpPr>
          <p:nvPr>
            <p:ph idx="1"/>
          </p:nvPr>
        </p:nvSpPr>
        <p:spPr>
          <a:xfrm>
            <a:off x="985408" y="1115109"/>
            <a:ext cx="7477609" cy="5526157"/>
          </a:xfrm>
        </p:spPr>
        <p:txBody>
          <a:bodyPr>
            <a:normAutofit fontScale="92500" lnSpcReduction="20000"/>
          </a:bodyPr>
          <a:lstStyle/>
          <a:p>
            <a:r>
              <a:rPr lang="en-GB" sz="2600" dirty="0"/>
              <a:t>TEAM introduced the UEFA logo &amp; ‘Starball’.</a:t>
            </a:r>
          </a:p>
          <a:p>
            <a:r>
              <a:rPr lang="en-GB" sz="2600" dirty="0"/>
              <a:t>Replicas of ‘match’ balls are made and sold in shops, promoting the final and inevitably the Brand of UEFA. </a:t>
            </a:r>
          </a:p>
          <a:p>
            <a:r>
              <a:rPr lang="en-GB" sz="2600" dirty="0"/>
              <a:t>Includes the location of the final and the year. ‘Final. Cardiff. 2017’ </a:t>
            </a:r>
          </a:p>
          <a:p>
            <a:r>
              <a:rPr lang="en-GB" sz="2600" dirty="0"/>
              <a:t>Addidas official ‘matchball’ sponsor of 2017.  </a:t>
            </a:r>
          </a:p>
          <a:p>
            <a:endParaRPr lang="en-GB" sz="2600" dirty="0"/>
          </a:p>
          <a:p>
            <a:r>
              <a:rPr lang="en-GB" sz="2600" dirty="0"/>
              <a:t>Consistent and uniform, UEFA promotional banners around the city &amp; stadium. ‘Principality’ taken off stadium and renamed as ‘Cardiff international stadium’. Allowing Cardiff to be recognised as an international destination. </a:t>
            </a:r>
          </a:p>
          <a:p>
            <a:pPr marL="0" indent="0">
              <a:buNone/>
            </a:pPr>
            <a:endParaRPr lang="en-GB" sz="2600" dirty="0"/>
          </a:p>
          <a:p>
            <a:r>
              <a:rPr lang="en-GB" sz="2600" dirty="0"/>
              <a:t>UEFA placed flags and banners around the city, promoting themselves and the teams, Real Madrid and Juventus. </a:t>
            </a:r>
          </a:p>
          <a:p>
            <a:endParaRPr lang="en-GB" dirty="0"/>
          </a:p>
        </p:txBody>
      </p:sp>
      <p:pic>
        <p:nvPicPr>
          <p:cNvPr id="5" name="Picture 4">
            <a:extLst>
              <a:ext uri="{FF2B5EF4-FFF2-40B4-BE49-F238E27FC236}">
                <a16:creationId xmlns:a16="http://schemas.microsoft.com/office/drawing/2014/main" id="{0E52E50A-5BBC-46F5-83F9-32BA8DFD452E}"/>
              </a:ext>
            </a:extLst>
          </p:cNvPr>
          <p:cNvPicPr>
            <a:picLocks noChangeAspect="1"/>
          </p:cNvPicPr>
          <p:nvPr/>
        </p:nvPicPr>
        <p:blipFill>
          <a:blip r:embed="rId3"/>
          <a:stretch>
            <a:fillRect/>
          </a:stretch>
        </p:blipFill>
        <p:spPr>
          <a:xfrm>
            <a:off x="8353264" y="0"/>
            <a:ext cx="3838736" cy="1919368"/>
          </a:xfrm>
          <a:prstGeom prst="rect">
            <a:avLst/>
          </a:prstGeom>
        </p:spPr>
      </p:pic>
      <p:pic>
        <p:nvPicPr>
          <p:cNvPr id="7" name="Picture 6">
            <a:extLst>
              <a:ext uri="{FF2B5EF4-FFF2-40B4-BE49-F238E27FC236}">
                <a16:creationId xmlns:a16="http://schemas.microsoft.com/office/drawing/2014/main" id="{62F3F626-3704-4DC1-B3FB-996328244D1C}"/>
              </a:ext>
            </a:extLst>
          </p:cNvPr>
          <p:cNvPicPr>
            <a:picLocks noChangeAspect="1"/>
          </p:cNvPicPr>
          <p:nvPr/>
        </p:nvPicPr>
        <p:blipFill>
          <a:blip r:embed="rId4"/>
          <a:stretch>
            <a:fillRect/>
          </a:stretch>
        </p:blipFill>
        <p:spPr>
          <a:xfrm>
            <a:off x="9334500" y="1919368"/>
            <a:ext cx="2857500" cy="2381250"/>
          </a:xfrm>
          <a:prstGeom prst="rect">
            <a:avLst/>
          </a:prstGeom>
        </p:spPr>
      </p:pic>
      <p:pic>
        <p:nvPicPr>
          <p:cNvPr id="9" name="Picture 8">
            <a:extLst>
              <a:ext uri="{FF2B5EF4-FFF2-40B4-BE49-F238E27FC236}">
                <a16:creationId xmlns:a16="http://schemas.microsoft.com/office/drawing/2014/main" id="{ECA15AC2-F80F-42C9-90A6-E29B347E2608}"/>
              </a:ext>
            </a:extLst>
          </p:cNvPr>
          <p:cNvPicPr>
            <a:picLocks noChangeAspect="1"/>
          </p:cNvPicPr>
          <p:nvPr/>
        </p:nvPicPr>
        <p:blipFill>
          <a:blip r:embed="rId5"/>
          <a:stretch>
            <a:fillRect/>
          </a:stretch>
        </p:blipFill>
        <p:spPr>
          <a:xfrm>
            <a:off x="10339754" y="4270313"/>
            <a:ext cx="1832603" cy="2586390"/>
          </a:xfrm>
          <a:prstGeom prst="rect">
            <a:avLst/>
          </a:prstGeom>
        </p:spPr>
      </p:pic>
    </p:spTree>
    <p:extLst>
      <p:ext uri="{BB962C8B-B14F-4D97-AF65-F5344CB8AC3E}">
        <p14:creationId xmlns:p14="http://schemas.microsoft.com/office/powerpoint/2010/main" val="17009383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B40E3B-AD75-4C22-8EBF-A23B116C89AC}"/>
              </a:ext>
            </a:extLst>
          </p:cNvPr>
          <p:cNvSpPr>
            <a:spLocks noGrp="1"/>
          </p:cNvSpPr>
          <p:nvPr>
            <p:ph type="title"/>
          </p:nvPr>
        </p:nvSpPr>
        <p:spPr>
          <a:xfrm>
            <a:off x="689674" y="30996"/>
            <a:ext cx="9601200" cy="1485900"/>
          </a:xfrm>
        </p:spPr>
        <p:txBody>
          <a:bodyPr/>
          <a:lstStyle/>
          <a:p>
            <a:r>
              <a:rPr lang="en-GB" b="1" u="sng" dirty="0"/>
              <a:t>Partnerships / Sponsorships</a:t>
            </a:r>
          </a:p>
        </p:txBody>
      </p:sp>
      <p:sp>
        <p:nvSpPr>
          <p:cNvPr id="3" name="Content Placeholder 2">
            <a:extLst>
              <a:ext uri="{FF2B5EF4-FFF2-40B4-BE49-F238E27FC236}">
                <a16:creationId xmlns:a16="http://schemas.microsoft.com/office/drawing/2014/main" id="{43C87099-E641-45BA-9499-CD7BF4EE19CF}"/>
              </a:ext>
            </a:extLst>
          </p:cNvPr>
          <p:cNvSpPr>
            <a:spLocks noGrp="1"/>
          </p:cNvSpPr>
          <p:nvPr>
            <p:ph idx="1"/>
          </p:nvPr>
        </p:nvSpPr>
        <p:spPr>
          <a:xfrm>
            <a:off x="964986" y="1596897"/>
            <a:ext cx="6526579" cy="3737103"/>
          </a:xfrm>
        </p:spPr>
        <p:txBody>
          <a:bodyPr>
            <a:normAutofit fontScale="92500" lnSpcReduction="20000"/>
          </a:bodyPr>
          <a:lstStyle/>
          <a:p>
            <a:r>
              <a:rPr lang="en-GB" sz="3000" dirty="0"/>
              <a:t>Heineken international</a:t>
            </a:r>
          </a:p>
          <a:p>
            <a:r>
              <a:rPr lang="en-GB" sz="3000" dirty="0"/>
              <a:t>Champions the match</a:t>
            </a:r>
          </a:p>
          <a:p>
            <a:endParaRPr lang="en-GB" sz="3000" dirty="0"/>
          </a:p>
          <a:p>
            <a:r>
              <a:rPr lang="en-GB" sz="3000" dirty="0"/>
              <a:t>VisitWales</a:t>
            </a:r>
          </a:p>
          <a:p>
            <a:r>
              <a:rPr lang="en-GB" sz="3000" dirty="0"/>
              <a:t>2017 – The Year of the Legend</a:t>
            </a:r>
          </a:p>
          <a:p>
            <a:r>
              <a:rPr lang="en-GB" sz="3000" dirty="0"/>
              <a:t>Bilingual marketing material in 6 languages: Spanish, German, Italian, French, Welsh and English (Lamb, 2017). </a:t>
            </a:r>
          </a:p>
          <a:p>
            <a:pPr marL="0" indent="0">
              <a:buNone/>
            </a:pPr>
            <a:endParaRPr lang="en-GB" dirty="0"/>
          </a:p>
        </p:txBody>
      </p:sp>
      <p:pic>
        <p:nvPicPr>
          <p:cNvPr id="5" name="Picture 4">
            <a:extLst>
              <a:ext uri="{FF2B5EF4-FFF2-40B4-BE49-F238E27FC236}">
                <a16:creationId xmlns:a16="http://schemas.microsoft.com/office/drawing/2014/main" id="{984CFE72-5CAD-47C4-898F-8B9C53840666}"/>
              </a:ext>
            </a:extLst>
          </p:cNvPr>
          <p:cNvPicPr>
            <a:picLocks noChangeAspect="1"/>
          </p:cNvPicPr>
          <p:nvPr/>
        </p:nvPicPr>
        <p:blipFill>
          <a:blip r:embed="rId3"/>
          <a:stretch>
            <a:fillRect/>
          </a:stretch>
        </p:blipFill>
        <p:spPr>
          <a:xfrm>
            <a:off x="9045323" y="0"/>
            <a:ext cx="3146677" cy="2279374"/>
          </a:xfrm>
          <a:prstGeom prst="rect">
            <a:avLst/>
          </a:prstGeom>
        </p:spPr>
      </p:pic>
      <p:pic>
        <p:nvPicPr>
          <p:cNvPr id="7" name="Picture 6">
            <a:extLst>
              <a:ext uri="{FF2B5EF4-FFF2-40B4-BE49-F238E27FC236}">
                <a16:creationId xmlns:a16="http://schemas.microsoft.com/office/drawing/2014/main" id="{F0343002-B3B5-466A-B81C-AA6E13C33BFA}"/>
              </a:ext>
            </a:extLst>
          </p:cNvPr>
          <p:cNvPicPr>
            <a:picLocks noChangeAspect="1"/>
          </p:cNvPicPr>
          <p:nvPr/>
        </p:nvPicPr>
        <p:blipFill>
          <a:blip r:embed="rId4"/>
          <a:stretch>
            <a:fillRect/>
          </a:stretch>
        </p:blipFill>
        <p:spPr>
          <a:xfrm>
            <a:off x="9530920" y="2683565"/>
            <a:ext cx="2661079" cy="2650435"/>
          </a:xfrm>
          <a:prstGeom prst="rect">
            <a:avLst/>
          </a:prstGeom>
        </p:spPr>
      </p:pic>
      <p:pic>
        <p:nvPicPr>
          <p:cNvPr id="9" name="Picture 8">
            <a:extLst>
              <a:ext uri="{FF2B5EF4-FFF2-40B4-BE49-F238E27FC236}">
                <a16:creationId xmlns:a16="http://schemas.microsoft.com/office/drawing/2014/main" id="{351209BF-AA0F-48B0-AAF5-CB9EF1CA3150}"/>
              </a:ext>
            </a:extLst>
          </p:cNvPr>
          <p:cNvPicPr>
            <a:picLocks noChangeAspect="1"/>
          </p:cNvPicPr>
          <p:nvPr/>
        </p:nvPicPr>
        <p:blipFill>
          <a:blip r:embed="rId5"/>
          <a:stretch>
            <a:fillRect/>
          </a:stretch>
        </p:blipFill>
        <p:spPr>
          <a:xfrm>
            <a:off x="7491566" y="5738191"/>
            <a:ext cx="4700433" cy="1119809"/>
          </a:xfrm>
          <a:prstGeom prst="rect">
            <a:avLst/>
          </a:prstGeom>
        </p:spPr>
      </p:pic>
    </p:spTree>
    <p:extLst>
      <p:ext uri="{BB962C8B-B14F-4D97-AF65-F5344CB8AC3E}">
        <p14:creationId xmlns:p14="http://schemas.microsoft.com/office/powerpoint/2010/main" val="13307561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FB32C3-3C47-4A76-A6B7-D68087DE2867}"/>
              </a:ext>
            </a:extLst>
          </p:cNvPr>
          <p:cNvSpPr>
            <a:spLocks noGrp="1"/>
          </p:cNvSpPr>
          <p:nvPr>
            <p:ph type="title"/>
          </p:nvPr>
        </p:nvSpPr>
        <p:spPr>
          <a:xfrm>
            <a:off x="1066801" y="0"/>
            <a:ext cx="9601200" cy="1485900"/>
          </a:xfrm>
        </p:spPr>
        <p:txBody>
          <a:bodyPr>
            <a:normAutofit fontScale="90000"/>
          </a:bodyPr>
          <a:lstStyle/>
          <a:p>
            <a:pPr algn="ctr"/>
            <a:r>
              <a:rPr lang="en-GB" b="1" u="sng" dirty="0"/>
              <a:t>Champions League final 2017 </a:t>
            </a:r>
            <a:br>
              <a:rPr lang="en-GB" b="1" u="sng" dirty="0"/>
            </a:br>
            <a:r>
              <a:rPr lang="en-GB" b="1" u="sng" dirty="0"/>
              <a:t>&amp; </a:t>
            </a:r>
            <a:br>
              <a:rPr lang="en-GB" b="1" u="sng" dirty="0"/>
            </a:br>
            <a:r>
              <a:rPr lang="en-GB" b="1" u="sng" dirty="0"/>
              <a:t>Rugby World Cup 1999</a:t>
            </a:r>
          </a:p>
        </p:txBody>
      </p:sp>
      <p:sp>
        <p:nvSpPr>
          <p:cNvPr id="3" name="Content Placeholder 2">
            <a:extLst>
              <a:ext uri="{FF2B5EF4-FFF2-40B4-BE49-F238E27FC236}">
                <a16:creationId xmlns:a16="http://schemas.microsoft.com/office/drawing/2014/main" id="{1222A38B-ECF9-42B5-A6E0-F34F295A50E7}"/>
              </a:ext>
            </a:extLst>
          </p:cNvPr>
          <p:cNvSpPr>
            <a:spLocks noGrp="1"/>
          </p:cNvSpPr>
          <p:nvPr>
            <p:ph idx="1"/>
          </p:nvPr>
        </p:nvSpPr>
        <p:spPr>
          <a:xfrm>
            <a:off x="1224116" y="2005781"/>
            <a:ext cx="10589342" cy="3581400"/>
          </a:xfrm>
        </p:spPr>
        <p:txBody>
          <a:bodyPr>
            <a:normAutofit lnSpcReduction="10000"/>
          </a:bodyPr>
          <a:lstStyle/>
          <a:p>
            <a:pPr marL="0" indent="0">
              <a:buNone/>
            </a:pPr>
            <a:r>
              <a:rPr lang="en-GB" sz="2800" b="1" i="1" dirty="0"/>
              <a:t>Comparing marketing strategies of the Champions League Final to the Rugby World Cup 1999....</a:t>
            </a:r>
          </a:p>
          <a:p>
            <a:pPr marL="0" indent="0">
              <a:buNone/>
            </a:pPr>
            <a:endParaRPr lang="en-GB" b="1" i="1" dirty="0"/>
          </a:p>
          <a:p>
            <a:r>
              <a:rPr lang="en-GB" sz="2400" b="1" i="1" dirty="0"/>
              <a:t>Rugby world Cup promotional ad 1999 </a:t>
            </a:r>
          </a:p>
          <a:p>
            <a:pPr marL="0" indent="0">
              <a:buNone/>
            </a:pPr>
            <a:r>
              <a:rPr lang="en-GB" b="1" i="1" dirty="0">
                <a:hlinkClick r:id="rId3"/>
              </a:rPr>
              <a:t>https://www.youtube.com/watch?v=U9TgZc91WUE</a:t>
            </a:r>
            <a:r>
              <a:rPr lang="en-GB" b="1" i="1" dirty="0"/>
              <a:t> </a:t>
            </a:r>
          </a:p>
          <a:p>
            <a:pPr marL="0" indent="0">
              <a:buNone/>
            </a:pPr>
            <a:endParaRPr lang="en-GB" b="1" i="1" dirty="0"/>
          </a:p>
          <a:p>
            <a:r>
              <a:rPr lang="en-GB" sz="2400" b="1" i="1" dirty="0"/>
              <a:t>UEFA Champions League Final promotional ad 2017</a:t>
            </a:r>
          </a:p>
          <a:p>
            <a:pPr marL="0" indent="0">
              <a:buNone/>
            </a:pPr>
            <a:r>
              <a:rPr lang="en-GB" b="1" i="1" dirty="0">
                <a:hlinkClick r:id="rId4"/>
              </a:rPr>
              <a:t>https://www.youtube.com/watch?v=nUatfj91ekM</a:t>
            </a:r>
            <a:r>
              <a:rPr lang="en-GB" b="1" i="1" dirty="0"/>
              <a:t> </a:t>
            </a:r>
          </a:p>
          <a:p>
            <a:pPr marL="0" indent="0">
              <a:buNone/>
            </a:pPr>
            <a:endParaRPr lang="en-GB" b="1" i="1" dirty="0"/>
          </a:p>
          <a:p>
            <a:endParaRPr lang="en-GB" b="1" i="1" dirty="0"/>
          </a:p>
        </p:txBody>
      </p:sp>
    </p:spTree>
    <p:extLst>
      <p:ext uri="{BB962C8B-B14F-4D97-AF65-F5344CB8AC3E}">
        <p14:creationId xmlns:p14="http://schemas.microsoft.com/office/powerpoint/2010/main" val="23612535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A13F5D-ED45-4972-96F1-5962E9692DF9}"/>
              </a:ext>
            </a:extLst>
          </p:cNvPr>
          <p:cNvSpPr>
            <a:spLocks noGrp="1"/>
          </p:cNvSpPr>
          <p:nvPr>
            <p:ph type="title"/>
          </p:nvPr>
        </p:nvSpPr>
        <p:spPr/>
        <p:txBody>
          <a:bodyPr/>
          <a:lstStyle/>
          <a:p>
            <a:r>
              <a:rPr lang="en-GB" b="1" u="sng" dirty="0"/>
              <a:t>Champions League Final Vs Superbowl</a:t>
            </a:r>
          </a:p>
        </p:txBody>
      </p:sp>
      <p:sp>
        <p:nvSpPr>
          <p:cNvPr id="3" name="Content Placeholder 2">
            <a:extLst>
              <a:ext uri="{FF2B5EF4-FFF2-40B4-BE49-F238E27FC236}">
                <a16:creationId xmlns:a16="http://schemas.microsoft.com/office/drawing/2014/main" id="{F931C677-BCFD-4C9A-A155-A5E637992093}"/>
              </a:ext>
            </a:extLst>
          </p:cNvPr>
          <p:cNvSpPr>
            <a:spLocks noGrp="1"/>
          </p:cNvSpPr>
          <p:nvPr>
            <p:ph idx="1"/>
          </p:nvPr>
        </p:nvSpPr>
        <p:spPr>
          <a:xfrm>
            <a:off x="1371600" y="1939636"/>
            <a:ext cx="9601200" cy="4037094"/>
          </a:xfrm>
        </p:spPr>
        <p:txBody>
          <a:bodyPr>
            <a:normAutofit/>
          </a:bodyPr>
          <a:lstStyle/>
          <a:p>
            <a:r>
              <a:rPr lang="en-GB" sz="2400" dirty="0"/>
              <a:t>In terms Advertising.....</a:t>
            </a:r>
          </a:p>
          <a:p>
            <a:endParaRPr lang="en-GB" sz="2400" dirty="0"/>
          </a:p>
          <a:p>
            <a:r>
              <a:rPr lang="en-GB" sz="2400" dirty="0"/>
              <a:t>According to Shaik (2017) The UEFA Champions League does not follow in the footsteps of American marketing. </a:t>
            </a:r>
          </a:p>
          <a:p>
            <a:r>
              <a:rPr lang="en-GB" sz="2400" dirty="0"/>
              <a:t>UEFA’s advertising is recognised as strong, but by no means highly anticipated and consequently not deemed as valuable as the commercial marketing strategies which the Superbowl possessed. </a:t>
            </a:r>
          </a:p>
          <a:p>
            <a:endParaRPr lang="en-GB" sz="2400" dirty="0"/>
          </a:p>
          <a:p>
            <a:r>
              <a:rPr lang="en-GB" sz="2400" dirty="0"/>
              <a:t>American super Sunday V’s European super Saturday (Shaik, 2017). </a:t>
            </a:r>
          </a:p>
        </p:txBody>
      </p:sp>
    </p:spTree>
    <p:extLst>
      <p:ext uri="{BB962C8B-B14F-4D97-AF65-F5344CB8AC3E}">
        <p14:creationId xmlns:p14="http://schemas.microsoft.com/office/powerpoint/2010/main" val="2466013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C2B8A6-F9B3-4B97-96E9-CDC669C6ADA7}"/>
              </a:ext>
            </a:extLst>
          </p:cNvPr>
          <p:cNvSpPr>
            <a:spLocks noGrp="1"/>
          </p:cNvSpPr>
          <p:nvPr>
            <p:ph type="title"/>
          </p:nvPr>
        </p:nvSpPr>
        <p:spPr>
          <a:xfrm>
            <a:off x="1371600" y="685800"/>
            <a:ext cx="9601200" cy="1485900"/>
          </a:xfrm>
        </p:spPr>
        <p:txBody>
          <a:bodyPr/>
          <a:lstStyle/>
          <a:p>
            <a:r>
              <a:rPr lang="en-GB" b="1" dirty="0"/>
              <a:t>In conclusion...</a:t>
            </a:r>
          </a:p>
        </p:txBody>
      </p:sp>
      <p:sp>
        <p:nvSpPr>
          <p:cNvPr id="3" name="Content Placeholder 2">
            <a:extLst>
              <a:ext uri="{FF2B5EF4-FFF2-40B4-BE49-F238E27FC236}">
                <a16:creationId xmlns:a16="http://schemas.microsoft.com/office/drawing/2014/main" id="{A779FC71-2A8B-4D61-AE86-98DD2E88CB29}"/>
              </a:ext>
            </a:extLst>
          </p:cNvPr>
          <p:cNvSpPr>
            <a:spLocks noGrp="1"/>
          </p:cNvSpPr>
          <p:nvPr>
            <p:ph idx="1"/>
          </p:nvPr>
        </p:nvSpPr>
        <p:spPr>
          <a:xfrm>
            <a:off x="1371600" y="2286000"/>
            <a:ext cx="9601200" cy="3581400"/>
          </a:xfrm>
        </p:spPr>
        <p:txBody>
          <a:bodyPr/>
          <a:lstStyle/>
          <a:p>
            <a:r>
              <a:rPr lang="en-GB" dirty="0"/>
              <a:t>It is evident to see how global UEFA’s marketing campaign for the 2017 finals were during the event days. </a:t>
            </a:r>
          </a:p>
          <a:p>
            <a:r>
              <a:rPr lang="en-GB" dirty="0"/>
              <a:t>The impact of the event had huge platform recognition across social media. </a:t>
            </a:r>
          </a:p>
          <a:p>
            <a:r>
              <a:rPr lang="en-GB" dirty="0"/>
              <a:t>The extension of Heineken’s sponsorship. </a:t>
            </a:r>
          </a:p>
          <a:p>
            <a:r>
              <a:rPr lang="en-GB" dirty="0"/>
              <a:t>UEFA Champions League final 2017 and Visit Wales partnership. </a:t>
            </a:r>
          </a:p>
        </p:txBody>
      </p:sp>
      <p:pic>
        <p:nvPicPr>
          <p:cNvPr id="5" name="Picture 4">
            <a:extLst>
              <a:ext uri="{FF2B5EF4-FFF2-40B4-BE49-F238E27FC236}">
                <a16:creationId xmlns:a16="http://schemas.microsoft.com/office/drawing/2014/main" id="{13D714B9-1EB5-404E-93DD-2B28FED77A7E}"/>
              </a:ext>
            </a:extLst>
          </p:cNvPr>
          <p:cNvPicPr>
            <a:picLocks noChangeAspect="1"/>
          </p:cNvPicPr>
          <p:nvPr/>
        </p:nvPicPr>
        <p:blipFill>
          <a:blip r:embed="rId3"/>
          <a:stretch>
            <a:fillRect/>
          </a:stretch>
        </p:blipFill>
        <p:spPr>
          <a:xfrm>
            <a:off x="9144000" y="5029200"/>
            <a:ext cx="3048000" cy="1828800"/>
          </a:xfrm>
          <a:prstGeom prst="rect">
            <a:avLst/>
          </a:prstGeom>
        </p:spPr>
      </p:pic>
    </p:spTree>
    <p:extLst>
      <p:ext uri="{BB962C8B-B14F-4D97-AF65-F5344CB8AC3E}">
        <p14:creationId xmlns:p14="http://schemas.microsoft.com/office/powerpoint/2010/main" val="21418217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B0CCD-D76A-48F2-B49A-36AFB9B31F7D}"/>
              </a:ext>
            </a:extLst>
          </p:cNvPr>
          <p:cNvSpPr>
            <a:spLocks noGrp="1"/>
          </p:cNvSpPr>
          <p:nvPr>
            <p:ph type="title"/>
          </p:nvPr>
        </p:nvSpPr>
        <p:spPr>
          <a:xfrm>
            <a:off x="762000" y="115957"/>
            <a:ext cx="9601200" cy="1485900"/>
          </a:xfrm>
        </p:spPr>
        <p:txBody>
          <a:bodyPr/>
          <a:lstStyle/>
          <a:p>
            <a:r>
              <a:rPr lang="en-GB" b="1" u="sng" dirty="0"/>
              <a:t>Recommendations</a:t>
            </a:r>
          </a:p>
        </p:txBody>
      </p:sp>
      <p:sp>
        <p:nvSpPr>
          <p:cNvPr id="3" name="Content Placeholder 2">
            <a:extLst>
              <a:ext uri="{FF2B5EF4-FFF2-40B4-BE49-F238E27FC236}">
                <a16:creationId xmlns:a16="http://schemas.microsoft.com/office/drawing/2014/main" id="{529D2F8E-0425-4F67-9B8C-27F0C40C7256}"/>
              </a:ext>
            </a:extLst>
          </p:cNvPr>
          <p:cNvSpPr>
            <a:spLocks noGrp="1"/>
          </p:cNvSpPr>
          <p:nvPr>
            <p:ph idx="1"/>
          </p:nvPr>
        </p:nvSpPr>
        <p:spPr>
          <a:xfrm>
            <a:off x="1295400" y="1638300"/>
            <a:ext cx="9601200" cy="3581400"/>
          </a:xfrm>
        </p:spPr>
        <p:txBody>
          <a:bodyPr>
            <a:normAutofit lnSpcReduction="10000"/>
          </a:bodyPr>
          <a:lstStyle/>
          <a:p>
            <a:r>
              <a:rPr lang="en-GB" dirty="0"/>
              <a:t>Visit Wales should continue to liaise with major events, as not only does it allow them to reach new audiences on a potential global scale BUT also promotes the region to domestic residents, further promoting the ‘Staycation’.  </a:t>
            </a:r>
          </a:p>
          <a:p>
            <a:endParaRPr lang="en-GB" dirty="0"/>
          </a:p>
          <a:p>
            <a:r>
              <a:rPr lang="en-GB" dirty="0"/>
              <a:t>UEFA should consider incorporating an increased coverage of local culture within its marketing adverts, like the Rugby world Cup advert. </a:t>
            </a:r>
          </a:p>
          <a:p>
            <a:endParaRPr lang="en-GB" dirty="0"/>
          </a:p>
          <a:p>
            <a:r>
              <a:rPr lang="en-GB" dirty="0"/>
              <a:t>UEFA should also consider improving the social media link between snapchat users and event spectators, this may create better movement of people through the city if a major event was to occur again. </a:t>
            </a:r>
          </a:p>
          <a:p>
            <a:endParaRPr lang="en-GB" dirty="0"/>
          </a:p>
          <a:p>
            <a:pPr marL="0" indent="0">
              <a:buNone/>
            </a:pPr>
            <a:endParaRPr lang="en-GB" dirty="0"/>
          </a:p>
          <a:p>
            <a:endParaRPr lang="en-GB" dirty="0"/>
          </a:p>
          <a:p>
            <a:pPr marL="0" indent="0">
              <a:buNone/>
            </a:pPr>
            <a:endParaRPr lang="en-GB" dirty="0"/>
          </a:p>
        </p:txBody>
      </p:sp>
      <p:pic>
        <p:nvPicPr>
          <p:cNvPr id="5" name="Picture 4">
            <a:extLst>
              <a:ext uri="{FF2B5EF4-FFF2-40B4-BE49-F238E27FC236}">
                <a16:creationId xmlns:a16="http://schemas.microsoft.com/office/drawing/2014/main" id="{58F42764-34B4-428F-BC8C-F73694278A0E}"/>
              </a:ext>
            </a:extLst>
          </p:cNvPr>
          <p:cNvPicPr>
            <a:picLocks noChangeAspect="1"/>
          </p:cNvPicPr>
          <p:nvPr/>
        </p:nvPicPr>
        <p:blipFill>
          <a:blip r:embed="rId2"/>
          <a:stretch>
            <a:fillRect/>
          </a:stretch>
        </p:blipFill>
        <p:spPr>
          <a:xfrm>
            <a:off x="9596034" y="4262034"/>
            <a:ext cx="2595966" cy="2595966"/>
          </a:xfrm>
          <a:prstGeom prst="rect">
            <a:avLst/>
          </a:prstGeom>
        </p:spPr>
      </p:pic>
    </p:spTree>
    <p:extLst>
      <p:ext uri="{BB962C8B-B14F-4D97-AF65-F5344CB8AC3E}">
        <p14:creationId xmlns:p14="http://schemas.microsoft.com/office/powerpoint/2010/main" val="2673876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CC121B-6984-490E-B883-41E80D02DFD6}"/>
              </a:ext>
            </a:extLst>
          </p:cNvPr>
          <p:cNvSpPr>
            <a:spLocks noGrp="1"/>
          </p:cNvSpPr>
          <p:nvPr>
            <p:ph type="title"/>
          </p:nvPr>
        </p:nvSpPr>
        <p:spPr>
          <a:xfrm>
            <a:off x="722243" y="0"/>
            <a:ext cx="9601200" cy="1485900"/>
          </a:xfrm>
        </p:spPr>
        <p:txBody>
          <a:bodyPr/>
          <a:lstStyle/>
          <a:p>
            <a:r>
              <a:rPr lang="en-GB" dirty="0"/>
              <a:t>References</a:t>
            </a:r>
          </a:p>
        </p:txBody>
      </p:sp>
      <p:sp>
        <p:nvSpPr>
          <p:cNvPr id="3" name="Content Placeholder 2">
            <a:extLst>
              <a:ext uri="{FF2B5EF4-FFF2-40B4-BE49-F238E27FC236}">
                <a16:creationId xmlns:a16="http://schemas.microsoft.com/office/drawing/2014/main" id="{A345169E-CEC6-4C31-822D-3BD73E9DC0FF}"/>
              </a:ext>
            </a:extLst>
          </p:cNvPr>
          <p:cNvSpPr>
            <a:spLocks noGrp="1"/>
          </p:cNvSpPr>
          <p:nvPr>
            <p:ph idx="1"/>
          </p:nvPr>
        </p:nvSpPr>
        <p:spPr>
          <a:xfrm>
            <a:off x="841514" y="742950"/>
            <a:ext cx="9216886" cy="5962650"/>
          </a:xfrm>
        </p:spPr>
        <p:txBody>
          <a:bodyPr>
            <a:normAutofit/>
          </a:bodyPr>
          <a:lstStyle/>
          <a:p>
            <a:pPr marL="0" indent="0">
              <a:lnSpc>
                <a:spcPct val="107000"/>
              </a:lnSpc>
              <a:spcAft>
                <a:spcPts val="800"/>
              </a:spcAft>
              <a:buNone/>
            </a:pPr>
            <a:r>
              <a:rPr lang="en-GB" sz="1600" dirty="0">
                <a:latin typeface="Calibri" panose="020F0502020204030204" pitchFamily="34" charset="0"/>
                <a:ea typeface="Calibri" panose="020F0502020204030204" pitchFamily="34" charset="0"/>
                <a:cs typeface="Times New Roman" panose="02020603050405020304" pitchFamily="18" charset="0"/>
              </a:rPr>
              <a:t>Beacham, R. (2017). </a:t>
            </a:r>
            <a:r>
              <a:rPr lang="en-GB" sz="1600" i="1" dirty="0">
                <a:latin typeface="Calibri" panose="020F0502020204030204" pitchFamily="34" charset="0"/>
                <a:ea typeface="Calibri" panose="020F0502020204030204" pitchFamily="34" charset="0"/>
                <a:cs typeface="Times New Roman" panose="02020603050405020304" pitchFamily="18" charset="0"/>
              </a:rPr>
              <a:t>the biggest single sporting event in the UK after the Olympics.</a:t>
            </a:r>
            <a:r>
              <a:rPr lang="en-GB" sz="1600" dirty="0">
                <a:latin typeface="Calibri" panose="020F0502020204030204" pitchFamily="34" charset="0"/>
                <a:ea typeface="Calibri" panose="020F0502020204030204" pitchFamily="34" charset="0"/>
                <a:cs typeface="Times New Roman" panose="02020603050405020304" pitchFamily="18" charset="0"/>
              </a:rPr>
              <a:t> Available: </a:t>
            </a:r>
            <a:r>
              <a:rPr lang="en-GB" sz="1600" u="sng" dirty="0">
                <a:solidFill>
                  <a:srgbClr val="2E74B5"/>
                </a:solidFill>
                <a:latin typeface="Calibri" panose="020F0502020204030204" pitchFamily="34" charset="0"/>
                <a:ea typeface="Calibri" panose="020F0502020204030204" pitchFamily="34" charset="0"/>
                <a:cs typeface="Times New Roman" panose="02020603050405020304" pitchFamily="18" charset="0"/>
              </a:rPr>
              <a:t>http://www.bbc.co.uk/news/uk-wales-south-east-wales-39530585. Last accessed 20.11.17.</a:t>
            </a:r>
            <a:r>
              <a:rPr lang="en-GB" sz="1600" dirty="0">
                <a:solidFill>
                  <a:srgbClr val="2E74B5"/>
                </a:solidFill>
                <a:latin typeface="Calibri" panose="020F0502020204030204" pitchFamily="34" charset="0"/>
                <a:ea typeface="Calibri" panose="020F0502020204030204" pitchFamily="34" charset="0"/>
                <a:cs typeface="Times New Roman" panose="02020603050405020304" pitchFamily="18" charset="0"/>
              </a:rPr>
              <a:t>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1600" dirty="0">
                <a:latin typeface="Calibri" panose="020F0502020204030204" pitchFamily="34" charset="0"/>
                <a:ea typeface="Calibri" panose="020F0502020204030204" pitchFamily="34" charset="0"/>
                <a:cs typeface="Times New Roman" panose="02020603050405020304" pitchFamily="18" charset="0"/>
              </a:rPr>
              <a:t>Davies, G. (2012). </a:t>
            </a:r>
            <a:r>
              <a:rPr lang="en-GB" sz="1600" i="1" dirty="0">
                <a:latin typeface="Calibri" panose="020F0502020204030204" pitchFamily="34" charset="0"/>
                <a:ea typeface="Calibri" panose="020F0502020204030204" pitchFamily="34" charset="0"/>
                <a:cs typeface="Times New Roman" panose="02020603050405020304" pitchFamily="18" charset="0"/>
              </a:rPr>
              <a:t>Rugby World cup 1999 Cardiff Promo video.</a:t>
            </a:r>
            <a:r>
              <a:rPr lang="en-GB" sz="1600" dirty="0">
                <a:latin typeface="Calibri" panose="020F0502020204030204" pitchFamily="34" charset="0"/>
                <a:ea typeface="Calibri" panose="020F0502020204030204" pitchFamily="34" charset="0"/>
                <a:cs typeface="Times New Roman" panose="02020603050405020304" pitchFamily="18" charset="0"/>
              </a:rPr>
              <a:t> Available: </a:t>
            </a:r>
            <a:r>
              <a:rPr lang="en-GB" sz="1600" u="sng" dirty="0">
                <a:solidFill>
                  <a:srgbClr val="0070C0"/>
                </a:solidFill>
                <a:latin typeface="Calibri" panose="020F0502020204030204" pitchFamily="34" charset="0"/>
                <a:ea typeface="Calibri" panose="020F0502020204030204" pitchFamily="34" charset="0"/>
                <a:cs typeface="Times New Roman" panose="02020603050405020304" pitchFamily="18" charset="0"/>
              </a:rPr>
              <a:t>https://www.youtube.com/watch?v=U9TgZc91WUE. Last accessed 30.11.17.</a:t>
            </a:r>
            <a:r>
              <a:rPr lang="en-GB" sz="1600" dirty="0">
                <a:solidFill>
                  <a:srgbClr val="0070C0"/>
                </a:solidFill>
                <a:latin typeface="Calibri" panose="020F0502020204030204" pitchFamily="34" charset="0"/>
                <a:ea typeface="Calibri" panose="020F0502020204030204" pitchFamily="34" charset="0"/>
                <a:cs typeface="Times New Roman" panose="02020603050405020304" pitchFamily="18" charset="0"/>
              </a:rPr>
              <a:t>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1600" dirty="0">
                <a:latin typeface="Calibri" panose="020F0502020204030204" pitchFamily="34" charset="0"/>
                <a:ea typeface="Calibri" panose="020F0502020204030204" pitchFamily="34" charset="0"/>
                <a:cs typeface="Times New Roman" panose="02020603050405020304" pitchFamily="18" charset="0"/>
              </a:rPr>
              <a:t>Desbordes, M (2007). </a:t>
            </a:r>
            <a:r>
              <a:rPr lang="en-GB" sz="1600" i="1" dirty="0">
                <a:latin typeface="Calibri" panose="020F0502020204030204" pitchFamily="34" charset="0"/>
                <a:ea typeface="Calibri" panose="020F0502020204030204" pitchFamily="34" charset="0"/>
                <a:cs typeface="Times New Roman" panose="02020603050405020304" pitchFamily="18" charset="0"/>
              </a:rPr>
              <a:t>Marketing and football: An international perspective</a:t>
            </a:r>
            <a:r>
              <a:rPr lang="en-GB" sz="1600" dirty="0">
                <a:latin typeface="Calibri" panose="020F0502020204030204" pitchFamily="34" charset="0"/>
                <a:ea typeface="Calibri" panose="020F0502020204030204" pitchFamily="34" charset="0"/>
                <a:cs typeface="Times New Roman" panose="02020603050405020304" pitchFamily="18" charset="0"/>
              </a:rPr>
              <a:t>. London: Routledge. p17-53. </a:t>
            </a:r>
          </a:p>
          <a:p>
            <a:pPr marL="0" indent="0">
              <a:lnSpc>
                <a:spcPct val="107000"/>
              </a:lnSpc>
              <a:spcAft>
                <a:spcPts val="800"/>
              </a:spcAft>
              <a:buNone/>
            </a:pPr>
            <a:r>
              <a:rPr lang="en-GB" sz="1600" dirty="0">
                <a:latin typeface="Calibri" panose="020F0502020204030204" pitchFamily="34" charset="0"/>
                <a:ea typeface="Calibri" panose="020F0502020204030204" pitchFamily="34" charset="0"/>
                <a:cs typeface="Times New Roman" panose="02020603050405020304" pitchFamily="18" charset="0"/>
              </a:rPr>
              <a:t>Doyle, C (2011). </a:t>
            </a:r>
            <a:r>
              <a:rPr lang="en-GB" sz="1600" i="1" dirty="0">
                <a:latin typeface="Calibri" panose="020F0502020204030204" pitchFamily="34" charset="0"/>
                <a:ea typeface="Calibri" panose="020F0502020204030204" pitchFamily="34" charset="0"/>
                <a:cs typeface="Times New Roman" panose="02020603050405020304" pitchFamily="18" charset="0"/>
              </a:rPr>
              <a:t>Mass Marketing - Dictionary of marketing</a:t>
            </a:r>
            <a:r>
              <a:rPr lang="en-GB" sz="1600" dirty="0">
                <a:latin typeface="Calibri" panose="020F0502020204030204" pitchFamily="34" charset="0"/>
                <a:ea typeface="Calibri" panose="020F0502020204030204" pitchFamily="34" charset="0"/>
                <a:cs typeface="Times New Roman" panose="02020603050405020304" pitchFamily="18" charset="0"/>
              </a:rPr>
              <a:t>. London: Oxford university press. p1-188. </a:t>
            </a:r>
          </a:p>
          <a:p>
            <a:pPr marL="0" indent="0">
              <a:lnSpc>
                <a:spcPct val="107000"/>
              </a:lnSpc>
              <a:spcAft>
                <a:spcPts val="800"/>
              </a:spcAft>
              <a:buNone/>
            </a:pPr>
            <a:r>
              <a:rPr lang="en-GB" sz="1600" dirty="0">
                <a:latin typeface="Calibri" panose="020F0502020204030204" pitchFamily="34" charset="0"/>
                <a:ea typeface="Calibri" panose="020F0502020204030204" pitchFamily="34" charset="0"/>
                <a:cs typeface="Times New Roman" panose="02020603050405020304" pitchFamily="18" charset="0"/>
              </a:rPr>
              <a:t>Epstein, G.L (2017). In </a:t>
            </a:r>
            <a:r>
              <a:rPr lang="en-GB" sz="1600" i="1" dirty="0">
                <a:latin typeface="Calibri" panose="020F0502020204030204" pitchFamily="34" charset="0"/>
                <a:ea typeface="Calibri" panose="020F0502020204030204" pitchFamily="34" charset="0"/>
                <a:cs typeface="Times New Roman" panose="02020603050405020304" pitchFamily="18" charset="0"/>
              </a:rPr>
              <a:t>Heineken Extends UEFA Club Competition Sponsorship.</a:t>
            </a:r>
            <a:r>
              <a:rPr lang="en-GB" sz="1600" dirty="0">
                <a:latin typeface="Calibri" panose="020F0502020204030204" pitchFamily="34" charset="0"/>
                <a:ea typeface="Calibri" panose="020F0502020204030204" pitchFamily="34" charset="0"/>
                <a:cs typeface="Times New Roman" panose="02020603050405020304" pitchFamily="18" charset="0"/>
              </a:rPr>
              <a:t> Available: </a:t>
            </a:r>
            <a:r>
              <a:rPr lang="en-GB" sz="1600" u="sng" dirty="0">
                <a:solidFill>
                  <a:srgbClr val="0070C0"/>
                </a:solidFill>
                <a:latin typeface="Calibri" panose="020F0502020204030204" pitchFamily="34" charset="0"/>
                <a:ea typeface="Calibri" panose="020F0502020204030204" pitchFamily="34" charset="0"/>
                <a:cs typeface="Times New Roman" panose="02020603050405020304" pitchFamily="18" charset="0"/>
              </a:rPr>
              <a:t>https://search.proquest.com/docview/1863845469?accountid=130472. Last accessed 30.11.17.</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1600" dirty="0">
                <a:latin typeface="Calibri" panose="020F0502020204030204" pitchFamily="34" charset="0"/>
                <a:ea typeface="Calibri" panose="020F0502020204030204" pitchFamily="34" charset="0"/>
                <a:cs typeface="Times New Roman" panose="02020603050405020304" pitchFamily="18" charset="0"/>
              </a:rPr>
              <a:t>Facebook. (2017). </a:t>
            </a:r>
            <a:r>
              <a:rPr lang="en-GB" sz="1600" i="1" dirty="0">
                <a:latin typeface="Calibri" panose="020F0502020204030204" pitchFamily="34" charset="0"/>
                <a:ea typeface="Calibri" panose="020F0502020204030204" pitchFamily="34" charset="0"/>
                <a:cs typeface="Times New Roman" panose="02020603050405020304" pitchFamily="18" charset="0"/>
              </a:rPr>
              <a:t>2017 UEFA Champions League Final on Facebook and Instagram.</a:t>
            </a:r>
            <a:r>
              <a:rPr lang="en-GB" sz="1600" dirty="0">
                <a:latin typeface="Calibri" panose="020F0502020204030204" pitchFamily="34" charset="0"/>
                <a:ea typeface="Calibri" panose="020F0502020204030204" pitchFamily="34" charset="0"/>
                <a:cs typeface="Times New Roman" panose="02020603050405020304" pitchFamily="18" charset="0"/>
              </a:rPr>
              <a:t> Available: </a:t>
            </a:r>
            <a:r>
              <a:rPr lang="en-GB" sz="1600" u="sng" dirty="0">
                <a:solidFill>
                  <a:srgbClr val="0070C0"/>
                </a:solidFill>
                <a:latin typeface="Calibri" panose="020F0502020204030204" pitchFamily="34" charset="0"/>
                <a:ea typeface="Calibri" panose="020F0502020204030204" pitchFamily="34" charset="0"/>
                <a:cs typeface="Times New Roman" panose="02020603050405020304" pitchFamily="18" charset="0"/>
                <a:hlinkClick r:id="rId2"/>
              </a:rPr>
              <a:t>https://www.facebook.com/iq/articles/2017-uefa-champions-league-final-on-facebook-and-instagram. Last accessed 01.12.17</a:t>
            </a:r>
            <a:r>
              <a:rPr lang="en-GB" sz="1600" dirty="0">
                <a:solidFill>
                  <a:srgbClr val="0070C0"/>
                </a:solidFill>
                <a:latin typeface="Calibri" panose="020F0502020204030204" pitchFamily="34" charset="0"/>
                <a:ea typeface="Calibri" panose="020F0502020204030204" pitchFamily="34" charset="0"/>
                <a:cs typeface="Times New Roman" panose="02020603050405020304" pitchFamily="18" charset="0"/>
              </a:rPr>
              <a:t>.</a:t>
            </a:r>
          </a:p>
          <a:p>
            <a:pPr marL="0" indent="0">
              <a:lnSpc>
                <a:spcPct val="107000"/>
              </a:lnSpc>
              <a:spcAft>
                <a:spcPts val="800"/>
              </a:spcAft>
              <a:buNone/>
            </a:pPr>
            <a:r>
              <a:rPr lang="en-GB" sz="1600" dirty="0">
                <a:latin typeface="Calibri" panose="020F0502020204030204" pitchFamily="34" charset="0"/>
                <a:ea typeface="Calibri" panose="020F0502020204030204" pitchFamily="34" charset="0"/>
                <a:cs typeface="Times New Roman" panose="02020603050405020304" pitchFamily="18" charset="0"/>
              </a:rPr>
              <a:t>Hamer, A (2016). In BBC News. (2016). </a:t>
            </a:r>
            <a:r>
              <a:rPr lang="en-GB" sz="1600" i="1" dirty="0">
                <a:latin typeface="Calibri" panose="020F0502020204030204" pitchFamily="34" charset="0"/>
                <a:ea typeface="Calibri" panose="020F0502020204030204" pitchFamily="34" charset="0"/>
                <a:cs typeface="Times New Roman" panose="02020603050405020304" pitchFamily="18" charset="0"/>
              </a:rPr>
              <a:t>Champions League: 'Eyes of world will be on Cardiff' for 2017 final.</a:t>
            </a:r>
            <a:r>
              <a:rPr lang="en-GB" sz="1600" dirty="0">
                <a:latin typeface="Calibri" panose="020F0502020204030204" pitchFamily="34" charset="0"/>
                <a:ea typeface="Calibri" panose="020F0502020204030204" pitchFamily="34" charset="0"/>
                <a:cs typeface="Times New Roman" panose="02020603050405020304" pitchFamily="18" charset="0"/>
              </a:rPr>
              <a:t> Available: </a:t>
            </a:r>
            <a:r>
              <a:rPr lang="en-GB" sz="1600" u="sng" dirty="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3"/>
              </a:rPr>
              <a:t>http://www.bbc.co.uk/sport/football/36404999. Last accessed 20.11.17</a:t>
            </a:r>
            <a:r>
              <a:rPr lang="en-GB" sz="1600" dirty="0">
                <a:latin typeface="Calibri" panose="020F0502020204030204" pitchFamily="34" charset="0"/>
                <a:ea typeface="Calibri" panose="020F0502020204030204" pitchFamily="34" charset="0"/>
                <a:cs typeface="Times New Roman" panose="02020603050405020304" pitchFamily="18" charset="0"/>
              </a:rPr>
              <a:t>. </a:t>
            </a:r>
          </a:p>
          <a:p>
            <a:pPr marL="0" indent="0">
              <a:buNone/>
            </a:pPr>
            <a:r>
              <a:rPr lang="en-GB" sz="1600" dirty="0">
                <a:latin typeface="Calibri" panose="020F0502020204030204" pitchFamily="34" charset="0"/>
                <a:ea typeface="Calibri" panose="020F0502020204030204" pitchFamily="34" charset="0"/>
                <a:cs typeface="Times New Roman" panose="02020603050405020304" pitchFamily="18" charset="0"/>
              </a:rPr>
              <a:t>Hutchinson, A. (2017). </a:t>
            </a:r>
            <a:r>
              <a:rPr lang="en-GB" sz="1600" i="1" dirty="0">
                <a:latin typeface="Calibri" panose="020F0502020204030204" pitchFamily="34" charset="0"/>
                <a:ea typeface="Calibri" panose="020F0502020204030204" pitchFamily="34" charset="0"/>
                <a:cs typeface="Times New Roman" panose="02020603050405020304" pitchFamily="18" charset="0"/>
              </a:rPr>
              <a:t>How Users Engaged with the 2017 UEFA Champions League Final on Facebook and Instagram.</a:t>
            </a:r>
            <a:r>
              <a:rPr lang="en-GB" sz="1600" dirty="0">
                <a:latin typeface="Calibri" panose="020F0502020204030204" pitchFamily="34" charset="0"/>
                <a:ea typeface="Calibri" panose="020F0502020204030204" pitchFamily="34" charset="0"/>
                <a:cs typeface="Times New Roman" panose="02020603050405020304" pitchFamily="18" charset="0"/>
              </a:rPr>
              <a:t> Available: </a:t>
            </a:r>
            <a:r>
              <a:rPr lang="en-GB" sz="1600" u="sng" dirty="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4"/>
              </a:rPr>
              <a:t>https://www.socialmediatoday.com/social-networks/how-users-engaged-2017-uefa-champions-league-final-facebook-and-instagram. Last accessed 24.11.17</a:t>
            </a:r>
            <a:endParaRPr lang="en-GB" sz="1600" dirty="0"/>
          </a:p>
        </p:txBody>
      </p:sp>
    </p:spTree>
    <p:extLst>
      <p:ext uri="{BB962C8B-B14F-4D97-AF65-F5344CB8AC3E}">
        <p14:creationId xmlns:p14="http://schemas.microsoft.com/office/powerpoint/2010/main" val="31205188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61A1A68-96D7-4075-9F80-A0A08070A69B}"/>
              </a:ext>
            </a:extLst>
          </p:cNvPr>
          <p:cNvSpPr txBox="1"/>
          <p:nvPr/>
        </p:nvSpPr>
        <p:spPr>
          <a:xfrm>
            <a:off x="947530" y="414360"/>
            <a:ext cx="10959548" cy="6021585"/>
          </a:xfrm>
          <a:prstGeom prst="rect">
            <a:avLst/>
          </a:prstGeom>
          <a:noFill/>
        </p:spPr>
        <p:txBody>
          <a:bodyPr wrap="square" rtlCol="0">
            <a:spAutoFit/>
          </a:bodyPr>
          <a:lstStyle/>
          <a:p>
            <a:pPr>
              <a:lnSpc>
                <a:spcPct val="107000"/>
              </a:lnSpc>
              <a:spcAft>
                <a:spcPts val="800"/>
              </a:spcAft>
            </a:pPr>
            <a:r>
              <a:rPr lang="en-GB" sz="1600" dirty="0">
                <a:latin typeface="Calibri" panose="020F0502020204030204" pitchFamily="34" charset="0"/>
                <a:ea typeface="Calibri" panose="020F0502020204030204" pitchFamily="34" charset="0"/>
                <a:cs typeface="Times New Roman" panose="02020603050405020304" pitchFamily="18" charset="0"/>
              </a:rPr>
              <a:t>Lamb, C. (2017). </a:t>
            </a:r>
            <a:r>
              <a:rPr lang="en-GB" sz="1600" i="1" dirty="0">
                <a:latin typeface="Calibri" panose="020F0502020204030204" pitchFamily="34" charset="0"/>
                <a:ea typeface="Calibri" panose="020F0502020204030204" pitchFamily="34" charset="0"/>
                <a:cs typeface="Times New Roman" panose="02020603050405020304" pitchFamily="18" charset="0"/>
              </a:rPr>
              <a:t>Marketing Wales to the world - The 2017 UEFA Champions League Final.</a:t>
            </a:r>
            <a:r>
              <a:rPr lang="en-GB" sz="1600" dirty="0">
                <a:latin typeface="Calibri" panose="020F0502020204030204" pitchFamily="34" charset="0"/>
                <a:ea typeface="Calibri" panose="020F0502020204030204" pitchFamily="34" charset="0"/>
                <a:cs typeface="Times New Roman" panose="02020603050405020304" pitchFamily="18" charset="0"/>
              </a:rPr>
              <a:t> Available: </a:t>
            </a:r>
            <a:r>
              <a:rPr lang="en-GB" sz="1600" u="sng" dirty="0">
                <a:solidFill>
                  <a:srgbClr val="0070C0"/>
                </a:solidFill>
                <a:latin typeface="Calibri" panose="020F0502020204030204" pitchFamily="34" charset="0"/>
                <a:ea typeface="Calibri" panose="020F0502020204030204" pitchFamily="34" charset="0"/>
                <a:cs typeface="Times New Roman" panose="02020603050405020304" pitchFamily="18" charset="0"/>
              </a:rPr>
              <a:t>http://chcymru.org.uk/comms/CHC-Cartref/2017/10/23/marketing-wales-to-the-world-the-2017-uefa-champions-league-final/. Last accessed 01.12.17.</a:t>
            </a:r>
            <a:r>
              <a:rPr lang="en-GB" sz="1600" dirty="0">
                <a:solidFill>
                  <a:srgbClr val="0070C0"/>
                </a:solidFill>
                <a:latin typeface="Calibri" panose="020F0502020204030204" pitchFamily="34" charset="0"/>
                <a:ea typeface="Calibri" panose="020F0502020204030204" pitchFamily="34" charset="0"/>
                <a:cs typeface="Times New Roman" panose="02020603050405020304" pitchFamily="18" charset="0"/>
              </a:rPr>
              <a:t>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dirty="0">
                <a:latin typeface="Calibri" panose="020F0502020204030204" pitchFamily="34" charset="0"/>
                <a:ea typeface="Calibri" panose="020F0502020204030204" pitchFamily="34" charset="0"/>
                <a:cs typeface="Times New Roman" panose="02020603050405020304" pitchFamily="18" charset="0"/>
              </a:rPr>
              <a:t>Marketing-schools. (2012). </a:t>
            </a:r>
            <a:r>
              <a:rPr lang="en-GB" sz="1600" i="1" dirty="0">
                <a:latin typeface="Calibri" panose="020F0502020204030204" pitchFamily="34" charset="0"/>
                <a:ea typeface="Calibri" panose="020F0502020204030204" pitchFamily="34" charset="0"/>
                <a:cs typeface="Times New Roman" panose="02020603050405020304" pitchFamily="18" charset="0"/>
              </a:rPr>
              <a:t>Sports marketing: explore the strategy of sports marketing.</a:t>
            </a:r>
            <a:r>
              <a:rPr lang="en-GB" sz="1600" dirty="0">
                <a:latin typeface="Calibri" panose="020F0502020204030204" pitchFamily="34" charset="0"/>
                <a:ea typeface="Calibri" panose="020F0502020204030204" pitchFamily="34" charset="0"/>
                <a:cs typeface="Times New Roman" panose="02020603050405020304" pitchFamily="18" charset="0"/>
              </a:rPr>
              <a:t> Available: </a:t>
            </a:r>
            <a:r>
              <a:rPr lang="en-GB" sz="1600" u="sng" dirty="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2"/>
              </a:rPr>
              <a:t>http://www.marketing-schools.org/types-of-marketing/sports-marketing.html. Last accessed 23.11.17</a:t>
            </a:r>
            <a:r>
              <a:rPr lang="en-GB" sz="1600" u="sng" dirty="0">
                <a:solidFill>
                  <a:srgbClr val="2E74B5"/>
                </a:solidFill>
                <a:latin typeface="Calibri" panose="020F0502020204030204" pitchFamily="34" charset="0"/>
                <a:ea typeface="Calibri" panose="020F0502020204030204" pitchFamily="34" charset="0"/>
                <a:cs typeface="Times New Roman" panose="02020603050405020304" pitchFamily="18" charset="0"/>
              </a:rPr>
              <a:t>.</a:t>
            </a:r>
            <a:r>
              <a:rPr lang="en-GB" sz="1600" dirty="0">
                <a:solidFill>
                  <a:srgbClr val="2E74B5"/>
                </a:solidFill>
                <a:latin typeface="Calibri" panose="020F0502020204030204" pitchFamily="34" charset="0"/>
                <a:ea typeface="Calibri" panose="020F0502020204030204" pitchFamily="34" charset="0"/>
                <a:cs typeface="Times New Roman" panose="02020603050405020304" pitchFamily="18" charset="0"/>
              </a:rPr>
              <a:t>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dirty="0">
                <a:latin typeface="Calibri" panose="020F0502020204030204" pitchFamily="34" charset="0"/>
                <a:ea typeface="Calibri" panose="020F0502020204030204" pitchFamily="34" charset="0"/>
                <a:cs typeface="Times New Roman" panose="02020603050405020304" pitchFamily="18" charset="0"/>
              </a:rPr>
              <a:t>MENA report. (2017). </a:t>
            </a:r>
            <a:r>
              <a:rPr lang="en-GB" sz="1600" i="1" dirty="0">
                <a:latin typeface="Calibri" panose="020F0502020204030204" pitchFamily="34" charset="0"/>
                <a:ea typeface="Calibri" panose="020F0502020204030204" pitchFamily="34" charset="0"/>
                <a:cs typeface="Times New Roman" panose="02020603050405020304" pitchFamily="18" charset="0"/>
              </a:rPr>
              <a:t>United Kingdom: Jahr der Legenden 2017 at the world’s largest travel show.</a:t>
            </a:r>
            <a:r>
              <a:rPr lang="en-GB" sz="1600" dirty="0">
                <a:latin typeface="Calibri" panose="020F0502020204030204" pitchFamily="34" charset="0"/>
                <a:ea typeface="Calibri" panose="020F0502020204030204" pitchFamily="34" charset="0"/>
                <a:cs typeface="Times New Roman" panose="02020603050405020304" pitchFamily="18" charset="0"/>
              </a:rPr>
              <a:t> Available: </a:t>
            </a:r>
            <a:r>
              <a:rPr lang="en-GB" sz="1600" u="sng" dirty="0">
                <a:solidFill>
                  <a:srgbClr val="0070C0"/>
                </a:solidFill>
                <a:latin typeface="Calibri" panose="020F0502020204030204" pitchFamily="34" charset="0"/>
                <a:ea typeface="Calibri" panose="020F0502020204030204" pitchFamily="34" charset="0"/>
                <a:cs typeface="Times New Roman" panose="02020603050405020304" pitchFamily="18" charset="0"/>
              </a:rPr>
              <a:t>https://search-proquest-com.ezproxy.uwtsd.ac.uk/docview/1890929410/abstract/57F45942D784E98PQ/1?accountid=130472. Last accessed 30.11.17.</a:t>
            </a:r>
            <a:r>
              <a:rPr lang="en-GB" sz="1600" dirty="0">
                <a:solidFill>
                  <a:srgbClr val="0070C0"/>
                </a:solidFill>
                <a:latin typeface="Calibri" panose="020F0502020204030204" pitchFamily="34" charset="0"/>
                <a:ea typeface="Calibri" panose="020F0502020204030204" pitchFamily="34" charset="0"/>
                <a:cs typeface="Times New Roman" panose="02020603050405020304" pitchFamily="18" charset="0"/>
              </a:rPr>
              <a:t>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dirty="0">
                <a:latin typeface="Calibri" panose="020F0502020204030204" pitchFamily="34" charset="0"/>
                <a:ea typeface="Calibri" panose="020F0502020204030204" pitchFamily="34" charset="0"/>
                <a:cs typeface="Times New Roman" panose="02020603050405020304" pitchFamily="18" charset="0"/>
              </a:rPr>
              <a:t>Nelszon. (2017). </a:t>
            </a:r>
            <a:r>
              <a:rPr lang="en-GB" sz="1600" i="1" dirty="0">
                <a:latin typeface="Calibri" panose="020F0502020204030204" pitchFamily="34" charset="0"/>
                <a:ea typeface="Calibri" panose="020F0502020204030204" pitchFamily="34" charset="0"/>
                <a:cs typeface="Times New Roman" panose="02020603050405020304" pitchFamily="18" charset="0"/>
              </a:rPr>
              <a:t>UEFA Champions League Final Cardiff Intro, Mastercard and Pepsi.</a:t>
            </a:r>
            <a:r>
              <a:rPr lang="en-GB" sz="1600" dirty="0">
                <a:latin typeface="Calibri" panose="020F0502020204030204" pitchFamily="34" charset="0"/>
                <a:ea typeface="Calibri" panose="020F0502020204030204" pitchFamily="34" charset="0"/>
                <a:cs typeface="Times New Roman" panose="02020603050405020304" pitchFamily="18" charset="0"/>
              </a:rPr>
              <a:t> Available: </a:t>
            </a:r>
            <a:r>
              <a:rPr lang="en-GB" sz="1600" u="sng" dirty="0">
                <a:solidFill>
                  <a:srgbClr val="0070C0"/>
                </a:solidFill>
                <a:latin typeface="Calibri" panose="020F0502020204030204" pitchFamily="34" charset="0"/>
                <a:ea typeface="Calibri" panose="020F0502020204030204" pitchFamily="34" charset="0"/>
                <a:cs typeface="Times New Roman" panose="02020603050405020304" pitchFamily="18" charset="0"/>
              </a:rPr>
              <a:t>https://www.youtube.com/watch?v=nUatfj91ekM. Last accessed 03.12.17.</a:t>
            </a:r>
            <a:r>
              <a:rPr lang="en-GB" sz="1600" dirty="0">
                <a:solidFill>
                  <a:srgbClr val="0070C0"/>
                </a:solidFill>
                <a:latin typeface="Calibri" panose="020F0502020204030204" pitchFamily="34" charset="0"/>
                <a:ea typeface="Calibri" panose="020F0502020204030204" pitchFamily="34" charset="0"/>
                <a:cs typeface="Times New Roman" panose="02020603050405020304" pitchFamily="18" charset="0"/>
              </a:rPr>
              <a:t>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dirty="0">
                <a:latin typeface="Calibri" panose="020F0502020204030204" pitchFamily="34" charset="0"/>
                <a:ea typeface="Calibri" panose="020F0502020204030204" pitchFamily="34" charset="0"/>
                <a:cs typeface="Times New Roman" panose="02020603050405020304" pitchFamily="18" charset="0"/>
              </a:rPr>
              <a:t>Schaik, T. (2017). </a:t>
            </a:r>
            <a:r>
              <a:rPr lang="en-GB" sz="1600" i="1" dirty="0">
                <a:latin typeface="Calibri" panose="020F0502020204030204" pitchFamily="34" charset="0"/>
                <a:ea typeface="Calibri" panose="020F0502020204030204" pitchFamily="34" charset="0"/>
                <a:cs typeface="Times New Roman" panose="02020603050405020304" pitchFamily="18" charset="0"/>
              </a:rPr>
              <a:t>Superbowl vs UEFA champions League.</a:t>
            </a:r>
            <a:r>
              <a:rPr lang="en-GB" sz="1600" dirty="0">
                <a:latin typeface="Calibri" panose="020F0502020204030204" pitchFamily="34" charset="0"/>
                <a:ea typeface="Calibri" panose="020F0502020204030204" pitchFamily="34" charset="0"/>
                <a:cs typeface="Times New Roman" panose="02020603050405020304" pitchFamily="18" charset="0"/>
              </a:rPr>
              <a:t> Available: </a:t>
            </a:r>
            <a:r>
              <a:rPr lang="en-GB" sz="1600" u="sng" dirty="0">
                <a:solidFill>
                  <a:srgbClr val="0070C0"/>
                </a:solidFill>
                <a:latin typeface="Calibri" panose="020F0502020204030204" pitchFamily="34" charset="0"/>
                <a:ea typeface="Calibri" panose="020F0502020204030204" pitchFamily="34" charset="0"/>
                <a:cs typeface="Times New Roman" panose="02020603050405020304" pitchFamily="18" charset="0"/>
              </a:rPr>
              <a:t>http://www.sportsnetworker.com/2011/05/25/super-bowl-vs-uefa-champions-league/. Last accessed 10.11.2017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dirty="0">
                <a:latin typeface="Calibri" panose="020F0502020204030204" pitchFamily="34" charset="0"/>
                <a:ea typeface="Calibri" panose="020F0502020204030204" pitchFamily="34" charset="0"/>
                <a:cs typeface="Times New Roman" panose="02020603050405020304" pitchFamily="18" charset="0"/>
              </a:rPr>
              <a:t>Shaw, E. (2012). Marketing strategy. </a:t>
            </a:r>
            <a:r>
              <a:rPr lang="en-GB" sz="1600" i="1" dirty="0">
                <a:latin typeface="Calibri" panose="020F0502020204030204" pitchFamily="34" charset="0"/>
                <a:ea typeface="Calibri" panose="020F0502020204030204" pitchFamily="34" charset="0"/>
                <a:cs typeface="Times New Roman" panose="02020603050405020304" pitchFamily="18" charset="0"/>
              </a:rPr>
              <a:t>Historical research in marketing</a:t>
            </a:r>
            <a:r>
              <a:rPr lang="en-GB" sz="1600" dirty="0">
                <a:latin typeface="Calibri" panose="020F0502020204030204" pitchFamily="34" charset="0"/>
                <a:ea typeface="Calibri" panose="020F0502020204030204" pitchFamily="34" charset="0"/>
                <a:cs typeface="Times New Roman" panose="02020603050405020304" pitchFamily="18" charset="0"/>
              </a:rPr>
              <a:t>. 4 (1), p30-55. </a:t>
            </a:r>
          </a:p>
          <a:p>
            <a:pPr>
              <a:lnSpc>
                <a:spcPct val="107000"/>
              </a:lnSpc>
              <a:spcAft>
                <a:spcPts val="800"/>
              </a:spcAft>
            </a:pPr>
            <a:r>
              <a:rPr lang="en-GB" sz="1600" dirty="0">
                <a:latin typeface="Calibri" panose="020F0502020204030204" pitchFamily="34" charset="0"/>
                <a:ea typeface="Calibri" panose="020F0502020204030204" pitchFamily="34" charset="0"/>
                <a:cs typeface="Times New Roman" panose="02020603050405020304" pitchFamily="18" charset="0"/>
              </a:rPr>
              <a:t>Skates, K (2017). In </a:t>
            </a:r>
            <a:r>
              <a:rPr lang="en-GB" sz="1600" i="1" dirty="0">
                <a:latin typeface="Calibri" panose="020F0502020204030204" pitchFamily="34" charset="0"/>
                <a:ea typeface="Calibri" panose="020F0502020204030204" pitchFamily="34" charset="0"/>
                <a:cs typeface="Times New Roman" panose="02020603050405020304" pitchFamily="18" charset="0"/>
              </a:rPr>
              <a:t>United Kingdom: Jahr der Legenden 2017 at the world’s largest travel show.</a:t>
            </a:r>
            <a:r>
              <a:rPr lang="en-GB" sz="1600" dirty="0">
                <a:latin typeface="Calibri" panose="020F0502020204030204" pitchFamily="34" charset="0"/>
                <a:ea typeface="Calibri" panose="020F0502020204030204" pitchFamily="34" charset="0"/>
                <a:cs typeface="Times New Roman" panose="02020603050405020304" pitchFamily="18" charset="0"/>
              </a:rPr>
              <a:t> Available: </a:t>
            </a:r>
            <a:r>
              <a:rPr lang="en-GB" sz="1600" u="sng" dirty="0">
                <a:solidFill>
                  <a:srgbClr val="0070C0"/>
                </a:solidFill>
                <a:latin typeface="Calibri" panose="020F0502020204030204" pitchFamily="34" charset="0"/>
                <a:ea typeface="Calibri" panose="020F0502020204030204" pitchFamily="34" charset="0"/>
                <a:cs typeface="Times New Roman" panose="02020603050405020304" pitchFamily="18" charset="0"/>
              </a:rPr>
              <a:t>https://search-proquest-com.ezproxy.uwtsd.ac.uk/docview/1890929410/abstract/57F45942D784E98PQ/1?accountid=130472. Last accessed 30.11.17.</a:t>
            </a:r>
            <a:r>
              <a:rPr lang="en-GB" sz="1600" dirty="0">
                <a:solidFill>
                  <a:srgbClr val="0070C0"/>
                </a:solidFill>
                <a:latin typeface="Calibri" panose="020F0502020204030204" pitchFamily="34" charset="0"/>
                <a:ea typeface="Calibri" panose="020F0502020204030204" pitchFamily="34" charset="0"/>
                <a:cs typeface="Times New Roman" panose="02020603050405020304" pitchFamily="18" charset="0"/>
              </a:rPr>
              <a:t> </a:t>
            </a:r>
          </a:p>
          <a:p>
            <a:pPr lvl="0">
              <a:lnSpc>
                <a:spcPct val="107000"/>
              </a:lnSpc>
              <a:spcAft>
                <a:spcPts val="800"/>
              </a:spcAft>
            </a:pPr>
            <a:r>
              <a:rPr lang="en-GB" sz="1600" dirty="0">
                <a:solidFill>
                  <a:prstClr val="black"/>
                </a:solidFill>
                <a:latin typeface="Calibri" panose="020F0502020204030204" pitchFamily="34" charset="0"/>
                <a:ea typeface="Calibri" panose="020F0502020204030204" pitchFamily="34" charset="0"/>
                <a:cs typeface="Times New Roman" panose="02020603050405020304" pitchFamily="18" charset="0"/>
              </a:rPr>
              <a:t>Targeted News Service. (2017). </a:t>
            </a:r>
            <a:r>
              <a:rPr lang="en-GB" sz="1600" i="1" dirty="0">
                <a:solidFill>
                  <a:prstClr val="black"/>
                </a:solidFill>
                <a:latin typeface="Calibri" panose="020F0502020204030204" pitchFamily="34" charset="0"/>
                <a:ea typeface="Calibri" panose="020F0502020204030204" pitchFamily="34" charset="0"/>
                <a:cs typeface="Times New Roman" panose="02020603050405020304" pitchFamily="18" charset="0"/>
              </a:rPr>
              <a:t>Heineken Extends UEFA Club Competition Sponsorship.</a:t>
            </a:r>
            <a:r>
              <a:rPr lang="en-GB" sz="1600" dirty="0">
                <a:solidFill>
                  <a:prstClr val="black"/>
                </a:solidFill>
                <a:latin typeface="Calibri" panose="020F0502020204030204" pitchFamily="34" charset="0"/>
                <a:ea typeface="Calibri" panose="020F0502020204030204" pitchFamily="34" charset="0"/>
                <a:cs typeface="Times New Roman" panose="02020603050405020304" pitchFamily="18" charset="0"/>
              </a:rPr>
              <a:t> Available: </a:t>
            </a:r>
            <a:r>
              <a:rPr lang="en-GB" sz="1600" u="sng" dirty="0">
                <a:solidFill>
                  <a:srgbClr val="0070C0"/>
                </a:solidFill>
                <a:latin typeface="Calibri" panose="020F0502020204030204" pitchFamily="34" charset="0"/>
                <a:ea typeface="Calibri" panose="020F0502020204030204" pitchFamily="34" charset="0"/>
                <a:cs typeface="Times New Roman" panose="02020603050405020304" pitchFamily="18" charset="0"/>
              </a:rPr>
              <a:t>https://search.proquest.com/docview/1863845469?accountid=130472. Last accessed 30.11.17. </a:t>
            </a:r>
            <a:endParaRPr lang="en-GB" sz="16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spcAft>
                <a:spcPts val="800"/>
              </a:spcAft>
            </a:pPr>
            <a:r>
              <a:rPr lang="en-GB" sz="1600" dirty="0">
                <a:solidFill>
                  <a:prstClr val="black"/>
                </a:solidFill>
                <a:latin typeface="Calibri" panose="020F0502020204030204" pitchFamily="34" charset="0"/>
                <a:ea typeface="Calibri" panose="020F0502020204030204" pitchFamily="34" charset="0"/>
                <a:cs typeface="Times New Roman" panose="02020603050405020304" pitchFamily="18" charset="0"/>
              </a:rPr>
              <a:t>UEFA. (2017). </a:t>
            </a:r>
            <a:r>
              <a:rPr lang="en-GB" sz="1600" i="1" dirty="0">
                <a:solidFill>
                  <a:prstClr val="black"/>
                </a:solidFill>
                <a:latin typeface="Calibri" panose="020F0502020204030204" pitchFamily="34" charset="0"/>
                <a:ea typeface="Calibri" panose="020F0502020204030204" pitchFamily="34" charset="0"/>
                <a:cs typeface="Times New Roman" panose="02020603050405020304" pitchFamily="18" charset="0"/>
              </a:rPr>
              <a:t>About UEFA.</a:t>
            </a:r>
            <a:r>
              <a:rPr lang="en-GB" sz="1600" dirty="0">
                <a:solidFill>
                  <a:prstClr val="black"/>
                </a:solidFill>
                <a:latin typeface="Calibri" panose="020F0502020204030204" pitchFamily="34" charset="0"/>
                <a:ea typeface="Calibri" panose="020F0502020204030204" pitchFamily="34" charset="0"/>
                <a:cs typeface="Times New Roman" panose="02020603050405020304" pitchFamily="18" charset="0"/>
              </a:rPr>
              <a:t> Available: </a:t>
            </a:r>
            <a:r>
              <a:rPr lang="en-GB" sz="1600" u="sng" dirty="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3"/>
              </a:rPr>
              <a:t>http://www.uefa.com/insideuefa/about-uefa/index.html. Last accessed 22.11.17</a:t>
            </a:r>
            <a:r>
              <a:rPr lang="en-GB" sz="1600" dirty="0">
                <a:solidFill>
                  <a:prstClr val="black"/>
                </a:solidFill>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endParaRPr lang="en-GB" sz="16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83459979"/>
      </p:ext>
    </p:extLst>
  </p:cSld>
  <p:clrMapOvr>
    <a:masterClrMapping/>
  </p:clrMapOvr>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TM10001105[[fn=Crop]]</Template>
  <TotalTime>801</TotalTime>
  <Words>2828</Words>
  <Application>Microsoft Office PowerPoint</Application>
  <PresentationFormat>Widescreen</PresentationFormat>
  <Paragraphs>184</Paragraphs>
  <Slides>17</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Calibri</vt:lpstr>
      <vt:lpstr>Franklin Gothic Book</vt:lpstr>
      <vt:lpstr>Times New Roman</vt:lpstr>
      <vt:lpstr>Wingdings</vt:lpstr>
      <vt:lpstr>Crop</vt:lpstr>
      <vt:lpstr>The champions League Final 2017</vt:lpstr>
      <vt:lpstr>What is UEFA?</vt:lpstr>
      <vt:lpstr>The champions League Final   “The eyes of the World will be on Cardiff – for 2017 Final” (Hamer, 2016). </vt:lpstr>
      <vt:lpstr>UEFA &amp; Marketing    </vt:lpstr>
      <vt:lpstr>         Marketing strategies</vt:lpstr>
      <vt:lpstr>Mass marketing</vt:lpstr>
      <vt:lpstr>Sports events marketing</vt:lpstr>
      <vt:lpstr>Social media marketing  A key element when planning a marketing strategy (Hutchingson, 2017). </vt:lpstr>
      <vt:lpstr>Facebook </vt:lpstr>
      <vt:lpstr>Brand Marketing</vt:lpstr>
      <vt:lpstr>Partnerships / Sponsorships</vt:lpstr>
      <vt:lpstr>Champions League final 2017  &amp;  Rugby World Cup 1999</vt:lpstr>
      <vt:lpstr>Champions League Final Vs Superbowl</vt:lpstr>
      <vt:lpstr>In conclusion...</vt:lpstr>
      <vt:lpstr>Recommendations</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champions League 2017</dc:title>
  <dc:creator>Rebecca Hollow (P144700)</dc:creator>
  <cp:lastModifiedBy>Rebecca Hollow (P144700)</cp:lastModifiedBy>
  <cp:revision>79</cp:revision>
  <dcterms:created xsi:type="dcterms:W3CDTF">2017-11-28T17:07:54Z</dcterms:created>
  <dcterms:modified xsi:type="dcterms:W3CDTF">2017-12-06T16:29:54Z</dcterms:modified>
</cp:coreProperties>
</file>