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76" r:id="rId5"/>
    <p:sldId id="281" r:id="rId6"/>
    <p:sldId id="279" r:id="rId7"/>
    <p:sldId id="282" r:id="rId8"/>
    <p:sldId id="261" r:id="rId9"/>
    <p:sldId id="264" r:id="rId10"/>
    <p:sldId id="263" r:id="rId11"/>
    <p:sldId id="283" r:id="rId12"/>
    <p:sldId id="278" r:id="rId13"/>
    <p:sldId id="265" r:id="rId14"/>
    <p:sldId id="275" r:id="rId15"/>
    <p:sldId id="277" r:id="rId16"/>
    <p:sldId id="268" r:id="rId17"/>
    <p:sldId id="269" r:id="rId18"/>
    <p:sldId id="270" r:id="rId19"/>
    <p:sldId id="271" r:id="rId20"/>
    <p:sldId id="273" r:id="rId21"/>
    <p:sldId id="272" r:id="rId22"/>
    <p:sldId id="262" r:id="rId23"/>
    <p:sldId id="284" r:id="rId24"/>
    <p:sldId id="285" r:id="rId25"/>
    <p:sldId id="266" r:id="rId26"/>
    <p:sldId id="267" r:id="rId27"/>
    <p:sldId id="287" r:id="rId28"/>
    <p:sldId id="28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A2A2F-7330-4CBE-9746-2D5BFAA631A2}" type="datetimeFigureOut">
              <a:rPr lang="en-US" smtClean="0"/>
              <a:pPr/>
              <a:t>1/18/2011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3BA74-E56C-4590-96ED-F2FFC7B762D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qe2fields.com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 descr="MPj0406885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4214813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8" descr="MPj0430719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" y="357188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10" descr="MPj0430713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0" y="2286000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Box 15"/>
          <p:cNvSpPr txBox="1">
            <a:spLocks noChangeArrowheads="1"/>
          </p:cNvSpPr>
          <p:nvPr/>
        </p:nvSpPr>
        <p:spPr bwMode="auto">
          <a:xfrm>
            <a:off x="4500563" y="2857500"/>
            <a:ext cx="4643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/>
              <a:t>Sports Facility Management</a:t>
            </a:r>
          </a:p>
        </p:txBody>
      </p:sp>
      <p:pic>
        <p:nvPicPr>
          <p:cNvPr id="2054" name="Picture 8" descr="artists impress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0" y="357188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6" descr="Join the VILLAGE Health &amp; Fitness Club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6000" y="4214813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50" y="228600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en-US"/>
          </a:p>
        </p:txBody>
      </p:sp>
      <p:pic>
        <p:nvPicPr>
          <p:cNvPr id="2058" name="Picture 13" descr="http://ts4.mm.bing.net/images/thumbnail.aspx?q=256797653035&amp;id=6bd843fa455d51df4453f02467808d57&amp;url=http%3a%2f%2fwww.sportsindustrysummit.com%2fnews_images%2fc33-e647-f91-g59london-201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50" y="357188"/>
            <a:ext cx="23574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6" descr="Morriston Golf Club&#10;Morriston Golf Clu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6250" y="4214813"/>
            <a:ext cx="2357438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luurfc.co.uk/Portals/6/100_018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2150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uccess of any sports facilities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strategic and local sports needs.  </a:t>
            </a:r>
          </a:p>
          <a:p>
            <a:r>
              <a:rPr lang="en-GB" dirty="0"/>
              <a:t>Standards of playing performance needed</a:t>
            </a:r>
          </a:p>
          <a:p>
            <a:r>
              <a:rPr lang="en-GB" dirty="0"/>
              <a:t>Priorities for usage between them. </a:t>
            </a:r>
          </a:p>
          <a:p>
            <a:r>
              <a:rPr lang="en-GB" dirty="0"/>
              <a:t>The choice of sports, </a:t>
            </a:r>
          </a:p>
          <a:p>
            <a:r>
              <a:rPr lang="en-GB" dirty="0"/>
              <a:t>Feasible balance </a:t>
            </a:r>
          </a:p>
          <a:p>
            <a:r>
              <a:rPr lang="en-GB" dirty="0"/>
              <a:t>Different levels of income generation. </a:t>
            </a:r>
          </a:p>
          <a:p>
            <a:r>
              <a:rPr lang="en-GB" dirty="0"/>
              <a:t>Proposed </a:t>
            </a:r>
            <a:r>
              <a:rPr lang="en-GB" dirty="0" smtClean="0"/>
              <a:t>management.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715375" cy="928688"/>
          </a:xfrm>
        </p:spPr>
        <p:txBody>
          <a:bodyPr/>
          <a:lstStyle/>
          <a:p>
            <a:pPr algn="l" eaLnBrk="1" hangingPunct="1"/>
            <a:r>
              <a:rPr lang="en-US" sz="3200" dirty="0" smtClean="0"/>
              <a:t>What Sports?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00063" y="714375"/>
            <a:ext cx="6858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285875" y="1500188"/>
            <a:ext cx="6572250" cy="44926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api-play.org/upload/images/webpage/Logo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785926"/>
            <a:ext cx="6215106" cy="2647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Fields in Trust (FIT)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protecting </a:t>
            </a:r>
            <a:r>
              <a:rPr lang="en-GB" dirty="0"/>
              <a:t>individual playing fields from </a:t>
            </a:r>
            <a:r>
              <a:rPr lang="en-GB" dirty="0" smtClean="0"/>
              <a:t>development</a:t>
            </a:r>
          </a:p>
          <a:p>
            <a:r>
              <a:rPr lang="en-GB" dirty="0" smtClean="0"/>
              <a:t>Improving </a:t>
            </a:r>
            <a:r>
              <a:rPr lang="en-GB" dirty="0"/>
              <a:t>the available facilities on playing </a:t>
            </a:r>
            <a:r>
              <a:rPr lang="en-GB" dirty="0" smtClean="0"/>
              <a:t>fields</a:t>
            </a:r>
          </a:p>
          <a:p>
            <a:r>
              <a:rPr lang="en-GB" dirty="0" smtClean="0"/>
              <a:t>Influencing </a:t>
            </a:r>
            <a:r>
              <a:rPr lang="en-GB" dirty="0"/>
              <a:t>government policy to ensure our remaining fields aren’t sold </a:t>
            </a:r>
            <a:r>
              <a:rPr lang="en-GB" dirty="0" smtClean="0"/>
              <a:t>off</a:t>
            </a:r>
          </a:p>
          <a:p>
            <a:r>
              <a:rPr lang="en-GB" dirty="0" smtClean="0"/>
              <a:t>Campaigning </a:t>
            </a:r>
            <a:r>
              <a:rPr lang="en-GB" dirty="0"/>
              <a:t>to save fields under </a:t>
            </a:r>
            <a:r>
              <a:rPr lang="en-GB" dirty="0" smtClean="0"/>
              <a:t>threat</a:t>
            </a:r>
          </a:p>
          <a:p>
            <a:r>
              <a:rPr lang="en-GB" dirty="0" smtClean="0"/>
              <a:t>Helping </a:t>
            </a:r>
            <a:r>
              <a:rPr lang="en-GB" dirty="0"/>
              <a:t>local communities to manage their </a:t>
            </a:r>
            <a:r>
              <a:rPr lang="en-GB" dirty="0" smtClean="0"/>
              <a:t>fields</a:t>
            </a:r>
          </a:p>
          <a:p>
            <a:r>
              <a:rPr lang="en-GB" dirty="0" smtClean="0"/>
              <a:t>Working </a:t>
            </a:r>
            <a:r>
              <a:rPr lang="en-GB" dirty="0"/>
              <a:t>with partner organisations to enhance local communities through improved facilities and </a:t>
            </a:r>
            <a:r>
              <a:rPr lang="en-GB" dirty="0" smtClean="0"/>
              <a:t>activities</a:t>
            </a:r>
          </a:p>
          <a:p>
            <a:r>
              <a:rPr lang="en-GB" dirty="0" smtClean="0"/>
              <a:t>Increasing </a:t>
            </a:r>
            <a:r>
              <a:rPr lang="en-GB" dirty="0"/>
              <a:t>awareness of the value of playing fields.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715375" cy="928688"/>
          </a:xfrm>
        </p:spPr>
        <p:txBody>
          <a:bodyPr/>
          <a:lstStyle/>
          <a:p>
            <a:pPr algn="l" eaLnBrk="1" hangingPunct="1"/>
            <a:r>
              <a:rPr lang="en-US" sz="3200" dirty="0" smtClean="0"/>
              <a:t>Key Issues?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00063" y="714375"/>
            <a:ext cx="6858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285875" y="1500188"/>
            <a:ext cx="6572250" cy="44926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Outdoor Pitches Management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Autofit/>
          </a:bodyPr>
          <a:lstStyle/>
          <a:p>
            <a:r>
              <a:rPr lang="en-GB" sz="2400" dirty="0"/>
              <a:t>Identify the sports to be played month </a:t>
            </a:r>
            <a:r>
              <a:rPr lang="en-GB" sz="2400" dirty="0" smtClean="0"/>
              <a:t>by month</a:t>
            </a:r>
            <a:r>
              <a:rPr lang="en-GB" sz="2400" dirty="0"/>
              <a:t>.</a:t>
            </a:r>
          </a:p>
          <a:p>
            <a:r>
              <a:rPr lang="en-GB" sz="2400" dirty="0"/>
              <a:t> Expected level of user </a:t>
            </a:r>
            <a:r>
              <a:rPr lang="en-GB" sz="2400" dirty="0" smtClean="0"/>
              <a:t>performance</a:t>
            </a:r>
            <a:endParaRPr lang="en-GB" sz="2400" dirty="0"/>
          </a:p>
          <a:p>
            <a:r>
              <a:rPr lang="en-GB" sz="2400" dirty="0"/>
              <a:t> Likelihood that the facility will be used </a:t>
            </a:r>
            <a:r>
              <a:rPr lang="en-GB" sz="2400" dirty="0" smtClean="0"/>
              <a:t>for training</a:t>
            </a:r>
            <a:r>
              <a:rPr lang="en-GB" sz="2400" dirty="0"/>
              <a:t>.</a:t>
            </a:r>
          </a:p>
          <a:p>
            <a:r>
              <a:rPr lang="en-GB" sz="2400" dirty="0"/>
              <a:t> Number of times per week for each activity,</a:t>
            </a:r>
          </a:p>
          <a:p>
            <a:r>
              <a:rPr lang="en-GB" sz="2400" dirty="0"/>
              <a:t>duration and whether for junior or senior use.</a:t>
            </a:r>
          </a:p>
          <a:p>
            <a:r>
              <a:rPr lang="en-GB" sz="2400" dirty="0"/>
              <a:t> Will floodlighting of the playing or </a:t>
            </a:r>
            <a:r>
              <a:rPr lang="en-GB" sz="2400" dirty="0" smtClean="0"/>
              <a:t>training surface </a:t>
            </a:r>
            <a:r>
              <a:rPr lang="en-GB" sz="2400" dirty="0"/>
              <a:t>be required?</a:t>
            </a:r>
          </a:p>
          <a:p>
            <a:r>
              <a:rPr lang="en-GB" sz="2400" dirty="0"/>
              <a:t> Is there a requirement for phased development?</a:t>
            </a:r>
          </a:p>
          <a:p>
            <a:r>
              <a:rPr lang="en-GB" sz="2400" dirty="0"/>
              <a:t> Will there be any non-sport use during </a:t>
            </a:r>
            <a:r>
              <a:rPr lang="en-GB" sz="2400" dirty="0" smtClean="0"/>
              <a:t>the year?</a:t>
            </a:r>
            <a:endParaRPr lang="en-GB" sz="2400" dirty="0"/>
          </a:p>
          <a:p>
            <a:r>
              <a:rPr lang="en-GB" sz="2400" dirty="0" smtClean="0"/>
              <a:t>Realistically</a:t>
            </a:r>
            <a:r>
              <a:rPr lang="en-GB" sz="2400" dirty="0"/>
              <a:t>, what long-term resources </a:t>
            </a:r>
            <a:r>
              <a:rPr lang="en-GB" sz="2400" dirty="0" smtClean="0"/>
              <a:t>will be </a:t>
            </a:r>
            <a:r>
              <a:rPr lang="en-GB" sz="2400" dirty="0"/>
              <a:t>available to </a:t>
            </a:r>
            <a:endParaRPr lang="en-GB" sz="2400" dirty="0" smtClean="0"/>
          </a:p>
          <a:p>
            <a:r>
              <a:rPr lang="en-GB" sz="2400" dirty="0" smtClean="0"/>
              <a:t>How </a:t>
            </a:r>
            <a:r>
              <a:rPr lang="en-GB" sz="2400" dirty="0"/>
              <a:t>much </a:t>
            </a:r>
            <a:r>
              <a:rPr lang="en-GB" sz="2400" dirty="0" smtClean="0"/>
              <a:t>money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swansea.gov.uk/media/images/r/3/Liberty_Stad_Swa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24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 descr="MPj0406885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4214813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8" descr="MPj0430719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" y="357188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10" descr="MPj0430713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0" y="2286000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Box 15"/>
          <p:cNvSpPr txBox="1">
            <a:spLocks noChangeArrowheads="1"/>
          </p:cNvSpPr>
          <p:nvPr/>
        </p:nvSpPr>
        <p:spPr bwMode="auto">
          <a:xfrm>
            <a:off x="4500563" y="2857500"/>
            <a:ext cx="4643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/>
              <a:t>Sports Facility Management</a:t>
            </a:r>
          </a:p>
        </p:txBody>
      </p:sp>
      <p:pic>
        <p:nvPicPr>
          <p:cNvPr id="2054" name="Picture 8" descr="artists impress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0" y="357188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6" descr="Join the VILLAGE Health &amp; Fitness Club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6000" y="4214813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50" y="228600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en-US"/>
          </a:p>
        </p:txBody>
      </p:sp>
      <p:pic>
        <p:nvPicPr>
          <p:cNvPr id="2058" name="Picture 13" descr="http://ts4.mm.bing.net/images/thumbnail.aspx?q=256797653035&amp;id=6bd843fa455d51df4453f02467808d57&amp;url=http%3a%2f%2fwww.sportsindustrysummit.com%2fnews_images%2fc33-e647-f91-g59london-201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50" y="357188"/>
            <a:ext cx="23574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6" descr="Morriston Golf Club&#10;Morriston Golf Clu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6250" y="4214813"/>
            <a:ext cx="2357438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715375" cy="928688"/>
          </a:xfrm>
        </p:spPr>
        <p:txBody>
          <a:bodyPr/>
          <a:lstStyle/>
          <a:p>
            <a:pPr algn="l" eaLnBrk="1" hangingPunct="1"/>
            <a:r>
              <a:rPr lang="en-US" sz="3200" dirty="0" smtClean="0"/>
              <a:t>What do we have to consider?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00063" y="714375"/>
            <a:ext cx="6858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285875" y="1500188"/>
            <a:ext cx="6572250" cy="44926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Site Specification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There </a:t>
            </a:r>
            <a:r>
              <a:rPr lang="en-GB" dirty="0"/>
              <a:t>is sufficient space </a:t>
            </a:r>
            <a:r>
              <a:rPr lang="en-GB" dirty="0" smtClean="0"/>
              <a:t>for </a:t>
            </a:r>
            <a:r>
              <a:rPr lang="en-GB" dirty="0"/>
              <a:t>future expansion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There </a:t>
            </a:r>
            <a:r>
              <a:rPr lang="en-GB" dirty="0"/>
              <a:t>will be adequate space for </a:t>
            </a:r>
            <a:r>
              <a:rPr lang="en-GB" dirty="0" smtClean="0"/>
              <a:t>car parking.</a:t>
            </a:r>
            <a:endParaRPr lang="en-GB" dirty="0"/>
          </a:p>
          <a:p>
            <a:r>
              <a:rPr lang="en-GB" dirty="0" smtClean="0"/>
              <a:t>Access </a:t>
            </a:r>
            <a:r>
              <a:rPr lang="en-GB" dirty="0"/>
              <a:t>is available for </a:t>
            </a:r>
            <a:r>
              <a:rPr lang="en-GB" dirty="0" smtClean="0"/>
              <a:t>service/ emergency</a:t>
            </a:r>
          </a:p>
          <a:p>
            <a:r>
              <a:rPr lang="en-GB" dirty="0"/>
              <a:t>Ground </a:t>
            </a:r>
            <a:r>
              <a:rPr lang="en-GB" dirty="0" smtClean="0"/>
              <a:t>conditions</a:t>
            </a:r>
          </a:p>
          <a:p>
            <a:r>
              <a:rPr lang="en-GB" dirty="0" smtClean="0"/>
              <a:t>Equipment</a:t>
            </a:r>
          </a:p>
          <a:p>
            <a:r>
              <a:rPr lang="en-GB" dirty="0" smtClean="0"/>
              <a:t>Pitch Layout</a:t>
            </a:r>
          </a:p>
          <a:p>
            <a:r>
              <a:rPr lang="en-GB" dirty="0" smtClean="0"/>
              <a:t>Pitch 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Site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The topography </a:t>
            </a:r>
            <a:r>
              <a:rPr lang="en-GB" sz="2400" dirty="0" smtClean="0"/>
              <a:t> sites with slope to be </a:t>
            </a:r>
            <a:r>
              <a:rPr lang="en-GB" sz="2400" dirty="0" err="1" smtClean="0"/>
              <a:t>regraded</a:t>
            </a:r>
            <a:endParaRPr lang="en-GB" sz="2400" dirty="0" smtClean="0"/>
          </a:p>
          <a:p>
            <a:r>
              <a:rPr lang="en-GB" sz="2400" dirty="0" smtClean="0"/>
              <a:t>Watercourses</a:t>
            </a:r>
            <a:r>
              <a:rPr lang="en-GB" sz="2400" dirty="0"/>
              <a:t>: where drainage improvements</a:t>
            </a:r>
          </a:p>
          <a:p>
            <a:r>
              <a:rPr lang="en-GB" sz="2400" dirty="0" smtClean="0"/>
              <a:t>Where water </a:t>
            </a:r>
            <a:r>
              <a:rPr lang="en-GB" sz="2400" dirty="0"/>
              <a:t>from the </a:t>
            </a:r>
            <a:r>
              <a:rPr lang="en-GB" sz="2400" dirty="0" smtClean="0"/>
              <a:t>site can </a:t>
            </a:r>
            <a:r>
              <a:rPr lang="en-GB" sz="2400" dirty="0"/>
              <a:t>be discharged. </a:t>
            </a:r>
            <a:endParaRPr lang="en-GB" sz="2400" dirty="0" smtClean="0"/>
          </a:p>
          <a:p>
            <a:r>
              <a:rPr lang="en-GB" sz="2400" dirty="0" smtClean="0"/>
              <a:t>Consent </a:t>
            </a:r>
            <a:r>
              <a:rPr lang="en-GB" sz="2400" dirty="0"/>
              <a:t>must </a:t>
            </a:r>
            <a:r>
              <a:rPr lang="en-GB" sz="2400" dirty="0" smtClean="0"/>
              <a:t>be obtained </a:t>
            </a:r>
            <a:r>
              <a:rPr lang="en-GB" sz="2400" dirty="0"/>
              <a:t>from </a:t>
            </a:r>
            <a:r>
              <a:rPr lang="en-GB" sz="2400" dirty="0" smtClean="0"/>
              <a:t>bodies </a:t>
            </a:r>
          </a:p>
          <a:p>
            <a:r>
              <a:rPr lang="en-GB" sz="2400" dirty="0" smtClean="0"/>
              <a:t>E.g. Environment </a:t>
            </a:r>
            <a:r>
              <a:rPr lang="en-GB" sz="2400" dirty="0"/>
              <a:t>Agency and/or the </a:t>
            </a:r>
            <a:r>
              <a:rPr lang="en-GB" sz="2400" dirty="0" smtClean="0"/>
              <a:t>local authority</a:t>
            </a:r>
            <a:endParaRPr lang="en-GB" sz="2400" dirty="0"/>
          </a:p>
          <a:p>
            <a:r>
              <a:rPr lang="en-GB" sz="2400" dirty="0" smtClean="0"/>
              <a:t>Physical </a:t>
            </a:r>
            <a:r>
              <a:rPr lang="en-GB" sz="2400" dirty="0"/>
              <a:t>structures, </a:t>
            </a:r>
            <a:r>
              <a:rPr lang="en-GB" sz="2400" dirty="0" smtClean="0"/>
              <a:t>Planting</a:t>
            </a:r>
            <a:r>
              <a:rPr lang="en-GB" sz="2400" dirty="0"/>
              <a:t>,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site’s ecology.</a:t>
            </a:r>
          </a:p>
          <a:p>
            <a:r>
              <a:rPr lang="en-GB" sz="2400" dirty="0" smtClean="0"/>
              <a:t>Site </a:t>
            </a:r>
            <a:r>
              <a:rPr lang="en-GB" sz="2400" dirty="0"/>
              <a:t>boundaries/perimeters: condition and</a:t>
            </a:r>
          </a:p>
          <a:p>
            <a:r>
              <a:rPr lang="en-GB" sz="2400" dirty="0" smtClean="0"/>
              <a:t>Ownership</a:t>
            </a:r>
            <a:r>
              <a:rPr lang="en-GB" sz="2400" dirty="0"/>
              <a:t>.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location of main services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715375" cy="928688"/>
          </a:xfrm>
        </p:spPr>
        <p:txBody>
          <a:bodyPr/>
          <a:lstStyle/>
          <a:p>
            <a:pPr algn="l" eaLnBrk="1" hangingPunct="1"/>
            <a:r>
              <a:rPr lang="en-US" sz="3200" dirty="0" smtClean="0"/>
              <a:t>Pitch dimensions?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00063" y="714375"/>
            <a:ext cx="6858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285875" y="1500188"/>
            <a:ext cx="6572250" cy="44926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14356"/>
            <a:ext cx="9144000" cy="5388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11920"/>
            <a:ext cx="7858180" cy="568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0572" y="1000108"/>
            <a:ext cx="8481213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2455" y="928670"/>
            <a:ext cx="8831545" cy="46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0649" y="1071546"/>
            <a:ext cx="7837768" cy="4572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7774" y="500042"/>
            <a:ext cx="8184754" cy="5729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swan.ac.uk/media/Sports%20Village%2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Ground Conditions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42" cy="490063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The general underlying geology of the site </a:t>
            </a:r>
          </a:p>
          <a:p>
            <a:r>
              <a:rPr lang="en-GB" dirty="0" smtClean="0"/>
              <a:t>including the type of soil and drift. </a:t>
            </a:r>
          </a:p>
          <a:p>
            <a:r>
              <a:rPr lang="en-GB" dirty="0" smtClean="0"/>
              <a:t>Soil resources</a:t>
            </a:r>
          </a:p>
          <a:p>
            <a:r>
              <a:rPr lang="en-GB" dirty="0" smtClean="0"/>
              <a:t>The site’s natural drainage capacity . </a:t>
            </a:r>
          </a:p>
          <a:p>
            <a:r>
              <a:rPr lang="en-GB" dirty="0" smtClean="0"/>
              <a:t>On-site sampling </a:t>
            </a:r>
          </a:p>
          <a:p>
            <a:r>
              <a:rPr lang="en-GB" dirty="0" smtClean="0"/>
              <a:t>The history of the site: </a:t>
            </a:r>
          </a:p>
          <a:p>
            <a:r>
              <a:rPr lang="en-GB" dirty="0" smtClean="0"/>
              <a:t>All reclaimed sites should be treated with caution. </a:t>
            </a:r>
          </a:p>
          <a:p>
            <a:r>
              <a:rPr lang="en-GB" dirty="0" smtClean="0"/>
              <a:t>Former household refuse tips are vulnerable to localised settlement</a:t>
            </a:r>
          </a:p>
          <a:p>
            <a:r>
              <a:rPr lang="en-GB" dirty="0" smtClean="0"/>
              <a:t>Debris in surface soils are hazardous</a:t>
            </a:r>
          </a:p>
          <a:p>
            <a:r>
              <a:rPr lang="en-GB" dirty="0" smtClean="0"/>
              <a:t>presence of asbestos, heavy metals or toxic chemicals </a:t>
            </a:r>
          </a:p>
          <a:p>
            <a:r>
              <a:rPr lang="en-GB" dirty="0" smtClean="0"/>
              <a:t>Rainfall levels will affect the performance of all surfaces. </a:t>
            </a:r>
          </a:p>
          <a:p>
            <a:r>
              <a:rPr lang="en-GB" dirty="0" smtClean="0"/>
              <a:t>Areas of high prevalent rainfall will need higher standards of construction and drainage.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Maintenance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Regular mowing maintains surface quality.</a:t>
            </a:r>
          </a:p>
          <a:p>
            <a:r>
              <a:rPr lang="en-GB" dirty="0" smtClean="0"/>
              <a:t>Frequency of mowing is linked closely to the growing season</a:t>
            </a:r>
          </a:p>
          <a:p>
            <a:r>
              <a:rPr lang="en-GB" dirty="0" smtClean="0"/>
              <a:t>To aid growth and recovery,, fertiliser must be applied at appropriate times. </a:t>
            </a:r>
          </a:p>
          <a:p>
            <a:r>
              <a:rPr lang="en-GB" dirty="0" smtClean="0"/>
              <a:t>Aeration is essential to relieve compaction and maintain surface drainage. Additionally,</a:t>
            </a:r>
          </a:p>
          <a:p>
            <a:r>
              <a:rPr lang="en-GB" dirty="0" smtClean="0"/>
              <a:t>it promotes strong root growth and sward resilience.</a:t>
            </a:r>
          </a:p>
          <a:p>
            <a:r>
              <a:rPr lang="en-GB" dirty="0" smtClean="0"/>
              <a:t> Adequate irrigation is essential to aid grass growth during dry periods.</a:t>
            </a:r>
          </a:p>
          <a:p>
            <a:r>
              <a:rPr lang="en-GB" dirty="0" smtClean="0"/>
              <a:t> Regular seeding is necessary to repair damaged and weakened areas of turf. </a:t>
            </a:r>
          </a:p>
          <a:p>
            <a:r>
              <a:rPr lang="en-GB" dirty="0" smtClean="0"/>
              <a:t>Full grass cover is essential to maintain consistency and to prevent weed invasion.</a:t>
            </a:r>
          </a:p>
          <a:p>
            <a:r>
              <a:rPr lang="en-GB" dirty="0" smtClean="0"/>
              <a:t>Pest damage.</a:t>
            </a:r>
          </a:p>
          <a:p>
            <a:r>
              <a:rPr lang="en-GB" dirty="0" smtClean="0"/>
              <a:t> Suitable pesticide storage facilities to conform with the Control of Pesticides</a:t>
            </a:r>
          </a:p>
          <a:p>
            <a:r>
              <a:rPr lang="en-GB" dirty="0" smtClean="0"/>
              <a:t>Regulations 1986 must be planned. </a:t>
            </a:r>
          </a:p>
          <a:p>
            <a:r>
              <a:rPr lang="en-GB" dirty="0" smtClean="0"/>
              <a:t>All health and safety requirements </a:t>
            </a:r>
            <a:r>
              <a:rPr lang="en-GB" smtClean="0"/>
              <a:t>must be fulfilled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244489" y="-744455"/>
            <a:ext cx="6766570" cy="8255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Drainage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Pipe Drainage</a:t>
            </a:r>
          </a:p>
          <a:p>
            <a:r>
              <a:rPr lang="en-GB" sz="2800" b="1" dirty="0" smtClean="0"/>
              <a:t>Pipe- and slit-drained pitches</a:t>
            </a:r>
            <a:endParaRPr lang="en-GB" sz="2800" b="1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38238"/>
            <a:ext cx="9144000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90625"/>
            <a:ext cx="9144000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491</Words>
  <Application>Microsoft Office PowerPoint</Application>
  <PresentationFormat>On-screen Show (4:3)</PresentationFormat>
  <Paragraphs>81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Slide 1</vt:lpstr>
      <vt:lpstr>Slide 2</vt:lpstr>
      <vt:lpstr>Success of any sports facilities </vt:lpstr>
      <vt:lpstr>What Sports?</vt:lpstr>
      <vt:lpstr>Slide 5</vt:lpstr>
      <vt:lpstr>Fields in Trust (FIT)</vt:lpstr>
      <vt:lpstr>Key Issues?</vt:lpstr>
      <vt:lpstr>Outdoor Pitches Management Questions</vt:lpstr>
      <vt:lpstr>Slide 9</vt:lpstr>
      <vt:lpstr>Slide 10</vt:lpstr>
      <vt:lpstr>Slide 11</vt:lpstr>
      <vt:lpstr>What do we have to consider?</vt:lpstr>
      <vt:lpstr>Site Specification</vt:lpstr>
      <vt:lpstr>Site Issues</vt:lpstr>
      <vt:lpstr>Pitch dimensions?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Ground Conditions</vt:lpstr>
      <vt:lpstr>Maintenance</vt:lpstr>
      <vt:lpstr>Slide 25</vt:lpstr>
      <vt:lpstr>Drainage</vt:lpstr>
      <vt:lpstr>Slide 27</vt:lpstr>
      <vt:lpstr>Slide 28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11</cp:revision>
  <dcterms:created xsi:type="dcterms:W3CDTF">2011-01-11T10:18:13Z</dcterms:created>
  <dcterms:modified xsi:type="dcterms:W3CDTF">2011-01-18T12:13:25Z</dcterms:modified>
</cp:coreProperties>
</file>