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457" r:id="rId2"/>
    <p:sldId id="338" r:id="rId3"/>
    <p:sldId id="339" r:id="rId4"/>
    <p:sldId id="446" r:id="rId5"/>
    <p:sldId id="453" r:id="rId6"/>
    <p:sldId id="448" r:id="rId7"/>
    <p:sldId id="452" r:id="rId8"/>
    <p:sldId id="454" r:id="rId9"/>
    <p:sldId id="450" r:id="rId10"/>
    <p:sldId id="456" r:id="rId11"/>
    <p:sldId id="455" r:id="rId12"/>
    <p:sldId id="45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18C3AB-3DFF-4EB1-8C50-BB57F43734AD}" v="11" dt="2024-02-09T13:47:01.2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86" d="100"/>
          <a:sy n="86" d="100"/>
        </p:scale>
        <p:origin x="88" y="1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84097E-6AA9-4715-AB32-DE128312EA25}" type="datetimeFigureOut">
              <a:rPr lang="en-GB" smtClean="0"/>
              <a:t>09/02/2024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B097F1-58ED-4FD0-A646-D8BC8E745AB2}" type="slidenum">
              <a:rPr lang="en-GB" smtClean="0"/>
              <a:t>‹#›</a:t>
            </a:fld>
            <a:endParaRPr lang="en-GB"/>
          </a:p>
        </p:txBody>
      </p:sp>
    </p:spTree>
    <p:extLst>
      <p:ext uri="{BB962C8B-B14F-4D97-AF65-F5344CB8AC3E}">
        <p14:creationId xmlns:p14="http://schemas.microsoft.com/office/powerpoint/2010/main" val="3236244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9DD71-7B45-8191-CFFB-8C37358B1F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4D0673-696B-6D82-EAE1-3245B46FAE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E5FDA0-4B40-C273-558D-6AAE98D4E0CC}"/>
              </a:ext>
            </a:extLst>
          </p:cNvPr>
          <p:cNvSpPr>
            <a:spLocks noGrp="1"/>
          </p:cNvSpPr>
          <p:nvPr>
            <p:ph type="dt" sz="half" idx="10"/>
          </p:nvPr>
        </p:nvSpPr>
        <p:spPr/>
        <p:txBody>
          <a:bodyPr/>
          <a:lstStyle/>
          <a:p>
            <a:fld id="{CE28152A-FA1F-4F9B-814B-AD9DAB0C6B3A}" type="datetimeFigureOut">
              <a:rPr lang="en-GB" smtClean="0"/>
              <a:t>09/02/2024</a:t>
            </a:fld>
            <a:endParaRPr lang="en-GB"/>
          </a:p>
        </p:txBody>
      </p:sp>
      <p:sp>
        <p:nvSpPr>
          <p:cNvPr id="5" name="Footer Placeholder 4">
            <a:extLst>
              <a:ext uri="{FF2B5EF4-FFF2-40B4-BE49-F238E27FC236}">
                <a16:creationId xmlns:a16="http://schemas.microsoft.com/office/drawing/2014/main" id="{A66657A4-F55C-F7BF-2FB0-AB2EA39A97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A7A633-D5F1-2322-C822-B7DE205DC087}"/>
              </a:ext>
            </a:extLst>
          </p:cNvPr>
          <p:cNvSpPr>
            <a:spLocks noGrp="1"/>
          </p:cNvSpPr>
          <p:nvPr>
            <p:ph type="sldNum" sz="quarter" idx="12"/>
          </p:nvPr>
        </p:nvSpPr>
        <p:spPr/>
        <p:txBody>
          <a:bodyPr/>
          <a:lstStyle/>
          <a:p>
            <a:fld id="{DC79D5A7-56F0-460B-932E-BFD797D86C86}" type="slidenum">
              <a:rPr lang="en-GB" smtClean="0"/>
              <a:t>‹#›</a:t>
            </a:fld>
            <a:endParaRPr lang="en-GB"/>
          </a:p>
        </p:txBody>
      </p:sp>
    </p:spTree>
    <p:extLst>
      <p:ext uri="{BB962C8B-B14F-4D97-AF65-F5344CB8AC3E}">
        <p14:creationId xmlns:p14="http://schemas.microsoft.com/office/powerpoint/2010/main" val="2305290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E8C87-BCE7-6E63-F835-F96BFBC12C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F85488-022B-963E-F107-8A5F6B74994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44D3B6-DE72-CA9F-E683-40A4768F232F}"/>
              </a:ext>
            </a:extLst>
          </p:cNvPr>
          <p:cNvSpPr>
            <a:spLocks noGrp="1"/>
          </p:cNvSpPr>
          <p:nvPr>
            <p:ph type="dt" sz="half" idx="10"/>
          </p:nvPr>
        </p:nvSpPr>
        <p:spPr/>
        <p:txBody>
          <a:bodyPr/>
          <a:lstStyle/>
          <a:p>
            <a:fld id="{CE28152A-FA1F-4F9B-814B-AD9DAB0C6B3A}" type="datetimeFigureOut">
              <a:rPr lang="en-GB" smtClean="0"/>
              <a:t>09/02/2024</a:t>
            </a:fld>
            <a:endParaRPr lang="en-GB"/>
          </a:p>
        </p:txBody>
      </p:sp>
      <p:sp>
        <p:nvSpPr>
          <p:cNvPr id="5" name="Footer Placeholder 4">
            <a:extLst>
              <a:ext uri="{FF2B5EF4-FFF2-40B4-BE49-F238E27FC236}">
                <a16:creationId xmlns:a16="http://schemas.microsoft.com/office/drawing/2014/main" id="{740ACF4A-5D7B-5322-C943-5D38B179D9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FF7768-B8EA-08D7-E356-C1AF7CA19BF8}"/>
              </a:ext>
            </a:extLst>
          </p:cNvPr>
          <p:cNvSpPr>
            <a:spLocks noGrp="1"/>
          </p:cNvSpPr>
          <p:nvPr>
            <p:ph type="sldNum" sz="quarter" idx="12"/>
          </p:nvPr>
        </p:nvSpPr>
        <p:spPr/>
        <p:txBody>
          <a:bodyPr/>
          <a:lstStyle/>
          <a:p>
            <a:fld id="{DC79D5A7-56F0-460B-932E-BFD797D86C86}" type="slidenum">
              <a:rPr lang="en-GB" smtClean="0"/>
              <a:t>‹#›</a:t>
            </a:fld>
            <a:endParaRPr lang="en-GB"/>
          </a:p>
        </p:txBody>
      </p:sp>
    </p:spTree>
    <p:extLst>
      <p:ext uri="{BB962C8B-B14F-4D97-AF65-F5344CB8AC3E}">
        <p14:creationId xmlns:p14="http://schemas.microsoft.com/office/powerpoint/2010/main" val="2495744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88EFC-A314-21AF-0E9C-3E31D0469E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A3FE26-6162-BA94-E039-FA2C120A71F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6BEF3B-E31E-CC5D-7365-5A0DF973ACC8}"/>
              </a:ext>
            </a:extLst>
          </p:cNvPr>
          <p:cNvSpPr>
            <a:spLocks noGrp="1"/>
          </p:cNvSpPr>
          <p:nvPr>
            <p:ph type="dt" sz="half" idx="10"/>
          </p:nvPr>
        </p:nvSpPr>
        <p:spPr/>
        <p:txBody>
          <a:bodyPr/>
          <a:lstStyle/>
          <a:p>
            <a:fld id="{CE28152A-FA1F-4F9B-814B-AD9DAB0C6B3A}" type="datetimeFigureOut">
              <a:rPr lang="en-GB" smtClean="0"/>
              <a:t>09/02/2024</a:t>
            </a:fld>
            <a:endParaRPr lang="en-GB"/>
          </a:p>
        </p:txBody>
      </p:sp>
      <p:sp>
        <p:nvSpPr>
          <p:cNvPr id="5" name="Footer Placeholder 4">
            <a:extLst>
              <a:ext uri="{FF2B5EF4-FFF2-40B4-BE49-F238E27FC236}">
                <a16:creationId xmlns:a16="http://schemas.microsoft.com/office/drawing/2014/main" id="{6CA6683A-3603-DB12-5DE0-0688B9504B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5B7732-6E12-B0B9-B6F1-4ACDD76DEFE8}"/>
              </a:ext>
            </a:extLst>
          </p:cNvPr>
          <p:cNvSpPr>
            <a:spLocks noGrp="1"/>
          </p:cNvSpPr>
          <p:nvPr>
            <p:ph type="sldNum" sz="quarter" idx="12"/>
          </p:nvPr>
        </p:nvSpPr>
        <p:spPr/>
        <p:txBody>
          <a:bodyPr/>
          <a:lstStyle/>
          <a:p>
            <a:fld id="{DC79D5A7-56F0-460B-932E-BFD797D86C86}" type="slidenum">
              <a:rPr lang="en-GB" smtClean="0"/>
              <a:t>‹#›</a:t>
            </a:fld>
            <a:endParaRPr lang="en-GB"/>
          </a:p>
        </p:txBody>
      </p:sp>
    </p:spTree>
    <p:extLst>
      <p:ext uri="{BB962C8B-B14F-4D97-AF65-F5344CB8AC3E}">
        <p14:creationId xmlns:p14="http://schemas.microsoft.com/office/powerpoint/2010/main" val="2710764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B3825-B0CE-4AB7-EC71-F19917D052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438314-B540-9466-291C-D67701774D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C758EE-83FE-E2B1-DC3A-3E405753DD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7FAE08-B285-D6E0-7863-2A7D8762CF27}"/>
              </a:ext>
            </a:extLst>
          </p:cNvPr>
          <p:cNvSpPr>
            <a:spLocks noGrp="1"/>
          </p:cNvSpPr>
          <p:nvPr>
            <p:ph type="dt" sz="half" idx="10"/>
          </p:nvPr>
        </p:nvSpPr>
        <p:spPr/>
        <p:txBody>
          <a:bodyPr/>
          <a:lstStyle/>
          <a:p>
            <a:fld id="{CE28152A-FA1F-4F9B-814B-AD9DAB0C6B3A}" type="datetimeFigureOut">
              <a:rPr lang="en-GB" smtClean="0"/>
              <a:t>09/02/2024</a:t>
            </a:fld>
            <a:endParaRPr lang="en-GB"/>
          </a:p>
        </p:txBody>
      </p:sp>
      <p:sp>
        <p:nvSpPr>
          <p:cNvPr id="6" name="Footer Placeholder 5">
            <a:extLst>
              <a:ext uri="{FF2B5EF4-FFF2-40B4-BE49-F238E27FC236}">
                <a16:creationId xmlns:a16="http://schemas.microsoft.com/office/drawing/2014/main" id="{042130B4-8BE2-BEEF-656C-89343F2300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5B5280-2F4A-AA28-EB64-7985B9E091BB}"/>
              </a:ext>
            </a:extLst>
          </p:cNvPr>
          <p:cNvSpPr>
            <a:spLocks noGrp="1"/>
          </p:cNvSpPr>
          <p:nvPr>
            <p:ph type="sldNum" sz="quarter" idx="12"/>
          </p:nvPr>
        </p:nvSpPr>
        <p:spPr/>
        <p:txBody>
          <a:bodyPr/>
          <a:lstStyle/>
          <a:p>
            <a:fld id="{DC79D5A7-56F0-460B-932E-BFD797D86C86}" type="slidenum">
              <a:rPr lang="en-GB" smtClean="0"/>
              <a:t>‹#›</a:t>
            </a:fld>
            <a:endParaRPr lang="en-GB"/>
          </a:p>
        </p:txBody>
      </p:sp>
    </p:spTree>
    <p:extLst>
      <p:ext uri="{BB962C8B-B14F-4D97-AF65-F5344CB8AC3E}">
        <p14:creationId xmlns:p14="http://schemas.microsoft.com/office/powerpoint/2010/main" val="1079598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47B05-F271-26A6-AC14-DC8DFCAFBE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2DD2B8-1AEB-E969-E221-43CA21CCE6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3D1E2C3-4DD3-EBCA-C678-0D3B187E5A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9765BD-1D8F-3253-E998-B3A2EE7022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37FDB8-1AD2-FE0B-0965-A0BBB3EF546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711EC4-68D5-2BB9-7470-62BD8C37B43A}"/>
              </a:ext>
            </a:extLst>
          </p:cNvPr>
          <p:cNvSpPr>
            <a:spLocks noGrp="1"/>
          </p:cNvSpPr>
          <p:nvPr>
            <p:ph type="dt" sz="half" idx="10"/>
          </p:nvPr>
        </p:nvSpPr>
        <p:spPr/>
        <p:txBody>
          <a:bodyPr/>
          <a:lstStyle/>
          <a:p>
            <a:fld id="{CE28152A-FA1F-4F9B-814B-AD9DAB0C6B3A}" type="datetimeFigureOut">
              <a:rPr lang="en-GB" smtClean="0"/>
              <a:t>09/02/2024</a:t>
            </a:fld>
            <a:endParaRPr lang="en-GB"/>
          </a:p>
        </p:txBody>
      </p:sp>
      <p:sp>
        <p:nvSpPr>
          <p:cNvPr id="8" name="Footer Placeholder 7">
            <a:extLst>
              <a:ext uri="{FF2B5EF4-FFF2-40B4-BE49-F238E27FC236}">
                <a16:creationId xmlns:a16="http://schemas.microsoft.com/office/drawing/2014/main" id="{AA6E2C7C-65C4-C712-E42D-390D42DFFDF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77632C0-3C6E-624E-3878-5EE165E1EE10}"/>
              </a:ext>
            </a:extLst>
          </p:cNvPr>
          <p:cNvSpPr>
            <a:spLocks noGrp="1"/>
          </p:cNvSpPr>
          <p:nvPr>
            <p:ph type="sldNum" sz="quarter" idx="12"/>
          </p:nvPr>
        </p:nvSpPr>
        <p:spPr/>
        <p:txBody>
          <a:bodyPr/>
          <a:lstStyle/>
          <a:p>
            <a:fld id="{DC79D5A7-56F0-460B-932E-BFD797D86C86}" type="slidenum">
              <a:rPr lang="en-GB" smtClean="0"/>
              <a:t>‹#›</a:t>
            </a:fld>
            <a:endParaRPr lang="en-GB"/>
          </a:p>
        </p:txBody>
      </p:sp>
    </p:spTree>
    <p:extLst>
      <p:ext uri="{BB962C8B-B14F-4D97-AF65-F5344CB8AC3E}">
        <p14:creationId xmlns:p14="http://schemas.microsoft.com/office/powerpoint/2010/main" val="3982990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93E49-FA5C-C18E-60BE-8EBFEE9DEFF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8B94C7-794B-CDED-1719-3A4A2623661B}"/>
              </a:ext>
            </a:extLst>
          </p:cNvPr>
          <p:cNvSpPr>
            <a:spLocks noGrp="1"/>
          </p:cNvSpPr>
          <p:nvPr>
            <p:ph type="dt" sz="half" idx="10"/>
          </p:nvPr>
        </p:nvSpPr>
        <p:spPr/>
        <p:txBody>
          <a:bodyPr/>
          <a:lstStyle/>
          <a:p>
            <a:fld id="{CE28152A-FA1F-4F9B-814B-AD9DAB0C6B3A}" type="datetimeFigureOut">
              <a:rPr lang="en-GB" smtClean="0"/>
              <a:t>09/02/2024</a:t>
            </a:fld>
            <a:endParaRPr lang="en-GB"/>
          </a:p>
        </p:txBody>
      </p:sp>
      <p:sp>
        <p:nvSpPr>
          <p:cNvPr id="4" name="Footer Placeholder 3">
            <a:extLst>
              <a:ext uri="{FF2B5EF4-FFF2-40B4-BE49-F238E27FC236}">
                <a16:creationId xmlns:a16="http://schemas.microsoft.com/office/drawing/2014/main" id="{279CE8D5-AA39-46C7-55F8-764F5928A2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9345EB-3C86-599A-EBD7-7E02A2F725C8}"/>
              </a:ext>
            </a:extLst>
          </p:cNvPr>
          <p:cNvSpPr>
            <a:spLocks noGrp="1"/>
          </p:cNvSpPr>
          <p:nvPr>
            <p:ph type="sldNum" sz="quarter" idx="12"/>
          </p:nvPr>
        </p:nvSpPr>
        <p:spPr/>
        <p:txBody>
          <a:bodyPr/>
          <a:lstStyle/>
          <a:p>
            <a:fld id="{DC79D5A7-56F0-460B-932E-BFD797D86C86}" type="slidenum">
              <a:rPr lang="en-GB" smtClean="0"/>
              <a:t>‹#›</a:t>
            </a:fld>
            <a:endParaRPr lang="en-GB"/>
          </a:p>
        </p:txBody>
      </p:sp>
    </p:spTree>
    <p:extLst>
      <p:ext uri="{BB962C8B-B14F-4D97-AF65-F5344CB8AC3E}">
        <p14:creationId xmlns:p14="http://schemas.microsoft.com/office/powerpoint/2010/main" val="2636095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4EC207-7BC8-ED69-7D6A-E7C9DF56B5D6}"/>
              </a:ext>
            </a:extLst>
          </p:cNvPr>
          <p:cNvSpPr>
            <a:spLocks noGrp="1"/>
          </p:cNvSpPr>
          <p:nvPr>
            <p:ph type="dt" sz="half" idx="10"/>
          </p:nvPr>
        </p:nvSpPr>
        <p:spPr/>
        <p:txBody>
          <a:bodyPr/>
          <a:lstStyle/>
          <a:p>
            <a:fld id="{CE28152A-FA1F-4F9B-814B-AD9DAB0C6B3A}" type="datetimeFigureOut">
              <a:rPr lang="en-GB" smtClean="0"/>
              <a:t>09/02/2024</a:t>
            </a:fld>
            <a:endParaRPr lang="en-GB"/>
          </a:p>
        </p:txBody>
      </p:sp>
      <p:sp>
        <p:nvSpPr>
          <p:cNvPr id="3" name="Footer Placeholder 2">
            <a:extLst>
              <a:ext uri="{FF2B5EF4-FFF2-40B4-BE49-F238E27FC236}">
                <a16:creationId xmlns:a16="http://schemas.microsoft.com/office/drawing/2014/main" id="{A7F25143-9CC1-CDA1-CBA9-2D411ED937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B667810-22A0-4745-3156-C2978D1A9095}"/>
              </a:ext>
            </a:extLst>
          </p:cNvPr>
          <p:cNvSpPr>
            <a:spLocks noGrp="1"/>
          </p:cNvSpPr>
          <p:nvPr>
            <p:ph type="sldNum" sz="quarter" idx="12"/>
          </p:nvPr>
        </p:nvSpPr>
        <p:spPr/>
        <p:txBody>
          <a:bodyPr/>
          <a:lstStyle/>
          <a:p>
            <a:fld id="{DC79D5A7-56F0-460B-932E-BFD797D86C86}" type="slidenum">
              <a:rPr lang="en-GB" smtClean="0"/>
              <a:t>‹#›</a:t>
            </a:fld>
            <a:endParaRPr lang="en-GB"/>
          </a:p>
        </p:txBody>
      </p:sp>
    </p:spTree>
    <p:extLst>
      <p:ext uri="{BB962C8B-B14F-4D97-AF65-F5344CB8AC3E}">
        <p14:creationId xmlns:p14="http://schemas.microsoft.com/office/powerpoint/2010/main" val="2345210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39F32-0C25-19F4-D3B6-879632F1F1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C587EA-907F-76A9-DDB4-B7D02783DB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D2D65B1-3A37-336E-E2F7-11D427C746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4FAC35-D7D4-1867-8844-56623312BE2B}"/>
              </a:ext>
            </a:extLst>
          </p:cNvPr>
          <p:cNvSpPr>
            <a:spLocks noGrp="1"/>
          </p:cNvSpPr>
          <p:nvPr>
            <p:ph type="dt" sz="half" idx="10"/>
          </p:nvPr>
        </p:nvSpPr>
        <p:spPr/>
        <p:txBody>
          <a:bodyPr/>
          <a:lstStyle/>
          <a:p>
            <a:fld id="{CE28152A-FA1F-4F9B-814B-AD9DAB0C6B3A}" type="datetimeFigureOut">
              <a:rPr lang="en-GB" smtClean="0"/>
              <a:t>09/02/2024</a:t>
            </a:fld>
            <a:endParaRPr lang="en-GB"/>
          </a:p>
        </p:txBody>
      </p:sp>
      <p:sp>
        <p:nvSpPr>
          <p:cNvPr id="6" name="Footer Placeholder 5">
            <a:extLst>
              <a:ext uri="{FF2B5EF4-FFF2-40B4-BE49-F238E27FC236}">
                <a16:creationId xmlns:a16="http://schemas.microsoft.com/office/drawing/2014/main" id="{7AF596BF-0B2F-9AFA-9AFB-4CB07B19C9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4A3EFC-E742-4C6F-C617-9B3566D4BE5A}"/>
              </a:ext>
            </a:extLst>
          </p:cNvPr>
          <p:cNvSpPr>
            <a:spLocks noGrp="1"/>
          </p:cNvSpPr>
          <p:nvPr>
            <p:ph type="sldNum" sz="quarter" idx="12"/>
          </p:nvPr>
        </p:nvSpPr>
        <p:spPr/>
        <p:txBody>
          <a:bodyPr/>
          <a:lstStyle/>
          <a:p>
            <a:fld id="{DC79D5A7-56F0-460B-932E-BFD797D86C86}" type="slidenum">
              <a:rPr lang="en-GB" smtClean="0"/>
              <a:t>‹#›</a:t>
            </a:fld>
            <a:endParaRPr lang="en-GB"/>
          </a:p>
        </p:txBody>
      </p:sp>
    </p:spTree>
    <p:extLst>
      <p:ext uri="{BB962C8B-B14F-4D97-AF65-F5344CB8AC3E}">
        <p14:creationId xmlns:p14="http://schemas.microsoft.com/office/powerpoint/2010/main" val="981655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4C40F-A7B6-7AC2-260A-CE435131BF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525B9D-8DF7-34A8-E877-0838AE3130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9FD68E-8F1B-6824-B113-DE7299C809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0CC7E6-E73D-38F6-047F-6A8C249E29DB}"/>
              </a:ext>
            </a:extLst>
          </p:cNvPr>
          <p:cNvSpPr>
            <a:spLocks noGrp="1"/>
          </p:cNvSpPr>
          <p:nvPr>
            <p:ph type="dt" sz="half" idx="10"/>
          </p:nvPr>
        </p:nvSpPr>
        <p:spPr/>
        <p:txBody>
          <a:bodyPr/>
          <a:lstStyle/>
          <a:p>
            <a:fld id="{CE28152A-FA1F-4F9B-814B-AD9DAB0C6B3A}" type="datetimeFigureOut">
              <a:rPr lang="en-GB" smtClean="0"/>
              <a:t>09/02/2024</a:t>
            </a:fld>
            <a:endParaRPr lang="en-GB"/>
          </a:p>
        </p:txBody>
      </p:sp>
      <p:sp>
        <p:nvSpPr>
          <p:cNvPr id="6" name="Footer Placeholder 5">
            <a:extLst>
              <a:ext uri="{FF2B5EF4-FFF2-40B4-BE49-F238E27FC236}">
                <a16:creationId xmlns:a16="http://schemas.microsoft.com/office/drawing/2014/main" id="{D85175C7-CCAD-4AB6-B4D5-05B1D0D207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CF6D06-A560-A2E5-206B-B8F678F0D995}"/>
              </a:ext>
            </a:extLst>
          </p:cNvPr>
          <p:cNvSpPr>
            <a:spLocks noGrp="1"/>
          </p:cNvSpPr>
          <p:nvPr>
            <p:ph type="sldNum" sz="quarter" idx="12"/>
          </p:nvPr>
        </p:nvSpPr>
        <p:spPr/>
        <p:txBody>
          <a:bodyPr/>
          <a:lstStyle/>
          <a:p>
            <a:fld id="{DC79D5A7-56F0-460B-932E-BFD797D86C86}" type="slidenum">
              <a:rPr lang="en-GB" smtClean="0"/>
              <a:t>‹#›</a:t>
            </a:fld>
            <a:endParaRPr lang="en-GB"/>
          </a:p>
        </p:txBody>
      </p:sp>
    </p:spTree>
    <p:extLst>
      <p:ext uri="{BB962C8B-B14F-4D97-AF65-F5344CB8AC3E}">
        <p14:creationId xmlns:p14="http://schemas.microsoft.com/office/powerpoint/2010/main" val="3399695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C6E35-23C3-1933-B5EB-61A8B225AF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CF79EB-5D74-5620-99D4-AF370018AB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A48056-4D92-565A-BC3F-387560DC25BB}"/>
              </a:ext>
            </a:extLst>
          </p:cNvPr>
          <p:cNvSpPr>
            <a:spLocks noGrp="1"/>
          </p:cNvSpPr>
          <p:nvPr>
            <p:ph type="dt" sz="half" idx="10"/>
          </p:nvPr>
        </p:nvSpPr>
        <p:spPr/>
        <p:txBody>
          <a:bodyPr/>
          <a:lstStyle/>
          <a:p>
            <a:fld id="{CE28152A-FA1F-4F9B-814B-AD9DAB0C6B3A}" type="datetimeFigureOut">
              <a:rPr lang="en-GB" smtClean="0"/>
              <a:t>09/02/2024</a:t>
            </a:fld>
            <a:endParaRPr lang="en-GB"/>
          </a:p>
        </p:txBody>
      </p:sp>
      <p:sp>
        <p:nvSpPr>
          <p:cNvPr id="5" name="Footer Placeholder 4">
            <a:extLst>
              <a:ext uri="{FF2B5EF4-FFF2-40B4-BE49-F238E27FC236}">
                <a16:creationId xmlns:a16="http://schemas.microsoft.com/office/drawing/2014/main" id="{21418E88-CCF4-4BF2-C67E-4A5D59B186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FA31E4-BB4A-6A2B-65C3-F1244D86C73F}"/>
              </a:ext>
            </a:extLst>
          </p:cNvPr>
          <p:cNvSpPr>
            <a:spLocks noGrp="1"/>
          </p:cNvSpPr>
          <p:nvPr>
            <p:ph type="sldNum" sz="quarter" idx="12"/>
          </p:nvPr>
        </p:nvSpPr>
        <p:spPr/>
        <p:txBody>
          <a:bodyPr/>
          <a:lstStyle/>
          <a:p>
            <a:fld id="{DC79D5A7-56F0-460B-932E-BFD797D86C86}" type="slidenum">
              <a:rPr lang="en-GB" smtClean="0"/>
              <a:t>‹#›</a:t>
            </a:fld>
            <a:endParaRPr lang="en-GB"/>
          </a:p>
        </p:txBody>
      </p:sp>
    </p:spTree>
    <p:extLst>
      <p:ext uri="{BB962C8B-B14F-4D97-AF65-F5344CB8AC3E}">
        <p14:creationId xmlns:p14="http://schemas.microsoft.com/office/powerpoint/2010/main" val="1064122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D2A4ED-9C8E-7DF2-717F-35E4F1D52D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A8BBA7-1B4C-8271-BD26-7F3E82C7E9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0982CC-BA20-2DAA-0ECF-BBA631FF3AFA}"/>
              </a:ext>
            </a:extLst>
          </p:cNvPr>
          <p:cNvSpPr>
            <a:spLocks noGrp="1"/>
          </p:cNvSpPr>
          <p:nvPr>
            <p:ph type="dt" sz="half" idx="10"/>
          </p:nvPr>
        </p:nvSpPr>
        <p:spPr/>
        <p:txBody>
          <a:bodyPr/>
          <a:lstStyle/>
          <a:p>
            <a:fld id="{CE28152A-FA1F-4F9B-814B-AD9DAB0C6B3A}" type="datetimeFigureOut">
              <a:rPr lang="en-GB" smtClean="0"/>
              <a:t>09/02/2024</a:t>
            </a:fld>
            <a:endParaRPr lang="en-GB"/>
          </a:p>
        </p:txBody>
      </p:sp>
      <p:sp>
        <p:nvSpPr>
          <p:cNvPr id="5" name="Footer Placeholder 4">
            <a:extLst>
              <a:ext uri="{FF2B5EF4-FFF2-40B4-BE49-F238E27FC236}">
                <a16:creationId xmlns:a16="http://schemas.microsoft.com/office/drawing/2014/main" id="{55875AE3-4B32-440D-1A3F-1E901C3D80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6DDB18-E8A4-BACD-D4A8-C15AE4AFD826}"/>
              </a:ext>
            </a:extLst>
          </p:cNvPr>
          <p:cNvSpPr>
            <a:spLocks noGrp="1"/>
          </p:cNvSpPr>
          <p:nvPr>
            <p:ph type="sldNum" sz="quarter" idx="12"/>
          </p:nvPr>
        </p:nvSpPr>
        <p:spPr/>
        <p:txBody>
          <a:bodyPr/>
          <a:lstStyle/>
          <a:p>
            <a:fld id="{DC79D5A7-56F0-460B-932E-BFD797D86C86}" type="slidenum">
              <a:rPr lang="en-GB" smtClean="0"/>
              <a:t>‹#›</a:t>
            </a:fld>
            <a:endParaRPr lang="en-GB"/>
          </a:p>
        </p:txBody>
      </p:sp>
    </p:spTree>
    <p:extLst>
      <p:ext uri="{BB962C8B-B14F-4D97-AF65-F5344CB8AC3E}">
        <p14:creationId xmlns:p14="http://schemas.microsoft.com/office/powerpoint/2010/main" val="1837728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33284B-B01A-06AB-1065-A643153E92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1E4A7F-8F49-83B5-930E-BC6321AE4D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E6CB64-6A65-3281-9AC2-33C8F1A7F0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28152A-FA1F-4F9B-814B-AD9DAB0C6B3A}" type="datetimeFigureOut">
              <a:rPr lang="en-GB" smtClean="0"/>
              <a:t>09/02/2024</a:t>
            </a:fld>
            <a:endParaRPr lang="en-GB"/>
          </a:p>
        </p:txBody>
      </p:sp>
      <p:sp>
        <p:nvSpPr>
          <p:cNvPr id="5" name="Footer Placeholder 4">
            <a:extLst>
              <a:ext uri="{FF2B5EF4-FFF2-40B4-BE49-F238E27FC236}">
                <a16:creationId xmlns:a16="http://schemas.microsoft.com/office/drawing/2014/main" id="{0556ACEB-9546-0D77-6ECE-37C18DDF8F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FAE21A-CDE2-E829-F8B3-A7195585AC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79D5A7-56F0-460B-932E-BFD797D86C86}" type="slidenum">
              <a:rPr lang="en-GB" smtClean="0"/>
              <a:t>‹#›</a:t>
            </a:fld>
            <a:endParaRPr lang="en-GB"/>
          </a:p>
        </p:txBody>
      </p:sp>
    </p:spTree>
    <p:extLst>
      <p:ext uri="{BB962C8B-B14F-4D97-AF65-F5344CB8AC3E}">
        <p14:creationId xmlns:p14="http://schemas.microsoft.com/office/powerpoint/2010/main" val="2408196244"/>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wales.ac.uk/centre-advanced-welsh-and-celtic-studies"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B4E289-8B79-8230-BE84-A18FEDD107A9}"/>
              </a:ext>
            </a:extLst>
          </p:cNvPr>
          <p:cNvSpPr txBox="1"/>
          <p:nvPr/>
        </p:nvSpPr>
        <p:spPr>
          <a:xfrm>
            <a:off x="377073" y="301658"/>
            <a:ext cx="5785834" cy="6801862"/>
          </a:xfrm>
          <a:prstGeom prst="rect">
            <a:avLst/>
          </a:prstGeom>
          <a:noFill/>
        </p:spPr>
        <p:txBody>
          <a:bodyPr wrap="square" rtlCol="0">
            <a:spAutoFit/>
          </a:bodyPr>
          <a:lstStyle/>
          <a:p>
            <a:r>
              <a:rPr lang="en-GB" sz="4400" dirty="0">
                <a:solidFill>
                  <a:srgbClr val="FFFF00"/>
                </a:solidFill>
              </a:rPr>
              <a:t>Media and Heritage</a:t>
            </a:r>
          </a:p>
          <a:p>
            <a:endParaRPr lang="en-GB" sz="2800" dirty="0">
              <a:solidFill>
                <a:srgbClr val="FFFF00"/>
              </a:solidFill>
            </a:endParaRPr>
          </a:p>
          <a:p>
            <a:r>
              <a:rPr lang="en-GB" sz="2400" dirty="0"/>
              <a:t>This course is jointly taught by members of staff at the University of Wales Centre for Advanced Welsh and Celtic Studies (CAWCS), a campus of UWTSD based next to the National Library of Wales in Aberystwyth. We run major research projects in humanities subjects relating to Wales and the Celtic countries, and supervise doctoral students</a:t>
            </a:r>
            <a:r>
              <a:rPr lang="en-GB" sz="2800" dirty="0"/>
              <a:t>. </a:t>
            </a:r>
          </a:p>
          <a:p>
            <a:endParaRPr lang="en-GB" sz="2800" dirty="0"/>
          </a:p>
          <a:p>
            <a:r>
              <a:rPr lang="en-GB" sz="2800" dirty="0"/>
              <a:t>Find us on:</a:t>
            </a:r>
          </a:p>
          <a:p>
            <a:r>
              <a:rPr lang="en-GB" sz="2000" dirty="0">
                <a:solidFill>
                  <a:srgbClr val="FFFF00"/>
                </a:solidFill>
                <a:hlinkClick r:id="rId2">
                  <a:extLst>
                    <a:ext uri="{A12FA001-AC4F-418D-AE19-62706E023703}">
                      <ahyp:hlinkClr xmlns:ahyp="http://schemas.microsoft.com/office/drawing/2018/hyperlinkcolor" val="tx"/>
                    </a:ext>
                  </a:extLst>
                </a:hlinkClick>
              </a:rPr>
              <a:t>Centre for Advanced Welsh and Celtic Studies | The University of Wales</a:t>
            </a:r>
            <a:endParaRPr lang="en-GB" sz="2000" dirty="0">
              <a:solidFill>
                <a:srgbClr val="FFFF00"/>
              </a:solidFill>
            </a:endParaRPr>
          </a:p>
          <a:p>
            <a:endParaRPr lang="en-GB" sz="2800" dirty="0"/>
          </a:p>
          <a:p>
            <a:r>
              <a:rPr lang="en-GB" sz="2800" dirty="0"/>
              <a:t> </a:t>
            </a:r>
          </a:p>
        </p:txBody>
      </p:sp>
      <p:pic>
        <p:nvPicPr>
          <p:cNvPr id="5" name="Picture 4">
            <a:extLst>
              <a:ext uri="{FF2B5EF4-FFF2-40B4-BE49-F238E27FC236}">
                <a16:creationId xmlns:a16="http://schemas.microsoft.com/office/drawing/2014/main" id="{EA7EA79D-70C3-C6D6-581C-07F758B30E06}"/>
              </a:ext>
            </a:extLst>
          </p:cNvPr>
          <p:cNvPicPr>
            <a:picLocks noChangeAspect="1"/>
          </p:cNvPicPr>
          <p:nvPr/>
        </p:nvPicPr>
        <p:blipFill>
          <a:blip r:embed="rId3"/>
          <a:stretch>
            <a:fillRect/>
          </a:stretch>
        </p:blipFill>
        <p:spPr>
          <a:xfrm>
            <a:off x="6696175" y="846930"/>
            <a:ext cx="5033913" cy="3775435"/>
          </a:xfrm>
          <a:prstGeom prst="rect">
            <a:avLst/>
          </a:prstGeom>
        </p:spPr>
      </p:pic>
      <p:sp>
        <p:nvSpPr>
          <p:cNvPr id="6" name="TextBox 5">
            <a:extLst>
              <a:ext uri="{FF2B5EF4-FFF2-40B4-BE49-F238E27FC236}">
                <a16:creationId xmlns:a16="http://schemas.microsoft.com/office/drawing/2014/main" id="{DF166582-1DF2-C405-4577-9E7E184142B1}"/>
              </a:ext>
            </a:extLst>
          </p:cNvPr>
          <p:cNvSpPr txBox="1"/>
          <p:nvPr/>
        </p:nvSpPr>
        <p:spPr>
          <a:xfrm>
            <a:off x="8468946" y="5379971"/>
            <a:ext cx="3345981" cy="923330"/>
          </a:xfrm>
          <a:prstGeom prst="rect">
            <a:avLst/>
          </a:prstGeom>
          <a:noFill/>
        </p:spPr>
        <p:txBody>
          <a:bodyPr wrap="none" rtlCol="0">
            <a:spAutoFit/>
          </a:bodyPr>
          <a:lstStyle/>
          <a:p>
            <a:r>
              <a:rPr lang="en-GB" dirty="0"/>
              <a:t>Professor Mary-Ann Constantine</a:t>
            </a:r>
          </a:p>
          <a:p>
            <a:r>
              <a:rPr lang="en-GB" dirty="0"/>
              <a:t>Dr Elizabeth Edwards</a:t>
            </a:r>
          </a:p>
          <a:p>
            <a:r>
              <a:rPr lang="en-GB" dirty="0"/>
              <a:t>Professor Elin Haf Gruffydd Jones</a:t>
            </a:r>
          </a:p>
        </p:txBody>
      </p:sp>
    </p:spTree>
    <p:extLst>
      <p:ext uri="{BB962C8B-B14F-4D97-AF65-F5344CB8AC3E}">
        <p14:creationId xmlns:p14="http://schemas.microsoft.com/office/powerpoint/2010/main" val="2349545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useBgFill="1">
        <p:nvSpPr>
          <p:cNvPr id="22" name="Rectangle 17">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2BA94C5-5719-5C73-9374-9537D6100A1D}"/>
              </a:ext>
            </a:extLst>
          </p:cNvPr>
          <p:cNvSpPr txBox="1"/>
          <p:nvPr/>
        </p:nvSpPr>
        <p:spPr>
          <a:xfrm>
            <a:off x="261409" y="-445766"/>
            <a:ext cx="11047013"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dirty="0">
                <a:latin typeface="+mj-lt"/>
                <a:ea typeface="+mj-ea"/>
                <a:cs typeface="+mj-cs"/>
              </a:rPr>
              <a:t>Media and Heritage: Introduction</a:t>
            </a:r>
          </a:p>
        </p:txBody>
      </p:sp>
      <p:sp>
        <p:nvSpPr>
          <p:cNvPr id="23"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0F10DCF-5390-6BA9-932C-13E9692B0EEC}"/>
              </a:ext>
            </a:extLst>
          </p:cNvPr>
          <p:cNvSpPr txBox="1"/>
          <p:nvPr/>
        </p:nvSpPr>
        <p:spPr>
          <a:xfrm>
            <a:off x="4628333" y="1950216"/>
            <a:ext cx="3205342" cy="3274366"/>
          </a:xfrm>
          <a:prstGeom prst="rect">
            <a:avLst/>
          </a:prstGeom>
        </p:spPr>
        <p:txBody>
          <a:bodyPr vert="horz" lIns="91440" tIns="45720" rIns="91440" bIns="45720" rtlCol="0" anchor="t">
            <a:normAutofit fontScale="40000" lnSpcReduction="20000"/>
          </a:bodyPr>
          <a:lstStyle/>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4400" dirty="0"/>
              <a:t>How is our understanding of the past shaped by the different media used to present it? </a:t>
            </a:r>
          </a:p>
          <a:p>
            <a:pPr indent="-228600">
              <a:lnSpc>
                <a:spcPct val="90000"/>
              </a:lnSpc>
              <a:spcAft>
                <a:spcPts val="600"/>
              </a:spcAft>
              <a:buFont typeface="Arial" panose="020B0604020202020204" pitchFamily="34" charset="0"/>
              <a:buChar char="•"/>
            </a:pPr>
            <a:endParaRPr lang="en-US" sz="4400" dirty="0"/>
          </a:p>
          <a:p>
            <a:pPr indent="-228600">
              <a:lnSpc>
                <a:spcPct val="90000"/>
              </a:lnSpc>
              <a:spcAft>
                <a:spcPts val="600"/>
              </a:spcAft>
              <a:buFont typeface="Arial" panose="020B0604020202020204" pitchFamily="34" charset="0"/>
              <a:buChar char="•"/>
            </a:pPr>
            <a:r>
              <a:rPr lang="en-US" sz="4400" dirty="0"/>
              <a:t>How have historical forms of media shaped the message?</a:t>
            </a:r>
          </a:p>
          <a:p>
            <a:pPr indent="-228600">
              <a:lnSpc>
                <a:spcPct val="90000"/>
              </a:lnSpc>
              <a:spcAft>
                <a:spcPts val="600"/>
              </a:spcAft>
              <a:buFont typeface="Arial" panose="020B0604020202020204" pitchFamily="34" charset="0"/>
              <a:buChar char="•"/>
            </a:pPr>
            <a:endParaRPr lang="en-US" sz="4400" dirty="0"/>
          </a:p>
          <a:p>
            <a:pPr indent="-228600">
              <a:lnSpc>
                <a:spcPct val="90000"/>
              </a:lnSpc>
              <a:spcAft>
                <a:spcPts val="600"/>
              </a:spcAft>
              <a:buFont typeface="Arial" panose="020B0604020202020204" pitchFamily="34" charset="0"/>
              <a:buChar char="•"/>
            </a:pPr>
            <a:r>
              <a:rPr lang="en-US" sz="4400" dirty="0"/>
              <a:t>Who is included and who is excluded from any given form of media? </a:t>
            </a:r>
          </a:p>
        </p:txBody>
      </p:sp>
      <p:pic>
        <p:nvPicPr>
          <p:cNvPr id="2" name="Picture 1">
            <a:extLst>
              <a:ext uri="{FF2B5EF4-FFF2-40B4-BE49-F238E27FC236}">
                <a16:creationId xmlns:a16="http://schemas.microsoft.com/office/drawing/2014/main" id="{7A8A5287-CAA5-68FE-F12F-74E31C7822C6}"/>
              </a:ext>
            </a:extLst>
          </p:cNvPr>
          <p:cNvPicPr>
            <a:picLocks noChangeAspect="1"/>
          </p:cNvPicPr>
          <p:nvPr/>
        </p:nvPicPr>
        <p:blipFill>
          <a:blip r:embed="rId2"/>
          <a:stretch>
            <a:fillRect/>
          </a:stretch>
        </p:blipFill>
        <p:spPr>
          <a:xfrm>
            <a:off x="413170" y="1210668"/>
            <a:ext cx="3801992" cy="4799148"/>
          </a:xfrm>
          <a:prstGeom prst="rect">
            <a:avLst/>
          </a:prstGeom>
        </p:spPr>
      </p:pic>
      <p:pic>
        <p:nvPicPr>
          <p:cNvPr id="3" name="Picture 2">
            <a:extLst>
              <a:ext uri="{FF2B5EF4-FFF2-40B4-BE49-F238E27FC236}">
                <a16:creationId xmlns:a16="http://schemas.microsoft.com/office/drawing/2014/main" id="{8A5CB210-3B7A-821F-0E75-AA7B4C4976D5}"/>
              </a:ext>
            </a:extLst>
          </p:cNvPr>
          <p:cNvPicPr>
            <a:picLocks noChangeAspect="1"/>
          </p:cNvPicPr>
          <p:nvPr/>
        </p:nvPicPr>
        <p:blipFill>
          <a:blip r:embed="rId3"/>
          <a:stretch>
            <a:fillRect/>
          </a:stretch>
        </p:blipFill>
        <p:spPr>
          <a:xfrm>
            <a:off x="8308661" y="707501"/>
            <a:ext cx="3412931" cy="5442997"/>
          </a:xfrm>
          <a:prstGeom prst="rect">
            <a:avLst/>
          </a:prstGeom>
        </p:spPr>
      </p:pic>
      <p:sp>
        <p:nvSpPr>
          <p:cNvPr id="6" name="TextBox 5">
            <a:extLst>
              <a:ext uri="{FF2B5EF4-FFF2-40B4-BE49-F238E27FC236}">
                <a16:creationId xmlns:a16="http://schemas.microsoft.com/office/drawing/2014/main" id="{ABF17784-F565-0CF5-52B9-21B66F8CEB64}"/>
              </a:ext>
            </a:extLst>
          </p:cNvPr>
          <p:cNvSpPr txBox="1"/>
          <p:nvPr/>
        </p:nvSpPr>
        <p:spPr>
          <a:xfrm>
            <a:off x="4445620" y="6266985"/>
            <a:ext cx="3764044" cy="369332"/>
          </a:xfrm>
          <a:prstGeom prst="rect">
            <a:avLst/>
          </a:prstGeom>
          <a:noFill/>
        </p:spPr>
        <p:txBody>
          <a:bodyPr wrap="none" rtlCol="0">
            <a:spAutoFit/>
          </a:bodyPr>
          <a:lstStyle/>
          <a:p>
            <a:r>
              <a:rPr lang="en-GB" i="1" dirty="0"/>
              <a:t>Images from National Library of Wales</a:t>
            </a:r>
          </a:p>
        </p:txBody>
      </p:sp>
    </p:spTree>
    <p:extLst>
      <p:ext uri="{BB962C8B-B14F-4D97-AF65-F5344CB8AC3E}">
        <p14:creationId xmlns:p14="http://schemas.microsoft.com/office/powerpoint/2010/main" val="1532001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4605ADC-0FE9-2F06-1A34-61D0E5F24BB6}"/>
              </a:ext>
            </a:extLst>
          </p:cNvPr>
          <p:cNvPicPr>
            <a:picLocks noChangeAspect="1"/>
          </p:cNvPicPr>
          <p:nvPr/>
        </p:nvPicPr>
        <p:blipFill>
          <a:blip r:embed="rId2"/>
          <a:stretch>
            <a:fillRect/>
          </a:stretch>
        </p:blipFill>
        <p:spPr>
          <a:xfrm>
            <a:off x="192019" y="308539"/>
            <a:ext cx="3171996" cy="4895364"/>
          </a:xfrm>
          <a:prstGeom prst="rect">
            <a:avLst/>
          </a:prstGeom>
        </p:spPr>
      </p:pic>
      <p:sp>
        <p:nvSpPr>
          <p:cNvPr id="7" name="TextBox 6">
            <a:extLst>
              <a:ext uri="{FF2B5EF4-FFF2-40B4-BE49-F238E27FC236}">
                <a16:creationId xmlns:a16="http://schemas.microsoft.com/office/drawing/2014/main" id="{5224E148-CC2B-261D-B4D6-78436C6EECD3}"/>
              </a:ext>
            </a:extLst>
          </p:cNvPr>
          <p:cNvSpPr txBox="1"/>
          <p:nvPr/>
        </p:nvSpPr>
        <p:spPr>
          <a:xfrm>
            <a:off x="7652215" y="1113725"/>
            <a:ext cx="3759200" cy="5416868"/>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285750" indent="-285750">
              <a:buFont typeface="Arial" panose="020B0604020202020204" pitchFamily="34" charset="0"/>
              <a:buChar char="•"/>
            </a:pPr>
            <a:r>
              <a:rPr lang="en-GB" sz="2400" dirty="0"/>
              <a:t>“The medium is the message”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2000" dirty="0"/>
              <a:t>Media are languages, with their own structures and systems of grammar</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What patterns can be found in a particular medium, and how do those patterns shape the kinds of stories that can be told?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How do media engage their audiences – what are the different levels of expected interaction?</a:t>
            </a:r>
          </a:p>
        </p:txBody>
      </p:sp>
      <p:pic>
        <p:nvPicPr>
          <p:cNvPr id="5" name="Picture 4">
            <a:extLst>
              <a:ext uri="{FF2B5EF4-FFF2-40B4-BE49-F238E27FC236}">
                <a16:creationId xmlns:a16="http://schemas.microsoft.com/office/drawing/2014/main" id="{3209EBEF-88B2-E59E-3C03-79AE9D9BDBA2}"/>
              </a:ext>
            </a:extLst>
          </p:cNvPr>
          <p:cNvPicPr>
            <a:picLocks noChangeAspect="1"/>
          </p:cNvPicPr>
          <p:nvPr/>
        </p:nvPicPr>
        <p:blipFill>
          <a:blip r:embed="rId3"/>
          <a:stretch>
            <a:fillRect/>
          </a:stretch>
        </p:blipFill>
        <p:spPr>
          <a:xfrm>
            <a:off x="10637987" y="133574"/>
            <a:ext cx="1361994" cy="1952314"/>
          </a:xfrm>
          <a:prstGeom prst="rect">
            <a:avLst/>
          </a:prstGeom>
        </p:spPr>
      </p:pic>
      <p:sp>
        <p:nvSpPr>
          <p:cNvPr id="8" name="TextBox 7">
            <a:extLst>
              <a:ext uri="{FF2B5EF4-FFF2-40B4-BE49-F238E27FC236}">
                <a16:creationId xmlns:a16="http://schemas.microsoft.com/office/drawing/2014/main" id="{7F8F2D7E-B63D-AFD9-5525-5202195EC8B9}"/>
              </a:ext>
            </a:extLst>
          </p:cNvPr>
          <p:cNvSpPr txBox="1"/>
          <p:nvPr/>
        </p:nvSpPr>
        <p:spPr>
          <a:xfrm>
            <a:off x="235353" y="5683100"/>
            <a:ext cx="3551608" cy="369332"/>
          </a:xfrm>
          <a:prstGeom prst="rect">
            <a:avLst/>
          </a:prstGeom>
          <a:noFill/>
        </p:spPr>
        <p:txBody>
          <a:bodyPr wrap="square" rtlCol="0">
            <a:spAutoFit/>
          </a:bodyPr>
          <a:lstStyle/>
          <a:p>
            <a:r>
              <a:rPr lang="en-GB" dirty="0"/>
              <a:t>Understanding Media (1964)</a:t>
            </a:r>
          </a:p>
        </p:txBody>
      </p:sp>
      <p:sp>
        <p:nvSpPr>
          <p:cNvPr id="9" name="TextBox 8">
            <a:extLst>
              <a:ext uri="{FF2B5EF4-FFF2-40B4-BE49-F238E27FC236}">
                <a16:creationId xmlns:a16="http://schemas.microsoft.com/office/drawing/2014/main" id="{0DCDCC6F-B06A-076D-48E4-2F01F65DB3DF}"/>
              </a:ext>
            </a:extLst>
          </p:cNvPr>
          <p:cNvSpPr txBox="1"/>
          <p:nvPr/>
        </p:nvSpPr>
        <p:spPr>
          <a:xfrm>
            <a:off x="3783980" y="133574"/>
            <a:ext cx="3305380" cy="6463308"/>
          </a:xfrm>
          <a:prstGeom prst="rect">
            <a:avLst/>
          </a:prstGeom>
          <a:noFill/>
        </p:spPr>
        <p:txBody>
          <a:bodyPr wrap="square" rtlCol="0">
            <a:spAutoFit/>
          </a:bodyPr>
          <a:lstStyle/>
          <a:p>
            <a:r>
              <a:rPr lang="en-GB" dirty="0"/>
              <a:t>Canadian writer Marshall McLuhan’s ideas were developed / critiqued by many subsequent writers. Paul Levinson’s </a:t>
            </a:r>
            <a:r>
              <a:rPr lang="en-GB" i="1" dirty="0"/>
              <a:t>Digital McLuhan</a:t>
            </a:r>
            <a:r>
              <a:rPr lang="en-GB" dirty="0"/>
              <a:t> updates him for the beginning of the internet age (1990s).</a:t>
            </a:r>
          </a:p>
          <a:p>
            <a:endParaRPr lang="en-GB" dirty="0"/>
          </a:p>
          <a:p>
            <a:r>
              <a:rPr lang="en-GB" dirty="0"/>
              <a:t>Chiara </a:t>
            </a:r>
            <a:r>
              <a:rPr lang="en-GB" dirty="0" err="1"/>
              <a:t>Bonacchi’s</a:t>
            </a:r>
            <a:r>
              <a:rPr lang="en-GB" dirty="0"/>
              <a:t> 2021 article catapults us into the dynamic, confusing, inspiring world of ‘Big Data’ and digital heritage, but many of the underlying questions remain the same. She observes:</a:t>
            </a:r>
          </a:p>
          <a:p>
            <a:endParaRPr lang="en-GB" dirty="0"/>
          </a:p>
          <a:p>
            <a:r>
              <a:rPr lang="en-GB" dirty="0"/>
              <a:t>“most researchers in digital heritage remain largely</a:t>
            </a:r>
          </a:p>
          <a:p>
            <a:r>
              <a:rPr lang="en-GB" dirty="0"/>
              <a:t>unprepared to explore </a:t>
            </a:r>
            <a:r>
              <a:rPr lang="en-GB" b="1" dirty="0"/>
              <a:t>the emerging modes via which</a:t>
            </a:r>
          </a:p>
          <a:p>
            <a:r>
              <a:rPr lang="en-GB" b="1" dirty="0"/>
              <a:t>people experience and perform their pasts</a:t>
            </a:r>
            <a:r>
              <a:rPr lang="en-GB" dirty="0"/>
              <a:t> in Big Data</a:t>
            </a:r>
          </a:p>
          <a:p>
            <a:r>
              <a:rPr lang="en-GB" dirty="0"/>
              <a:t>Ecologies”</a:t>
            </a:r>
          </a:p>
          <a:p>
            <a:endParaRPr lang="en-GB" dirty="0"/>
          </a:p>
        </p:txBody>
      </p:sp>
    </p:spTree>
    <p:extLst>
      <p:ext uri="{BB962C8B-B14F-4D97-AF65-F5344CB8AC3E}">
        <p14:creationId xmlns:p14="http://schemas.microsoft.com/office/powerpoint/2010/main" val="1367775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8F95ADA-3E35-E7BA-D3BB-C7F2D60AC3EC}"/>
              </a:ext>
            </a:extLst>
          </p:cNvPr>
          <p:cNvSpPr txBox="1"/>
          <p:nvPr/>
        </p:nvSpPr>
        <p:spPr>
          <a:xfrm>
            <a:off x="275063" y="498742"/>
            <a:ext cx="3375103" cy="1015663"/>
          </a:xfrm>
          <a:prstGeom prst="rect">
            <a:avLst/>
          </a:prstGeom>
          <a:noFill/>
        </p:spPr>
        <p:txBody>
          <a:bodyPr wrap="square">
            <a:spAutoFit/>
          </a:bodyPr>
          <a:lstStyle/>
          <a:p>
            <a:r>
              <a:rPr lang="en-GB" sz="2400" b="1" dirty="0"/>
              <a:t>medium</a:t>
            </a:r>
            <a:r>
              <a:rPr lang="en-GB" dirty="0"/>
              <a:t> (Latin) middle, centre, midst, intermediate course, intermediary.  </a:t>
            </a:r>
          </a:p>
        </p:txBody>
      </p:sp>
      <p:sp>
        <p:nvSpPr>
          <p:cNvPr id="7" name="TextBox 6">
            <a:extLst>
              <a:ext uri="{FF2B5EF4-FFF2-40B4-BE49-F238E27FC236}">
                <a16:creationId xmlns:a16="http://schemas.microsoft.com/office/drawing/2014/main" id="{B597E6FD-B498-2D8F-A606-C581DFB6826B}"/>
              </a:ext>
            </a:extLst>
          </p:cNvPr>
          <p:cNvSpPr txBox="1"/>
          <p:nvPr/>
        </p:nvSpPr>
        <p:spPr>
          <a:xfrm>
            <a:off x="5508702" y="757057"/>
            <a:ext cx="6371064" cy="1631216"/>
          </a:xfrm>
          <a:prstGeom prst="rect">
            <a:avLst/>
          </a:prstGeom>
          <a:noFill/>
          <a:ln>
            <a:solidFill>
              <a:srgbClr val="C00000"/>
            </a:solidFill>
          </a:ln>
        </p:spPr>
        <p:txBody>
          <a:bodyPr wrap="square">
            <a:spAutoFit/>
          </a:bodyPr>
          <a:lstStyle/>
          <a:p>
            <a:r>
              <a:rPr lang="en-GB" sz="2800" b="1" dirty="0"/>
              <a:t>media</a:t>
            </a:r>
            <a:r>
              <a:rPr lang="en-GB" sz="2000" b="1" dirty="0"/>
              <a:t> </a:t>
            </a:r>
            <a:r>
              <a:rPr lang="en-GB" sz="1600" dirty="0"/>
              <a:t>(from 1923) </a:t>
            </a:r>
            <a:r>
              <a:rPr lang="en-GB" sz="2000" dirty="0"/>
              <a:t>t</a:t>
            </a:r>
            <a:r>
              <a:rPr lang="en-GB" dirty="0"/>
              <a:t>he main means of mass communication, esp. newspapers, radio, and television, and (from the later 20th century) content accessed via the internet, regarded collectively. Also applies to the reporters, journalists, etc., working for organizations engaged in such communication. </a:t>
            </a:r>
          </a:p>
        </p:txBody>
      </p:sp>
      <p:sp>
        <p:nvSpPr>
          <p:cNvPr id="9" name="TextBox 8">
            <a:extLst>
              <a:ext uri="{FF2B5EF4-FFF2-40B4-BE49-F238E27FC236}">
                <a16:creationId xmlns:a16="http://schemas.microsoft.com/office/drawing/2014/main" id="{A9601978-F278-5930-30C2-91B9EDC04185}"/>
              </a:ext>
            </a:extLst>
          </p:cNvPr>
          <p:cNvSpPr txBox="1"/>
          <p:nvPr/>
        </p:nvSpPr>
        <p:spPr>
          <a:xfrm>
            <a:off x="275063" y="1725440"/>
            <a:ext cx="5012970" cy="4955203"/>
          </a:xfrm>
          <a:prstGeom prst="rect">
            <a:avLst/>
          </a:prstGeom>
          <a:noFill/>
          <a:ln>
            <a:solidFill>
              <a:srgbClr val="FF0000"/>
            </a:solidFill>
          </a:ln>
        </p:spPr>
        <p:txBody>
          <a:bodyPr wrap="square">
            <a:spAutoFit/>
          </a:bodyPr>
          <a:lstStyle/>
          <a:p>
            <a:r>
              <a:rPr lang="en-GB" sz="2800" b="1" dirty="0"/>
              <a:t>heritage</a:t>
            </a:r>
            <a:r>
              <a:rPr lang="en-GB" dirty="0"/>
              <a:t> /</a:t>
            </a:r>
            <a:r>
              <a:rPr lang="en-GB" sz="2800" b="1" dirty="0" err="1"/>
              <a:t>treftadaeth</a:t>
            </a:r>
            <a:endParaRPr lang="en-GB" sz="2800" b="1" dirty="0"/>
          </a:p>
          <a:p>
            <a:endParaRPr lang="en-GB" dirty="0"/>
          </a:p>
          <a:p>
            <a:r>
              <a:rPr lang="en-GB" dirty="0"/>
              <a:t>That which has been or may be inherited; any property, and esp. land, which devolves by right of inheritance. / </a:t>
            </a:r>
            <a:r>
              <a:rPr lang="en-GB" b="1" dirty="0" err="1"/>
              <a:t>Etifeddiaeth</a:t>
            </a:r>
            <a:r>
              <a:rPr lang="en-GB" b="1" dirty="0"/>
              <a:t>, </a:t>
            </a:r>
            <a:r>
              <a:rPr lang="en-GB" b="1" dirty="0" err="1"/>
              <a:t>yr</a:t>
            </a:r>
            <a:r>
              <a:rPr lang="en-GB" b="1" dirty="0"/>
              <a:t> </a:t>
            </a:r>
            <a:r>
              <a:rPr lang="en-GB" b="1" dirty="0" err="1"/>
              <a:t>hyn</a:t>
            </a:r>
            <a:r>
              <a:rPr lang="en-GB" b="1" dirty="0"/>
              <a:t> a </a:t>
            </a:r>
            <a:r>
              <a:rPr lang="en-GB" b="1" dirty="0" err="1"/>
              <a:t>etifeddir</a:t>
            </a:r>
            <a:r>
              <a:rPr lang="en-GB" b="1" dirty="0"/>
              <a:t> </a:t>
            </a:r>
            <a:r>
              <a:rPr lang="en-GB" b="1" dirty="0" err="1"/>
              <a:t>oddiwrth</a:t>
            </a:r>
            <a:r>
              <a:rPr lang="en-GB" b="1" dirty="0"/>
              <a:t> dad neu </a:t>
            </a:r>
            <a:r>
              <a:rPr lang="en-GB" b="1" dirty="0" err="1"/>
              <a:t>ragflaenydd</a:t>
            </a:r>
            <a:endParaRPr lang="en-GB" b="1" dirty="0"/>
          </a:p>
          <a:p>
            <a:endParaRPr lang="en-GB" dirty="0"/>
          </a:p>
          <a:p>
            <a:r>
              <a:rPr lang="en-GB" dirty="0"/>
              <a:t>The ‘portion’ allotted to or reserved for anyone; e.g. that of the righteous or the wicked in the world to come.</a:t>
            </a:r>
          </a:p>
          <a:p>
            <a:endParaRPr lang="en-GB" dirty="0"/>
          </a:p>
          <a:p>
            <a:r>
              <a:rPr lang="en-GB" dirty="0"/>
              <a:t>Anything given or received to be a proper and legally held possession.</a:t>
            </a:r>
          </a:p>
          <a:p>
            <a:endParaRPr lang="en-GB" dirty="0"/>
          </a:p>
          <a:p>
            <a:r>
              <a:rPr lang="en-GB" dirty="0"/>
              <a:t>That which comes from the circumstances of birth; an inherited lot or portion; the condition or state transmitted from ancestors.</a:t>
            </a:r>
          </a:p>
        </p:txBody>
      </p:sp>
      <p:sp>
        <p:nvSpPr>
          <p:cNvPr id="10" name="TextBox 9">
            <a:extLst>
              <a:ext uri="{FF2B5EF4-FFF2-40B4-BE49-F238E27FC236}">
                <a16:creationId xmlns:a16="http://schemas.microsoft.com/office/drawing/2014/main" id="{8CCA58BC-F6C5-A770-A26A-224B1521F61D}"/>
              </a:ext>
            </a:extLst>
          </p:cNvPr>
          <p:cNvSpPr txBox="1"/>
          <p:nvPr/>
        </p:nvSpPr>
        <p:spPr>
          <a:xfrm>
            <a:off x="2181524" y="84357"/>
            <a:ext cx="7353167" cy="461665"/>
          </a:xfrm>
          <a:prstGeom prst="rect">
            <a:avLst/>
          </a:prstGeom>
          <a:noFill/>
        </p:spPr>
        <p:txBody>
          <a:bodyPr wrap="none" rtlCol="0">
            <a:spAutoFit/>
          </a:bodyPr>
          <a:lstStyle/>
          <a:p>
            <a:r>
              <a:rPr lang="en-GB" sz="2400" b="1" dirty="0" err="1"/>
              <a:t>cyfrwng</a:t>
            </a:r>
            <a:r>
              <a:rPr lang="en-GB" sz="2400" b="1" dirty="0"/>
              <a:t> (</a:t>
            </a:r>
            <a:r>
              <a:rPr lang="en-GB" sz="2400" b="1" dirty="0" err="1"/>
              <a:t>cyfryngau</a:t>
            </a:r>
            <a:r>
              <a:rPr lang="en-GB" sz="2400" b="1" dirty="0"/>
              <a:t>)</a:t>
            </a:r>
            <a:r>
              <a:rPr lang="en-GB" dirty="0"/>
              <a:t>: </a:t>
            </a:r>
            <a:r>
              <a:rPr lang="en-GB" dirty="0" err="1"/>
              <a:t>yr</a:t>
            </a:r>
            <a:r>
              <a:rPr lang="en-GB" dirty="0"/>
              <a:t> </a:t>
            </a:r>
            <a:r>
              <a:rPr lang="en-GB" dirty="0" err="1"/>
              <a:t>offeryn</a:t>
            </a:r>
            <a:r>
              <a:rPr lang="en-GB" dirty="0"/>
              <a:t> </a:t>
            </a:r>
            <a:r>
              <a:rPr lang="en-GB" dirty="0" err="1"/>
              <a:t>neu’r</a:t>
            </a:r>
            <a:r>
              <a:rPr lang="en-GB" dirty="0"/>
              <a:t> </a:t>
            </a:r>
            <a:r>
              <a:rPr lang="en-GB" dirty="0" err="1"/>
              <a:t>modd</a:t>
            </a:r>
            <a:r>
              <a:rPr lang="en-GB" dirty="0"/>
              <a:t> i </a:t>
            </a:r>
            <a:r>
              <a:rPr lang="en-GB" dirty="0" err="1"/>
              <a:t>gyflawni</a:t>
            </a:r>
            <a:r>
              <a:rPr lang="en-GB" dirty="0"/>
              <a:t> </a:t>
            </a:r>
            <a:r>
              <a:rPr lang="en-GB" dirty="0" err="1"/>
              <a:t>rhywbeth</a:t>
            </a:r>
            <a:r>
              <a:rPr lang="en-GB" dirty="0"/>
              <a:t>…GPC</a:t>
            </a:r>
          </a:p>
        </p:txBody>
      </p:sp>
      <p:sp>
        <p:nvSpPr>
          <p:cNvPr id="11" name="TextBox 10">
            <a:extLst>
              <a:ext uri="{FF2B5EF4-FFF2-40B4-BE49-F238E27FC236}">
                <a16:creationId xmlns:a16="http://schemas.microsoft.com/office/drawing/2014/main" id="{C783AACD-6D70-C588-8964-AC2D7BB75CB6}"/>
              </a:ext>
            </a:extLst>
          </p:cNvPr>
          <p:cNvSpPr txBox="1"/>
          <p:nvPr/>
        </p:nvSpPr>
        <p:spPr>
          <a:xfrm>
            <a:off x="6344239" y="2817465"/>
            <a:ext cx="4690755" cy="2677656"/>
          </a:xfrm>
          <a:prstGeom prst="rect">
            <a:avLst/>
          </a:prstGeom>
          <a:noFill/>
          <a:ln>
            <a:solidFill>
              <a:srgbClr val="FF0000"/>
            </a:solidFill>
          </a:ln>
        </p:spPr>
        <p:txBody>
          <a:bodyPr wrap="square" rtlCol="0">
            <a:spAutoFit/>
          </a:bodyPr>
          <a:lstStyle/>
          <a:p>
            <a:r>
              <a:rPr lang="en-GB" sz="2000" b="1" dirty="0"/>
              <a:t>Heritage: additional sense (added 1993!</a:t>
            </a:r>
            <a:r>
              <a:rPr lang="en-GB" sz="2000" dirty="0"/>
              <a:t>)</a:t>
            </a:r>
          </a:p>
          <a:p>
            <a:r>
              <a:rPr lang="en-GB" sz="2000" i="1" dirty="0"/>
              <a:t>attributive</a:t>
            </a:r>
            <a:r>
              <a:rPr lang="en-GB" sz="2000" dirty="0"/>
              <a:t> and in other combinations from the 1970s onwards</a:t>
            </a:r>
            <a:r>
              <a:rPr lang="en-GB" sz="2400" dirty="0"/>
              <a:t>.</a:t>
            </a:r>
          </a:p>
          <a:p>
            <a:endParaRPr lang="en-GB" sz="2400" dirty="0"/>
          </a:p>
          <a:p>
            <a:r>
              <a:rPr lang="en-GB" sz="2000" dirty="0"/>
              <a:t>“Characterized by or pertaining to the preservation or exploitation of local and national features of historical, cultural, or scenic interest, esp. as tourist attractions.”</a:t>
            </a:r>
          </a:p>
        </p:txBody>
      </p:sp>
      <p:sp>
        <p:nvSpPr>
          <p:cNvPr id="2" name="TextBox 1">
            <a:extLst>
              <a:ext uri="{FF2B5EF4-FFF2-40B4-BE49-F238E27FC236}">
                <a16:creationId xmlns:a16="http://schemas.microsoft.com/office/drawing/2014/main" id="{6E390FA0-DF56-97F1-6F3F-D786D32D6A8C}"/>
              </a:ext>
            </a:extLst>
          </p:cNvPr>
          <p:cNvSpPr txBox="1"/>
          <p:nvPr/>
        </p:nvSpPr>
        <p:spPr>
          <a:xfrm>
            <a:off x="6112046" y="5924313"/>
            <a:ext cx="5462920" cy="707886"/>
          </a:xfrm>
          <a:prstGeom prst="rect">
            <a:avLst/>
          </a:prstGeom>
          <a:noFill/>
          <a:ln>
            <a:solidFill>
              <a:srgbClr val="FF0000"/>
            </a:solidFill>
          </a:ln>
        </p:spPr>
        <p:txBody>
          <a:bodyPr wrap="square" rtlCol="0">
            <a:spAutoFit/>
          </a:bodyPr>
          <a:lstStyle/>
          <a:p>
            <a:r>
              <a:rPr lang="en-GB" sz="2000" i="1" dirty="0" err="1"/>
              <a:t>Ffig</a:t>
            </a:r>
            <a:r>
              <a:rPr lang="en-GB" sz="2000" dirty="0"/>
              <a:t>: am </a:t>
            </a:r>
            <a:r>
              <a:rPr lang="en-GB" sz="2000" dirty="0" err="1"/>
              <a:t>yr</a:t>
            </a:r>
            <a:r>
              <a:rPr lang="en-GB" sz="2000" dirty="0"/>
              <a:t> </a:t>
            </a:r>
            <a:r>
              <a:rPr lang="en-GB" sz="2000" dirty="0" err="1"/>
              <a:t>hyn</a:t>
            </a:r>
            <a:r>
              <a:rPr lang="en-GB" sz="2000" dirty="0"/>
              <a:t> a </a:t>
            </a:r>
            <a:r>
              <a:rPr lang="en-GB" sz="2000" dirty="0" err="1"/>
              <a:t>drosglwyddir</a:t>
            </a:r>
            <a:r>
              <a:rPr lang="en-GB" sz="2000" dirty="0"/>
              <a:t> o un </a:t>
            </a:r>
            <a:r>
              <a:rPr lang="en-GB" sz="2000" dirty="0" err="1"/>
              <a:t>genhedlaeth</a:t>
            </a:r>
            <a:r>
              <a:rPr lang="en-GB" sz="2000" dirty="0"/>
              <a:t> </a:t>
            </a:r>
            <a:r>
              <a:rPr lang="en-GB" sz="2000" dirty="0" err="1"/>
              <a:t>I’r</a:t>
            </a:r>
            <a:r>
              <a:rPr lang="en-GB" sz="2000" dirty="0"/>
              <a:t> </a:t>
            </a:r>
            <a:r>
              <a:rPr lang="en-GB" sz="2000" dirty="0" err="1"/>
              <a:t>llall</a:t>
            </a:r>
            <a:r>
              <a:rPr lang="en-GB" sz="2000" dirty="0"/>
              <a:t> (</a:t>
            </a:r>
            <a:r>
              <a:rPr lang="en-GB" sz="2000" dirty="0" err="1"/>
              <a:t>e.e.</a:t>
            </a:r>
            <a:r>
              <a:rPr lang="en-GB" sz="2000" dirty="0"/>
              <a:t> </a:t>
            </a:r>
            <a:r>
              <a:rPr lang="en-GB" sz="2000" dirty="0" err="1"/>
              <a:t>celfyddyd</a:t>
            </a:r>
            <a:r>
              <a:rPr lang="en-GB" sz="2000" dirty="0"/>
              <a:t>, </a:t>
            </a:r>
            <a:r>
              <a:rPr lang="en-GB" sz="2000" dirty="0" err="1"/>
              <a:t>iaith</a:t>
            </a:r>
            <a:r>
              <a:rPr lang="en-GB" sz="2000" dirty="0"/>
              <a:t>, </a:t>
            </a:r>
            <a:r>
              <a:rPr lang="en-GB" sz="2000" dirty="0" err="1"/>
              <a:t>gwybodaeth</a:t>
            </a:r>
            <a:r>
              <a:rPr lang="en-GB" sz="2000" dirty="0"/>
              <a:t> &amp;c)</a:t>
            </a:r>
          </a:p>
        </p:txBody>
      </p:sp>
    </p:spTree>
    <p:extLst>
      <p:ext uri="{BB962C8B-B14F-4D97-AF65-F5344CB8AC3E}">
        <p14:creationId xmlns:p14="http://schemas.microsoft.com/office/powerpoint/2010/main" val="439282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B276BAE-C8E6-8B10-93EF-7CDE39A9BC5D}"/>
              </a:ext>
            </a:extLst>
          </p:cNvPr>
          <p:cNvSpPr txBox="1"/>
          <p:nvPr/>
        </p:nvSpPr>
        <p:spPr>
          <a:xfrm>
            <a:off x="378780" y="141249"/>
            <a:ext cx="3776908" cy="3877985"/>
          </a:xfrm>
          <a:prstGeom prst="rect">
            <a:avLst/>
          </a:prstGeom>
          <a:noFill/>
        </p:spPr>
        <p:txBody>
          <a:bodyPr wrap="square" rtlCol="0">
            <a:spAutoFit/>
          </a:bodyPr>
          <a:lstStyle/>
          <a:p>
            <a:r>
              <a:rPr lang="en-GB" sz="2400" dirty="0"/>
              <a:t>What constitutes heritage? </a:t>
            </a:r>
          </a:p>
          <a:p>
            <a:endParaRPr lang="en-GB" sz="2400" dirty="0"/>
          </a:p>
          <a:p>
            <a:r>
              <a:rPr lang="en-GB" sz="2400" dirty="0"/>
              <a:t>How does it relate to ‘culture’?</a:t>
            </a:r>
          </a:p>
          <a:p>
            <a:r>
              <a:rPr lang="en-GB" sz="2400" dirty="0"/>
              <a:t>	</a:t>
            </a:r>
          </a:p>
          <a:p>
            <a:r>
              <a:rPr lang="en-GB" sz="2400" dirty="0"/>
              <a:t>Whose heritage?</a:t>
            </a:r>
          </a:p>
          <a:p>
            <a:endParaRPr lang="en-GB" sz="2400" dirty="0"/>
          </a:p>
          <a:p>
            <a:endParaRPr lang="en-GB" sz="2400" b="1" dirty="0"/>
          </a:p>
          <a:p>
            <a:endParaRPr lang="en-GB" dirty="0"/>
          </a:p>
          <a:p>
            <a:endParaRPr lang="en-GB" dirty="0"/>
          </a:p>
          <a:p>
            <a:endParaRPr lang="en-GB" dirty="0"/>
          </a:p>
        </p:txBody>
      </p:sp>
      <p:sp>
        <p:nvSpPr>
          <p:cNvPr id="5" name="TextBox 4">
            <a:extLst>
              <a:ext uri="{FF2B5EF4-FFF2-40B4-BE49-F238E27FC236}">
                <a16:creationId xmlns:a16="http://schemas.microsoft.com/office/drawing/2014/main" id="{54895E46-0D1C-54D6-C90E-8CD2F3D87AE5}"/>
              </a:ext>
            </a:extLst>
          </p:cNvPr>
          <p:cNvSpPr txBox="1"/>
          <p:nvPr/>
        </p:nvSpPr>
        <p:spPr>
          <a:xfrm>
            <a:off x="4328002" y="423746"/>
            <a:ext cx="3776908" cy="5601533"/>
          </a:xfrm>
          <a:prstGeom prst="rect">
            <a:avLst/>
          </a:prstGeom>
          <a:noFill/>
        </p:spPr>
        <p:txBody>
          <a:bodyPr wrap="square" rtlCol="0">
            <a:spAutoFit/>
          </a:bodyPr>
          <a:lstStyle/>
          <a:p>
            <a:r>
              <a:rPr lang="en-GB" sz="2000" dirty="0"/>
              <a:t>Buildings </a:t>
            </a:r>
          </a:p>
          <a:p>
            <a:endParaRPr lang="en-GB" sz="2000" dirty="0"/>
          </a:p>
          <a:p>
            <a:r>
              <a:rPr lang="en-GB" sz="2000" dirty="0"/>
              <a:t>Landscapes</a:t>
            </a:r>
          </a:p>
          <a:p>
            <a:endParaRPr lang="en-GB" sz="2000" dirty="0"/>
          </a:p>
          <a:p>
            <a:r>
              <a:rPr lang="en-GB" sz="2000" dirty="0"/>
              <a:t>Artefacts</a:t>
            </a:r>
          </a:p>
          <a:p>
            <a:endParaRPr lang="en-GB" sz="2000" dirty="0"/>
          </a:p>
          <a:p>
            <a:r>
              <a:rPr lang="en-GB" sz="2000" dirty="0"/>
              <a:t>Language </a:t>
            </a:r>
          </a:p>
          <a:p>
            <a:endParaRPr lang="en-GB" sz="2000" dirty="0"/>
          </a:p>
          <a:p>
            <a:r>
              <a:rPr lang="en-GB" sz="2000" dirty="0"/>
              <a:t>Music &amp; song</a:t>
            </a:r>
          </a:p>
          <a:p>
            <a:endParaRPr lang="en-GB" sz="2000" dirty="0"/>
          </a:p>
          <a:p>
            <a:r>
              <a:rPr lang="en-GB" sz="2000" dirty="0"/>
              <a:t>Literature &amp; performance</a:t>
            </a:r>
          </a:p>
          <a:p>
            <a:endParaRPr lang="en-GB" sz="2000" dirty="0"/>
          </a:p>
          <a:p>
            <a:r>
              <a:rPr lang="en-GB" sz="2000" dirty="0"/>
              <a:t>Visual and plastic arts</a:t>
            </a:r>
          </a:p>
          <a:p>
            <a:endParaRPr lang="en-GB" sz="2000" dirty="0"/>
          </a:p>
          <a:p>
            <a:r>
              <a:rPr lang="en-GB" sz="2000" dirty="0"/>
              <a:t>Religious or work practices</a:t>
            </a:r>
          </a:p>
          <a:p>
            <a:endParaRPr lang="en-GB" sz="2000" dirty="0"/>
          </a:p>
          <a:p>
            <a:r>
              <a:rPr lang="en-GB" sz="2000" dirty="0"/>
              <a:t>Food, Costume, Games</a:t>
            </a:r>
          </a:p>
          <a:p>
            <a:endParaRPr lang="en-GB" dirty="0"/>
          </a:p>
        </p:txBody>
      </p:sp>
      <p:sp>
        <p:nvSpPr>
          <p:cNvPr id="6" name="TextBox 5">
            <a:extLst>
              <a:ext uri="{FF2B5EF4-FFF2-40B4-BE49-F238E27FC236}">
                <a16:creationId xmlns:a16="http://schemas.microsoft.com/office/drawing/2014/main" id="{3979ABE3-D309-1B45-1A05-89BE7C3D8FC1}"/>
              </a:ext>
            </a:extLst>
          </p:cNvPr>
          <p:cNvSpPr txBox="1"/>
          <p:nvPr/>
        </p:nvSpPr>
        <p:spPr>
          <a:xfrm>
            <a:off x="8408020" y="423746"/>
            <a:ext cx="2845742" cy="5632311"/>
          </a:xfrm>
          <a:prstGeom prst="rect">
            <a:avLst/>
          </a:prstGeom>
          <a:noFill/>
        </p:spPr>
        <p:txBody>
          <a:bodyPr wrap="square" rtlCol="0">
            <a:spAutoFit/>
          </a:bodyPr>
          <a:lstStyle/>
          <a:p>
            <a:r>
              <a:rPr lang="en-GB" sz="2000" dirty="0"/>
              <a:t>What forms of media have been used to shape, preserve, interpret and transmit ‘heritage’</a:t>
            </a:r>
          </a:p>
          <a:p>
            <a:endParaRPr lang="en-GB" sz="2000" dirty="0"/>
          </a:p>
          <a:p>
            <a:r>
              <a:rPr lang="en-GB" sz="2000" dirty="0"/>
              <a:t>Carvings, writing, print, painting, material crafts, drawing, song, poetry, photographs, films, animation, television, sound recordings, video, multiple platforms and channels of the internet – tweets, blogs, etc </a:t>
            </a:r>
            <a:r>
              <a:rPr lang="en-GB" sz="2000" dirty="0" err="1"/>
              <a:t>etc</a:t>
            </a:r>
            <a:r>
              <a:rPr lang="en-GB" sz="2000" dirty="0"/>
              <a:t>..</a:t>
            </a:r>
          </a:p>
          <a:p>
            <a:endParaRPr lang="en-GB" sz="2000" dirty="0"/>
          </a:p>
          <a:p>
            <a:r>
              <a:rPr lang="en-GB" sz="2000" dirty="0"/>
              <a:t>What happens when  the medium is itself part of the ‘heritage’ ?</a:t>
            </a:r>
          </a:p>
        </p:txBody>
      </p:sp>
      <p:pic>
        <p:nvPicPr>
          <p:cNvPr id="9" name="Picture 8">
            <a:extLst>
              <a:ext uri="{FF2B5EF4-FFF2-40B4-BE49-F238E27FC236}">
                <a16:creationId xmlns:a16="http://schemas.microsoft.com/office/drawing/2014/main" id="{FE27AA18-936F-215F-736F-D514467AD0D7}"/>
              </a:ext>
            </a:extLst>
          </p:cNvPr>
          <p:cNvPicPr>
            <a:picLocks noChangeAspect="1"/>
          </p:cNvPicPr>
          <p:nvPr/>
        </p:nvPicPr>
        <p:blipFill>
          <a:blip r:embed="rId2"/>
          <a:stretch>
            <a:fillRect/>
          </a:stretch>
        </p:blipFill>
        <p:spPr>
          <a:xfrm>
            <a:off x="378780" y="2557346"/>
            <a:ext cx="2941438" cy="4072053"/>
          </a:xfrm>
          <a:prstGeom prst="rect">
            <a:avLst/>
          </a:prstGeom>
        </p:spPr>
      </p:pic>
      <p:sp>
        <p:nvSpPr>
          <p:cNvPr id="2" name="TextBox 1">
            <a:extLst>
              <a:ext uri="{FF2B5EF4-FFF2-40B4-BE49-F238E27FC236}">
                <a16:creationId xmlns:a16="http://schemas.microsoft.com/office/drawing/2014/main" id="{D61A1C23-606A-2601-D705-72DA0E3DFD1A}"/>
              </a:ext>
            </a:extLst>
          </p:cNvPr>
          <p:cNvSpPr txBox="1"/>
          <p:nvPr/>
        </p:nvSpPr>
        <p:spPr>
          <a:xfrm>
            <a:off x="3657599" y="6415668"/>
            <a:ext cx="6854283" cy="307777"/>
          </a:xfrm>
          <a:prstGeom prst="rect">
            <a:avLst/>
          </a:prstGeom>
          <a:noFill/>
        </p:spPr>
        <p:txBody>
          <a:bodyPr wrap="square" rtlCol="0">
            <a:spAutoFit/>
          </a:bodyPr>
          <a:lstStyle/>
          <a:p>
            <a:r>
              <a:rPr lang="en-GB" sz="1400" i="1" dirty="0"/>
              <a:t>Image from NLW photographic archives on </a:t>
            </a:r>
            <a:r>
              <a:rPr lang="en-GB" sz="1400" i="1" dirty="0" err="1"/>
              <a:t>wikimedia</a:t>
            </a:r>
            <a:r>
              <a:rPr lang="en-GB" sz="1400" i="1" dirty="0"/>
              <a:t> commons</a:t>
            </a:r>
          </a:p>
        </p:txBody>
      </p:sp>
    </p:spTree>
    <p:extLst>
      <p:ext uri="{BB962C8B-B14F-4D97-AF65-F5344CB8AC3E}">
        <p14:creationId xmlns:p14="http://schemas.microsoft.com/office/powerpoint/2010/main" val="3514310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9B3EA0-7C3C-4437-81F9-B9669DB1DA96}"/>
              </a:ext>
            </a:extLst>
          </p:cNvPr>
          <p:cNvPicPr>
            <a:picLocks noChangeAspect="1"/>
          </p:cNvPicPr>
          <p:nvPr/>
        </p:nvPicPr>
        <p:blipFill>
          <a:blip r:embed="rId2"/>
          <a:stretch>
            <a:fillRect/>
          </a:stretch>
        </p:blipFill>
        <p:spPr>
          <a:xfrm>
            <a:off x="621545" y="274398"/>
            <a:ext cx="4557132" cy="5696415"/>
          </a:xfrm>
          <a:prstGeom prst="rect">
            <a:avLst/>
          </a:prstGeom>
        </p:spPr>
      </p:pic>
      <p:pic>
        <p:nvPicPr>
          <p:cNvPr id="5" name="Picture 4">
            <a:extLst>
              <a:ext uri="{FF2B5EF4-FFF2-40B4-BE49-F238E27FC236}">
                <a16:creationId xmlns:a16="http://schemas.microsoft.com/office/drawing/2014/main" id="{CFB311AF-3F86-BFC9-C528-E0A46BBA6E65}"/>
              </a:ext>
            </a:extLst>
          </p:cNvPr>
          <p:cNvPicPr>
            <a:picLocks noChangeAspect="1"/>
          </p:cNvPicPr>
          <p:nvPr/>
        </p:nvPicPr>
        <p:blipFill>
          <a:blip r:embed="rId3"/>
          <a:stretch>
            <a:fillRect/>
          </a:stretch>
        </p:blipFill>
        <p:spPr>
          <a:xfrm>
            <a:off x="7360405" y="317494"/>
            <a:ext cx="4210050" cy="5610225"/>
          </a:xfrm>
          <a:prstGeom prst="rect">
            <a:avLst/>
          </a:prstGeom>
        </p:spPr>
      </p:pic>
      <p:sp>
        <p:nvSpPr>
          <p:cNvPr id="6" name="TextBox 5">
            <a:extLst>
              <a:ext uri="{FF2B5EF4-FFF2-40B4-BE49-F238E27FC236}">
                <a16:creationId xmlns:a16="http://schemas.microsoft.com/office/drawing/2014/main" id="{9C54F36C-93B0-5B93-BF1E-B77513DDE0FD}"/>
              </a:ext>
            </a:extLst>
          </p:cNvPr>
          <p:cNvSpPr txBox="1"/>
          <p:nvPr/>
        </p:nvSpPr>
        <p:spPr>
          <a:xfrm>
            <a:off x="566223" y="6278251"/>
            <a:ext cx="6024983" cy="369332"/>
          </a:xfrm>
          <a:prstGeom prst="rect">
            <a:avLst/>
          </a:prstGeom>
          <a:noFill/>
        </p:spPr>
        <p:txBody>
          <a:bodyPr wrap="none" rtlCol="0">
            <a:spAutoFit/>
          </a:bodyPr>
          <a:lstStyle/>
          <a:p>
            <a:r>
              <a:rPr lang="en-GB" dirty="0"/>
              <a:t>[Unknown]: Anna Maria Charlotte Wyndham (Dunraven) 1836</a:t>
            </a:r>
          </a:p>
        </p:txBody>
      </p:sp>
      <p:sp>
        <p:nvSpPr>
          <p:cNvPr id="7" name="TextBox 6">
            <a:extLst>
              <a:ext uri="{FF2B5EF4-FFF2-40B4-BE49-F238E27FC236}">
                <a16:creationId xmlns:a16="http://schemas.microsoft.com/office/drawing/2014/main" id="{D2E87106-3A9D-ABF2-1856-CEEB76B2E6D5}"/>
              </a:ext>
            </a:extLst>
          </p:cNvPr>
          <p:cNvSpPr txBox="1"/>
          <p:nvPr/>
        </p:nvSpPr>
        <p:spPr>
          <a:xfrm>
            <a:off x="7466029" y="6084983"/>
            <a:ext cx="3572759" cy="646331"/>
          </a:xfrm>
          <a:prstGeom prst="rect">
            <a:avLst/>
          </a:prstGeom>
          <a:noFill/>
        </p:spPr>
        <p:txBody>
          <a:bodyPr wrap="square" rtlCol="0">
            <a:spAutoFit/>
          </a:bodyPr>
          <a:lstStyle/>
          <a:p>
            <a:r>
              <a:rPr lang="en-GB" dirty="0"/>
              <a:t>A woman standing wearing a hat circa 1875. John Thomas collection</a:t>
            </a:r>
          </a:p>
        </p:txBody>
      </p:sp>
      <p:sp>
        <p:nvSpPr>
          <p:cNvPr id="8" name="TextBox 7">
            <a:extLst>
              <a:ext uri="{FF2B5EF4-FFF2-40B4-BE49-F238E27FC236}">
                <a16:creationId xmlns:a16="http://schemas.microsoft.com/office/drawing/2014/main" id="{8CDE716F-6F0E-2627-B0F7-E182381F5D60}"/>
              </a:ext>
            </a:extLst>
          </p:cNvPr>
          <p:cNvSpPr txBox="1"/>
          <p:nvPr/>
        </p:nvSpPr>
        <p:spPr>
          <a:xfrm>
            <a:off x="5583045" y="1480007"/>
            <a:ext cx="1270242" cy="2708434"/>
          </a:xfrm>
          <a:prstGeom prst="rect">
            <a:avLst/>
          </a:prstGeom>
          <a:noFill/>
        </p:spPr>
        <p:txBody>
          <a:bodyPr wrap="square" rtlCol="0">
            <a:spAutoFit/>
          </a:bodyPr>
          <a:lstStyle/>
          <a:p>
            <a:r>
              <a:rPr lang="en-GB" sz="2000" dirty="0"/>
              <a:t>National Library </a:t>
            </a:r>
            <a:r>
              <a:rPr lang="en-GB" sz="2000"/>
              <a:t>of Wales</a:t>
            </a:r>
            <a:endParaRPr lang="en-GB" sz="2000" dirty="0"/>
          </a:p>
          <a:p>
            <a:endParaRPr lang="en-GB" sz="2000" dirty="0"/>
          </a:p>
          <a:p>
            <a:r>
              <a:rPr lang="en-GB" dirty="0"/>
              <a:t>hundreds of  images released to Wikimedia commons</a:t>
            </a:r>
          </a:p>
        </p:txBody>
      </p:sp>
    </p:spTree>
    <p:extLst>
      <p:ext uri="{BB962C8B-B14F-4D97-AF65-F5344CB8AC3E}">
        <p14:creationId xmlns:p14="http://schemas.microsoft.com/office/powerpoint/2010/main" val="290786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C92FEE7-3DE8-71DF-1862-8EA1314D7F27}"/>
              </a:ext>
            </a:extLst>
          </p:cNvPr>
          <p:cNvPicPr>
            <a:picLocks noChangeAspect="1"/>
          </p:cNvPicPr>
          <p:nvPr/>
        </p:nvPicPr>
        <p:blipFill>
          <a:blip r:embed="rId2"/>
          <a:stretch>
            <a:fillRect/>
          </a:stretch>
        </p:blipFill>
        <p:spPr>
          <a:xfrm>
            <a:off x="518474" y="245807"/>
            <a:ext cx="10636577" cy="5734359"/>
          </a:xfrm>
          <a:prstGeom prst="rect">
            <a:avLst/>
          </a:prstGeom>
        </p:spPr>
      </p:pic>
      <p:sp>
        <p:nvSpPr>
          <p:cNvPr id="5" name="TextBox 4">
            <a:extLst>
              <a:ext uri="{FF2B5EF4-FFF2-40B4-BE49-F238E27FC236}">
                <a16:creationId xmlns:a16="http://schemas.microsoft.com/office/drawing/2014/main" id="{553FA920-5D89-E688-E67F-BA81E71E915D}"/>
              </a:ext>
            </a:extLst>
          </p:cNvPr>
          <p:cNvSpPr txBox="1"/>
          <p:nvPr/>
        </p:nvSpPr>
        <p:spPr>
          <a:xfrm>
            <a:off x="1131216" y="6108569"/>
            <a:ext cx="9754786" cy="369332"/>
          </a:xfrm>
          <a:prstGeom prst="rect">
            <a:avLst/>
          </a:prstGeom>
          <a:noFill/>
        </p:spPr>
        <p:txBody>
          <a:bodyPr wrap="none" rtlCol="0">
            <a:spAutoFit/>
          </a:bodyPr>
          <a:lstStyle/>
          <a:p>
            <a:r>
              <a:rPr lang="en-GB" dirty="0"/>
              <a:t>Smelting works at </a:t>
            </a:r>
            <a:r>
              <a:rPr lang="en-GB" dirty="0" err="1"/>
              <a:t>Llanerch</a:t>
            </a:r>
            <a:r>
              <a:rPr lang="en-GB" dirty="0"/>
              <a:t> y Mor, from Thomas Pennant’s Extra Illustrated Tours in Wales  (late C18th)</a:t>
            </a:r>
          </a:p>
        </p:txBody>
      </p:sp>
    </p:spTree>
    <p:extLst>
      <p:ext uri="{BB962C8B-B14F-4D97-AF65-F5344CB8AC3E}">
        <p14:creationId xmlns:p14="http://schemas.microsoft.com/office/powerpoint/2010/main" val="3534229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9242FB6-61A2-245B-838C-FFD60072CCBC}"/>
              </a:ext>
            </a:extLst>
          </p:cNvPr>
          <p:cNvPicPr>
            <a:picLocks noChangeAspect="1"/>
          </p:cNvPicPr>
          <p:nvPr/>
        </p:nvPicPr>
        <p:blipFill>
          <a:blip r:embed="rId2"/>
          <a:stretch>
            <a:fillRect/>
          </a:stretch>
        </p:blipFill>
        <p:spPr>
          <a:xfrm>
            <a:off x="1535383" y="493393"/>
            <a:ext cx="8470978" cy="5410131"/>
          </a:xfrm>
          <a:prstGeom prst="rect">
            <a:avLst/>
          </a:prstGeom>
        </p:spPr>
      </p:pic>
    </p:spTree>
    <p:extLst>
      <p:ext uri="{BB962C8B-B14F-4D97-AF65-F5344CB8AC3E}">
        <p14:creationId xmlns:p14="http://schemas.microsoft.com/office/powerpoint/2010/main" val="2017383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96F31E1-0B5B-8405-CD09-F256FF78703D}"/>
              </a:ext>
            </a:extLst>
          </p:cNvPr>
          <p:cNvPicPr>
            <a:picLocks noChangeAspect="1"/>
          </p:cNvPicPr>
          <p:nvPr/>
        </p:nvPicPr>
        <p:blipFill>
          <a:blip r:embed="rId2"/>
          <a:stretch>
            <a:fillRect/>
          </a:stretch>
        </p:blipFill>
        <p:spPr>
          <a:xfrm>
            <a:off x="539781" y="355755"/>
            <a:ext cx="7856285" cy="6146490"/>
          </a:xfrm>
          <a:prstGeom prst="rect">
            <a:avLst/>
          </a:prstGeom>
        </p:spPr>
      </p:pic>
      <p:sp>
        <p:nvSpPr>
          <p:cNvPr id="5" name="TextBox 4">
            <a:extLst>
              <a:ext uri="{FF2B5EF4-FFF2-40B4-BE49-F238E27FC236}">
                <a16:creationId xmlns:a16="http://schemas.microsoft.com/office/drawing/2014/main" id="{913FFCE2-D276-2F02-AB7D-55B14532ACDF}"/>
              </a:ext>
            </a:extLst>
          </p:cNvPr>
          <p:cNvSpPr txBox="1"/>
          <p:nvPr/>
        </p:nvSpPr>
        <p:spPr>
          <a:xfrm>
            <a:off x="8720254" y="438614"/>
            <a:ext cx="2847278" cy="2031325"/>
          </a:xfrm>
          <a:prstGeom prst="rect">
            <a:avLst/>
          </a:prstGeom>
          <a:noFill/>
        </p:spPr>
        <p:txBody>
          <a:bodyPr wrap="square" rtlCol="0">
            <a:spAutoFit/>
          </a:bodyPr>
          <a:lstStyle/>
          <a:p>
            <a:r>
              <a:rPr lang="en-GB" dirty="0"/>
              <a:t>Irish Travellers, Anglesey</a:t>
            </a:r>
          </a:p>
          <a:p>
            <a:endParaRPr lang="en-GB" dirty="0"/>
          </a:p>
          <a:p>
            <a:endParaRPr lang="en-GB" dirty="0"/>
          </a:p>
          <a:p>
            <a:r>
              <a:rPr lang="en-GB" dirty="0"/>
              <a:t>From NLW’s digitised collection of the photographs of Geoff Charles</a:t>
            </a:r>
          </a:p>
        </p:txBody>
      </p:sp>
      <p:sp>
        <p:nvSpPr>
          <p:cNvPr id="3" name="TextBox 2">
            <a:extLst>
              <a:ext uri="{FF2B5EF4-FFF2-40B4-BE49-F238E27FC236}">
                <a16:creationId xmlns:a16="http://schemas.microsoft.com/office/drawing/2014/main" id="{036D9A9A-7EDE-B845-234D-7557C9575945}"/>
              </a:ext>
            </a:extLst>
          </p:cNvPr>
          <p:cNvSpPr txBox="1"/>
          <p:nvPr/>
        </p:nvSpPr>
        <p:spPr>
          <a:xfrm>
            <a:off x="8672397" y="3330499"/>
            <a:ext cx="2750634" cy="1200329"/>
          </a:xfrm>
          <a:prstGeom prst="rect">
            <a:avLst/>
          </a:prstGeom>
          <a:noFill/>
        </p:spPr>
        <p:txBody>
          <a:bodyPr wrap="square" rtlCol="0">
            <a:spAutoFit/>
          </a:bodyPr>
          <a:lstStyle/>
          <a:p>
            <a:r>
              <a:rPr lang="en-GB" dirty="0"/>
              <a:t>Compare encounter with ‘Irish reapers’ on Anglesey in George Borrow, </a:t>
            </a:r>
            <a:r>
              <a:rPr lang="en-GB" i="1" dirty="0"/>
              <a:t>Wild Wales</a:t>
            </a:r>
            <a:r>
              <a:rPr lang="en-GB" dirty="0"/>
              <a:t> (1862)</a:t>
            </a:r>
          </a:p>
        </p:txBody>
      </p:sp>
      <p:pic>
        <p:nvPicPr>
          <p:cNvPr id="6" name="Picture 5">
            <a:extLst>
              <a:ext uri="{FF2B5EF4-FFF2-40B4-BE49-F238E27FC236}">
                <a16:creationId xmlns:a16="http://schemas.microsoft.com/office/drawing/2014/main" id="{7AAFB2B7-3300-ABBC-CD5A-19E844A4D324}"/>
              </a:ext>
            </a:extLst>
          </p:cNvPr>
          <p:cNvPicPr>
            <a:picLocks noChangeAspect="1"/>
          </p:cNvPicPr>
          <p:nvPr/>
        </p:nvPicPr>
        <p:blipFill>
          <a:blip r:embed="rId3"/>
          <a:stretch>
            <a:fillRect/>
          </a:stretch>
        </p:blipFill>
        <p:spPr>
          <a:xfrm>
            <a:off x="10226133" y="4326673"/>
            <a:ext cx="1760150" cy="2346867"/>
          </a:xfrm>
          <a:prstGeom prst="rect">
            <a:avLst/>
          </a:prstGeom>
        </p:spPr>
      </p:pic>
    </p:spTree>
    <p:extLst>
      <p:ext uri="{BB962C8B-B14F-4D97-AF65-F5344CB8AC3E}">
        <p14:creationId xmlns:p14="http://schemas.microsoft.com/office/powerpoint/2010/main" val="4087710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4F739-23BE-4C7C-E1A5-905DBE93F1E3}"/>
              </a:ext>
            </a:extLst>
          </p:cNvPr>
          <p:cNvSpPr>
            <a:spLocks noGrp="1"/>
          </p:cNvSpPr>
          <p:nvPr>
            <p:ph type="title"/>
          </p:nvPr>
        </p:nvSpPr>
        <p:spPr>
          <a:xfrm>
            <a:off x="481013" y="3752849"/>
            <a:ext cx="3290887" cy="2452687"/>
          </a:xfrm>
        </p:spPr>
        <p:txBody>
          <a:bodyPr anchor="ctr">
            <a:normAutofit/>
          </a:bodyPr>
          <a:lstStyle/>
          <a:p>
            <a:r>
              <a:rPr lang="en-GB" sz="3600"/>
              <a:t>Assessment</a:t>
            </a:r>
          </a:p>
        </p:txBody>
      </p:sp>
      <p:pic>
        <p:nvPicPr>
          <p:cNvPr id="5" name="Picture 4">
            <a:extLst>
              <a:ext uri="{FF2B5EF4-FFF2-40B4-BE49-F238E27FC236}">
                <a16:creationId xmlns:a16="http://schemas.microsoft.com/office/drawing/2014/main" id="{856C995B-391C-D09E-7481-717F0BEB1F6A}"/>
              </a:ext>
            </a:extLst>
          </p:cNvPr>
          <p:cNvPicPr>
            <a:picLocks noChangeAspect="1"/>
          </p:cNvPicPr>
          <p:nvPr/>
        </p:nvPicPr>
        <p:blipFill rotWithShape="1">
          <a:blip r:embed="rId2"/>
          <a:srcRect t="36237" b="1332"/>
          <a:stretch/>
        </p:blipFill>
        <p:spPr>
          <a:xfrm>
            <a:off x="0" y="122558"/>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21756507-20EE-067A-879E-CAA54FFA7293}"/>
              </a:ext>
            </a:extLst>
          </p:cNvPr>
          <p:cNvSpPr>
            <a:spLocks noGrp="1"/>
          </p:cNvSpPr>
          <p:nvPr>
            <p:ph idx="1"/>
          </p:nvPr>
        </p:nvSpPr>
        <p:spPr>
          <a:xfrm>
            <a:off x="3962400" y="3895493"/>
            <a:ext cx="7746995" cy="2310044"/>
          </a:xfrm>
        </p:spPr>
        <p:txBody>
          <a:bodyPr anchor="ctr">
            <a:normAutofit fontScale="92500" lnSpcReduction="10000"/>
          </a:bodyPr>
          <a:lstStyle/>
          <a:p>
            <a:r>
              <a:rPr lang="en-GB" sz="1800" dirty="0"/>
              <a:t>A short essay on a subject of your choosing, related to ideas or topics discussed in the course: circa 2500 words</a:t>
            </a:r>
          </a:p>
          <a:p>
            <a:endParaRPr lang="en-GB" sz="1800" dirty="0"/>
          </a:p>
          <a:p>
            <a:r>
              <a:rPr lang="en-GB" sz="1800" dirty="0"/>
              <a:t>Present your ideas in a </a:t>
            </a:r>
            <a:r>
              <a:rPr lang="en-GB" sz="1800" dirty="0" err="1"/>
              <a:t>powerpoint</a:t>
            </a:r>
            <a:r>
              <a:rPr lang="en-GB" sz="1800" dirty="0"/>
              <a:t> 10-15 minutes, either to us or to the group as a whole</a:t>
            </a:r>
          </a:p>
          <a:p>
            <a:endParaRPr lang="en-GB" sz="1800" dirty="0"/>
          </a:p>
          <a:p>
            <a:r>
              <a:rPr lang="en-GB" sz="1800" dirty="0"/>
              <a:t>Submission dates: essays by Monday 6 May 2024; presentations completed by 9</a:t>
            </a:r>
            <a:r>
              <a:rPr lang="en-GB" sz="1800" baseline="30000" dirty="0"/>
              <a:t> </a:t>
            </a:r>
            <a:r>
              <a:rPr lang="en-GB" sz="1800" dirty="0"/>
              <a:t>May 2024.</a:t>
            </a:r>
          </a:p>
        </p:txBody>
      </p:sp>
    </p:spTree>
    <p:extLst>
      <p:ext uri="{BB962C8B-B14F-4D97-AF65-F5344CB8AC3E}">
        <p14:creationId xmlns:p14="http://schemas.microsoft.com/office/powerpoint/2010/main" val="1477019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DEDDE2-5494-3500-8E0C-AA9EE84F62FD}"/>
              </a:ext>
            </a:extLst>
          </p:cNvPr>
          <p:cNvSpPr>
            <a:spLocks noGrp="1"/>
          </p:cNvSpPr>
          <p:nvPr>
            <p:ph type="title"/>
          </p:nvPr>
        </p:nvSpPr>
        <p:spPr>
          <a:xfrm>
            <a:off x="640080" y="325369"/>
            <a:ext cx="4368602" cy="1956841"/>
          </a:xfrm>
        </p:spPr>
        <p:txBody>
          <a:bodyPr anchor="b">
            <a:normAutofit/>
          </a:bodyPr>
          <a:lstStyle/>
          <a:p>
            <a:r>
              <a:rPr lang="en-GB" sz="5000"/>
              <a:t>The ‘workshop’ session</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0F9986-19F8-AF8E-CB5A-1A5A06FCC38B}"/>
              </a:ext>
            </a:extLst>
          </p:cNvPr>
          <p:cNvSpPr>
            <a:spLocks noGrp="1"/>
          </p:cNvSpPr>
          <p:nvPr>
            <p:ph idx="1"/>
          </p:nvPr>
        </p:nvSpPr>
        <p:spPr>
          <a:xfrm>
            <a:off x="640080" y="2872899"/>
            <a:ext cx="4243589" cy="3320668"/>
          </a:xfrm>
        </p:spPr>
        <p:txBody>
          <a:bodyPr>
            <a:normAutofit/>
          </a:bodyPr>
          <a:lstStyle/>
          <a:p>
            <a:r>
              <a:rPr lang="en-GB" sz="1700" dirty="0"/>
              <a:t>Collectively choose a piece of ‘heritage’</a:t>
            </a:r>
          </a:p>
          <a:p>
            <a:endParaRPr lang="en-GB" sz="1700" dirty="0"/>
          </a:p>
          <a:p>
            <a:r>
              <a:rPr lang="en-GB" sz="1700" dirty="0"/>
              <a:t>For the last 10 minutes of every session, work together to create a multi-media ‘package’ focused on telling a story about it</a:t>
            </a:r>
          </a:p>
          <a:p>
            <a:endParaRPr lang="en-GB" sz="1700" dirty="0"/>
          </a:p>
          <a:p>
            <a:r>
              <a:rPr lang="en-GB" sz="1700" dirty="0"/>
              <a:t>In the final session to work with three different professionals actively engaged with heritage  (</a:t>
            </a:r>
            <a:r>
              <a:rPr lang="en-GB" sz="1700" dirty="0" err="1"/>
              <a:t>e.g.artist</a:t>
            </a:r>
            <a:r>
              <a:rPr lang="en-GB" sz="1700" dirty="0"/>
              <a:t>/storyteller/film maker) and ask them to help produce images/story/pitch </a:t>
            </a:r>
          </a:p>
        </p:txBody>
      </p:sp>
      <p:pic>
        <p:nvPicPr>
          <p:cNvPr id="6" name="Picture 5">
            <a:extLst>
              <a:ext uri="{FF2B5EF4-FFF2-40B4-BE49-F238E27FC236}">
                <a16:creationId xmlns:a16="http://schemas.microsoft.com/office/drawing/2014/main" id="{F33B4FBA-6AD7-2602-CAA9-CF6FD126F952}"/>
              </a:ext>
            </a:extLst>
          </p:cNvPr>
          <p:cNvPicPr>
            <a:picLocks noChangeAspect="1"/>
          </p:cNvPicPr>
          <p:nvPr/>
        </p:nvPicPr>
        <p:blipFill rotWithShape="1">
          <a:blip r:embed="rId2"/>
          <a:srcRect t="9274" r="-2" b="548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24807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764BE58-D964-28D5-DB5A-01D141046036}"/>
              </a:ext>
            </a:extLst>
          </p:cNvPr>
          <p:cNvPicPr>
            <a:picLocks noChangeAspect="1"/>
          </p:cNvPicPr>
          <p:nvPr/>
        </p:nvPicPr>
        <p:blipFill>
          <a:blip r:embed="rId2"/>
          <a:stretch>
            <a:fillRect/>
          </a:stretch>
        </p:blipFill>
        <p:spPr>
          <a:xfrm>
            <a:off x="357551" y="310892"/>
            <a:ext cx="7596274" cy="5688061"/>
          </a:xfrm>
          <a:prstGeom prst="rect">
            <a:avLst/>
          </a:prstGeom>
        </p:spPr>
      </p:pic>
      <p:sp>
        <p:nvSpPr>
          <p:cNvPr id="5" name="TextBox 4">
            <a:extLst>
              <a:ext uri="{FF2B5EF4-FFF2-40B4-BE49-F238E27FC236}">
                <a16:creationId xmlns:a16="http://schemas.microsoft.com/office/drawing/2014/main" id="{42846571-67DC-B32E-5E2C-EE5917BF36B0}"/>
              </a:ext>
            </a:extLst>
          </p:cNvPr>
          <p:cNvSpPr txBox="1"/>
          <p:nvPr/>
        </p:nvSpPr>
        <p:spPr>
          <a:xfrm>
            <a:off x="542694" y="6244682"/>
            <a:ext cx="6036526" cy="369332"/>
          </a:xfrm>
          <a:prstGeom prst="rect">
            <a:avLst/>
          </a:prstGeom>
          <a:noFill/>
        </p:spPr>
        <p:txBody>
          <a:bodyPr wrap="square" rtlCol="0">
            <a:spAutoFit/>
          </a:bodyPr>
          <a:lstStyle/>
          <a:p>
            <a:r>
              <a:rPr lang="en-GB" dirty="0"/>
              <a:t>“Anne Adams, Newtown, with a sick swan”  [Geoff Charles]</a:t>
            </a:r>
          </a:p>
        </p:txBody>
      </p:sp>
      <p:sp>
        <p:nvSpPr>
          <p:cNvPr id="2" name="TextBox 1">
            <a:extLst>
              <a:ext uri="{FF2B5EF4-FFF2-40B4-BE49-F238E27FC236}">
                <a16:creationId xmlns:a16="http://schemas.microsoft.com/office/drawing/2014/main" id="{DECF9A14-7852-4F64-8237-AAEC31D0261D}"/>
              </a:ext>
            </a:extLst>
          </p:cNvPr>
          <p:cNvSpPr txBox="1"/>
          <p:nvPr/>
        </p:nvSpPr>
        <p:spPr>
          <a:xfrm>
            <a:off x="8675649" y="1642946"/>
            <a:ext cx="3096360" cy="646331"/>
          </a:xfrm>
          <a:prstGeom prst="rect">
            <a:avLst/>
          </a:prstGeom>
          <a:noFill/>
        </p:spPr>
        <p:txBody>
          <a:bodyPr wrap="none" rtlCol="0">
            <a:spAutoFit/>
          </a:bodyPr>
          <a:lstStyle/>
          <a:p>
            <a:r>
              <a:rPr lang="en-GB" sz="3600" dirty="0"/>
              <a:t>Any Questions?</a:t>
            </a:r>
          </a:p>
        </p:txBody>
      </p:sp>
    </p:spTree>
    <p:extLst>
      <p:ext uri="{BB962C8B-B14F-4D97-AF65-F5344CB8AC3E}">
        <p14:creationId xmlns:p14="http://schemas.microsoft.com/office/powerpoint/2010/main" val="39065955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637</TotalTime>
  <Words>922</Words>
  <Application>Microsoft Office PowerPoint</Application>
  <PresentationFormat>Widescreen</PresentationFormat>
  <Paragraphs>110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Assessment</vt:lpstr>
      <vt:lpstr>The ‘workshop’ session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Mary-Ann Constantine</dc:creator>
  <cp:lastModifiedBy>Mary-Ann Constantine</cp:lastModifiedBy>
  <cp:revision>7</cp:revision>
  <dcterms:created xsi:type="dcterms:W3CDTF">2022-10-19T07:41:38Z</dcterms:created>
  <dcterms:modified xsi:type="dcterms:W3CDTF">2024-02-09T13:48:56Z</dcterms:modified>
</cp:coreProperties>
</file>