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163" autoAdjust="0"/>
  </p:normalViewPr>
  <p:slideViewPr>
    <p:cSldViewPr snapToGrid="0">
      <p:cViewPr varScale="1">
        <p:scale>
          <a:sx n="128" d="100"/>
          <a:sy n="128" d="100"/>
        </p:scale>
        <p:origin x="153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6.jpeg"/></Relationships>
</file>

<file path=ppt/diagrams/_rels/drawing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414571-2F79-4DEC-AE0C-63660FE067B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CF1A57A0-6216-4DE6-B8EE-4AC8D1F98283}">
      <dgm:prSet phldrT="[Text]"/>
      <dgm:spPr/>
      <dgm:t>
        <a:bodyPr/>
        <a:lstStyle/>
        <a:p>
          <a:r>
            <a:rPr lang="en-GB" b="1"/>
            <a:t>Introduction</a:t>
          </a:r>
        </a:p>
      </dgm:t>
    </dgm:pt>
    <dgm:pt modelId="{7E802C27-D863-4724-AD39-A2569CF3588B}" type="parTrans" cxnId="{04A499A8-EC82-4D89-AE4F-D636B325E5CD}">
      <dgm:prSet/>
      <dgm:spPr/>
      <dgm:t>
        <a:bodyPr/>
        <a:lstStyle/>
        <a:p>
          <a:endParaRPr lang="en-GB"/>
        </a:p>
      </dgm:t>
    </dgm:pt>
    <dgm:pt modelId="{05F397F8-338B-4892-BEA5-4CD7626FE7C3}" type="sibTrans" cxnId="{04A499A8-EC82-4D89-AE4F-D636B325E5CD}">
      <dgm:prSet/>
      <dgm:spPr/>
      <dgm:t>
        <a:bodyPr/>
        <a:lstStyle/>
        <a:p>
          <a:endParaRPr lang="en-GB"/>
        </a:p>
      </dgm:t>
    </dgm:pt>
    <dgm:pt modelId="{5BD12E73-C073-4138-A736-D8A161E587CC}">
      <dgm:prSet/>
      <dgm:spPr/>
      <dgm:t>
        <a:bodyPr/>
        <a:lstStyle/>
        <a:p>
          <a:r>
            <a:rPr lang="en-GB" b="1"/>
            <a:t>Brief Introduction of Kimpton Hotel</a:t>
          </a:r>
          <a:endParaRPr lang="en-IN" b="1"/>
        </a:p>
      </dgm:t>
    </dgm:pt>
    <dgm:pt modelId="{99ED00CB-0348-4B6A-B0BD-DFD11168096E}" type="parTrans" cxnId="{AD673FAC-2EB1-41AD-93DE-1EFF1F8542B0}">
      <dgm:prSet/>
      <dgm:spPr/>
      <dgm:t>
        <a:bodyPr/>
        <a:lstStyle/>
        <a:p>
          <a:endParaRPr lang="en-GB"/>
        </a:p>
      </dgm:t>
    </dgm:pt>
    <dgm:pt modelId="{CC210C80-B45F-4A72-80D6-FC0EE9EFEE5B}" type="sibTrans" cxnId="{AD673FAC-2EB1-41AD-93DE-1EFF1F8542B0}">
      <dgm:prSet/>
      <dgm:spPr/>
      <dgm:t>
        <a:bodyPr/>
        <a:lstStyle/>
        <a:p>
          <a:endParaRPr lang="en-GB"/>
        </a:p>
      </dgm:t>
    </dgm:pt>
    <dgm:pt modelId="{1100E414-42E5-4D4B-B031-848DA92EC31D}">
      <dgm:prSet/>
      <dgm:spPr/>
      <dgm:t>
        <a:bodyPr/>
        <a:lstStyle/>
        <a:p>
          <a:r>
            <a:rPr lang="en-GB" b="1"/>
            <a:t>The hotel’s main consumers </a:t>
          </a:r>
          <a:endParaRPr lang="en-IN" b="1"/>
        </a:p>
      </dgm:t>
    </dgm:pt>
    <dgm:pt modelId="{9F4D449B-739A-4A7E-9A37-257988B304C1}" type="parTrans" cxnId="{D12C1B2F-F9E1-46BF-A7D0-B8A4D1EA6266}">
      <dgm:prSet/>
      <dgm:spPr/>
      <dgm:t>
        <a:bodyPr/>
        <a:lstStyle/>
        <a:p>
          <a:endParaRPr lang="en-GB"/>
        </a:p>
      </dgm:t>
    </dgm:pt>
    <dgm:pt modelId="{B1388F42-60CC-43D9-A8BD-386733D6606F}" type="sibTrans" cxnId="{D12C1B2F-F9E1-46BF-A7D0-B8A4D1EA6266}">
      <dgm:prSet/>
      <dgm:spPr/>
      <dgm:t>
        <a:bodyPr/>
        <a:lstStyle/>
        <a:p>
          <a:endParaRPr lang="en-GB"/>
        </a:p>
      </dgm:t>
    </dgm:pt>
    <dgm:pt modelId="{4C5609B9-E073-4C6B-A6A5-9DA4FEF4F9DF}">
      <dgm:prSet/>
      <dgm:spPr/>
      <dgm:t>
        <a:bodyPr/>
        <a:lstStyle/>
        <a:p>
          <a:r>
            <a:rPr lang="en-GB" b="1"/>
            <a:t>Reasons of appeal to this group</a:t>
          </a:r>
          <a:endParaRPr lang="en-IN" b="1"/>
        </a:p>
      </dgm:t>
    </dgm:pt>
    <dgm:pt modelId="{9D77C6F6-043E-444F-96A8-21849DF1D1E5}" type="parTrans" cxnId="{324021E3-07DD-4162-89F4-343970A354E2}">
      <dgm:prSet/>
      <dgm:spPr/>
      <dgm:t>
        <a:bodyPr/>
        <a:lstStyle/>
        <a:p>
          <a:endParaRPr lang="en-GB"/>
        </a:p>
      </dgm:t>
    </dgm:pt>
    <dgm:pt modelId="{98975218-1B8E-4A96-A88F-274A2D2099D7}" type="sibTrans" cxnId="{324021E3-07DD-4162-89F4-343970A354E2}">
      <dgm:prSet/>
      <dgm:spPr/>
      <dgm:t>
        <a:bodyPr/>
        <a:lstStyle/>
        <a:p>
          <a:endParaRPr lang="en-GB"/>
        </a:p>
      </dgm:t>
    </dgm:pt>
    <dgm:pt modelId="{1393FD03-A3DA-4A02-8B0F-27023669FC06}">
      <dgm:prSet/>
      <dgm:spPr/>
      <dgm:t>
        <a:bodyPr/>
        <a:lstStyle/>
        <a:p>
          <a:r>
            <a:rPr lang="en-GB" b="1" dirty="0"/>
            <a:t>The nature, scope and role of guest services and facilities in general</a:t>
          </a:r>
          <a:endParaRPr lang="en-IN" b="1" dirty="0"/>
        </a:p>
      </dgm:t>
    </dgm:pt>
    <dgm:pt modelId="{F9DF0030-EA42-45EB-ABFB-F992E3DCF5C3}" type="parTrans" cxnId="{62F30067-A99B-4138-AF54-17FDF4528799}">
      <dgm:prSet/>
      <dgm:spPr/>
      <dgm:t>
        <a:bodyPr/>
        <a:lstStyle/>
        <a:p>
          <a:endParaRPr lang="en-GB"/>
        </a:p>
      </dgm:t>
    </dgm:pt>
    <dgm:pt modelId="{D10CD5D7-32FA-443D-A98C-1B2A56A8ABF7}" type="sibTrans" cxnId="{62F30067-A99B-4138-AF54-17FDF4528799}">
      <dgm:prSet/>
      <dgm:spPr/>
      <dgm:t>
        <a:bodyPr/>
        <a:lstStyle/>
        <a:p>
          <a:endParaRPr lang="en-GB"/>
        </a:p>
      </dgm:t>
    </dgm:pt>
    <dgm:pt modelId="{31BBED24-D344-4999-96AB-83377DDA6AA1}">
      <dgm:prSet/>
      <dgm:spPr/>
      <dgm:t>
        <a:bodyPr/>
        <a:lstStyle/>
        <a:p>
          <a:r>
            <a:rPr lang="en-GB" b="1"/>
            <a:t>Application on the chosen hotel</a:t>
          </a:r>
          <a:endParaRPr lang="en-IN" b="1"/>
        </a:p>
      </dgm:t>
    </dgm:pt>
    <dgm:pt modelId="{DCD726DA-36F7-4F67-9D05-9A7391896AE0}" type="parTrans" cxnId="{1BEA8D0A-BF58-44E4-9201-AF9DA2DF35D3}">
      <dgm:prSet/>
      <dgm:spPr/>
      <dgm:t>
        <a:bodyPr/>
        <a:lstStyle/>
        <a:p>
          <a:endParaRPr lang="en-GB"/>
        </a:p>
      </dgm:t>
    </dgm:pt>
    <dgm:pt modelId="{A2863E4D-9FA4-4B07-B93B-F180244FA2AC}" type="sibTrans" cxnId="{1BEA8D0A-BF58-44E4-9201-AF9DA2DF35D3}">
      <dgm:prSet/>
      <dgm:spPr/>
      <dgm:t>
        <a:bodyPr/>
        <a:lstStyle/>
        <a:p>
          <a:endParaRPr lang="en-GB"/>
        </a:p>
      </dgm:t>
    </dgm:pt>
    <dgm:pt modelId="{AB18A2FA-BF80-4A20-8B3D-5A050FD69B3C}">
      <dgm:prSet/>
      <dgm:spPr/>
      <dgm:t>
        <a:bodyPr/>
        <a:lstStyle/>
        <a:p>
          <a:r>
            <a:rPr lang="en-GB" b="1"/>
            <a:t>Importance of hospitality </a:t>
          </a:r>
          <a:endParaRPr lang="en-IN" b="1"/>
        </a:p>
      </dgm:t>
    </dgm:pt>
    <dgm:pt modelId="{1AE61DC3-48F8-4E42-9399-AD093CD7EAB8}" type="parTrans" cxnId="{7516A4EE-1CB0-49ED-B5D4-3BB768EC6082}">
      <dgm:prSet/>
      <dgm:spPr/>
      <dgm:t>
        <a:bodyPr/>
        <a:lstStyle/>
        <a:p>
          <a:endParaRPr lang="en-GB"/>
        </a:p>
      </dgm:t>
    </dgm:pt>
    <dgm:pt modelId="{93D8FE57-5683-4CD3-9461-418B87456E83}" type="sibTrans" cxnId="{7516A4EE-1CB0-49ED-B5D4-3BB768EC6082}">
      <dgm:prSet/>
      <dgm:spPr/>
      <dgm:t>
        <a:bodyPr/>
        <a:lstStyle/>
        <a:p>
          <a:endParaRPr lang="en-GB"/>
        </a:p>
      </dgm:t>
    </dgm:pt>
    <dgm:pt modelId="{A11A7971-B84E-4196-A833-42A0CE3AFB72}">
      <dgm:prSet/>
      <dgm:spPr/>
      <dgm:t>
        <a:bodyPr/>
        <a:lstStyle/>
        <a:p>
          <a:r>
            <a:rPr lang="en-GB" b="1"/>
            <a:t>Ways hotels meet/exceed guest expectations</a:t>
          </a:r>
          <a:endParaRPr lang="en-IN" b="1"/>
        </a:p>
      </dgm:t>
    </dgm:pt>
    <dgm:pt modelId="{79A0F20F-7E8F-4BFB-9D7A-17C1C7E1AE12}" type="parTrans" cxnId="{F8BBD807-1F96-4FF6-B000-B417C7D0FB62}">
      <dgm:prSet/>
      <dgm:spPr/>
      <dgm:t>
        <a:bodyPr/>
        <a:lstStyle/>
        <a:p>
          <a:endParaRPr lang="en-GB"/>
        </a:p>
      </dgm:t>
    </dgm:pt>
    <dgm:pt modelId="{D3FC4023-7048-4007-AB35-D4D40C950ED9}" type="sibTrans" cxnId="{F8BBD807-1F96-4FF6-B000-B417C7D0FB62}">
      <dgm:prSet/>
      <dgm:spPr/>
      <dgm:t>
        <a:bodyPr/>
        <a:lstStyle/>
        <a:p>
          <a:endParaRPr lang="en-GB"/>
        </a:p>
      </dgm:t>
    </dgm:pt>
    <dgm:pt modelId="{C9D4F9BF-8B41-47C8-A333-6DDF4F20620F}">
      <dgm:prSet/>
      <dgm:spPr/>
      <dgm:t>
        <a:bodyPr/>
        <a:lstStyle/>
        <a:p>
          <a:r>
            <a:rPr lang="en-GB" b="1" dirty="0"/>
            <a:t>Conclusion</a:t>
          </a:r>
          <a:endParaRPr lang="en-IN" b="1" dirty="0"/>
        </a:p>
      </dgm:t>
    </dgm:pt>
    <dgm:pt modelId="{2CC513B8-191D-423C-ACBE-62EE28ADCA59}" type="parTrans" cxnId="{2B088C84-0ABD-4E15-83DC-E29BFEC115B3}">
      <dgm:prSet/>
      <dgm:spPr/>
      <dgm:t>
        <a:bodyPr/>
        <a:lstStyle/>
        <a:p>
          <a:endParaRPr lang="en-GB"/>
        </a:p>
      </dgm:t>
    </dgm:pt>
    <dgm:pt modelId="{9E8D01D7-71AA-4EE2-97EB-A3286952BF8A}" type="sibTrans" cxnId="{2B088C84-0ABD-4E15-83DC-E29BFEC115B3}">
      <dgm:prSet/>
      <dgm:spPr/>
      <dgm:t>
        <a:bodyPr/>
        <a:lstStyle/>
        <a:p>
          <a:endParaRPr lang="en-GB"/>
        </a:p>
      </dgm:t>
    </dgm:pt>
    <dgm:pt modelId="{9F055D8E-6F5D-4962-B7A2-3448A456CD35}" type="pres">
      <dgm:prSet presAssocID="{10414571-2F79-4DEC-AE0C-63660FE067B2}" presName="vert0" presStyleCnt="0">
        <dgm:presLayoutVars>
          <dgm:dir/>
          <dgm:animOne val="branch"/>
          <dgm:animLvl val="lvl"/>
        </dgm:presLayoutVars>
      </dgm:prSet>
      <dgm:spPr/>
    </dgm:pt>
    <dgm:pt modelId="{FE408C15-1529-4C5E-9E85-AA393D82086D}" type="pres">
      <dgm:prSet presAssocID="{CF1A57A0-6216-4DE6-B8EE-4AC8D1F98283}" presName="thickLine" presStyleLbl="alignNode1" presStyleIdx="0" presStyleCnt="9"/>
      <dgm:spPr/>
    </dgm:pt>
    <dgm:pt modelId="{33989220-93BF-49F8-9056-88F3ACBD8EC6}" type="pres">
      <dgm:prSet presAssocID="{CF1A57A0-6216-4DE6-B8EE-4AC8D1F98283}" presName="horz1" presStyleCnt="0"/>
      <dgm:spPr/>
    </dgm:pt>
    <dgm:pt modelId="{A355BC7D-6DE2-4EE9-9742-15BC66C637AC}" type="pres">
      <dgm:prSet presAssocID="{CF1A57A0-6216-4DE6-B8EE-4AC8D1F98283}" presName="tx1" presStyleLbl="revTx" presStyleIdx="0" presStyleCnt="9"/>
      <dgm:spPr/>
    </dgm:pt>
    <dgm:pt modelId="{25ED15A0-90A5-4A7F-9F76-8E06C3E7EF03}" type="pres">
      <dgm:prSet presAssocID="{CF1A57A0-6216-4DE6-B8EE-4AC8D1F98283}" presName="vert1" presStyleCnt="0"/>
      <dgm:spPr/>
    </dgm:pt>
    <dgm:pt modelId="{014CB8B5-1A37-479E-8B41-45201C64464B}" type="pres">
      <dgm:prSet presAssocID="{5BD12E73-C073-4138-A736-D8A161E587CC}" presName="thickLine" presStyleLbl="alignNode1" presStyleIdx="1" presStyleCnt="9"/>
      <dgm:spPr/>
    </dgm:pt>
    <dgm:pt modelId="{1C424BAD-0969-4557-967D-50201BEACA04}" type="pres">
      <dgm:prSet presAssocID="{5BD12E73-C073-4138-A736-D8A161E587CC}" presName="horz1" presStyleCnt="0"/>
      <dgm:spPr/>
    </dgm:pt>
    <dgm:pt modelId="{02B0D4AF-B23E-48C5-9F48-6F7529F63E2F}" type="pres">
      <dgm:prSet presAssocID="{5BD12E73-C073-4138-A736-D8A161E587CC}" presName="tx1" presStyleLbl="revTx" presStyleIdx="1" presStyleCnt="9"/>
      <dgm:spPr/>
    </dgm:pt>
    <dgm:pt modelId="{DBDB539A-BAE6-46D8-84E9-DD7CF856B234}" type="pres">
      <dgm:prSet presAssocID="{5BD12E73-C073-4138-A736-D8A161E587CC}" presName="vert1" presStyleCnt="0"/>
      <dgm:spPr/>
    </dgm:pt>
    <dgm:pt modelId="{38271821-4218-4B0D-900A-86C7D5C83F67}" type="pres">
      <dgm:prSet presAssocID="{1100E414-42E5-4D4B-B031-848DA92EC31D}" presName="thickLine" presStyleLbl="alignNode1" presStyleIdx="2" presStyleCnt="9"/>
      <dgm:spPr/>
    </dgm:pt>
    <dgm:pt modelId="{917FE851-A3CF-477E-8D7B-8ADB5C35DB37}" type="pres">
      <dgm:prSet presAssocID="{1100E414-42E5-4D4B-B031-848DA92EC31D}" presName="horz1" presStyleCnt="0"/>
      <dgm:spPr/>
    </dgm:pt>
    <dgm:pt modelId="{16AB6729-8AB3-4E9A-9A14-64C167CCE66C}" type="pres">
      <dgm:prSet presAssocID="{1100E414-42E5-4D4B-B031-848DA92EC31D}" presName="tx1" presStyleLbl="revTx" presStyleIdx="2" presStyleCnt="9"/>
      <dgm:spPr/>
    </dgm:pt>
    <dgm:pt modelId="{DFE4A75A-EDD3-470D-B237-378AEE36576F}" type="pres">
      <dgm:prSet presAssocID="{1100E414-42E5-4D4B-B031-848DA92EC31D}" presName="vert1" presStyleCnt="0"/>
      <dgm:spPr/>
    </dgm:pt>
    <dgm:pt modelId="{E1AC8A0A-344D-45DF-97BA-8DBA20E180CC}" type="pres">
      <dgm:prSet presAssocID="{4C5609B9-E073-4C6B-A6A5-9DA4FEF4F9DF}" presName="thickLine" presStyleLbl="alignNode1" presStyleIdx="3" presStyleCnt="9"/>
      <dgm:spPr/>
    </dgm:pt>
    <dgm:pt modelId="{6ED1875E-A579-4345-A302-A115299021B3}" type="pres">
      <dgm:prSet presAssocID="{4C5609B9-E073-4C6B-A6A5-9DA4FEF4F9DF}" presName="horz1" presStyleCnt="0"/>
      <dgm:spPr/>
    </dgm:pt>
    <dgm:pt modelId="{4BC53D3D-7EB9-4961-82FD-922409917D23}" type="pres">
      <dgm:prSet presAssocID="{4C5609B9-E073-4C6B-A6A5-9DA4FEF4F9DF}" presName="tx1" presStyleLbl="revTx" presStyleIdx="3" presStyleCnt="9"/>
      <dgm:spPr/>
    </dgm:pt>
    <dgm:pt modelId="{72535497-1B17-4949-ADC5-672C850F0EC8}" type="pres">
      <dgm:prSet presAssocID="{4C5609B9-E073-4C6B-A6A5-9DA4FEF4F9DF}" presName="vert1" presStyleCnt="0"/>
      <dgm:spPr/>
    </dgm:pt>
    <dgm:pt modelId="{93D7ED29-F36B-4DB7-960F-807CD66A5C7D}" type="pres">
      <dgm:prSet presAssocID="{1393FD03-A3DA-4A02-8B0F-27023669FC06}" presName="thickLine" presStyleLbl="alignNode1" presStyleIdx="4" presStyleCnt="9"/>
      <dgm:spPr/>
    </dgm:pt>
    <dgm:pt modelId="{D7396F2D-3A8A-4CA8-95B0-77659AA9E3C0}" type="pres">
      <dgm:prSet presAssocID="{1393FD03-A3DA-4A02-8B0F-27023669FC06}" presName="horz1" presStyleCnt="0"/>
      <dgm:spPr/>
    </dgm:pt>
    <dgm:pt modelId="{367B85E3-33B6-4F60-8F5A-265397CEB620}" type="pres">
      <dgm:prSet presAssocID="{1393FD03-A3DA-4A02-8B0F-27023669FC06}" presName="tx1" presStyleLbl="revTx" presStyleIdx="4" presStyleCnt="9"/>
      <dgm:spPr/>
    </dgm:pt>
    <dgm:pt modelId="{082139B3-46FA-48FD-AE82-BDA6ACBFC152}" type="pres">
      <dgm:prSet presAssocID="{1393FD03-A3DA-4A02-8B0F-27023669FC06}" presName="vert1" presStyleCnt="0"/>
      <dgm:spPr/>
    </dgm:pt>
    <dgm:pt modelId="{6B6AF3B8-743C-46C7-B7F7-DC70989129FE}" type="pres">
      <dgm:prSet presAssocID="{31BBED24-D344-4999-96AB-83377DDA6AA1}" presName="thickLine" presStyleLbl="alignNode1" presStyleIdx="5" presStyleCnt="9"/>
      <dgm:spPr/>
    </dgm:pt>
    <dgm:pt modelId="{E8B22D94-CCB4-42D0-95B3-F88129D10AAE}" type="pres">
      <dgm:prSet presAssocID="{31BBED24-D344-4999-96AB-83377DDA6AA1}" presName="horz1" presStyleCnt="0"/>
      <dgm:spPr/>
    </dgm:pt>
    <dgm:pt modelId="{8BE351E3-F0E5-4A24-85C6-B43D9FA26500}" type="pres">
      <dgm:prSet presAssocID="{31BBED24-D344-4999-96AB-83377DDA6AA1}" presName="tx1" presStyleLbl="revTx" presStyleIdx="5" presStyleCnt="9"/>
      <dgm:spPr/>
    </dgm:pt>
    <dgm:pt modelId="{4C98A2E7-C0AE-4460-81CF-6640B1D04B7B}" type="pres">
      <dgm:prSet presAssocID="{31BBED24-D344-4999-96AB-83377DDA6AA1}" presName="vert1" presStyleCnt="0"/>
      <dgm:spPr/>
    </dgm:pt>
    <dgm:pt modelId="{5B20A3C5-86B4-4090-A658-FC2DC68A9B7C}" type="pres">
      <dgm:prSet presAssocID="{AB18A2FA-BF80-4A20-8B3D-5A050FD69B3C}" presName="thickLine" presStyleLbl="alignNode1" presStyleIdx="6" presStyleCnt="9"/>
      <dgm:spPr/>
    </dgm:pt>
    <dgm:pt modelId="{011E8844-9DD7-4BA8-87F3-CC2E9476F8A4}" type="pres">
      <dgm:prSet presAssocID="{AB18A2FA-BF80-4A20-8B3D-5A050FD69B3C}" presName="horz1" presStyleCnt="0"/>
      <dgm:spPr/>
    </dgm:pt>
    <dgm:pt modelId="{138DA781-9BD8-44B2-8BE6-BEDE9FE899BD}" type="pres">
      <dgm:prSet presAssocID="{AB18A2FA-BF80-4A20-8B3D-5A050FD69B3C}" presName="tx1" presStyleLbl="revTx" presStyleIdx="6" presStyleCnt="9"/>
      <dgm:spPr/>
    </dgm:pt>
    <dgm:pt modelId="{D3EB6873-ACC5-4032-96B5-B12821FF85C6}" type="pres">
      <dgm:prSet presAssocID="{AB18A2FA-BF80-4A20-8B3D-5A050FD69B3C}" presName="vert1" presStyleCnt="0"/>
      <dgm:spPr/>
    </dgm:pt>
    <dgm:pt modelId="{B5EC7957-F1A5-4F72-BD0D-B9B2846625B7}" type="pres">
      <dgm:prSet presAssocID="{A11A7971-B84E-4196-A833-42A0CE3AFB72}" presName="thickLine" presStyleLbl="alignNode1" presStyleIdx="7" presStyleCnt="9"/>
      <dgm:spPr/>
    </dgm:pt>
    <dgm:pt modelId="{A30480C6-E0DF-47C3-B256-EF82B6F175A9}" type="pres">
      <dgm:prSet presAssocID="{A11A7971-B84E-4196-A833-42A0CE3AFB72}" presName="horz1" presStyleCnt="0"/>
      <dgm:spPr/>
    </dgm:pt>
    <dgm:pt modelId="{1BCDD3F1-8C15-48F8-A380-388D12F0CAEB}" type="pres">
      <dgm:prSet presAssocID="{A11A7971-B84E-4196-A833-42A0CE3AFB72}" presName="tx1" presStyleLbl="revTx" presStyleIdx="7" presStyleCnt="9"/>
      <dgm:spPr/>
    </dgm:pt>
    <dgm:pt modelId="{5ADAEB22-6BCC-45D6-9747-318DFC3DAB90}" type="pres">
      <dgm:prSet presAssocID="{A11A7971-B84E-4196-A833-42A0CE3AFB72}" presName="vert1" presStyleCnt="0"/>
      <dgm:spPr/>
    </dgm:pt>
    <dgm:pt modelId="{79BBB36B-1964-4EE2-9435-C322E5AA7981}" type="pres">
      <dgm:prSet presAssocID="{C9D4F9BF-8B41-47C8-A333-6DDF4F20620F}" presName="thickLine" presStyleLbl="alignNode1" presStyleIdx="8" presStyleCnt="9"/>
      <dgm:spPr/>
    </dgm:pt>
    <dgm:pt modelId="{CD9F3993-CCA3-472E-892F-38B51B4C4A05}" type="pres">
      <dgm:prSet presAssocID="{C9D4F9BF-8B41-47C8-A333-6DDF4F20620F}" presName="horz1" presStyleCnt="0"/>
      <dgm:spPr/>
    </dgm:pt>
    <dgm:pt modelId="{B1FF1FB5-CF47-42AB-A03A-AAE7E2EB6FC4}" type="pres">
      <dgm:prSet presAssocID="{C9D4F9BF-8B41-47C8-A333-6DDF4F20620F}" presName="tx1" presStyleLbl="revTx" presStyleIdx="8" presStyleCnt="9"/>
      <dgm:spPr/>
    </dgm:pt>
    <dgm:pt modelId="{BAA7DA84-880E-4B9D-B1FB-09A9840448E6}" type="pres">
      <dgm:prSet presAssocID="{C9D4F9BF-8B41-47C8-A333-6DDF4F20620F}" presName="vert1" presStyleCnt="0"/>
      <dgm:spPr/>
    </dgm:pt>
  </dgm:ptLst>
  <dgm:cxnLst>
    <dgm:cxn modelId="{F8BBD807-1F96-4FF6-B000-B417C7D0FB62}" srcId="{10414571-2F79-4DEC-AE0C-63660FE067B2}" destId="{A11A7971-B84E-4196-A833-42A0CE3AFB72}" srcOrd="7" destOrd="0" parTransId="{79A0F20F-7E8F-4BFB-9D7A-17C1C7E1AE12}" sibTransId="{D3FC4023-7048-4007-AB35-D4D40C950ED9}"/>
    <dgm:cxn modelId="{6B5D6B08-901D-4448-B846-F685ACF2ADD1}" type="presOf" srcId="{10414571-2F79-4DEC-AE0C-63660FE067B2}" destId="{9F055D8E-6F5D-4962-B7A2-3448A456CD35}" srcOrd="0" destOrd="0" presId="urn:microsoft.com/office/officeart/2008/layout/LinedList"/>
    <dgm:cxn modelId="{1BEA8D0A-BF58-44E4-9201-AF9DA2DF35D3}" srcId="{10414571-2F79-4DEC-AE0C-63660FE067B2}" destId="{31BBED24-D344-4999-96AB-83377DDA6AA1}" srcOrd="5" destOrd="0" parTransId="{DCD726DA-36F7-4F67-9D05-9A7391896AE0}" sibTransId="{A2863E4D-9FA4-4B07-B93B-F180244FA2AC}"/>
    <dgm:cxn modelId="{5B9B8D12-26B7-4CA5-8456-1C437CB3FEB9}" type="presOf" srcId="{AB18A2FA-BF80-4A20-8B3D-5A050FD69B3C}" destId="{138DA781-9BD8-44B2-8BE6-BEDE9FE899BD}" srcOrd="0" destOrd="0" presId="urn:microsoft.com/office/officeart/2008/layout/LinedList"/>
    <dgm:cxn modelId="{D12C1B2F-F9E1-46BF-A7D0-B8A4D1EA6266}" srcId="{10414571-2F79-4DEC-AE0C-63660FE067B2}" destId="{1100E414-42E5-4D4B-B031-848DA92EC31D}" srcOrd="2" destOrd="0" parTransId="{9F4D449B-739A-4A7E-9A37-257988B304C1}" sibTransId="{B1388F42-60CC-43D9-A8BD-386733D6606F}"/>
    <dgm:cxn modelId="{47C35E41-B173-452C-9FA4-DC702AE8E973}" type="presOf" srcId="{1393FD03-A3DA-4A02-8B0F-27023669FC06}" destId="{367B85E3-33B6-4F60-8F5A-265397CEB620}" srcOrd="0" destOrd="0" presId="urn:microsoft.com/office/officeart/2008/layout/LinedList"/>
    <dgm:cxn modelId="{62F30067-A99B-4138-AF54-17FDF4528799}" srcId="{10414571-2F79-4DEC-AE0C-63660FE067B2}" destId="{1393FD03-A3DA-4A02-8B0F-27023669FC06}" srcOrd="4" destOrd="0" parTransId="{F9DF0030-EA42-45EB-ABFB-F992E3DCF5C3}" sibTransId="{D10CD5D7-32FA-443D-A98C-1B2A56A8ABF7}"/>
    <dgm:cxn modelId="{EF067968-7FAC-4E39-80EC-A2A079F3DACF}" type="presOf" srcId="{4C5609B9-E073-4C6B-A6A5-9DA4FEF4F9DF}" destId="{4BC53D3D-7EB9-4961-82FD-922409917D23}" srcOrd="0" destOrd="0" presId="urn:microsoft.com/office/officeart/2008/layout/LinedList"/>
    <dgm:cxn modelId="{F4B6CE6F-EBA8-4B37-9DD2-B9EB65A4356E}" type="presOf" srcId="{A11A7971-B84E-4196-A833-42A0CE3AFB72}" destId="{1BCDD3F1-8C15-48F8-A380-388D12F0CAEB}" srcOrd="0" destOrd="0" presId="urn:microsoft.com/office/officeart/2008/layout/LinedList"/>
    <dgm:cxn modelId="{0E10967C-3CD0-4F01-B01A-165648850BFD}" type="presOf" srcId="{1100E414-42E5-4D4B-B031-848DA92EC31D}" destId="{16AB6729-8AB3-4E9A-9A14-64C167CCE66C}" srcOrd="0" destOrd="0" presId="urn:microsoft.com/office/officeart/2008/layout/LinedList"/>
    <dgm:cxn modelId="{824E007F-8916-4D81-A126-0A8D269C1325}" type="presOf" srcId="{C9D4F9BF-8B41-47C8-A333-6DDF4F20620F}" destId="{B1FF1FB5-CF47-42AB-A03A-AAE7E2EB6FC4}" srcOrd="0" destOrd="0" presId="urn:microsoft.com/office/officeart/2008/layout/LinedList"/>
    <dgm:cxn modelId="{2B088C84-0ABD-4E15-83DC-E29BFEC115B3}" srcId="{10414571-2F79-4DEC-AE0C-63660FE067B2}" destId="{C9D4F9BF-8B41-47C8-A333-6DDF4F20620F}" srcOrd="8" destOrd="0" parTransId="{2CC513B8-191D-423C-ACBE-62EE28ADCA59}" sibTransId="{9E8D01D7-71AA-4EE2-97EB-A3286952BF8A}"/>
    <dgm:cxn modelId="{4F54E48F-6543-4F13-B95B-A65F387755DD}" type="presOf" srcId="{31BBED24-D344-4999-96AB-83377DDA6AA1}" destId="{8BE351E3-F0E5-4A24-85C6-B43D9FA26500}" srcOrd="0" destOrd="0" presId="urn:microsoft.com/office/officeart/2008/layout/LinedList"/>
    <dgm:cxn modelId="{04A499A8-EC82-4D89-AE4F-D636B325E5CD}" srcId="{10414571-2F79-4DEC-AE0C-63660FE067B2}" destId="{CF1A57A0-6216-4DE6-B8EE-4AC8D1F98283}" srcOrd="0" destOrd="0" parTransId="{7E802C27-D863-4724-AD39-A2569CF3588B}" sibTransId="{05F397F8-338B-4892-BEA5-4CD7626FE7C3}"/>
    <dgm:cxn modelId="{AD673FAC-2EB1-41AD-93DE-1EFF1F8542B0}" srcId="{10414571-2F79-4DEC-AE0C-63660FE067B2}" destId="{5BD12E73-C073-4138-A736-D8A161E587CC}" srcOrd="1" destOrd="0" parTransId="{99ED00CB-0348-4B6A-B0BD-DFD11168096E}" sibTransId="{CC210C80-B45F-4A72-80D6-FC0EE9EFEE5B}"/>
    <dgm:cxn modelId="{9CE0C0AD-3EB0-4726-8E32-3C86520A86D9}" type="presOf" srcId="{5BD12E73-C073-4138-A736-D8A161E587CC}" destId="{02B0D4AF-B23E-48C5-9F48-6F7529F63E2F}" srcOrd="0" destOrd="0" presId="urn:microsoft.com/office/officeart/2008/layout/LinedList"/>
    <dgm:cxn modelId="{1A0120B0-BE20-4E67-91B3-065215088765}" type="presOf" srcId="{CF1A57A0-6216-4DE6-B8EE-4AC8D1F98283}" destId="{A355BC7D-6DE2-4EE9-9742-15BC66C637AC}" srcOrd="0" destOrd="0" presId="urn:microsoft.com/office/officeart/2008/layout/LinedList"/>
    <dgm:cxn modelId="{324021E3-07DD-4162-89F4-343970A354E2}" srcId="{10414571-2F79-4DEC-AE0C-63660FE067B2}" destId="{4C5609B9-E073-4C6B-A6A5-9DA4FEF4F9DF}" srcOrd="3" destOrd="0" parTransId="{9D77C6F6-043E-444F-96A8-21849DF1D1E5}" sibTransId="{98975218-1B8E-4A96-A88F-274A2D2099D7}"/>
    <dgm:cxn modelId="{7516A4EE-1CB0-49ED-B5D4-3BB768EC6082}" srcId="{10414571-2F79-4DEC-AE0C-63660FE067B2}" destId="{AB18A2FA-BF80-4A20-8B3D-5A050FD69B3C}" srcOrd="6" destOrd="0" parTransId="{1AE61DC3-48F8-4E42-9399-AD093CD7EAB8}" sibTransId="{93D8FE57-5683-4CD3-9461-418B87456E83}"/>
    <dgm:cxn modelId="{B01082A9-F12A-4B57-849C-97ACDA7ECEE7}" type="presParOf" srcId="{9F055D8E-6F5D-4962-B7A2-3448A456CD35}" destId="{FE408C15-1529-4C5E-9E85-AA393D82086D}" srcOrd="0" destOrd="0" presId="urn:microsoft.com/office/officeart/2008/layout/LinedList"/>
    <dgm:cxn modelId="{68510008-B6A3-4CC3-9535-99E6F95BB920}" type="presParOf" srcId="{9F055D8E-6F5D-4962-B7A2-3448A456CD35}" destId="{33989220-93BF-49F8-9056-88F3ACBD8EC6}" srcOrd="1" destOrd="0" presId="urn:microsoft.com/office/officeart/2008/layout/LinedList"/>
    <dgm:cxn modelId="{92B202D2-A2F1-4670-B365-96A1AF2A6F90}" type="presParOf" srcId="{33989220-93BF-49F8-9056-88F3ACBD8EC6}" destId="{A355BC7D-6DE2-4EE9-9742-15BC66C637AC}" srcOrd="0" destOrd="0" presId="urn:microsoft.com/office/officeart/2008/layout/LinedList"/>
    <dgm:cxn modelId="{2A1FFA41-61FF-4D65-8998-5A843085E719}" type="presParOf" srcId="{33989220-93BF-49F8-9056-88F3ACBD8EC6}" destId="{25ED15A0-90A5-4A7F-9F76-8E06C3E7EF03}" srcOrd="1" destOrd="0" presId="urn:microsoft.com/office/officeart/2008/layout/LinedList"/>
    <dgm:cxn modelId="{9BBD2CE9-D518-47E5-81F8-33E3CA2F9966}" type="presParOf" srcId="{9F055D8E-6F5D-4962-B7A2-3448A456CD35}" destId="{014CB8B5-1A37-479E-8B41-45201C64464B}" srcOrd="2" destOrd="0" presId="urn:microsoft.com/office/officeart/2008/layout/LinedList"/>
    <dgm:cxn modelId="{1EAFBFC7-6416-421F-BE4B-3553B469EA64}" type="presParOf" srcId="{9F055D8E-6F5D-4962-B7A2-3448A456CD35}" destId="{1C424BAD-0969-4557-967D-50201BEACA04}" srcOrd="3" destOrd="0" presId="urn:microsoft.com/office/officeart/2008/layout/LinedList"/>
    <dgm:cxn modelId="{9DBC4FFE-505D-468D-9872-32C1B4ABBE16}" type="presParOf" srcId="{1C424BAD-0969-4557-967D-50201BEACA04}" destId="{02B0D4AF-B23E-48C5-9F48-6F7529F63E2F}" srcOrd="0" destOrd="0" presId="urn:microsoft.com/office/officeart/2008/layout/LinedList"/>
    <dgm:cxn modelId="{141362CD-10B3-451F-849B-EEC5A64B00CF}" type="presParOf" srcId="{1C424BAD-0969-4557-967D-50201BEACA04}" destId="{DBDB539A-BAE6-46D8-84E9-DD7CF856B234}" srcOrd="1" destOrd="0" presId="urn:microsoft.com/office/officeart/2008/layout/LinedList"/>
    <dgm:cxn modelId="{1EEEF527-C9B5-42ED-9746-5868E0AA3039}" type="presParOf" srcId="{9F055D8E-6F5D-4962-B7A2-3448A456CD35}" destId="{38271821-4218-4B0D-900A-86C7D5C83F67}" srcOrd="4" destOrd="0" presId="urn:microsoft.com/office/officeart/2008/layout/LinedList"/>
    <dgm:cxn modelId="{52D47924-50F9-4D8E-BE10-C00A65CF9993}" type="presParOf" srcId="{9F055D8E-6F5D-4962-B7A2-3448A456CD35}" destId="{917FE851-A3CF-477E-8D7B-8ADB5C35DB37}" srcOrd="5" destOrd="0" presId="urn:microsoft.com/office/officeart/2008/layout/LinedList"/>
    <dgm:cxn modelId="{FF8F8ECB-ACBC-4562-98AD-43457B4F8B1A}" type="presParOf" srcId="{917FE851-A3CF-477E-8D7B-8ADB5C35DB37}" destId="{16AB6729-8AB3-4E9A-9A14-64C167CCE66C}" srcOrd="0" destOrd="0" presId="urn:microsoft.com/office/officeart/2008/layout/LinedList"/>
    <dgm:cxn modelId="{E35D9673-EE03-4FFF-A7AA-C839164914D1}" type="presParOf" srcId="{917FE851-A3CF-477E-8D7B-8ADB5C35DB37}" destId="{DFE4A75A-EDD3-470D-B237-378AEE36576F}" srcOrd="1" destOrd="0" presId="urn:microsoft.com/office/officeart/2008/layout/LinedList"/>
    <dgm:cxn modelId="{3D26B9B2-35F2-4BF4-8689-D244494686F4}" type="presParOf" srcId="{9F055D8E-6F5D-4962-B7A2-3448A456CD35}" destId="{E1AC8A0A-344D-45DF-97BA-8DBA20E180CC}" srcOrd="6" destOrd="0" presId="urn:microsoft.com/office/officeart/2008/layout/LinedList"/>
    <dgm:cxn modelId="{7833A079-7566-499E-92E8-5C346F68E7C2}" type="presParOf" srcId="{9F055D8E-6F5D-4962-B7A2-3448A456CD35}" destId="{6ED1875E-A579-4345-A302-A115299021B3}" srcOrd="7" destOrd="0" presId="urn:microsoft.com/office/officeart/2008/layout/LinedList"/>
    <dgm:cxn modelId="{D26E7D66-5CF2-4EE8-BF93-C2830125E73E}" type="presParOf" srcId="{6ED1875E-A579-4345-A302-A115299021B3}" destId="{4BC53D3D-7EB9-4961-82FD-922409917D23}" srcOrd="0" destOrd="0" presId="urn:microsoft.com/office/officeart/2008/layout/LinedList"/>
    <dgm:cxn modelId="{09ED05CA-6D42-414B-9816-4F859141170F}" type="presParOf" srcId="{6ED1875E-A579-4345-A302-A115299021B3}" destId="{72535497-1B17-4949-ADC5-672C850F0EC8}" srcOrd="1" destOrd="0" presId="urn:microsoft.com/office/officeart/2008/layout/LinedList"/>
    <dgm:cxn modelId="{49F951D3-E601-4294-B88D-D3A7FB097B37}" type="presParOf" srcId="{9F055D8E-6F5D-4962-B7A2-3448A456CD35}" destId="{93D7ED29-F36B-4DB7-960F-807CD66A5C7D}" srcOrd="8" destOrd="0" presId="urn:microsoft.com/office/officeart/2008/layout/LinedList"/>
    <dgm:cxn modelId="{2CABF9C3-30B5-4E3D-8AA0-5EA98C694AD7}" type="presParOf" srcId="{9F055D8E-6F5D-4962-B7A2-3448A456CD35}" destId="{D7396F2D-3A8A-4CA8-95B0-77659AA9E3C0}" srcOrd="9" destOrd="0" presId="urn:microsoft.com/office/officeart/2008/layout/LinedList"/>
    <dgm:cxn modelId="{641888A5-44DC-4F88-905F-A959D006CE06}" type="presParOf" srcId="{D7396F2D-3A8A-4CA8-95B0-77659AA9E3C0}" destId="{367B85E3-33B6-4F60-8F5A-265397CEB620}" srcOrd="0" destOrd="0" presId="urn:microsoft.com/office/officeart/2008/layout/LinedList"/>
    <dgm:cxn modelId="{ABA7FB2D-29EE-4E91-8A66-BD43DB8FE37C}" type="presParOf" srcId="{D7396F2D-3A8A-4CA8-95B0-77659AA9E3C0}" destId="{082139B3-46FA-48FD-AE82-BDA6ACBFC152}" srcOrd="1" destOrd="0" presId="urn:microsoft.com/office/officeart/2008/layout/LinedList"/>
    <dgm:cxn modelId="{633954A7-0761-45D4-91F1-C31048A2E582}" type="presParOf" srcId="{9F055D8E-6F5D-4962-B7A2-3448A456CD35}" destId="{6B6AF3B8-743C-46C7-B7F7-DC70989129FE}" srcOrd="10" destOrd="0" presId="urn:microsoft.com/office/officeart/2008/layout/LinedList"/>
    <dgm:cxn modelId="{4DA7C23B-A52A-4840-A2E6-66FA6BD76D0E}" type="presParOf" srcId="{9F055D8E-6F5D-4962-B7A2-3448A456CD35}" destId="{E8B22D94-CCB4-42D0-95B3-F88129D10AAE}" srcOrd="11" destOrd="0" presId="urn:microsoft.com/office/officeart/2008/layout/LinedList"/>
    <dgm:cxn modelId="{28D32361-39C4-481E-8295-EEB63F754C78}" type="presParOf" srcId="{E8B22D94-CCB4-42D0-95B3-F88129D10AAE}" destId="{8BE351E3-F0E5-4A24-85C6-B43D9FA26500}" srcOrd="0" destOrd="0" presId="urn:microsoft.com/office/officeart/2008/layout/LinedList"/>
    <dgm:cxn modelId="{8AA00788-2367-4A5A-9098-83E5D1B196D8}" type="presParOf" srcId="{E8B22D94-CCB4-42D0-95B3-F88129D10AAE}" destId="{4C98A2E7-C0AE-4460-81CF-6640B1D04B7B}" srcOrd="1" destOrd="0" presId="urn:microsoft.com/office/officeart/2008/layout/LinedList"/>
    <dgm:cxn modelId="{409721F7-1F83-45BB-931B-D7B72269F4AB}" type="presParOf" srcId="{9F055D8E-6F5D-4962-B7A2-3448A456CD35}" destId="{5B20A3C5-86B4-4090-A658-FC2DC68A9B7C}" srcOrd="12" destOrd="0" presId="urn:microsoft.com/office/officeart/2008/layout/LinedList"/>
    <dgm:cxn modelId="{80009D64-844E-4630-A005-7A35D70EDD9C}" type="presParOf" srcId="{9F055D8E-6F5D-4962-B7A2-3448A456CD35}" destId="{011E8844-9DD7-4BA8-87F3-CC2E9476F8A4}" srcOrd="13" destOrd="0" presId="urn:microsoft.com/office/officeart/2008/layout/LinedList"/>
    <dgm:cxn modelId="{718523A5-BC97-49E1-99CB-A5108F122F84}" type="presParOf" srcId="{011E8844-9DD7-4BA8-87F3-CC2E9476F8A4}" destId="{138DA781-9BD8-44B2-8BE6-BEDE9FE899BD}" srcOrd="0" destOrd="0" presId="urn:microsoft.com/office/officeart/2008/layout/LinedList"/>
    <dgm:cxn modelId="{46D262D6-2131-4943-BD64-D830C6144525}" type="presParOf" srcId="{011E8844-9DD7-4BA8-87F3-CC2E9476F8A4}" destId="{D3EB6873-ACC5-4032-96B5-B12821FF85C6}" srcOrd="1" destOrd="0" presId="urn:microsoft.com/office/officeart/2008/layout/LinedList"/>
    <dgm:cxn modelId="{F84EB84B-2906-4F3E-9E18-E481AE0D9B74}" type="presParOf" srcId="{9F055D8E-6F5D-4962-B7A2-3448A456CD35}" destId="{B5EC7957-F1A5-4F72-BD0D-B9B2846625B7}" srcOrd="14" destOrd="0" presId="urn:microsoft.com/office/officeart/2008/layout/LinedList"/>
    <dgm:cxn modelId="{E75D3BF1-634F-4A5C-8C12-626CA4E5D4CA}" type="presParOf" srcId="{9F055D8E-6F5D-4962-B7A2-3448A456CD35}" destId="{A30480C6-E0DF-47C3-B256-EF82B6F175A9}" srcOrd="15" destOrd="0" presId="urn:microsoft.com/office/officeart/2008/layout/LinedList"/>
    <dgm:cxn modelId="{C300A8B7-8D70-4C3F-B022-5A4F90126FD8}" type="presParOf" srcId="{A30480C6-E0DF-47C3-B256-EF82B6F175A9}" destId="{1BCDD3F1-8C15-48F8-A380-388D12F0CAEB}" srcOrd="0" destOrd="0" presId="urn:microsoft.com/office/officeart/2008/layout/LinedList"/>
    <dgm:cxn modelId="{F8D77528-7FA5-4EC0-B84B-BEA342A4FB43}" type="presParOf" srcId="{A30480C6-E0DF-47C3-B256-EF82B6F175A9}" destId="{5ADAEB22-6BCC-45D6-9747-318DFC3DAB90}" srcOrd="1" destOrd="0" presId="urn:microsoft.com/office/officeart/2008/layout/LinedList"/>
    <dgm:cxn modelId="{764589F6-1429-4EC1-B5C7-8A6CFB9CB888}" type="presParOf" srcId="{9F055D8E-6F5D-4962-B7A2-3448A456CD35}" destId="{79BBB36B-1964-4EE2-9435-C322E5AA7981}" srcOrd="16" destOrd="0" presId="urn:microsoft.com/office/officeart/2008/layout/LinedList"/>
    <dgm:cxn modelId="{5E8D34CC-D5DD-4247-A806-7C2FA955DD1F}" type="presParOf" srcId="{9F055D8E-6F5D-4962-B7A2-3448A456CD35}" destId="{CD9F3993-CCA3-472E-892F-38B51B4C4A05}" srcOrd="17" destOrd="0" presId="urn:microsoft.com/office/officeart/2008/layout/LinedList"/>
    <dgm:cxn modelId="{35606E73-8000-4CC4-9F09-C7A6A4D4688F}" type="presParOf" srcId="{CD9F3993-CCA3-472E-892F-38B51B4C4A05}" destId="{B1FF1FB5-CF47-42AB-A03A-AAE7E2EB6FC4}" srcOrd="0" destOrd="0" presId="urn:microsoft.com/office/officeart/2008/layout/LinedList"/>
    <dgm:cxn modelId="{EBA640EA-9C70-436C-A0F7-725B763899B9}" type="presParOf" srcId="{CD9F3993-CCA3-472E-892F-38B51B4C4A05}" destId="{BAA7DA84-880E-4B9D-B1FB-09A9840448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65213E-8F6A-4E41-9801-CA0DC86BB761}"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F5B11240-04B4-4779-B265-AB943F2B3487}">
      <dgm:prSet phldrT="[Text]" custT="1"/>
      <dgm:spPr/>
      <dgm:t>
        <a:bodyPr/>
        <a:lstStyle/>
        <a:p>
          <a:pPr>
            <a:buFont typeface="Arial" panose="020B0604020202020204" pitchFamily="34" charset="0"/>
            <a:buChar char="●"/>
          </a:pPr>
          <a:r>
            <a:rPr lang="en-GB" sz="1500" u="none" dirty="0">
              <a:solidFill>
                <a:schemeClr val="tx1"/>
              </a:solidFill>
              <a:latin typeface="Times New Roman" panose="02020603050405020304" pitchFamily="18" charset="0"/>
              <a:cs typeface="Times New Roman" panose="02020603050405020304" pitchFamily="18" charset="0"/>
            </a:rPr>
            <a:t>The major consumers of this hotel chain have been regarded as business travellers, millennials social influencers and discerning leisure travellers</a:t>
          </a:r>
          <a:endParaRPr lang="en-GB" sz="1500" dirty="0">
            <a:solidFill>
              <a:schemeClr val="tx1"/>
            </a:solidFill>
            <a:latin typeface="Times New Roman" panose="02020603050405020304" pitchFamily="18" charset="0"/>
            <a:cs typeface="Times New Roman" panose="02020603050405020304" pitchFamily="18" charset="0"/>
          </a:endParaRPr>
        </a:p>
      </dgm:t>
    </dgm:pt>
    <dgm:pt modelId="{7CB9151F-6EF6-4D80-A37B-A4ED25DBC17C}" type="parTrans" cxnId="{C2D97D76-2E40-4D2F-B1DA-1A85911CBAA2}">
      <dgm:prSet/>
      <dgm:spPr/>
      <dgm:t>
        <a:bodyPr/>
        <a:lstStyle/>
        <a:p>
          <a:endParaRPr lang="en-GB"/>
        </a:p>
      </dgm:t>
    </dgm:pt>
    <dgm:pt modelId="{FCFE11F2-22D3-4321-B8D3-854AFA113A2E}" type="sibTrans" cxnId="{C2D97D76-2E40-4D2F-B1DA-1A85911CBAA2}">
      <dgm:prSet/>
      <dgm:spPr/>
      <dgm:t>
        <a:bodyPr/>
        <a:lstStyle/>
        <a:p>
          <a:endParaRPr lang="en-GB"/>
        </a:p>
      </dgm:t>
    </dgm:pt>
    <dgm:pt modelId="{5BB5D5B1-D742-4542-8DF8-F10CAFFEADD8}">
      <dgm:prSet custT="1"/>
      <dgm:spPr/>
      <dgm:t>
        <a:bodyPr/>
        <a:lstStyle/>
        <a:p>
          <a:pPr>
            <a:buFont typeface="Arial" panose="020B0604020202020204" pitchFamily="34" charset="0"/>
            <a:buChar char="●"/>
          </a:pPr>
          <a:r>
            <a:rPr lang="en-GB" sz="1500" u="none" dirty="0">
              <a:solidFill>
                <a:schemeClr val="tx1"/>
              </a:solidFill>
              <a:latin typeface="Times New Roman" panose="02020603050405020304" pitchFamily="18" charset="0"/>
              <a:cs typeface="Times New Roman" panose="02020603050405020304" pitchFamily="18" charset="0"/>
            </a:rPr>
            <a:t>The company has been successfully attracting descending business travellers seeking a blend of convenience, comfort and personalised service. </a:t>
          </a:r>
          <a:endParaRPr lang="en-IN" sz="1500" u="none" dirty="0">
            <a:solidFill>
              <a:schemeClr val="tx1"/>
            </a:solidFill>
            <a:latin typeface="Times New Roman" panose="02020603050405020304" pitchFamily="18" charset="0"/>
            <a:cs typeface="Times New Roman" panose="02020603050405020304" pitchFamily="18" charset="0"/>
          </a:endParaRPr>
        </a:p>
      </dgm:t>
    </dgm:pt>
    <dgm:pt modelId="{E98547FF-B6D6-4905-8B5D-B85B4E66D836}" type="parTrans" cxnId="{2133663E-1A40-4BCB-894B-DFBC40EA7D7F}">
      <dgm:prSet/>
      <dgm:spPr/>
      <dgm:t>
        <a:bodyPr/>
        <a:lstStyle/>
        <a:p>
          <a:endParaRPr lang="en-GB"/>
        </a:p>
      </dgm:t>
    </dgm:pt>
    <dgm:pt modelId="{0F9C82FF-E976-490B-B978-EEEE63B9F3E5}" type="sibTrans" cxnId="{2133663E-1A40-4BCB-894B-DFBC40EA7D7F}">
      <dgm:prSet/>
      <dgm:spPr/>
      <dgm:t>
        <a:bodyPr/>
        <a:lstStyle/>
        <a:p>
          <a:endParaRPr lang="en-GB"/>
        </a:p>
      </dgm:t>
    </dgm:pt>
    <dgm:pt modelId="{F6C42169-B4C2-4C09-83F9-4D659761139D}">
      <dgm:prSet custT="1"/>
      <dgm:spPr/>
      <dgm:t>
        <a:bodyPr/>
        <a:lstStyle/>
        <a:p>
          <a:pPr>
            <a:buFont typeface="Arial" panose="020B0604020202020204" pitchFamily="34" charset="0"/>
            <a:buChar char="●"/>
          </a:pPr>
          <a:r>
            <a:rPr lang="en-GB" sz="1500" u="none" dirty="0">
              <a:solidFill>
                <a:schemeClr val="tx1"/>
              </a:solidFill>
              <a:latin typeface="Times New Roman" panose="02020603050405020304" pitchFamily="18" charset="0"/>
              <a:cs typeface="Times New Roman" panose="02020603050405020304" pitchFamily="18" charset="0"/>
            </a:rPr>
            <a:t>The trendy ambience and social media-friendly spaces have made the company a favourite among social influencers and millennials (</a:t>
          </a:r>
          <a:r>
            <a:rPr lang="en-IN" sz="1500" dirty="0" err="1">
              <a:solidFill>
                <a:schemeClr val="tx1"/>
              </a:solidFill>
              <a:latin typeface="Times New Roman" panose="02020603050405020304" pitchFamily="18" charset="0"/>
              <a:cs typeface="Times New Roman" panose="02020603050405020304" pitchFamily="18" charset="0"/>
            </a:rPr>
            <a:t>Jeaheng</a:t>
          </a:r>
          <a:r>
            <a:rPr lang="en-IN" sz="1500" dirty="0">
              <a:solidFill>
                <a:schemeClr val="tx1"/>
              </a:solidFill>
              <a:latin typeface="Times New Roman" panose="02020603050405020304" pitchFamily="18" charset="0"/>
              <a:cs typeface="Times New Roman" panose="02020603050405020304" pitchFamily="18" charset="0"/>
            </a:rPr>
            <a:t> </a:t>
          </a:r>
          <a:r>
            <a:rPr lang="en-IN" sz="1500" i="1" dirty="0">
              <a:solidFill>
                <a:schemeClr val="tx1"/>
              </a:solidFill>
              <a:latin typeface="Times New Roman" panose="02020603050405020304" pitchFamily="18" charset="0"/>
              <a:cs typeface="Times New Roman" panose="02020603050405020304" pitchFamily="18" charset="0"/>
            </a:rPr>
            <a:t>et al</a:t>
          </a:r>
          <a:r>
            <a:rPr lang="en-IN" sz="1500" dirty="0">
              <a:solidFill>
                <a:schemeClr val="tx1"/>
              </a:solidFill>
              <a:latin typeface="Times New Roman" panose="02020603050405020304" pitchFamily="18" charset="0"/>
              <a:cs typeface="Times New Roman" panose="02020603050405020304" pitchFamily="18" charset="0"/>
            </a:rPr>
            <a:t>. 2019</a:t>
          </a:r>
          <a:r>
            <a:rPr lang="en-GB" sz="1500" u="none" dirty="0">
              <a:solidFill>
                <a:schemeClr val="tx1"/>
              </a:solidFill>
              <a:latin typeface="Times New Roman" panose="02020603050405020304" pitchFamily="18" charset="0"/>
              <a:cs typeface="Times New Roman" panose="02020603050405020304" pitchFamily="18" charset="0"/>
            </a:rPr>
            <a:t>)</a:t>
          </a:r>
          <a:endParaRPr lang="en-IN" sz="1500" u="none" dirty="0">
            <a:solidFill>
              <a:schemeClr val="tx1"/>
            </a:solidFill>
            <a:latin typeface="Times New Roman" panose="02020603050405020304" pitchFamily="18" charset="0"/>
            <a:cs typeface="Times New Roman" panose="02020603050405020304" pitchFamily="18" charset="0"/>
          </a:endParaRPr>
        </a:p>
      </dgm:t>
    </dgm:pt>
    <dgm:pt modelId="{7BFAA528-E1DD-4757-84F7-C8C8EC4803BD}" type="parTrans" cxnId="{77D1DC61-50BC-49B3-BA2C-DA9C78457543}">
      <dgm:prSet/>
      <dgm:spPr/>
      <dgm:t>
        <a:bodyPr/>
        <a:lstStyle/>
        <a:p>
          <a:endParaRPr lang="en-GB"/>
        </a:p>
      </dgm:t>
    </dgm:pt>
    <dgm:pt modelId="{40F6E1D5-A7AD-4A83-8ED1-89D6027D105B}" type="sibTrans" cxnId="{77D1DC61-50BC-49B3-BA2C-DA9C78457543}">
      <dgm:prSet/>
      <dgm:spPr/>
      <dgm:t>
        <a:bodyPr/>
        <a:lstStyle/>
        <a:p>
          <a:endParaRPr lang="en-GB"/>
        </a:p>
      </dgm:t>
    </dgm:pt>
    <dgm:pt modelId="{E4B8396D-6F88-4357-87A0-31BC5C0D23CC}">
      <dgm:prSet custT="1"/>
      <dgm:spPr/>
      <dgm:t>
        <a:bodyPr/>
        <a:lstStyle/>
        <a:p>
          <a:pPr>
            <a:buFont typeface="Arial" panose="020B0604020202020204" pitchFamily="34" charset="0"/>
            <a:buChar char="●"/>
          </a:pPr>
          <a:r>
            <a:rPr lang="en-GB" sz="1500" u="none" dirty="0">
              <a:solidFill>
                <a:schemeClr val="tx1"/>
              </a:solidFill>
              <a:latin typeface="Times New Roman" panose="02020603050405020304" pitchFamily="18" charset="0"/>
              <a:cs typeface="Times New Roman" panose="02020603050405020304" pitchFamily="18" charset="0"/>
            </a:rPr>
            <a:t>The Appeal of this hotel to the leisure travellers who have been searching for an authentic local experience and curated amenities (Baek </a:t>
          </a:r>
          <a:r>
            <a:rPr lang="en-GB" sz="1500" i="1" u="none" dirty="0">
              <a:solidFill>
                <a:schemeClr val="tx1"/>
              </a:solidFill>
              <a:latin typeface="Times New Roman" panose="02020603050405020304" pitchFamily="18" charset="0"/>
              <a:cs typeface="Times New Roman" panose="02020603050405020304" pitchFamily="18" charset="0"/>
            </a:rPr>
            <a:t>et al.</a:t>
          </a:r>
          <a:r>
            <a:rPr lang="en-GB" sz="1500" u="none" dirty="0">
              <a:solidFill>
                <a:schemeClr val="tx1"/>
              </a:solidFill>
              <a:latin typeface="Times New Roman" panose="02020603050405020304" pitchFamily="18" charset="0"/>
              <a:cs typeface="Times New Roman" panose="02020603050405020304" pitchFamily="18" charset="0"/>
            </a:rPr>
            <a:t> 2020)</a:t>
          </a:r>
          <a:endParaRPr lang="en-IN" sz="1500" u="none" dirty="0">
            <a:solidFill>
              <a:schemeClr val="tx1"/>
            </a:solidFill>
            <a:latin typeface="Times New Roman" panose="02020603050405020304" pitchFamily="18" charset="0"/>
            <a:cs typeface="Times New Roman" panose="02020603050405020304" pitchFamily="18" charset="0"/>
          </a:endParaRPr>
        </a:p>
      </dgm:t>
    </dgm:pt>
    <dgm:pt modelId="{3BB37C34-E000-490F-BE92-B857D8AF2238}" type="parTrans" cxnId="{CB59149A-5536-4C1C-A6B5-798B2F4C5390}">
      <dgm:prSet/>
      <dgm:spPr/>
      <dgm:t>
        <a:bodyPr/>
        <a:lstStyle/>
        <a:p>
          <a:endParaRPr lang="en-GB"/>
        </a:p>
      </dgm:t>
    </dgm:pt>
    <dgm:pt modelId="{7BC1CD78-A02D-4FFC-8244-045FBD40AFC8}" type="sibTrans" cxnId="{CB59149A-5536-4C1C-A6B5-798B2F4C5390}">
      <dgm:prSet/>
      <dgm:spPr/>
      <dgm:t>
        <a:bodyPr/>
        <a:lstStyle/>
        <a:p>
          <a:endParaRPr lang="en-GB"/>
        </a:p>
      </dgm:t>
    </dgm:pt>
    <dgm:pt modelId="{1DC45F7A-A10E-49A1-B565-A6D5D5B9B3CD}" type="pres">
      <dgm:prSet presAssocID="{8F65213E-8F6A-4E41-9801-CA0DC86BB761}" presName="linear" presStyleCnt="0">
        <dgm:presLayoutVars>
          <dgm:dir/>
          <dgm:animLvl val="lvl"/>
          <dgm:resizeHandles val="exact"/>
        </dgm:presLayoutVars>
      </dgm:prSet>
      <dgm:spPr/>
    </dgm:pt>
    <dgm:pt modelId="{686CA224-FC0B-40B5-A934-25ADCAB5B135}" type="pres">
      <dgm:prSet presAssocID="{F5B11240-04B4-4779-B265-AB943F2B3487}" presName="parentLin" presStyleCnt="0"/>
      <dgm:spPr/>
    </dgm:pt>
    <dgm:pt modelId="{6020F37E-54C1-4F87-B96F-41379799989D}" type="pres">
      <dgm:prSet presAssocID="{F5B11240-04B4-4779-B265-AB943F2B3487}" presName="parentLeftMargin" presStyleLbl="node1" presStyleIdx="0" presStyleCnt="4"/>
      <dgm:spPr/>
    </dgm:pt>
    <dgm:pt modelId="{AF9CB7E3-1BC0-406F-A77C-93E2D727EB74}" type="pres">
      <dgm:prSet presAssocID="{F5B11240-04B4-4779-B265-AB943F2B3487}" presName="parentText" presStyleLbl="node1" presStyleIdx="0" presStyleCnt="4">
        <dgm:presLayoutVars>
          <dgm:chMax val="0"/>
          <dgm:bulletEnabled val="1"/>
        </dgm:presLayoutVars>
      </dgm:prSet>
      <dgm:spPr/>
    </dgm:pt>
    <dgm:pt modelId="{FF3646A1-17B4-4BE9-8023-8640ECE9239E}" type="pres">
      <dgm:prSet presAssocID="{F5B11240-04B4-4779-B265-AB943F2B3487}" presName="negativeSpace" presStyleCnt="0"/>
      <dgm:spPr/>
    </dgm:pt>
    <dgm:pt modelId="{A74CAA2C-F363-4ACE-8D05-3DAA8E8919FE}" type="pres">
      <dgm:prSet presAssocID="{F5B11240-04B4-4779-B265-AB943F2B3487}" presName="childText" presStyleLbl="conFgAcc1" presStyleIdx="0" presStyleCnt="4">
        <dgm:presLayoutVars>
          <dgm:bulletEnabled val="1"/>
        </dgm:presLayoutVars>
      </dgm:prSet>
      <dgm:spPr/>
    </dgm:pt>
    <dgm:pt modelId="{B8199137-EE2B-49B6-818D-C65C988171A6}" type="pres">
      <dgm:prSet presAssocID="{FCFE11F2-22D3-4321-B8D3-854AFA113A2E}" presName="spaceBetweenRectangles" presStyleCnt="0"/>
      <dgm:spPr/>
    </dgm:pt>
    <dgm:pt modelId="{7EC01C07-ED8A-4774-BECC-7018187795A9}" type="pres">
      <dgm:prSet presAssocID="{5BB5D5B1-D742-4542-8DF8-F10CAFFEADD8}" presName="parentLin" presStyleCnt="0"/>
      <dgm:spPr/>
    </dgm:pt>
    <dgm:pt modelId="{635A460D-1C3C-4963-ACCF-C8855141EF45}" type="pres">
      <dgm:prSet presAssocID="{5BB5D5B1-D742-4542-8DF8-F10CAFFEADD8}" presName="parentLeftMargin" presStyleLbl="node1" presStyleIdx="0" presStyleCnt="4"/>
      <dgm:spPr/>
    </dgm:pt>
    <dgm:pt modelId="{F9977788-49D6-4476-B7BB-378AFD9ACA37}" type="pres">
      <dgm:prSet presAssocID="{5BB5D5B1-D742-4542-8DF8-F10CAFFEADD8}" presName="parentText" presStyleLbl="node1" presStyleIdx="1" presStyleCnt="4">
        <dgm:presLayoutVars>
          <dgm:chMax val="0"/>
          <dgm:bulletEnabled val="1"/>
        </dgm:presLayoutVars>
      </dgm:prSet>
      <dgm:spPr/>
    </dgm:pt>
    <dgm:pt modelId="{7FA3403A-3B48-43D0-8F14-A5AFA78EC4C6}" type="pres">
      <dgm:prSet presAssocID="{5BB5D5B1-D742-4542-8DF8-F10CAFFEADD8}" presName="negativeSpace" presStyleCnt="0"/>
      <dgm:spPr/>
    </dgm:pt>
    <dgm:pt modelId="{23067680-1EDD-4008-AADB-6E9F4F88D387}" type="pres">
      <dgm:prSet presAssocID="{5BB5D5B1-D742-4542-8DF8-F10CAFFEADD8}" presName="childText" presStyleLbl="conFgAcc1" presStyleIdx="1" presStyleCnt="4">
        <dgm:presLayoutVars>
          <dgm:bulletEnabled val="1"/>
        </dgm:presLayoutVars>
      </dgm:prSet>
      <dgm:spPr/>
    </dgm:pt>
    <dgm:pt modelId="{2696E95C-2299-4E2D-8ED8-C69C032F6B05}" type="pres">
      <dgm:prSet presAssocID="{0F9C82FF-E976-490B-B978-EEEE63B9F3E5}" presName="spaceBetweenRectangles" presStyleCnt="0"/>
      <dgm:spPr/>
    </dgm:pt>
    <dgm:pt modelId="{5EF6D171-9533-422B-93E3-EEDC8C2A4F98}" type="pres">
      <dgm:prSet presAssocID="{F6C42169-B4C2-4C09-83F9-4D659761139D}" presName="parentLin" presStyleCnt="0"/>
      <dgm:spPr/>
    </dgm:pt>
    <dgm:pt modelId="{4927E22D-23D8-457C-A450-BF773D03FFE9}" type="pres">
      <dgm:prSet presAssocID="{F6C42169-B4C2-4C09-83F9-4D659761139D}" presName="parentLeftMargin" presStyleLbl="node1" presStyleIdx="1" presStyleCnt="4"/>
      <dgm:spPr/>
    </dgm:pt>
    <dgm:pt modelId="{8DDBB002-F60C-4933-BB97-C47B46D9D122}" type="pres">
      <dgm:prSet presAssocID="{F6C42169-B4C2-4C09-83F9-4D659761139D}" presName="parentText" presStyleLbl="node1" presStyleIdx="2" presStyleCnt="4">
        <dgm:presLayoutVars>
          <dgm:chMax val="0"/>
          <dgm:bulletEnabled val="1"/>
        </dgm:presLayoutVars>
      </dgm:prSet>
      <dgm:spPr/>
    </dgm:pt>
    <dgm:pt modelId="{3536AC28-9A14-43AA-9765-2A9AC9E1407B}" type="pres">
      <dgm:prSet presAssocID="{F6C42169-B4C2-4C09-83F9-4D659761139D}" presName="negativeSpace" presStyleCnt="0"/>
      <dgm:spPr/>
    </dgm:pt>
    <dgm:pt modelId="{30E814FE-342C-43F1-B9A7-0491CC8A34E4}" type="pres">
      <dgm:prSet presAssocID="{F6C42169-B4C2-4C09-83F9-4D659761139D}" presName="childText" presStyleLbl="conFgAcc1" presStyleIdx="2" presStyleCnt="4">
        <dgm:presLayoutVars>
          <dgm:bulletEnabled val="1"/>
        </dgm:presLayoutVars>
      </dgm:prSet>
      <dgm:spPr/>
    </dgm:pt>
    <dgm:pt modelId="{C4AD222F-22DA-4B01-99D1-9D544E50E330}" type="pres">
      <dgm:prSet presAssocID="{40F6E1D5-A7AD-4A83-8ED1-89D6027D105B}" presName="spaceBetweenRectangles" presStyleCnt="0"/>
      <dgm:spPr/>
    </dgm:pt>
    <dgm:pt modelId="{7A31C481-7813-4B2D-83D6-0D6B3767313A}" type="pres">
      <dgm:prSet presAssocID="{E4B8396D-6F88-4357-87A0-31BC5C0D23CC}" presName="parentLin" presStyleCnt="0"/>
      <dgm:spPr/>
    </dgm:pt>
    <dgm:pt modelId="{3B34B593-522E-425E-B84E-0D150A91D074}" type="pres">
      <dgm:prSet presAssocID="{E4B8396D-6F88-4357-87A0-31BC5C0D23CC}" presName="parentLeftMargin" presStyleLbl="node1" presStyleIdx="2" presStyleCnt="4"/>
      <dgm:spPr/>
    </dgm:pt>
    <dgm:pt modelId="{D0448363-2DA1-45B7-AFEC-BBFF51EFE5CF}" type="pres">
      <dgm:prSet presAssocID="{E4B8396D-6F88-4357-87A0-31BC5C0D23CC}" presName="parentText" presStyleLbl="node1" presStyleIdx="3" presStyleCnt="4">
        <dgm:presLayoutVars>
          <dgm:chMax val="0"/>
          <dgm:bulletEnabled val="1"/>
        </dgm:presLayoutVars>
      </dgm:prSet>
      <dgm:spPr/>
    </dgm:pt>
    <dgm:pt modelId="{DFCAF928-2584-4D6F-8ECC-A14D361AE7F2}" type="pres">
      <dgm:prSet presAssocID="{E4B8396D-6F88-4357-87A0-31BC5C0D23CC}" presName="negativeSpace" presStyleCnt="0"/>
      <dgm:spPr/>
    </dgm:pt>
    <dgm:pt modelId="{51D660C9-EE1D-42B4-A452-75044E209CD4}" type="pres">
      <dgm:prSet presAssocID="{E4B8396D-6F88-4357-87A0-31BC5C0D23CC}" presName="childText" presStyleLbl="conFgAcc1" presStyleIdx="3" presStyleCnt="4">
        <dgm:presLayoutVars>
          <dgm:bulletEnabled val="1"/>
        </dgm:presLayoutVars>
      </dgm:prSet>
      <dgm:spPr/>
    </dgm:pt>
  </dgm:ptLst>
  <dgm:cxnLst>
    <dgm:cxn modelId="{89D86208-4870-4936-B289-8D943961FD7A}" type="presOf" srcId="{E4B8396D-6F88-4357-87A0-31BC5C0D23CC}" destId="{D0448363-2DA1-45B7-AFEC-BBFF51EFE5CF}" srcOrd="1" destOrd="0" presId="urn:microsoft.com/office/officeart/2005/8/layout/list1"/>
    <dgm:cxn modelId="{713B812A-7114-4157-9B2D-2127F2C8240B}" type="presOf" srcId="{F6C42169-B4C2-4C09-83F9-4D659761139D}" destId="{8DDBB002-F60C-4933-BB97-C47B46D9D122}" srcOrd="1" destOrd="0" presId="urn:microsoft.com/office/officeart/2005/8/layout/list1"/>
    <dgm:cxn modelId="{D2B5692F-D1AD-4D92-9101-E6AD5DFBBF1D}" type="presOf" srcId="{F6C42169-B4C2-4C09-83F9-4D659761139D}" destId="{4927E22D-23D8-457C-A450-BF773D03FFE9}" srcOrd="0" destOrd="0" presId="urn:microsoft.com/office/officeart/2005/8/layout/list1"/>
    <dgm:cxn modelId="{2133663E-1A40-4BCB-894B-DFBC40EA7D7F}" srcId="{8F65213E-8F6A-4E41-9801-CA0DC86BB761}" destId="{5BB5D5B1-D742-4542-8DF8-F10CAFFEADD8}" srcOrd="1" destOrd="0" parTransId="{E98547FF-B6D6-4905-8B5D-B85B4E66D836}" sibTransId="{0F9C82FF-E976-490B-B978-EEEE63B9F3E5}"/>
    <dgm:cxn modelId="{77D1DC61-50BC-49B3-BA2C-DA9C78457543}" srcId="{8F65213E-8F6A-4E41-9801-CA0DC86BB761}" destId="{F6C42169-B4C2-4C09-83F9-4D659761139D}" srcOrd="2" destOrd="0" parTransId="{7BFAA528-E1DD-4757-84F7-C8C8EC4803BD}" sibTransId="{40F6E1D5-A7AD-4A83-8ED1-89D6027D105B}"/>
    <dgm:cxn modelId="{AA1D974C-932B-411D-A91C-EF1553575D8A}" type="presOf" srcId="{F5B11240-04B4-4779-B265-AB943F2B3487}" destId="{6020F37E-54C1-4F87-B96F-41379799989D}" srcOrd="0" destOrd="0" presId="urn:microsoft.com/office/officeart/2005/8/layout/list1"/>
    <dgm:cxn modelId="{C2D97D76-2E40-4D2F-B1DA-1A85911CBAA2}" srcId="{8F65213E-8F6A-4E41-9801-CA0DC86BB761}" destId="{F5B11240-04B4-4779-B265-AB943F2B3487}" srcOrd="0" destOrd="0" parTransId="{7CB9151F-6EF6-4D80-A37B-A4ED25DBC17C}" sibTransId="{FCFE11F2-22D3-4321-B8D3-854AFA113A2E}"/>
    <dgm:cxn modelId="{C2E9AF57-798D-4658-A5AF-EB3FBC33573E}" type="presOf" srcId="{8F65213E-8F6A-4E41-9801-CA0DC86BB761}" destId="{1DC45F7A-A10E-49A1-B565-A6D5D5B9B3CD}" srcOrd="0" destOrd="0" presId="urn:microsoft.com/office/officeart/2005/8/layout/list1"/>
    <dgm:cxn modelId="{20E81E58-4567-4D0C-952D-3653C931EF64}" type="presOf" srcId="{5BB5D5B1-D742-4542-8DF8-F10CAFFEADD8}" destId="{F9977788-49D6-4476-B7BB-378AFD9ACA37}" srcOrd="1" destOrd="0" presId="urn:microsoft.com/office/officeart/2005/8/layout/list1"/>
    <dgm:cxn modelId="{8A14CC7C-3F1C-45CA-866B-9161EA04E965}" type="presOf" srcId="{E4B8396D-6F88-4357-87A0-31BC5C0D23CC}" destId="{3B34B593-522E-425E-B84E-0D150A91D074}" srcOrd="0" destOrd="0" presId="urn:microsoft.com/office/officeart/2005/8/layout/list1"/>
    <dgm:cxn modelId="{44FB1995-ABA9-4299-A9CD-25D773A284F6}" type="presOf" srcId="{F5B11240-04B4-4779-B265-AB943F2B3487}" destId="{AF9CB7E3-1BC0-406F-A77C-93E2D727EB74}" srcOrd="1" destOrd="0" presId="urn:microsoft.com/office/officeart/2005/8/layout/list1"/>
    <dgm:cxn modelId="{CB59149A-5536-4C1C-A6B5-798B2F4C5390}" srcId="{8F65213E-8F6A-4E41-9801-CA0DC86BB761}" destId="{E4B8396D-6F88-4357-87A0-31BC5C0D23CC}" srcOrd="3" destOrd="0" parTransId="{3BB37C34-E000-490F-BE92-B857D8AF2238}" sibTransId="{7BC1CD78-A02D-4FFC-8244-045FBD40AFC8}"/>
    <dgm:cxn modelId="{41017EB3-DE3D-42F6-A95A-535ACA635A8D}" type="presOf" srcId="{5BB5D5B1-D742-4542-8DF8-F10CAFFEADD8}" destId="{635A460D-1C3C-4963-ACCF-C8855141EF45}" srcOrd="0" destOrd="0" presId="urn:microsoft.com/office/officeart/2005/8/layout/list1"/>
    <dgm:cxn modelId="{5D01B324-F093-47CA-8544-244A560A2B0F}" type="presParOf" srcId="{1DC45F7A-A10E-49A1-B565-A6D5D5B9B3CD}" destId="{686CA224-FC0B-40B5-A934-25ADCAB5B135}" srcOrd="0" destOrd="0" presId="urn:microsoft.com/office/officeart/2005/8/layout/list1"/>
    <dgm:cxn modelId="{EACB4BA9-12AB-4C9E-8462-8CF678F0EEB4}" type="presParOf" srcId="{686CA224-FC0B-40B5-A934-25ADCAB5B135}" destId="{6020F37E-54C1-4F87-B96F-41379799989D}" srcOrd="0" destOrd="0" presId="urn:microsoft.com/office/officeart/2005/8/layout/list1"/>
    <dgm:cxn modelId="{7A065F17-F48F-4F4C-9362-5E81787EB3E2}" type="presParOf" srcId="{686CA224-FC0B-40B5-A934-25ADCAB5B135}" destId="{AF9CB7E3-1BC0-406F-A77C-93E2D727EB74}" srcOrd="1" destOrd="0" presId="urn:microsoft.com/office/officeart/2005/8/layout/list1"/>
    <dgm:cxn modelId="{6D27262B-DE54-41F4-9669-E964574CE314}" type="presParOf" srcId="{1DC45F7A-A10E-49A1-B565-A6D5D5B9B3CD}" destId="{FF3646A1-17B4-4BE9-8023-8640ECE9239E}" srcOrd="1" destOrd="0" presId="urn:microsoft.com/office/officeart/2005/8/layout/list1"/>
    <dgm:cxn modelId="{7335CEA2-37D6-426C-955F-58C5513345D6}" type="presParOf" srcId="{1DC45F7A-A10E-49A1-B565-A6D5D5B9B3CD}" destId="{A74CAA2C-F363-4ACE-8D05-3DAA8E8919FE}" srcOrd="2" destOrd="0" presId="urn:microsoft.com/office/officeart/2005/8/layout/list1"/>
    <dgm:cxn modelId="{07F10525-ED82-454B-A0C9-85A8A0E4F1CB}" type="presParOf" srcId="{1DC45F7A-A10E-49A1-B565-A6D5D5B9B3CD}" destId="{B8199137-EE2B-49B6-818D-C65C988171A6}" srcOrd="3" destOrd="0" presId="urn:microsoft.com/office/officeart/2005/8/layout/list1"/>
    <dgm:cxn modelId="{D825D05E-2CA2-4088-9A42-F343EAF3A54E}" type="presParOf" srcId="{1DC45F7A-A10E-49A1-B565-A6D5D5B9B3CD}" destId="{7EC01C07-ED8A-4774-BECC-7018187795A9}" srcOrd="4" destOrd="0" presId="urn:microsoft.com/office/officeart/2005/8/layout/list1"/>
    <dgm:cxn modelId="{6D10786F-62A8-4EC2-A7FA-4522393F6B9F}" type="presParOf" srcId="{7EC01C07-ED8A-4774-BECC-7018187795A9}" destId="{635A460D-1C3C-4963-ACCF-C8855141EF45}" srcOrd="0" destOrd="0" presId="urn:microsoft.com/office/officeart/2005/8/layout/list1"/>
    <dgm:cxn modelId="{FA236F11-41D3-487B-8E3F-7EED0D428E4F}" type="presParOf" srcId="{7EC01C07-ED8A-4774-BECC-7018187795A9}" destId="{F9977788-49D6-4476-B7BB-378AFD9ACA37}" srcOrd="1" destOrd="0" presId="urn:microsoft.com/office/officeart/2005/8/layout/list1"/>
    <dgm:cxn modelId="{8EA27B30-F160-4FFE-821D-3184062E401A}" type="presParOf" srcId="{1DC45F7A-A10E-49A1-B565-A6D5D5B9B3CD}" destId="{7FA3403A-3B48-43D0-8F14-A5AFA78EC4C6}" srcOrd="5" destOrd="0" presId="urn:microsoft.com/office/officeart/2005/8/layout/list1"/>
    <dgm:cxn modelId="{4CFDE296-4A19-4C21-B546-BE109D8020EE}" type="presParOf" srcId="{1DC45F7A-A10E-49A1-B565-A6D5D5B9B3CD}" destId="{23067680-1EDD-4008-AADB-6E9F4F88D387}" srcOrd="6" destOrd="0" presId="urn:microsoft.com/office/officeart/2005/8/layout/list1"/>
    <dgm:cxn modelId="{54522E33-BD68-4BDA-8467-F0B90360C0F5}" type="presParOf" srcId="{1DC45F7A-A10E-49A1-B565-A6D5D5B9B3CD}" destId="{2696E95C-2299-4E2D-8ED8-C69C032F6B05}" srcOrd="7" destOrd="0" presId="urn:microsoft.com/office/officeart/2005/8/layout/list1"/>
    <dgm:cxn modelId="{C9BA66E6-0F06-468A-BB1A-E5E97D443B45}" type="presParOf" srcId="{1DC45F7A-A10E-49A1-B565-A6D5D5B9B3CD}" destId="{5EF6D171-9533-422B-93E3-EEDC8C2A4F98}" srcOrd="8" destOrd="0" presId="urn:microsoft.com/office/officeart/2005/8/layout/list1"/>
    <dgm:cxn modelId="{9710EB1A-A39E-458A-9644-DAB64D51A0C4}" type="presParOf" srcId="{5EF6D171-9533-422B-93E3-EEDC8C2A4F98}" destId="{4927E22D-23D8-457C-A450-BF773D03FFE9}" srcOrd="0" destOrd="0" presId="urn:microsoft.com/office/officeart/2005/8/layout/list1"/>
    <dgm:cxn modelId="{A38B2530-54E5-4654-9D46-89F0DA9010CD}" type="presParOf" srcId="{5EF6D171-9533-422B-93E3-EEDC8C2A4F98}" destId="{8DDBB002-F60C-4933-BB97-C47B46D9D122}" srcOrd="1" destOrd="0" presId="urn:microsoft.com/office/officeart/2005/8/layout/list1"/>
    <dgm:cxn modelId="{6205A74E-D67D-4A20-B1C4-7B2E56597BE4}" type="presParOf" srcId="{1DC45F7A-A10E-49A1-B565-A6D5D5B9B3CD}" destId="{3536AC28-9A14-43AA-9765-2A9AC9E1407B}" srcOrd="9" destOrd="0" presId="urn:microsoft.com/office/officeart/2005/8/layout/list1"/>
    <dgm:cxn modelId="{B6425473-2EE5-4FDF-9895-103208AFD178}" type="presParOf" srcId="{1DC45F7A-A10E-49A1-B565-A6D5D5B9B3CD}" destId="{30E814FE-342C-43F1-B9A7-0491CC8A34E4}" srcOrd="10" destOrd="0" presId="urn:microsoft.com/office/officeart/2005/8/layout/list1"/>
    <dgm:cxn modelId="{784E10F2-F74D-453D-95F6-DA23F4910493}" type="presParOf" srcId="{1DC45F7A-A10E-49A1-B565-A6D5D5B9B3CD}" destId="{C4AD222F-22DA-4B01-99D1-9D544E50E330}" srcOrd="11" destOrd="0" presId="urn:microsoft.com/office/officeart/2005/8/layout/list1"/>
    <dgm:cxn modelId="{DD0FA966-4F81-4A4A-AED7-62D945A626C1}" type="presParOf" srcId="{1DC45F7A-A10E-49A1-B565-A6D5D5B9B3CD}" destId="{7A31C481-7813-4B2D-83D6-0D6B3767313A}" srcOrd="12" destOrd="0" presId="urn:microsoft.com/office/officeart/2005/8/layout/list1"/>
    <dgm:cxn modelId="{CF00B69C-57FE-432E-8E1C-C14A76593B68}" type="presParOf" srcId="{7A31C481-7813-4B2D-83D6-0D6B3767313A}" destId="{3B34B593-522E-425E-B84E-0D150A91D074}" srcOrd="0" destOrd="0" presId="urn:microsoft.com/office/officeart/2005/8/layout/list1"/>
    <dgm:cxn modelId="{48BB83E8-3388-4B3E-9209-249A89475339}" type="presParOf" srcId="{7A31C481-7813-4B2D-83D6-0D6B3767313A}" destId="{D0448363-2DA1-45B7-AFEC-BBFF51EFE5CF}" srcOrd="1" destOrd="0" presId="urn:microsoft.com/office/officeart/2005/8/layout/list1"/>
    <dgm:cxn modelId="{874644E1-FE9C-4846-97AD-830D3256DEB6}" type="presParOf" srcId="{1DC45F7A-A10E-49A1-B565-A6D5D5B9B3CD}" destId="{DFCAF928-2584-4D6F-8ECC-A14D361AE7F2}" srcOrd="13" destOrd="0" presId="urn:microsoft.com/office/officeart/2005/8/layout/list1"/>
    <dgm:cxn modelId="{2A8B70EE-0DB6-4A9E-8F5E-8FD7F8CD03DE}" type="presParOf" srcId="{1DC45F7A-A10E-49A1-B565-A6D5D5B9B3CD}" destId="{51D660C9-EE1D-42B4-A452-75044E209CD4}"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6D0C2D-17DD-4D1F-84ED-5FD0F905F23E}" type="doc">
      <dgm:prSet loTypeId="urn:microsoft.com/office/officeart/2005/8/layout/pList2" loCatId="list" qsTypeId="urn:microsoft.com/office/officeart/2005/8/quickstyle/simple1" qsCatId="simple" csTypeId="urn:microsoft.com/office/officeart/2005/8/colors/colorful3" csCatId="colorful" phldr="1"/>
      <dgm:spPr/>
    </dgm:pt>
    <dgm:pt modelId="{C951C57A-F5DA-41F0-97DE-0FA495EAD0A8}">
      <dgm:prSet phldrT="[Tex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The features of this hotel have been bold innovative designs that have initiated interest and captivated the imagination of their target audience</a:t>
          </a:r>
          <a:endParaRPr lang="en-GB" dirty="0">
            <a:latin typeface="Times New Roman" panose="02020603050405020304" pitchFamily="18" charset="0"/>
            <a:cs typeface="Times New Roman" panose="02020603050405020304" pitchFamily="18" charset="0"/>
          </a:endParaRPr>
        </a:p>
      </dgm:t>
    </dgm:pt>
    <dgm:pt modelId="{43833868-83C4-43E9-A964-DADAAA44E470}" type="parTrans" cxnId="{37E608C4-E5F2-4D64-BCFD-04A1E7CE1EA6}">
      <dgm:prSet/>
      <dgm:spPr/>
      <dgm:t>
        <a:bodyPr/>
        <a:lstStyle/>
        <a:p>
          <a:endParaRPr lang="en-GB"/>
        </a:p>
      </dgm:t>
    </dgm:pt>
    <dgm:pt modelId="{501400A8-3FDC-4CBC-A9A1-7C2ADCCAD0C3}" type="sibTrans" cxnId="{37E608C4-E5F2-4D64-BCFD-04A1E7CE1EA6}">
      <dgm:prSet/>
      <dgm:spPr/>
      <dgm:t>
        <a:bodyPr/>
        <a:lstStyle/>
        <a:p>
          <a:endParaRPr lang="en-GB"/>
        </a:p>
      </dgm:t>
    </dgm:pt>
    <dgm:pt modelId="{C27060DA-79DE-4F8D-8116-7B416B1F0266}">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The pet-friendly policies and amenities of this hotel have allowed guests to travel with their furry friends which has enhanced their overall experiences (</a:t>
          </a:r>
          <a:r>
            <a:rPr lang="en-GB" u="none" dirty="0" err="1">
              <a:latin typeface="Times New Roman" panose="02020603050405020304" pitchFamily="18" charset="0"/>
              <a:cs typeface="Times New Roman" panose="02020603050405020304" pitchFamily="18" charset="0"/>
            </a:rPr>
            <a:t>Ihg</a:t>
          </a:r>
          <a:r>
            <a:rPr lang="en-GB" u="none" dirty="0">
              <a:latin typeface="Times New Roman" panose="02020603050405020304" pitchFamily="18" charset="0"/>
              <a:cs typeface="Times New Roman" panose="02020603050405020304" pitchFamily="18" charset="0"/>
            </a:rPr>
            <a:t>, 2023). </a:t>
          </a:r>
          <a:endParaRPr lang="en-IN" u="none" dirty="0">
            <a:latin typeface="Times New Roman" panose="02020603050405020304" pitchFamily="18" charset="0"/>
            <a:cs typeface="Times New Roman" panose="02020603050405020304" pitchFamily="18" charset="0"/>
          </a:endParaRPr>
        </a:p>
      </dgm:t>
    </dgm:pt>
    <dgm:pt modelId="{62179080-3E3B-4CA9-91CE-3F1D2E92E962}" type="parTrans" cxnId="{9EC336DD-13AC-4721-9E39-C25E602DB884}">
      <dgm:prSet/>
      <dgm:spPr/>
      <dgm:t>
        <a:bodyPr/>
        <a:lstStyle/>
        <a:p>
          <a:endParaRPr lang="en-GB"/>
        </a:p>
      </dgm:t>
    </dgm:pt>
    <dgm:pt modelId="{F61A0DB3-2FB2-4D75-ADCC-752185F161A6}" type="sibTrans" cxnId="{9EC336DD-13AC-4721-9E39-C25E602DB884}">
      <dgm:prSet/>
      <dgm:spPr/>
      <dgm:t>
        <a:bodyPr/>
        <a:lstStyle/>
        <a:p>
          <a:endParaRPr lang="en-GB"/>
        </a:p>
      </dgm:t>
    </dgm:pt>
    <dgm:pt modelId="{6BA6A280-CCD5-4C22-B006-2EF51FB57369}" type="pres">
      <dgm:prSet presAssocID="{4E6D0C2D-17DD-4D1F-84ED-5FD0F905F23E}" presName="Name0" presStyleCnt="0">
        <dgm:presLayoutVars>
          <dgm:dir/>
          <dgm:resizeHandles val="exact"/>
        </dgm:presLayoutVars>
      </dgm:prSet>
      <dgm:spPr/>
    </dgm:pt>
    <dgm:pt modelId="{7DFF5CD9-989F-45DF-AE39-FAF20D96A1D7}" type="pres">
      <dgm:prSet presAssocID="{4E6D0C2D-17DD-4D1F-84ED-5FD0F905F23E}" presName="bkgdShp" presStyleLbl="alignAccFollowNode1" presStyleIdx="0" presStyleCnt="1"/>
      <dgm:spPr/>
    </dgm:pt>
    <dgm:pt modelId="{2C001F97-DAD1-4D9B-A93C-8A21A24E7BFE}" type="pres">
      <dgm:prSet presAssocID="{4E6D0C2D-17DD-4D1F-84ED-5FD0F905F23E}" presName="linComp" presStyleCnt="0"/>
      <dgm:spPr/>
    </dgm:pt>
    <dgm:pt modelId="{49677A92-DE58-4A6F-B379-AE5B90D9B971}" type="pres">
      <dgm:prSet presAssocID="{C951C57A-F5DA-41F0-97DE-0FA495EAD0A8}" presName="compNode" presStyleCnt="0"/>
      <dgm:spPr/>
    </dgm:pt>
    <dgm:pt modelId="{BBD6429A-0C14-4565-80B9-44DC4D3E4B2A}" type="pres">
      <dgm:prSet presAssocID="{C951C57A-F5DA-41F0-97DE-0FA495EAD0A8}" presName="node" presStyleLbl="node1" presStyleIdx="0" presStyleCnt="2">
        <dgm:presLayoutVars>
          <dgm:bulletEnabled val="1"/>
        </dgm:presLayoutVars>
      </dgm:prSet>
      <dgm:spPr/>
    </dgm:pt>
    <dgm:pt modelId="{6F1D902A-AFB4-4571-8FF8-CCD6B9E710D0}" type="pres">
      <dgm:prSet presAssocID="{C951C57A-F5DA-41F0-97DE-0FA495EAD0A8}" presName="invisiNode" presStyleLbl="node1" presStyleIdx="0" presStyleCnt="2"/>
      <dgm:spPr/>
    </dgm:pt>
    <dgm:pt modelId="{C293D214-615E-4E6A-8E91-AEA8B6CB92AF}" type="pres">
      <dgm:prSet presAssocID="{C951C57A-F5DA-41F0-97DE-0FA495EAD0A8}" presName="imagNode" presStyleLbl="fgImgPlace1" presStyleIdx="0" presStyleCnt="2" custScaleY="133153"/>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CA0CE75F-8F6B-4FC5-845A-4A85ED6F8CB2}" type="pres">
      <dgm:prSet presAssocID="{501400A8-3FDC-4CBC-A9A1-7C2ADCCAD0C3}" presName="sibTrans" presStyleLbl="sibTrans2D1" presStyleIdx="0" presStyleCnt="0"/>
      <dgm:spPr/>
    </dgm:pt>
    <dgm:pt modelId="{A31A324E-ED4B-419A-BCC7-AD249BF03B25}" type="pres">
      <dgm:prSet presAssocID="{C27060DA-79DE-4F8D-8116-7B416B1F0266}" presName="compNode" presStyleCnt="0"/>
      <dgm:spPr/>
    </dgm:pt>
    <dgm:pt modelId="{47182877-D64D-4D74-B287-2F5719FC151A}" type="pres">
      <dgm:prSet presAssocID="{C27060DA-79DE-4F8D-8116-7B416B1F0266}" presName="node" presStyleLbl="node1" presStyleIdx="1" presStyleCnt="2">
        <dgm:presLayoutVars>
          <dgm:bulletEnabled val="1"/>
        </dgm:presLayoutVars>
      </dgm:prSet>
      <dgm:spPr/>
    </dgm:pt>
    <dgm:pt modelId="{CC1CC197-1FF4-4DA6-B978-DBF82521CB11}" type="pres">
      <dgm:prSet presAssocID="{C27060DA-79DE-4F8D-8116-7B416B1F0266}" presName="invisiNode" presStyleLbl="node1" presStyleIdx="1" presStyleCnt="2"/>
      <dgm:spPr/>
    </dgm:pt>
    <dgm:pt modelId="{4D5A3EA2-6E31-4526-905E-F70EFF6BF8D3}" type="pres">
      <dgm:prSet presAssocID="{C27060DA-79DE-4F8D-8116-7B416B1F0266}" presName="imagNode" presStyleLbl="fgImgPlace1" presStyleIdx="1" presStyleCnt="2" custScaleY="128207" custLinFactNeighborX="3168" custLinFactNeighborY="-4010"/>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Lst>
  <dgm:cxnLst>
    <dgm:cxn modelId="{5B43712C-EEE5-464B-8B37-6C6A5AC1A575}" type="presOf" srcId="{501400A8-3FDC-4CBC-A9A1-7C2ADCCAD0C3}" destId="{CA0CE75F-8F6B-4FC5-845A-4A85ED6F8CB2}" srcOrd="0" destOrd="0" presId="urn:microsoft.com/office/officeart/2005/8/layout/pList2"/>
    <dgm:cxn modelId="{EA333DA8-F6D5-4C54-AF20-E6C9093B6993}" type="presOf" srcId="{4E6D0C2D-17DD-4D1F-84ED-5FD0F905F23E}" destId="{6BA6A280-CCD5-4C22-B006-2EF51FB57369}" srcOrd="0" destOrd="0" presId="urn:microsoft.com/office/officeart/2005/8/layout/pList2"/>
    <dgm:cxn modelId="{E476ECAD-4F93-4333-B6BB-379735716B8C}" type="presOf" srcId="{C27060DA-79DE-4F8D-8116-7B416B1F0266}" destId="{47182877-D64D-4D74-B287-2F5719FC151A}" srcOrd="0" destOrd="0" presId="urn:microsoft.com/office/officeart/2005/8/layout/pList2"/>
    <dgm:cxn modelId="{37E608C4-E5F2-4D64-BCFD-04A1E7CE1EA6}" srcId="{4E6D0C2D-17DD-4D1F-84ED-5FD0F905F23E}" destId="{C951C57A-F5DA-41F0-97DE-0FA495EAD0A8}" srcOrd="0" destOrd="0" parTransId="{43833868-83C4-43E9-A964-DADAAA44E470}" sibTransId="{501400A8-3FDC-4CBC-A9A1-7C2ADCCAD0C3}"/>
    <dgm:cxn modelId="{D7E41DC7-1E10-4104-85DA-06800C97F197}" type="presOf" srcId="{C951C57A-F5DA-41F0-97DE-0FA495EAD0A8}" destId="{BBD6429A-0C14-4565-80B9-44DC4D3E4B2A}" srcOrd="0" destOrd="0" presId="urn:microsoft.com/office/officeart/2005/8/layout/pList2"/>
    <dgm:cxn modelId="{9EC336DD-13AC-4721-9E39-C25E602DB884}" srcId="{4E6D0C2D-17DD-4D1F-84ED-5FD0F905F23E}" destId="{C27060DA-79DE-4F8D-8116-7B416B1F0266}" srcOrd="1" destOrd="0" parTransId="{62179080-3E3B-4CA9-91CE-3F1D2E92E962}" sibTransId="{F61A0DB3-2FB2-4D75-ADCC-752185F161A6}"/>
    <dgm:cxn modelId="{E15EEAD0-F671-4939-A2C5-C1686AA6DB32}" type="presParOf" srcId="{6BA6A280-CCD5-4C22-B006-2EF51FB57369}" destId="{7DFF5CD9-989F-45DF-AE39-FAF20D96A1D7}" srcOrd="0" destOrd="0" presId="urn:microsoft.com/office/officeart/2005/8/layout/pList2"/>
    <dgm:cxn modelId="{AB8F1D1C-A23F-4FE4-B978-DF26E53532C0}" type="presParOf" srcId="{6BA6A280-CCD5-4C22-B006-2EF51FB57369}" destId="{2C001F97-DAD1-4D9B-A93C-8A21A24E7BFE}" srcOrd="1" destOrd="0" presId="urn:microsoft.com/office/officeart/2005/8/layout/pList2"/>
    <dgm:cxn modelId="{D64F861C-E4B0-463E-B7DA-634026C52353}" type="presParOf" srcId="{2C001F97-DAD1-4D9B-A93C-8A21A24E7BFE}" destId="{49677A92-DE58-4A6F-B379-AE5B90D9B971}" srcOrd="0" destOrd="0" presId="urn:microsoft.com/office/officeart/2005/8/layout/pList2"/>
    <dgm:cxn modelId="{7CA3FDCF-8F7D-4EE7-BBAA-6E187E51E067}" type="presParOf" srcId="{49677A92-DE58-4A6F-B379-AE5B90D9B971}" destId="{BBD6429A-0C14-4565-80B9-44DC4D3E4B2A}" srcOrd="0" destOrd="0" presId="urn:microsoft.com/office/officeart/2005/8/layout/pList2"/>
    <dgm:cxn modelId="{BDCB6D0E-2834-4C15-B12C-0011405915C6}" type="presParOf" srcId="{49677A92-DE58-4A6F-B379-AE5B90D9B971}" destId="{6F1D902A-AFB4-4571-8FF8-CCD6B9E710D0}" srcOrd="1" destOrd="0" presId="urn:microsoft.com/office/officeart/2005/8/layout/pList2"/>
    <dgm:cxn modelId="{C41AB3D9-754E-4AEF-847F-765C6E48AE35}" type="presParOf" srcId="{49677A92-DE58-4A6F-B379-AE5B90D9B971}" destId="{C293D214-615E-4E6A-8E91-AEA8B6CB92AF}" srcOrd="2" destOrd="0" presId="urn:microsoft.com/office/officeart/2005/8/layout/pList2"/>
    <dgm:cxn modelId="{7478C8E9-F6D0-4E6B-A5A1-7FE4D63DB21E}" type="presParOf" srcId="{2C001F97-DAD1-4D9B-A93C-8A21A24E7BFE}" destId="{CA0CE75F-8F6B-4FC5-845A-4A85ED6F8CB2}" srcOrd="1" destOrd="0" presId="urn:microsoft.com/office/officeart/2005/8/layout/pList2"/>
    <dgm:cxn modelId="{914ED1C0-5064-4D02-A475-0EE6009D836F}" type="presParOf" srcId="{2C001F97-DAD1-4D9B-A93C-8A21A24E7BFE}" destId="{A31A324E-ED4B-419A-BCC7-AD249BF03B25}" srcOrd="2" destOrd="0" presId="urn:microsoft.com/office/officeart/2005/8/layout/pList2"/>
    <dgm:cxn modelId="{B37E6133-8994-4534-B651-1B293BC2541C}" type="presParOf" srcId="{A31A324E-ED4B-419A-BCC7-AD249BF03B25}" destId="{47182877-D64D-4D74-B287-2F5719FC151A}" srcOrd="0" destOrd="0" presId="urn:microsoft.com/office/officeart/2005/8/layout/pList2"/>
    <dgm:cxn modelId="{74808F26-43AD-40CB-BDFA-369558C29220}" type="presParOf" srcId="{A31A324E-ED4B-419A-BCC7-AD249BF03B25}" destId="{CC1CC197-1FF4-4DA6-B978-DBF82521CB11}" srcOrd="1" destOrd="0" presId="urn:microsoft.com/office/officeart/2005/8/layout/pList2"/>
    <dgm:cxn modelId="{182921D7-4C30-4FDD-8818-DEBAD6782047}" type="presParOf" srcId="{A31A324E-ED4B-419A-BCC7-AD249BF03B25}" destId="{4D5A3EA2-6E31-4526-905E-F70EFF6BF8D3}"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08C15-1529-4C5E-9E85-AA393D82086D}">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5BC7D-6DE2-4EE9-9742-15BC66C637AC}">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Introduction</a:t>
          </a:r>
        </a:p>
      </dsp:txBody>
      <dsp:txXfrm>
        <a:off x="0" y="531"/>
        <a:ext cx="10515600" cy="483363"/>
      </dsp:txXfrm>
    </dsp:sp>
    <dsp:sp modelId="{014CB8B5-1A37-479E-8B41-45201C64464B}">
      <dsp:nvSpPr>
        <dsp:cNvPr id="0" name=""/>
        <dsp:cNvSpPr/>
      </dsp:nvSpPr>
      <dsp:spPr>
        <a:xfrm>
          <a:off x="0" y="48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B0D4AF-B23E-48C5-9F48-6F7529F63E2F}">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Brief Introduction of Kimpton Hotel</a:t>
          </a:r>
          <a:endParaRPr lang="en-IN" sz="2200" b="1" kern="1200"/>
        </a:p>
      </dsp:txBody>
      <dsp:txXfrm>
        <a:off x="0" y="483895"/>
        <a:ext cx="10515600" cy="483363"/>
      </dsp:txXfrm>
    </dsp:sp>
    <dsp:sp modelId="{38271821-4218-4B0D-900A-86C7D5C83F67}">
      <dsp:nvSpPr>
        <dsp:cNvPr id="0" name=""/>
        <dsp:cNvSpPr/>
      </dsp:nvSpPr>
      <dsp:spPr>
        <a:xfrm>
          <a:off x="0" y="9672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B6729-8AB3-4E9A-9A14-64C167CCE66C}">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The hotel’s main consumers </a:t>
          </a:r>
          <a:endParaRPr lang="en-IN" sz="2200" b="1" kern="1200"/>
        </a:p>
      </dsp:txBody>
      <dsp:txXfrm>
        <a:off x="0" y="967259"/>
        <a:ext cx="10515600" cy="483363"/>
      </dsp:txXfrm>
    </dsp:sp>
    <dsp:sp modelId="{E1AC8A0A-344D-45DF-97BA-8DBA20E180CC}">
      <dsp:nvSpPr>
        <dsp:cNvPr id="0" name=""/>
        <dsp:cNvSpPr/>
      </dsp:nvSpPr>
      <dsp:spPr>
        <a:xfrm>
          <a:off x="0" y="14506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53D3D-7EB9-4961-82FD-922409917D23}">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Reasons of appeal to this group</a:t>
          </a:r>
          <a:endParaRPr lang="en-IN" sz="2200" b="1" kern="1200"/>
        </a:p>
      </dsp:txBody>
      <dsp:txXfrm>
        <a:off x="0" y="1450623"/>
        <a:ext cx="10515600" cy="483363"/>
      </dsp:txXfrm>
    </dsp:sp>
    <dsp:sp modelId="{93D7ED29-F36B-4DB7-960F-807CD66A5C7D}">
      <dsp:nvSpPr>
        <dsp:cNvPr id="0" name=""/>
        <dsp:cNvSpPr/>
      </dsp:nvSpPr>
      <dsp:spPr>
        <a:xfrm>
          <a:off x="0" y="19339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7B85E3-33B6-4F60-8F5A-265397CEB620}">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The nature, scope and role of guest services and facilities in general</a:t>
          </a:r>
          <a:endParaRPr lang="en-IN" sz="2200" b="1" kern="1200" dirty="0"/>
        </a:p>
      </dsp:txBody>
      <dsp:txXfrm>
        <a:off x="0" y="1933987"/>
        <a:ext cx="10515600" cy="483363"/>
      </dsp:txXfrm>
    </dsp:sp>
    <dsp:sp modelId="{6B6AF3B8-743C-46C7-B7F7-DC70989129FE}">
      <dsp:nvSpPr>
        <dsp:cNvPr id="0" name=""/>
        <dsp:cNvSpPr/>
      </dsp:nvSpPr>
      <dsp:spPr>
        <a:xfrm>
          <a:off x="0" y="24173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351E3-F0E5-4A24-85C6-B43D9FA26500}">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Application on the chosen hotel</a:t>
          </a:r>
          <a:endParaRPr lang="en-IN" sz="2200" b="1" kern="1200"/>
        </a:p>
      </dsp:txBody>
      <dsp:txXfrm>
        <a:off x="0" y="2417350"/>
        <a:ext cx="10515600" cy="483363"/>
      </dsp:txXfrm>
    </dsp:sp>
    <dsp:sp modelId="{5B20A3C5-86B4-4090-A658-FC2DC68A9B7C}">
      <dsp:nvSpPr>
        <dsp:cNvPr id="0" name=""/>
        <dsp:cNvSpPr/>
      </dsp:nvSpPr>
      <dsp:spPr>
        <a:xfrm>
          <a:off x="0" y="29007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8DA781-9BD8-44B2-8BE6-BEDE9FE899BD}">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Importance of hospitality </a:t>
          </a:r>
          <a:endParaRPr lang="en-IN" sz="2200" b="1" kern="1200"/>
        </a:p>
      </dsp:txBody>
      <dsp:txXfrm>
        <a:off x="0" y="2900714"/>
        <a:ext cx="10515600" cy="483363"/>
      </dsp:txXfrm>
    </dsp:sp>
    <dsp:sp modelId="{B5EC7957-F1A5-4F72-BD0D-B9B2846625B7}">
      <dsp:nvSpPr>
        <dsp:cNvPr id="0" name=""/>
        <dsp:cNvSpPr/>
      </dsp:nvSpPr>
      <dsp:spPr>
        <a:xfrm>
          <a:off x="0" y="338407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CDD3F1-8C15-48F8-A380-388D12F0CAEB}">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Ways hotels meet/exceed guest expectations</a:t>
          </a:r>
          <a:endParaRPr lang="en-IN" sz="2200" b="1" kern="1200"/>
        </a:p>
      </dsp:txBody>
      <dsp:txXfrm>
        <a:off x="0" y="3384078"/>
        <a:ext cx="10515600" cy="483363"/>
      </dsp:txXfrm>
    </dsp:sp>
    <dsp:sp modelId="{79BBB36B-1964-4EE2-9435-C322E5AA7981}">
      <dsp:nvSpPr>
        <dsp:cNvPr id="0" name=""/>
        <dsp:cNvSpPr/>
      </dsp:nvSpPr>
      <dsp:spPr>
        <a:xfrm>
          <a:off x="0" y="3867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F1FB5-CF47-42AB-A03A-AAE7E2EB6FC4}">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Conclusion</a:t>
          </a:r>
          <a:endParaRPr lang="en-IN" sz="2200" b="1" kern="1200" dirty="0"/>
        </a:p>
      </dsp:txBody>
      <dsp:txXfrm>
        <a:off x="0" y="3867442"/>
        <a:ext cx="10515600" cy="4833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CAA2C-F363-4ACE-8D05-3DAA8E8919FE}">
      <dsp:nvSpPr>
        <dsp:cNvPr id="0" name=""/>
        <dsp:cNvSpPr/>
      </dsp:nvSpPr>
      <dsp:spPr>
        <a:xfrm>
          <a:off x="0" y="409752"/>
          <a:ext cx="6099313" cy="680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9CB7E3-1BC0-406F-A77C-93E2D727EB74}">
      <dsp:nvSpPr>
        <dsp:cNvPr id="0" name=""/>
        <dsp:cNvSpPr/>
      </dsp:nvSpPr>
      <dsp:spPr>
        <a:xfrm>
          <a:off x="304965" y="11232"/>
          <a:ext cx="4269519" cy="7970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378" tIns="0" rIns="161378" bIns="0" numCol="1" spcCol="1270" anchor="ctr" anchorCtr="0">
          <a:noAutofit/>
        </a:bodyPr>
        <a:lstStyle/>
        <a:p>
          <a:pPr marL="0" lvl="0" indent="0" algn="l" defTabSz="666750">
            <a:lnSpc>
              <a:spcPct val="90000"/>
            </a:lnSpc>
            <a:spcBef>
              <a:spcPct val="0"/>
            </a:spcBef>
            <a:spcAft>
              <a:spcPct val="35000"/>
            </a:spcAft>
            <a:buFont typeface="Arial" panose="020B0604020202020204" pitchFamily="34" charset="0"/>
            <a:buNone/>
          </a:pPr>
          <a:r>
            <a:rPr lang="en-GB" sz="1500" u="none" kern="1200" dirty="0">
              <a:solidFill>
                <a:schemeClr val="tx1"/>
              </a:solidFill>
              <a:latin typeface="Times New Roman" panose="02020603050405020304" pitchFamily="18" charset="0"/>
              <a:cs typeface="Times New Roman" panose="02020603050405020304" pitchFamily="18" charset="0"/>
            </a:rPr>
            <a:t>The major consumers of this hotel chain have been regarded as business travellers, millennials social influencers and discerning leisure travellers</a:t>
          </a:r>
          <a:endParaRPr lang="en-GB" sz="1500" kern="1200" dirty="0">
            <a:solidFill>
              <a:schemeClr val="tx1"/>
            </a:solidFill>
            <a:latin typeface="Times New Roman" panose="02020603050405020304" pitchFamily="18" charset="0"/>
            <a:cs typeface="Times New Roman" panose="02020603050405020304" pitchFamily="18" charset="0"/>
          </a:endParaRPr>
        </a:p>
      </dsp:txBody>
      <dsp:txXfrm>
        <a:off x="343873" y="50140"/>
        <a:ext cx="4191703" cy="719224"/>
      </dsp:txXfrm>
    </dsp:sp>
    <dsp:sp modelId="{23067680-1EDD-4008-AADB-6E9F4F88D387}">
      <dsp:nvSpPr>
        <dsp:cNvPr id="0" name=""/>
        <dsp:cNvSpPr/>
      </dsp:nvSpPr>
      <dsp:spPr>
        <a:xfrm>
          <a:off x="0" y="1634472"/>
          <a:ext cx="6099313" cy="680400"/>
        </a:xfrm>
        <a:prstGeom prst="rect">
          <a:avLst/>
        </a:prstGeom>
        <a:solidFill>
          <a:schemeClr val="lt1">
            <a:alpha val="90000"/>
            <a:hueOff val="0"/>
            <a:satOff val="0"/>
            <a:lumOff val="0"/>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977788-49D6-4476-B7BB-378AFD9ACA37}">
      <dsp:nvSpPr>
        <dsp:cNvPr id="0" name=""/>
        <dsp:cNvSpPr/>
      </dsp:nvSpPr>
      <dsp:spPr>
        <a:xfrm>
          <a:off x="304965" y="1235952"/>
          <a:ext cx="4269519" cy="79704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378" tIns="0" rIns="161378" bIns="0" numCol="1" spcCol="1270" anchor="ctr" anchorCtr="0">
          <a:noAutofit/>
        </a:bodyPr>
        <a:lstStyle/>
        <a:p>
          <a:pPr marL="0" lvl="0" indent="0" algn="l" defTabSz="666750">
            <a:lnSpc>
              <a:spcPct val="90000"/>
            </a:lnSpc>
            <a:spcBef>
              <a:spcPct val="0"/>
            </a:spcBef>
            <a:spcAft>
              <a:spcPct val="35000"/>
            </a:spcAft>
            <a:buFont typeface="Arial" panose="020B0604020202020204" pitchFamily="34" charset="0"/>
            <a:buNone/>
          </a:pPr>
          <a:r>
            <a:rPr lang="en-GB" sz="1500" u="none" kern="1200" dirty="0">
              <a:solidFill>
                <a:schemeClr val="tx1"/>
              </a:solidFill>
              <a:latin typeface="Times New Roman" panose="02020603050405020304" pitchFamily="18" charset="0"/>
              <a:cs typeface="Times New Roman" panose="02020603050405020304" pitchFamily="18" charset="0"/>
            </a:rPr>
            <a:t>The company has been successfully attracting descending business travellers seeking a blend of convenience, comfort and personalised service. </a:t>
          </a:r>
          <a:endParaRPr lang="en-IN" sz="1500" u="none" kern="1200" dirty="0">
            <a:solidFill>
              <a:schemeClr val="tx1"/>
            </a:solidFill>
            <a:latin typeface="Times New Roman" panose="02020603050405020304" pitchFamily="18" charset="0"/>
            <a:cs typeface="Times New Roman" panose="02020603050405020304" pitchFamily="18" charset="0"/>
          </a:endParaRPr>
        </a:p>
      </dsp:txBody>
      <dsp:txXfrm>
        <a:off x="343873" y="1274860"/>
        <a:ext cx="4191703" cy="719224"/>
      </dsp:txXfrm>
    </dsp:sp>
    <dsp:sp modelId="{30E814FE-342C-43F1-B9A7-0491CC8A34E4}">
      <dsp:nvSpPr>
        <dsp:cNvPr id="0" name=""/>
        <dsp:cNvSpPr/>
      </dsp:nvSpPr>
      <dsp:spPr>
        <a:xfrm>
          <a:off x="0" y="2859192"/>
          <a:ext cx="6099313" cy="680400"/>
        </a:xfrm>
        <a:prstGeom prst="rect">
          <a:avLst/>
        </a:prstGeom>
        <a:solidFill>
          <a:schemeClr val="lt1">
            <a:alpha val="90000"/>
            <a:hueOff val="0"/>
            <a:satOff val="0"/>
            <a:lumOff val="0"/>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DBB002-F60C-4933-BB97-C47B46D9D122}">
      <dsp:nvSpPr>
        <dsp:cNvPr id="0" name=""/>
        <dsp:cNvSpPr/>
      </dsp:nvSpPr>
      <dsp:spPr>
        <a:xfrm>
          <a:off x="304965" y="2460672"/>
          <a:ext cx="4269519" cy="79704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378" tIns="0" rIns="161378" bIns="0" numCol="1" spcCol="1270" anchor="ctr" anchorCtr="0">
          <a:noAutofit/>
        </a:bodyPr>
        <a:lstStyle/>
        <a:p>
          <a:pPr marL="0" lvl="0" indent="0" algn="l" defTabSz="666750">
            <a:lnSpc>
              <a:spcPct val="90000"/>
            </a:lnSpc>
            <a:spcBef>
              <a:spcPct val="0"/>
            </a:spcBef>
            <a:spcAft>
              <a:spcPct val="35000"/>
            </a:spcAft>
            <a:buFont typeface="Arial" panose="020B0604020202020204" pitchFamily="34" charset="0"/>
            <a:buNone/>
          </a:pPr>
          <a:r>
            <a:rPr lang="en-GB" sz="1500" u="none" kern="1200" dirty="0">
              <a:solidFill>
                <a:schemeClr val="tx1"/>
              </a:solidFill>
              <a:latin typeface="Times New Roman" panose="02020603050405020304" pitchFamily="18" charset="0"/>
              <a:cs typeface="Times New Roman" panose="02020603050405020304" pitchFamily="18" charset="0"/>
            </a:rPr>
            <a:t>The trendy ambience and social media-friendly spaces have made the company a favourite among social influencers and millennials (</a:t>
          </a:r>
          <a:r>
            <a:rPr lang="en-IN" sz="1500" kern="1200" dirty="0" err="1">
              <a:solidFill>
                <a:schemeClr val="tx1"/>
              </a:solidFill>
              <a:latin typeface="Times New Roman" panose="02020603050405020304" pitchFamily="18" charset="0"/>
              <a:cs typeface="Times New Roman" panose="02020603050405020304" pitchFamily="18" charset="0"/>
            </a:rPr>
            <a:t>Jeaheng</a:t>
          </a:r>
          <a:r>
            <a:rPr lang="en-IN" sz="1500" kern="1200" dirty="0">
              <a:solidFill>
                <a:schemeClr val="tx1"/>
              </a:solidFill>
              <a:latin typeface="Times New Roman" panose="02020603050405020304" pitchFamily="18" charset="0"/>
              <a:cs typeface="Times New Roman" panose="02020603050405020304" pitchFamily="18" charset="0"/>
            </a:rPr>
            <a:t> </a:t>
          </a:r>
          <a:r>
            <a:rPr lang="en-IN" sz="1500" i="1" kern="1200" dirty="0">
              <a:solidFill>
                <a:schemeClr val="tx1"/>
              </a:solidFill>
              <a:latin typeface="Times New Roman" panose="02020603050405020304" pitchFamily="18" charset="0"/>
              <a:cs typeface="Times New Roman" panose="02020603050405020304" pitchFamily="18" charset="0"/>
            </a:rPr>
            <a:t>et al</a:t>
          </a:r>
          <a:r>
            <a:rPr lang="en-IN" sz="1500" kern="1200" dirty="0">
              <a:solidFill>
                <a:schemeClr val="tx1"/>
              </a:solidFill>
              <a:latin typeface="Times New Roman" panose="02020603050405020304" pitchFamily="18" charset="0"/>
              <a:cs typeface="Times New Roman" panose="02020603050405020304" pitchFamily="18" charset="0"/>
            </a:rPr>
            <a:t>. 2019</a:t>
          </a:r>
          <a:r>
            <a:rPr lang="en-GB" sz="1500" u="none" kern="1200" dirty="0">
              <a:solidFill>
                <a:schemeClr val="tx1"/>
              </a:solidFill>
              <a:latin typeface="Times New Roman" panose="02020603050405020304" pitchFamily="18" charset="0"/>
              <a:cs typeface="Times New Roman" panose="02020603050405020304" pitchFamily="18" charset="0"/>
            </a:rPr>
            <a:t>)</a:t>
          </a:r>
          <a:endParaRPr lang="en-IN" sz="1500" u="none" kern="1200" dirty="0">
            <a:solidFill>
              <a:schemeClr val="tx1"/>
            </a:solidFill>
            <a:latin typeface="Times New Roman" panose="02020603050405020304" pitchFamily="18" charset="0"/>
            <a:cs typeface="Times New Roman" panose="02020603050405020304" pitchFamily="18" charset="0"/>
          </a:endParaRPr>
        </a:p>
      </dsp:txBody>
      <dsp:txXfrm>
        <a:off x="343873" y="2499580"/>
        <a:ext cx="4191703" cy="719224"/>
      </dsp:txXfrm>
    </dsp:sp>
    <dsp:sp modelId="{51D660C9-EE1D-42B4-A452-75044E209CD4}">
      <dsp:nvSpPr>
        <dsp:cNvPr id="0" name=""/>
        <dsp:cNvSpPr/>
      </dsp:nvSpPr>
      <dsp:spPr>
        <a:xfrm>
          <a:off x="0" y="4083913"/>
          <a:ext cx="6099313" cy="680400"/>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448363-2DA1-45B7-AFEC-BBFF51EFE5CF}">
      <dsp:nvSpPr>
        <dsp:cNvPr id="0" name=""/>
        <dsp:cNvSpPr/>
      </dsp:nvSpPr>
      <dsp:spPr>
        <a:xfrm>
          <a:off x="304965" y="3685393"/>
          <a:ext cx="4269519" cy="79704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378" tIns="0" rIns="161378" bIns="0" numCol="1" spcCol="1270" anchor="ctr" anchorCtr="0">
          <a:noAutofit/>
        </a:bodyPr>
        <a:lstStyle/>
        <a:p>
          <a:pPr marL="0" lvl="0" indent="0" algn="l" defTabSz="666750">
            <a:lnSpc>
              <a:spcPct val="90000"/>
            </a:lnSpc>
            <a:spcBef>
              <a:spcPct val="0"/>
            </a:spcBef>
            <a:spcAft>
              <a:spcPct val="35000"/>
            </a:spcAft>
            <a:buFont typeface="Arial" panose="020B0604020202020204" pitchFamily="34" charset="0"/>
            <a:buNone/>
          </a:pPr>
          <a:r>
            <a:rPr lang="en-GB" sz="1500" u="none" kern="1200" dirty="0">
              <a:solidFill>
                <a:schemeClr val="tx1"/>
              </a:solidFill>
              <a:latin typeface="Times New Roman" panose="02020603050405020304" pitchFamily="18" charset="0"/>
              <a:cs typeface="Times New Roman" panose="02020603050405020304" pitchFamily="18" charset="0"/>
            </a:rPr>
            <a:t>The Appeal of this hotel to the leisure travellers who have been searching for an authentic local experience and curated amenities (Baek </a:t>
          </a:r>
          <a:r>
            <a:rPr lang="en-GB" sz="1500" i="1" u="none" kern="1200" dirty="0">
              <a:solidFill>
                <a:schemeClr val="tx1"/>
              </a:solidFill>
              <a:latin typeface="Times New Roman" panose="02020603050405020304" pitchFamily="18" charset="0"/>
              <a:cs typeface="Times New Roman" panose="02020603050405020304" pitchFamily="18" charset="0"/>
            </a:rPr>
            <a:t>et al.</a:t>
          </a:r>
          <a:r>
            <a:rPr lang="en-GB" sz="1500" u="none" kern="1200" dirty="0">
              <a:solidFill>
                <a:schemeClr val="tx1"/>
              </a:solidFill>
              <a:latin typeface="Times New Roman" panose="02020603050405020304" pitchFamily="18" charset="0"/>
              <a:cs typeface="Times New Roman" panose="02020603050405020304" pitchFamily="18" charset="0"/>
            </a:rPr>
            <a:t> 2020)</a:t>
          </a:r>
          <a:endParaRPr lang="en-IN" sz="1500" u="none" kern="1200" dirty="0">
            <a:solidFill>
              <a:schemeClr val="tx1"/>
            </a:solidFill>
            <a:latin typeface="Times New Roman" panose="02020603050405020304" pitchFamily="18" charset="0"/>
            <a:cs typeface="Times New Roman" panose="02020603050405020304" pitchFamily="18" charset="0"/>
          </a:endParaRPr>
        </a:p>
      </dsp:txBody>
      <dsp:txXfrm>
        <a:off x="343873" y="3724301"/>
        <a:ext cx="4191703"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F5CD9-989F-45DF-AE39-FAF20D96A1D7}">
      <dsp:nvSpPr>
        <dsp:cNvPr id="0" name=""/>
        <dsp:cNvSpPr/>
      </dsp:nvSpPr>
      <dsp:spPr>
        <a:xfrm>
          <a:off x="0" y="0"/>
          <a:ext cx="10515600" cy="2077434"/>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93D214-615E-4E6A-8E91-AEA8B6CB92AF}">
      <dsp:nvSpPr>
        <dsp:cNvPr id="0" name=""/>
        <dsp:cNvSpPr/>
      </dsp:nvSpPr>
      <dsp:spPr>
        <a:xfrm>
          <a:off x="316674" y="24456"/>
          <a:ext cx="4705833" cy="2028521"/>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D6429A-0C14-4565-80B9-44DC4D3E4B2A}">
      <dsp:nvSpPr>
        <dsp:cNvPr id="0" name=""/>
        <dsp:cNvSpPr/>
      </dsp:nvSpPr>
      <dsp:spPr>
        <a:xfrm rot="10800000">
          <a:off x="316674" y="2077434"/>
          <a:ext cx="4705833" cy="2539086"/>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GB" sz="2600" u="none" kern="1200" dirty="0">
              <a:latin typeface="Times New Roman" panose="02020603050405020304" pitchFamily="18" charset="0"/>
              <a:cs typeface="Times New Roman" panose="02020603050405020304" pitchFamily="18" charset="0"/>
            </a:rPr>
            <a:t>The features of this hotel have been bold innovative designs that have initiated interest and captivated the imagination of their target audience</a:t>
          </a:r>
          <a:endParaRPr lang="en-GB" sz="2600" kern="1200" dirty="0">
            <a:latin typeface="Times New Roman" panose="02020603050405020304" pitchFamily="18" charset="0"/>
            <a:cs typeface="Times New Roman" panose="02020603050405020304" pitchFamily="18" charset="0"/>
          </a:endParaRPr>
        </a:p>
      </dsp:txBody>
      <dsp:txXfrm rot="10800000">
        <a:off x="394760" y="2077434"/>
        <a:ext cx="4549661" cy="2461000"/>
      </dsp:txXfrm>
    </dsp:sp>
    <dsp:sp modelId="{4D5A3EA2-6E31-4526-905E-F70EFF6BF8D3}">
      <dsp:nvSpPr>
        <dsp:cNvPr id="0" name=""/>
        <dsp:cNvSpPr/>
      </dsp:nvSpPr>
      <dsp:spPr>
        <a:xfrm>
          <a:off x="5642172" y="1040"/>
          <a:ext cx="4705833" cy="1953171"/>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182877-D64D-4D74-B287-2F5719FC151A}">
      <dsp:nvSpPr>
        <dsp:cNvPr id="0" name=""/>
        <dsp:cNvSpPr/>
      </dsp:nvSpPr>
      <dsp:spPr>
        <a:xfrm rot="10800000">
          <a:off x="5493091" y="2077434"/>
          <a:ext cx="4705833" cy="2539086"/>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GB" sz="2600" u="none" kern="1200" dirty="0">
              <a:latin typeface="Times New Roman" panose="02020603050405020304" pitchFamily="18" charset="0"/>
              <a:cs typeface="Times New Roman" panose="02020603050405020304" pitchFamily="18" charset="0"/>
            </a:rPr>
            <a:t>The pet-friendly policies and amenities of this hotel have allowed guests to travel with their furry friends which has enhanced their overall experiences (</a:t>
          </a:r>
          <a:r>
            <a:rPr lang="en-GB" sz="2600" u="none" kern="1200" dirty="0" err="1">
              <a:latin typeface="Times New Roman" panose="02020603050405020304" pitchFamily="18" charset="0"/>
              <a:cs typeface="Times New Roman" panose="02020603050405020304" pitchFamily="18" charset="0"/>
            </a:rPr>
            <a:t>Ihg</a:t>
          </a:r>
          <a:r>
            <a:rPr lang="en-GB" sz="2600" u="none" kern="1200" dirty="0">
              <a:latin typeface="Times New Roman" panose="02020603050405020304" pitchFamily="18" charset="0"/>
              <a:cs typeface="Times New Roman" panose="02020603050405020304" pitchFamily="18" charset="0"/>
            </a:rPr>
            <a:t>, 2023). </a:t>
          </a:r>
          <a:endParaRPr lang="en-IN" sz="2600" u="none" kern="1200" dirty="0">
            <a:latin typeface="Times New Roman" panose="02020603050405020304" pitchFamily="18" charset="0"/>
            <a:cs typeface="Times New Roman" panose="02020603050405020304" pitchFamily="18" charset="0"/>
          </a:endParaRPr>
        </a:p>
      </dsp:txBody>
      <dsp:txXfrm rot="10800000">
        <a:off x="5571177" y="2077434"/>
        <a:ext cx="4549661" cy="2461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8C1DD9-77FE-49FF-950F-B1FABB5138D1}"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FE53AC-8970-425E-877F-6EA8FDE0A5FA}" type="slidenum">
              <a:rPr lang="en-GB" smtClean="0"/>
              <a:t>‹#›</a:t>
            </a:fld>
            <a:endParaRPr lang="en-GB"/>
          </a:p>
        </p:txBody>
      </p:sp>
    </p:spTree>
    <p:extLst>
      <p:ext uri="{BB962C8B-B14F-4D97-AF65-F5344CB8AC3E}">
        <p14:creationId xmlns:p14="http://schemas.microsoft.com/office/powerpoint/2010/main" val="19527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US" dirty="0"/>
          </a:p>
        </p:txBody>
      </p:sp>
      <p:sp>
        <p:nvSpPr>
          <p:cNvPr id="4" name="Substituent număr diapozitiv 3"/>
          <p:cNvSpPr>
            <a:spLocks noGrp="1"/>
          </p:cNvSpPr>
          <p:nvPr>
            <p:ph type="sldNum" sz="quarter" idx="5"/>
          </p:nvPr>
        </p:nvSpPr>
        <p:spPr/>
        <p:txBody>
          <a:bodyPr/>
          <a:lstStyle/>
          <a:p>
            <a:fld id="{27FE53AC-8970-425E-877F-6EA8FDE0A5FA}" type="slidenum">
              <a:rPr lang="en-GB" smtClean="0"/>
              <a:t>1</a:t>
            </a:fld>
            <a:endParaRPr lang="en-GB"/>
          </a:p>
        </p:txBody>
      </p:sp>
    </p:spTree>
    <p:extLst>
      <p:ext uri="{BB962C8B-B14F-4D97-AF65-F5344CB8AC3E}">
        <p14:creationId xmlns:p14="http://schemas.microsoft.com/office/powerpoint/2010/main" val="2585334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In the hospitality industry quality service and guest services have been regarded to be Paramount. They have been regarded as the Bedrock upon which guest satisfaction, loyalty and positive reputation have been built. Therefore, exceptional service and genuine hospitality have not only met the needs of guests but also created memorable experiences that have ensured guests return and recommend the establishment as well as fostering long-term success and growth for the hotels. This presentation would delve into the unique features of Kimpton, its target audience, the exceptional guest services and facilities offered by the company</a:t>
            </a:r>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3</a:t>
            </a:fld>
            <a:endParaRPr lang="en-GB"/>
          </a:p>
        </p:txBody>
      </p:sp>
    </p:spTree>
    <p:extLst>
      <p:ext uri="{BB962C8B-B14F-4D97-AF65-F5344CB8AC3E}">
        <p14:creationId xmlns:p14="http://schemas.microsoft.com/office/powerpoint/2010/main" val="2415658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brief introduction of Kimpton Hotel has a distinguished chain of boutique hotels and restaurants which has been well known for its personalised service, distinct design, and commitment towards environmental sustainability, the company was founded in 1981. The company has successfully combined the luxury and charm that the company has in offering personalised boutique experiences that have resonated well with modern travellers. The beautifully designed rooms of this company have provided comfortable, stylish and welcoming Retreat for guests. </a:t>
            </a:r>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4</a:t>
            </a:fld>
            <a:endParaRPr lang="en-GB"/>
          </a:p>
        </p:txBody>
      </p:sp>
    </p:spTree>
    <p:extLst>
      <p:ext uri="{BB962C8B-B14F-4D97-AF65-F5344CB8AC3E}">
        <p14:creationId xmlns:p14="http://schemas.microsoft.com/office/powerpoint/2010/main" val="882954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major consumers of this hotel chain have been regarded as business travellers, millennials social influencers and discerning leisure travellers. The company has been successfully attracting descending business travellers seeking a blend of convenience, comfort and personalised service. The trendy ambience and social media-friendly spaces have made the company a favourite among social influencers and millennials. The Appeal of this hotel to the leisure travellers who have been searching for an authentic local experience and curated amenities. </a:t>
            </a:r>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5</a:t>
            </a:fld>
            <a:endParaRPr lang="en-GB"/>
          </a:p>
        </p:txBody>
      </p:sp>
    </p:spTree>
    <p:extLst>
      <p:ext uri="{BB962C8B-B14F-4D97-AF65-F5344CB8AC3E}">
        <p14:creationId xmlns:p14="http://schemas.microsoft.com/office/powerpoint/2010/main" val="3999537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50000"/>
              </a:lnSpc>
              <a:buFont typeface="Arial" panose="020B0604020202020204" pitchFamily="34" charset="0"/>
              <a:buNone/>
            </a:pPr>
            <a:r>
              <a:rPr lang="en-GB" sz="1800" dirty="0">
                <a:effectLst/>
                <a:latin typeface="Times New Roman" panose="02020603050405020304" pitchFamily="18" charset="0"/>
                <a:ea typeface="Times New Roman" panose="02020603050405020304" pitchFamily="18" charset="0"/>
              </a:rPr>
              <a:t>The features of this hotel have featured bold innovative designs that have initiated interest and captivated the imagination of their target audience. The pet-friendly policies and amenities of this hotel have allowed guests to travel with their furry friends which has enhanced their overall experiences.</a:t>
            </a:r>
            <a:endParaRPr lang="en-GB" b="1" dirty="0"/>
          </a:p>
        </p:txBody>
      </p:sp>
      <p:sp>
        <p:nvSpPr>
          <p:cNvPr id="4" name="Slide Number Placeholder 3"/>
          <p:cNvSpPr>
            <a:spLocks noGrp="1"/>
          </p:cNvSpPr>
          <p:nvPr>
            <p:ph type="sldNum" sz="quarter" idx="5"/>
          </p:nvPr>
        </p:nvSpPr>
        <p:spPr/>
        <p:txBody>
          <a:bodyPr/>
          <a:lstStyle/>
          <a:p>
            <a:fld id="{27FE53AC-8970-425E-877F-6EA8FDE0A5FA}" type="slidenum">
              <a:rPr lang="en-GB" smtClean="0"/>
              <a:t>6</a:t>
            </a:fld>
            <a:endParaRPr lang="en-GB"/>
          </a:p>
        </p:txBody>
      </p:sp>
    </p:spTree>
    <p:extLst>
      <p:ext uri="{BB962C8B-B14F-4D97-AF65-F5344CB8AC3E}">
        <p14:creationId xmlns:p14="http://schemas.microsoft.com/office/powerpoint/2010/main" val="1832150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well-trained staff of hotels has been successfully delivering exceptional service that has ensured guests have been feeling valued and for throughout their stay. From Spa services to fitness centres, hotels have been offering a wide range of premium amenities that have elevated the guest experience. The culinary offerings of hotels have provided guests with memorable dining experiences through which the company has highlighted the local flavours and creative menu. </a:t>
            </a:r>
            <a:endParaRPr lang="en-IN"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7</a:t>
            </a:fld>
            <a:endParaRPr lang="en-GB"/>
          </a:p>
        </p:txBody>
      </p:sp>
    </p:spTree>
    <p:extLst>
      <p:ext uri="{BB962C8B-B14F-4D97-AF65-F5344CB8AC3E}">
        <p14:creationId xmlns:p14="http://schemas.microsoft.com/office/powerpoint/2010/main" val="3825521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Kimpton Hotel can provide significant training to the staff that would help them in delivering exceptional service to the entire high customer satisfaction. Kimpton Hotel can also broaden its range of premium amenities and add more services such as fitness centres in the hotels. Nowadays guests are high conscious about their health and fitness. Kimpton Hotels can also refine its culinary services and recruit local chefs and cooks who have greater knowledge of local foods and the company would be able to offer memorable dining experiences through which the company has highlighted the local flavours and creative menu. </a:t>
            </a:r>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8</a:t>
            </a:fld>
            <a:endParaRPr lang="en-GB"/>
          </a:p>
        </p:txBody>
      </p:sp>
    </p:spTree>
    <p:extLst>
      <p:ext uri="{BB962C8B-B14F-4D97-AF65-F5344CB8AC3E}">
        <p14:creationId xmlns:p14="http://schemas.microsoft.com/office/powerpoint/2010/main" val="3132353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Hospitality has been observed to be regarded as one of the core components of the philosophy of Kimpton Hotel. It has helped the company in developing meaningful connections turning guests into lifelong advocates and fostering loyalty. The dedicated staff has been greeting the guests with genuine smiles that have created an immediate sense of comfort and belongingness among them. The attentive service of this hotel has ensured that every request has been made with promptness and efficiency which has left a lasting impression of exceptional care. The personalised approach of this company of tailoring services and experiences to meet the individual needs of each case has ensured a truly memorable stay for the guests. The company has been offering special surprises to curated activities that have provided unforgettable experiences that left a lasting impression of this company on the guests.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7FE53AC-8970-425E-877F-6EA8FDE0A5FA}" type="slidenum">
              <a:rPr lang="en-GB" smtClean="0"/>
              <a:t>9</a:t>
            </a:fld>
            <a:endParaRPr lang="en-GB"/>
          </a:p>
        </p:txBody>
      </p:sp>
    </p:spTree>
    <p:extLst>
      <p:ext uri="{BB962C8B-B14F-4D97-AF65-F5344CB8AC3E}">
        <p14:creationId xmlns:p14="http://schemas.microsoft.com/office/powerpoint/2010/main" val="261626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Hotels including Kimptons have been meeting and exceeding guest experience with the help of meticulous attention to detail offering personalised services and anticipating guest needs. For example, in Kimpton, the indulgence experiences have provided blissful relaxation and rejuvenation to the guests. The rooftop pools have provided spectacular views and ultimate relaxation. On the other hand, the company has also focused on providing luxurious amenities to the guests such as the company has been pampering guests with premium toiletries, plush towels and beautiful bathroom designs that have provided a truly intelligent experience to the guests. </a:t>
            </a:r>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10</a:t>
            </a:fld>
            <a:endParaRPr lang="en-GB"/>
          </a:p>
        </p:txBody>
      </p:sp>
    </p:spTree>
    <p:extLst>
      <p:ext uri="{BB962C8B-B14F-4D97-AF65-F5344CB8AC3E}">
        <p14:creationId xmlns:p14="http://schemas.microsoft.com/office/powerpoint/2010/main" val="403096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From this presentation, it can be concluded that Kimpton Hotel has redefined the concept of hospitality by offering unique experiences, unparalleled service and extraordinary attention to detail. Hotels including Kimptons have been meeting and exceeding guest experience with the help of meticulous attention to detail offering personalised services and anticipating guest needs.</a:t>
            </a:r>
            <a:endParaRPr lang="en-IN"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FE53AC-8970-425E-877F-6EA8FDE0A5FA}" type="slidenum">
              <a:rPr lang="en-GB" smtClean="0"/>
              <a:t>11</a:t>
            </a:fld>
            <a:endParaRPr lang="en-GB"/>
          </a:p>
        </p:txBody>
      </p:sp>
    </p:spTree>
    <p:extLst>
      <p:ext uri="{BB962C8B-B14F-4D97-AF65-F5344CB8AC3E}">
        <p14:creationId xmlns:p14="http://schemas.microsoft.com/office/powerpoint/2010/main" val="3594240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ED6AC-397E-97A3-211B-BD84A9A462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140006-F2EC-FEDE-4E90-13E5F8B68B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58C7CA-B3A5-3189-4865-465357C6845D}"/>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5" name="Footer Placeholder 4">
            <a:extLst>
              <a:ext uri="{FF2B5EF4-FFF2-40B4-BE49-F238E27FC236}">
                <a16:creationId xmlns:a16="http://schemas.microsoft.com/office/drawing/2014/main" id="{B6D470DD-90C7-4174-1EB8-E3161AE23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6A989C-B96A-8A2E-0AF8-7F0A4E1DF61E}"/>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3815872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4A2B-3D94-B0A1-E385-C0507D11F1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2457D8-433A-092A-4935-AE8B5B9B82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87389-05ED-9FBA-54C1-ABA0654A45F5}"/>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5" name="Footer Placeholder 4">
            <a:extLst>
              <a:ext uri="{FF2B5EF4-FFF2-40B4-BE49-F238E27FC236}">
                <a16:creationId xmlns:a16="http://schemas.microsoft.com/office/drawing/2014/main" id="{A709A3BF-BBDA-785E-09EA-FF31A8DACA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90C48-15F0-DEF9-8D2B-92B2D2B1A825}"/>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1332675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76B6-EC83-7CD4-8469-A2FA7D1AE1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A56E6B-2EAE-60B6-6339-94C849A58D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F6B003-D628-B027-53BB-3B54A9A124FC}"/>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5" name="Footer Placeholder 4">
            <a:extLst>
              <a:ext uri="{FF2B5EF4-FFF2-40B4-BE49-F238E27FC236}">
                <a16:creationId xmlns:a16="http://schemas.microsoft.com/office/drawing/2014/main" id="{152FF5BA-B32F-8EC5-ABC3-291D52D28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E9785-F5BE-80CB-C4D6-B02D3C2812C0}"/>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2985785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EF57-8C2C-8BB4-B405-77EDECC9E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3D51D6-E1D0-BFDB-3A63-6D55C9E324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64299C-39FF-708A-6457-83E0AE75FC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57AC62-9DDA-F8BB-CA73-321FF3A0AB56}"/>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6" name="Footer Placeholder 5">
            <a:extLst>
              <a:ext uri="{FF2B5EF4-FFF2-40B4-BE49-F238E27FC236}">
                <a16:creationId xmlns:a16="http://schemas.microsoft.com/office/drawing/2014/main" id="{69BD64B5-F7A4-3D03-1CA4-CCEEDFBE97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F4CCF3-FE14-452D-1DDB-6866FE5447B5}"/>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160832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AE13-EBE1-547E-6B69-0248F3FF14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75FF66-71DB-68E6-4BB7-C675CF820E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5CCD82-E5E9-1C13-2BA6-2ED6C06334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546731-9B7E-B154-C49C-70F28E0AFA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E2DF87-C1D0-F953-3CA6-7C2A34BD0F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8AA418-A63A-9C72-CDF9-DEE6AA42B17D}"/>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8" name="Footer Placeholder 7">
            <a:extLst>
              <a:ext uri="{FF2B5EF4-FFF2-40B4-BE49-F238E27FC236}">
                <a16:creationId xmlns:a16="http://schemas.microsoft.com/office/drawing/2014/main" id="{DF6D07F5-2657-5C4F-247A-686095B61C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C68D1A-BFB3-1662-A429-8EBD1BB554AB}"/>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3793753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64800-F55E-CD25-766A-4344766ACB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438749-F24A-E499-FAAF-202F6643E41E}"/>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4" name="Footer Placeholder 3">
            <a:extLst>
              <a:ext uri="{FF2B5EF4-FFF2-40B4-BE49-F238E27FC236}">
                <a16:creationId xmlns:a16="http://schemas.microsoft.com/office/drawing/2014/main" id="{0DFB0CCE-4A35-E8C6-4419-A298833FDC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3F6A8C-0982-5347-6BCC-B50928A4F238}"/>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3377164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5477F1-CC6D-BDBE-C67D-C949B148D9F3}"/>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3" name="Footer Placeholder 2">
            <a:extLst>
              <a:ext uri="{FF2B5EF4-FFF2-40B4-BE49-F238E27FC236}">
                <a16:creationId xmlns:a16="http://schemas.microsoft.com/office/drawing/2014/main" id="{9E23C77A-4521-6ABB-B08B-543B0AA6F7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81D37B-D119-5988-B4D4-03691BA10533}"/>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1610127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8E880-2814-FF31-768F-4BAFA77CD3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F1500A-CCB6-DBBE-3B93-EFCF1E8DC8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EACDC6-DD82-889D-E06B-7F3C55CBE1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EB42B9-566F-C3FF-7D9E-899E5D4B6A31}"/>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6" name="Footer Placeholder 5">
            <a:extLst>
              <a:ext uri="{FF2B5EF4-FFF2-40B4-BE49-F238E27FC236}">
                <a16:creationId xmlns:a16="http://schemas.microsoft.com/office/drawing/2014/main" id="{E4220737-202F-CA7F-71F9-DA96EC504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748AC8-20C5-A682-BFFD-78D0E4F65F3A}"/>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4150597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415E4-DB7F-4375-6394-882F6D7C0E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9665DA-1821-D07C-20FE-2FC8369C49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523C1F-2014-1C42-CD84-165596D392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09F9E4-95F8-D907-51E8-E5216841B972}"/>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6" name="Footer Placeholder 5">
            <a:extLst>
              <a:ext uri="{FF2B5EF4-FFF2-40B4-BE49-F238E27FC236}">
                <a16:creationId xmlns:a16="http://schemas.microsoft.com/office/drawing/2014/main" id="{C420F3A7-FA92-B7BE-264D-8A670190DC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76E091-8E86-A692-A55C-23750E15DBFA}"/>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1026895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81F11-8BBE-A60C-E8D3-021E5D74FC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10594D-5414-D661-3F5D-63A7550780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B87D-DD7D-AECC-2C40-96048B775D53}"/>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5" name="Footer Placeholder 4">
            <a:extLst>
              <a:ext uri="{FF2B5EF4-FFF2-40B4-BE49-F238E27FC236}">
                <a16:creationId xmlns:a16="http://schemas.microsoft.com/office/drawing/2014/main" id="{9FEFB27F-06D4-AFD7-68A2-34A179D5BA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2A92CA-D3B7-9FCD-7692-47D4141E32B6}"/>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616289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E4DCB-D4A7-8767-36AA-A24C4D5F5E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048EE5-7C49-4F58-A61E-3A7680A310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BB77F-24F5-4CCD-9ED3-E8FE43A53800}"/>
              </a:ext>
            </a:extLst>
          </p:cNvPr>
          <p:cNvSpPr>
            <a:spLocks noGrp="1"/>
          </p:cNvSpPr>
          <p:nvPr>
            <p:ph type="dt" sz="half" idx="10"/>
          </p:nvPr>
        </p:nvSpPr>
        <p:spPr/>
        <p:txBody>
          <a:bodyPr/>
          <a:lstStyle/>
          <a:p>
            <a:fld id="{216BDAD8-26AC-4B6D-8A86-544AA9309B8C}" type="datetimeFigureOut">
              <a:rPr lang="en-GB" smtClean="0"/>
              <a:t>22/10/2023</a:t>
            </a:fld>
            <a:endParaRPr lang="en-GB"/>
          </a:p>
        </p:txBody>
      </p:sp>
      <p:sp>
        <p:nvSpPr>
          <p:cNvPr id="5" name="Footer Placeholder 4">
            <a:extLst>
              <a:ext uri="{FF2B5EF4-FFF2-40B4-BE49-F238E27FC236}">
                <a16:creationId xmlns:a16="http://schemas.microsoft.com/office/drawing/2014/main" id="{F484B653-28BF-438F-A865-20FBEB6FB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FB6401-F518-94C3-A8B9-01028BA3AC68}"/>
              </a:ext>
            </a:extLst>
          </p:cNvPr>
          <p:cNvSpPr>
            <a:spLocks noGrp="1"/>
          </p:cNvSpPr>
          <p:nvPr>
            <p:ph type="sldNum" sz="quarter" idx="12"/>
          </p:nvPr>
        </p:nvSpPr>
        <p:spPr/>
        <p:txBody>
          <a:bodyPr/>
          <a:lstStyle/>
          <a:p>
            <a:fld id="{2252A160-FD6E-489F-A941-508247796432}" type="slidenum">
              <a:rPr lang="en-GB" smtClean="0"/>
              <a:t>‹#›</a:t>
            </a:fld>
            <a:endParaRPr lang="en-GB"/>
          </a:p>
        </p:txBody>
      </p:sp>
    </p:spTree>
    <p:extLst>
      <p:ext uri="{BB962C8B-B14F-4D97-AF65-F5344CB8AC3E}">
        <p14:creationId xmlns:p14="http://schemas.microsoft.com/office/powerpoint/2010/main" val="4021761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124F25-715F-68DF-5CB0-FE0268ED6F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14D2F-B230-7E95-43F9-E3A13744C5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876A01-E608-6DE4-893E-51FA194003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6BDAD8-26AC-4B6D-8A86-544AA9309B8C}" type="datetimeFigureOut">
              <a:rPr lang="en-GB" smtClean="0"/>
              <a:t>22/10/2023</a:t>
            </a:fld>
            <a:endParaRPr lang="en-GB"/>
          </a:p>
        </p:txBody>
      </p:sp>
      <p:sp>
        <p:nvSpPr>
          <p:cNvPr id="5" name="Footer Placeholder 4">
            <a:extLst>
              <a:ext uri="{FF2B5EF4-FFF2-40B4-BE49-F238E27FC236}">
                <a16:creationId xmlns:a16="http://schemas.microsoft.com/office/drawing/2014/main" id="{AC4ED25E-FCAD-EADA-FE76-6B718359BF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3FFB8F-B69E-6FED-6F8B-DFEB0609B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52A160-FD6E-489F-A941-508247796432}" type="slidenum">
              <a:rPr lang="en-GB" smtClean="0"/>
              <a:t>‹#›</a:t>
            </a:fld>
            <a:endParaRPr lang="en-GB"/>
          </a:p>
        </p:txBody>
      </p:sp>
    </p:spTree>
    <p:extLst>
      <p:ext uri="{BB962C8B-B14F-4D97-AF65-F5344CB8AC3E}">
        <p14:creationId xmlns:p14="http://schemas.microsoft.com/office/powerpoint/2010/main" val="10539493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flickr.com/photos/50556467@N03/4643862699/"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flickr.com/photos/steigenberger/18193840748/" TargetMode="External"/><Relationship Id="rId7" Type="http://schemas.openxmlformats.org/officeDocument/2006/relationships/diagramColors" Target="../diagrams/colors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1"/><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rawpixel.com/image/424040/premium-photo-image-waitress-anniversary-bear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orbes.com/companies/kimpton-hotels-restaurants/" TargetMode="External"/><Relationship Id="rId2" Type="http://schemas.openxmlformats.org/officeDocument/2006/relationships/hyperlink" Target="https://www.cntraveler.com/hotels/new-orleans/kimpton-hotel-fontenot" TargetMode="External"/><Relationship Id="rId1" Type="http://schemas.openxmlformats.org/officeDocument/2006/relationships/slideLayout" Target="../slideLayouts/slideLayout2.xml"/><Relationship Id="rId6" Type="http://schemas.openxmlformats.org/officeDocument/2006/relationships/hyperlink" Target="https://www.kimptonmaalaibangkok.com/hotel-overview/" TargetMode="External"/><Relationship Id="rId5" Type="http://schemas.openxmlformats.org/officeDocument/2006/relationships/hyperlink" Target="https://www.ihgplc.com/en/our-brands/kimpton" TargetMode="External"/><Relationship Id="rId4" Type="http://schemas.openxmlformats.org/officeDocument/2006/relationships/hyperlink" Target="https://www.ihg.com/kimptonhotels/content/us/en/press/kimpton-histor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9000"/>
            <a:lum/>
            <a:extLst>
              <a:ext uri="{837473B0-CC2E-450A-ABE3-18F120FF3D39}">
                <a1611:picAttrSrcUrl xmlns:a1611="http://schemas.microsoft.com/office/drawing/2016/11/main" r:id="rId4"/>
              </a:ext>
            </a:extLst>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ADB32-EFE7-0E6D-40CF-D444409C9964}"/>
              </a:ext>
            </a:extLst>
          </p:cNvPr>
          <p:cNvSpPr>
            <a:spLocks noGrp="1"/>
          </p:cNvSpPr>
          <p:nvPr>
            <p:ph type="ctrTitle"/>
          </p:nvPr>
        </p:nvSpPr>
        <p:spPr>
          <a:xfrm>
            <a:off x="1653209" y="1462468"/>
            <a:ext cx="9144000" cy="964854"/>
          </a:xfrm>
        </p:spPr>
        <p:txBody>
          <a:bodyPr>
            <a:noAutofit/>
          </a:bodyPr>
          <a:lstStyle/>
          <a:p>
            <a:r>
              <a:rPr lang="en-GB" b="1" dirty="0">
                <a:latin typeface="Times New Roman" panose="02020603050405020304" pitchFamily="18" charset="0"/>
                <a:cs typeface="Times New Roman" panose="02020603050405020304" pitchFamily="18" charset="0"/>
              </a:rPr>
              <a:t>HOSPITALITY &amp; GUEST SERVICES</a:t>
            </a:r>
          </a:p>
        </p:txBody>
      </p:sp>
      <p:sp>
        <p:nvSpPr>
          <p:cNvPr id="3" name="Subtitle 2">
            <a:extLst>
              <a:ext uri="{FF2B5EF4-FFF2-40B4-BE49-F238E27FC236}">
                <a16:creationId xmlns:a16="http://schemas.microsoft.com/office/drawing/2014/main" id="{476B0444-5497-06D3-69F6-C2C95BBF3EB3}"/>
              </a:ext>
            </a:extLst>
          </p:cNvPr>
          <p:cNvSpPr>
            <a:spLocks noGrp="1"/>
          </p:cNvSpPr>
          <p:nvPr>
            <p:ph type="subTitle" idx="1"/>
          </p:nvPr>
        </p:nvSpPr>
        <p:spPr>
          <a:xfrm>
            <a:off x="3048000" y="5767629"/>
            <a:ext cx="9144000" cy="964854"/>
          </a:xfrm>
        </p:spPr>
        <p:txBody>
          <a:bodyPr/>
          <a:lstStyle/>
          <a:p>
            <a:pPr algn="l"/>
            <a:r>
              <a:rPr lang="en-GB" dirty="0">
                <a:latin typeface="Times New Roman" panose="02020603050405020304" pitchFamily="18" charset="0"/>
                <a:cs typeface="Times New Roman" panose="02020603050405020304" pitchFamily="18" charset="0"/>
              </a:rPr>
              <a:t>Student Name: Ioana Neagu	</a:t>
            </a:r>
          </a:p>
          <a:p>
            <a:pPr algn="l"/>
            <a:r>
              <a:rPr lang="en-GB" dirty="0">
                <a:latin typeface="Times New Roman" panose="02020603050405020304" pitchFamily="18" charset="0"/>
                <a:cs typeface="Times New Roman" panose="02020603050405020304" pitchFamily="18" charset="0"/>
              </a:rPr>
              <a:t>Student ID: 2245342</a:t>
            </a:r>
          </a:p>
        </p:txBody>
      </p:sp>
    </p:spTree>
    <p:extLst>
      <p:ext uri="{BB962C8B-B14F-4D97-AF65-F5344CB8AC3E}">
        <p14:creationId xmlns:p14="http://schemas.microsoft.com/office/powerpoint/2010/main" val="3100288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1000"/>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9C11-00C3-8B54-C5F7-815ED1FE616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Contents</a:t>
            </a:r>
          </a:p>
        </p:txBody>
      </p:sp>
      <p:graphicFrame>
        <p:nvGraphicFramePr>
          <p:cNvPr id="4" name="Content Placeholder 3">
            <a:extLst>
              <a:ext uri="{FF2B5EF4-FFF2-40B4-BE49-F238E27FC236}">
                <a16:creationId xmlns:a16="http://schemas.microsoft.com/office/drawing/2014/main" id="{3C7EBCCD-90FE-3698-11C0-E0B7E384AB20}"/>
              </a:ext>
            </a:extLst>
          </p:cNvPr>
          <p:cNvGraphicFramePr>
            <a:graphicFrameLocks noGrp="1"/>
          </p:cNvGraphicFramePr>
          <p:nvPr>
            <p:ph idx="1"/>
            <p:extLst>
              <p:ext uri="{D42A27DB-BD31-4B8C-83A1-F6EECF244321}">
                <p14:modId xmlns:p14="http://schemas.microsoft.com/office/powerpoint/2010/main" val="40730069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1202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impton Shinjuku Hotel in Tokyo | Kimpton Hotels">
            <a:extLst>
              <a:ext uri="{FF2B5EF4-FFF2-40B4-BE49-F238E27FC236}">
                <a16:creationId xmlns:a16="http://schemas.microsoft.com/office/drawing/2014/main" id="{9E842F76-42CD-ADE3-45D7-1B4C1373B8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D47005E-E2D8-1EE8-1104-A067BCD32906}"/>
              </a:ext>
            </a:extLst>
          </p:cNvPr>
          <p:cNvSpPr>
            <a:spLocks noGrp="1"/>
          </p:cNvSpPr>
          <p:nvPr>
            <p:ph idx="1"/>
          </p:nvPr>
        </p:nvSpPr>
        <p:spPr>
          <a:xfrm>
            <a:off x="0" y="1855442"/>
            <a:ext cx="5165035" cy="4351338"/>
          </a:xfrm>
          <a:solidFill>
            <a:schemeClr val="bg1">
              <a:alpha val="85000"/>
            </a:schemeClr>
          </a:solidFill>
        </p:spPr>
        <p:txBody>
          <a:bodyPr>
            <a:normAutofit fontScale="92500"/>
          </a:bodyPr>
          <a:lstStyle/>
          <a:p>
            <a:pPr marL="0" lvl="0" indent="0" algn="ctr">
              <a:lnSpc>
                <a:spcPct val="150000"/>
              </a:lnSpc>
              <a:buNone/>
            </a:pPr>
            <a:r>
              <a:rPr lang="en-GB" sz="3500" b="1"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35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the hospitality industry quality service and guest services have been regarded to be Paramount</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Exceptional service and genuine hospitality have not only met the needs of guests but also created memorable experiences (</a:t>
            </a:r>
            <a:r>
              <a:rPr lang="en-GB" sz="1800" u="none" strike="noStrike" dirty="0" err="1">
                <a:effectLst/>
                <a:latin typeface="Times New Roman" panose="02020603050405020304" pitchFamily="18" charset="0"/>
                <a:ea typeface="Times New Roman" panose="02020603050405020304" pitchFamily="18" charset="0"/>
              </a:rPr>
              <a:t>Buhalis</a:t>
            </a:r>
            <a:r>
              <a:rPr lang="en-GB" sz="1800" u="none" strike="noStrike" dirty="0">
                <a:effectLst/>
                <a:latin typeface="Times New Roman" panose="02020603050405020304" pitchFamily="18" charset="0"/>
                <a:ea typeface="Times New Roman" panose="02020603050405020304" pitchFamily="18" charset="0"/>
              </a:rPr>
              <a:t> and </a:t>
            </a:r>
            <a:r>
              <a:rPr lang="en-GB" sz="1800" u="none" strike="noStrike" dirty="0" err="1">
                <a:effectLst/>
                <a:latin typeface="Times New Roman" panose="02020603050405020304" pitchFamily="18" charset="0"/>
                <a:ea typeface="Times New Roman" panose="02020603050405020304" pitchFamily="18" charset="0"/>
              </a:rPr>
              <a:t>Moldavska</a:t>
            </a:r>
            <a:r>
              <a:rPr lang="en-GB" sz="1800" u="none" strike="noStrike" dirty="0">
                <a:effectLst/>
                <a:latin typeface="Times New Roman" panose="02020603050405020304" pitchFamily="18" charset="0"/>
                <a:ea typeface="Times New Roman" panose="02020603050405020304" pitchFamily="18" charset="0"/>
              </a:rPr>
              <a:t>, 2022)</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presentation would delve into the unique features of Kimpton</a:t>
            </a:r>
            <a:endParaRPr lang="en-IN" sz="1800" u="none" strike="noStrike"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67129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2FABC-FC22-191A-D4F2-417ED925808E}"/>
              </a:ext>
            </a:extLst>
          </p:cNvPr>
          <p:cNvSpPr>
            <a:spLocks noGrp="1"/>
          </p:cNvSpPr>
          <p:nvPr>
            <p:ph type="title"/>
          </p:nvPr>
        </p:nvSpPr>
        <p:spPr>
          <a:xfrm>
            <a:off x="260074" y="365125"/>
            <a:ext cx="4717774" cy="1325563"/>
          </a:xfrm>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Brief Introduction of Kimpton Hotel</a:t>
            </a:r>
            <a:endParaRPr lang="en-GB" sz="6600" b="1" dirty="0"/>
          </a:p>
        </p:txBody>
      </p:sp>
      <p:sp>
        <p:nvSpPr>
          <p:cNvPr id="3" name="Content Placeholder 2">
            <a:extLst>
              <a:ext uri="{FF2B5EF4-FFF2-40B4-BE49-F238E27FC236}">
                <a16:creationId xmlns:a16="http://schemas.microsoft.com/office/drawing/2014/main" id="{DCE7898A-3585-B484-2663-D87681EA4EB0}"/>
              </a:ext>
            </a:extLst>
          </p:cNvPr>
          <p:cNvSpPr>
            <a:spLocks noGrp="1"/>
          </p:cNvSpPr>
          <p:nvPr>
            <p:ph idx="1"/>
          </p:nvPr>
        </p:nvSpPr>
        <p:spPr>
          <a:xfrm>
            <a:off x="453887" y="2004529"/>
            <a:ext cx="4330148" cy="4351338"/>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Kimpton Hotels has been regarded as a distinguished chain of boutique hotels and restaurants (</a:t>
            </a:r>
            <a:r>
              <a:rPr lang="en-GB" sz="1800" u="none" strike="noStrike" dirty="0" err="1">
                <a:effectLst/>
                <a:latin typeface="Times New Roman" panose="02020603050405020304" pitchFamily="18" charset="0"/>
                <a:ea typeface="Times New Roman" panose="02020603050405020304" pitchFamily="18" charset="0"/>
              </a:rPr>
              <a:t>Ihgplc</a:t>
            </a:r>
            <a:r>
              <a:rPr lang="en-GB" sz="1800" u="none" strike="noStrike" dirty="0">
                <a:effectLst/>
                <a:latin typeface="Times New Roman" panose="02020603050405020304" pitchFamily="18" charset="0"/>
                <a:ea typeface="Times New Roman" panose="02020603050405020304" pitchFamily="18" charset="0"/>
              </a:rPr>
              <a:t>, 2023)</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Combined the luxury and charm that the company has in offering personalised boutique experiences (</a:t>
            </a:r>
            <a:r>
              <a:rPr lang="en-GB" sz="1800" u="none" strike="noStrike" dirty="0" err="1">
                <a:effectLst/>
                <a:latin typeface="Times New Roman" panose="02020603050405020304" pitchFamily="18" charset="0"/>
                <a:ea typeface="Times New Roman" panose="02020603050405020304" pitchFamily="18" charset="0"/>
              </a:rPr>
              <a:t>Kimptonmaalaibangkok</a:t>
            </a:r>
            <a:r>
              <a:rPr lang="en-GB" sz="1800" u="none" strike="noStrike" dirty="0">
                <a:effectLst/>
                <a:latin typeface="Times New Roman" panose="02020603050405020304" pitchFamily="18" charset="0"/>
                <a:ea typeface="Times New Roman" panose="02020603050405020304" pitchFamily="18" charset="0"/>
              </a:rPr>
              <a:t>, 2023)</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beautifully designed rooms of this company have provided comfortable, stylish and welcoming Retreat for guests</a:t>
            </a:r>
            <a:endParaRPr lang="en-IN" sz="1800" u="none" strike="noStrike" dirty="0">
              <a:effectLst/>
              <a:latin typeface="Times New Roman" panose="02020603050405020304" pitchFamily="18" charset="0"/>
              <a:ea typeface="Times New Roman" panose="02020603050405020304" pitchFamily="18" charset="0"/>
            </a:endParaRPr>
          </a:p>
          <a:p>
            <a:pPr marL="0" indent="0">
              <a:buNone/>
            </a:pPr>
            <a:endParaRPr lang="en-GB" dirty="0"/>
          </a:p>
        </p:txBody>
      </p:sp>
      <p:pic>
        <p:nvPicPr>
          <p:cNvPr id="2050" name="Picture 2" descr="Kimpton Shinjuku Tokyo - Tokyo - a MICHELIN Guide Hotel">
            <a:extLst>
              <a:ext uri="{FF2B5EF4-FFF2-40B4-BE49-F238E27FC236}">
                <a16:creationId xmlns:a16="http://schemas.microsoft.com/office/drawing/2014/main" id="{0E26A462-908A-E64A-4C4D-872BFC6136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306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A2C6F-8221-501F-3137-2ECE79065261}"/>
              </a:ext>
            </a:extLst>
          </p:cNvPr>
          <p:cNvSpPr>
            <a:spLocks noGrp="1"/>
          </p:cNvSpPr>
          <p:nvPr>
            <p:ph type="title"/>
          </p:nvPr>
        </p:nvSpPr>
        <p:spPr>
          <a:xfrm>
            <a:off x="6096000" y="482254"/>
            <a:ext cx="5257800" cy="1325563"/>
          </a:xfrm>
        </p:spPr>
        <p:txBody>
          <a:bodyPr>
            <a:normAutofit/>
          </a:bodyPr>
          <a:lstStyle/>
          <a:p>
            <a:r>
              <a:rPr lang="en-GB" sz="3200" b="1" dirty="0">
                <a:latin typeface="Times New Roman" panose="02020603050405020304" pitchFamily="18" charset="0"/>
                <a:cs typeface="Times New Roman" panose="02020603050405020304" pitchFamily="18" charset="0"/>
              </a:rPr>
              <a:t>The Hotel’s main consumers </a:t>
            </a:r>
          </a:p>
        </p:txBody>
      </p:sp>
      <p:graphicFrame>
        <p:nvGraphicFramePr>
          <p:cNvPr id="4" name="Content Placeholder 3">
            <a:extLst>
              <a:ext uri="{FF2B5EF4-FFF2-40B4-BE49-F238E27FC236}">
                <a16:creationId xmlns:a16="http://schemas.microsoft.com/office/drawing/2014/main" id="{F7C2BE35-1EB6-4D6B-02D1-BC880C89104E}"/>
              </a:ext>
            </a:extLst>
          </p:cNvPr>
          <p:cNvGraphicFramePr>
            <a:graphicFrameLocks noGrp="1"/>
          </p:cNvGraphicFramePr>
          <p:nvPr>
            <p:ph idx="1"/>
            <p:extLst>
              <p:ext uri="{D42A27DB-BD31-4B8C-83A1-F6EECF244321}">
                <p14:modId xmlns:p14="http://schemas.microsoft.com/office/powerpoint/2010/main" val="354672439"/>
              </p:ext>
            </p:extLst>
          </p:nvPr>
        </p:nvGraphicFramePr>
        <p:xfrm>
          <a:off x="5917096" y="1807817"/>
          <a:ext cx="6099313" cy="47755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Best Hotel Website Design | A Redesign for Kimpton Hotels">
            <a:extLst>
              <a:ext uri="{FF2B5EF4-FFF2-40B4-BE49-F238E27FC236}">
                <a16:creationId xmlns:a16="http://schemas.microsoft.com/office/drawing/2014/main" id="{57A74EDA-795D-D559-05E6-ECA53AA596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576103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3009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8025-F6CE-9800-A599-CD867D0DAFFB}"/>
              </a:ext>
            </a:extLst>
          </p:cNvPr>
          <p:cNvSpPr>
            <a:spLocks noGrp="1"/>
          </p:cNvSpPr>
          <p:nvPr>
            <p:ph type="title"/>
          </p:nvPr>
        </p:nvSpPr>
        <p:spPr/>
        <p:txBody>
          <a:bodyPr>
            <a:normAutofit/>
          </a:bodyPr>
          <a:lstStyle/>
          <a:p>
            <a:pPr algn="ctr"/>
            <a:r>
              <a:rPr lang="en-GB" sz="2800" b="1" dirty="0">
                <a:solidFill>
                  <a:schemeClr val="bg1"/>
                </a:solidFill>
                <a:effectLst/>
                <a:latin typeface="Times New Roman" panose="02020603050405020304" pitchFamily="18" charset="0"/>
                <a:ea typeface="Times New Roman" panose="02020603050405020304" pitchFamily="18" charset="0"/>
              </a:rPr>
              <a:t>Reasons of appeal to this group</a:t>
            </a:r>
            <a:endParaRPr lang="en-GB" sz="6000" dirty="0">
              <a:solidFill>
                <a:schemeClr val="bg1"/>
              </a:solidFill>
            </a:endParaRPr>
          </a:p>
        </p:txBody>
      </p:sp>
      <p:graphicFrame>
        <p:nvGraphicFramePr>
          <p:cNvPr id="4" name="Content Placeholder 3">
            <a:extLst>
              <a:ext uri="{FF2B5EF4-FFF2-40B4-BE49-F238E27FC236}">
                <a16:creationId xmlns:a16="http://schemas.microsoft.com/office/drawing/2014/main" id="{4045FCA3-5544-3017-41BE-BE2AB1C649B6}"/>
              </a:ext>
            </a:extLst>
          </p:cNvPr>
          <p:cNvGraphicFramePr>
            <a:graphicFrameLocks noGrp="1"/>
          </p:cNvGraphicFramePr>
          <p:nvPr>
            <p:ph idx="1"/>
            <p:extLst>
              <p:ext uri="{D42A27DB-BD31-4B8C-83A1-F6EECF244321}">
                <p14:modId xmlns:p14="http://schemas.microsoft.com/office/powerpoint/2010/main" val="2037279981"/>
              </p:ext>
            </p:extLst>
          </p:nvPr>
        </p:nvGraphicFramePr>
        <p:xfrm>
          <a:off x="838200" y="1560443"/>
          <a:ext cx="10515600" cy="4616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2305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ward-Winning Restaurants &amp; Bars | Eat + Drink with Kimpton">
            <a:extLst>
              <a:ext uri="{FF2B5EF4-FFF2-40B4-BE49-F238E27FC236}">
                <a16:creationId xmlns:a16="http://schemas.microsoft.com/office/drawing/2014/main" id="{409C0530-62E9-66F2-7918-C3BB28A963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64D8FAB-F8C3-F7BA-02AB-8E8EB1A82701}"/>
              </a:ext>
            </a:extLst>
          </p:cNvPr>
          <p:cNvSpPr>
            <a:spLocks noGrp="1"/>
          </p:cNvSpPr>
          <p:nvPr>
            <p:ph type="title"/>
          </p:nvPr>
        </p:nvSpPr>
        <p:spPr>
          <a:xfrm>
            <a:off x="687730" y="585044"/>
            <a:ext cx="4725364" cy="1325563"/>
          </a:xfrm>
        </p:spPr>
        <p:txBody>
          <a:bodyPr>
            <a:normAutofit/>
          </a:bodyPr>
          <a:lstStyle/>
          <a:p>
            <a:pPr algn="ctr"/>
            <a:r>
              <a:rPr lang="en-GB" sz="2800" b="1" dirty="0">
                <a:solidFill>
                  <a:schemeClr val="bg1"/>
                </a:solidFill>
                <a:effectLst/>
                <a:latin typeface="Times New Roman" panose="02020603050405020304" pitchFamily="18" charset="0"/>
                <a:ea typeface="Times New Roman" panose="02020603050405020304" pitchFamily="18" charset="0"/>
              </a:rPr>
              <a:t>The nature, scope and role of guest services and facilities in general</a:t>
            </a:r>
            <a:endParaRPr lang="en-GB" sz="6000" dirty="0">
              <a:solidFill>
                <a:schemeClr val="bg1"/>
              </a:solidFill>
            </a:endParaRPr>
          </a:p>
        </p:txBody>
      </p:sp>
      <p:sp>
        <p:nvSpPr>
          <p:cNvPr id="3" name="Content Placeholder 2">
            <a:extLst>
              <a:ext uri="{FF2B5EF4-FFF2-40B4-BE49-F238E27FC236}">
                <a16:creationId xmlns:a16="http://schemas.microsoft.com/office/drawing/2014/main" id="{2330B97C-5770-D3BA-0475-31344015E307}"/>
              </a:ext>
            </a:extLst>
          </p:cNvPr>
          <p:cNvSpPr>
            <a:spLocks noGrp="1"/>
          </p:cNvSpPr>
          <p:nvPr>
            <p:ph idx="1"/>
          </p:nvPr>
        </p:nvSpPr>
        <p:spPr>
          <a:xfrm>
            <a:off x="305764" y="2098675"/>
            <a:ext cx="5257800" cy="4351338"/>
          </a:xfrm>
        </p:spPr>
        <p:txBody>
          <a:bodyPr/>
          <a:lstStyle/>
          <a:p>
            <a:pPr marL="342900" lvl="0" indent="-342900" algn="just">
              <a:lnSpc>
                <a:spcPct val="150000"/>
              </a:lnSpc>
              <a:buFont typeface="Symbol" panose="05050102010706020507" pitchFamily="18" charset="2"/>
              <a:buChar char=""/>
            </a:pPr>
            <a:r>
              <a:rPr lang="en-GB" sz="1800" dirty="0">
                <a:solidFill>
                  <a:schemeClr val="bg1"/>
                </a:solidFill>
                <a:effectLst/>
                <a:latin typeface="Times New Roman" panose="02020603050405020304" pitchFamily="18" charset="0"/>
                <a:ea typeface="Times New Roman" panose="02020603050405020304" pitchFamily="18" charset="0"/>
              </a:rPr>
              <a:t>The well-trained staff of hotels has been successfully delivering exceptional service (Forbes, 2023)</a:t>
            </a:r>
            <a:endParaRPr lang="en-IN"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solidFill>
                  <a:schemeClr val="bg1"/>
                </a:solidFill>
                <a:effectLst/>
                <a:latin typeface="Times New Roman" panose="02020603050405020304" pitchFamily="18" charset="0"/>
                <a:ea typeface="Times New Roman" panose="02020603050405020304" pitchFamily="18" charset="0"/>
              </a:rPr>
              <a:t>From Spa services to fitness centres, hotels have been offering a wide range of premium amenities that have elevated the guest experience. </a:t>
            </a:r>
            <a:endParaRPr lang="en-IN"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solidFill>
                  <a:schemeClr val="bg1"/>
                </a:solidFill>
                <a:effectLst/>
                <a:latin typeface="Times New Roman" panose="02020603050405020304" pitchFamily="18" charset="0"/>
                <a:ea typeface="Times New Roman" panose="02020603050405020304" pitchFamily="18" charset="0"/>
              </a:rPr>
              <a:t>The culinary offerings of hotels have provided guests with memorable dining experiences (Teng, 2019). </a:t>
            </a:r>
            <a:endParaRPr lang="en-IN"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dirty="0">
              <a:solidFill>
                <a:schemeClr val="bg1"/>
              </a:solidFill>
            </a:endParaRPr>
          </a:p>
        </p:txBody>
      </p:sp>
    </p:spTree>
    <p:extLst>
      <p:ext uri="{BB962C8B-B14F-4D97-AF65-F5344CB8AC3E}">
        <p14:creationId xmlns:p14="http://schemas.microsoft.com/office/powerpoint/2010/main" val="94146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30" name="Picture 10" descr="Hotel amenity Free Stock Photos, Images, and Pictures of Hotel amenity">
            <a:extLst>
              <a:ext uri="{FF2B5EF4-FFF2-40B4-BE49-F238E27FC236}">
                <a16:creationId xmlns:a16="http://schemas.microsoft.com/office/drawing/2014/main" id="{3B505DF3-7EDA-C603-10A4-5DB4457E17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423D6F-0F4D-0E02-2DF0-E13F4C6DB9F4}"/>
              </a:ext>
            </a:extLst>
          </p:cNvPr>
          <p:cNvSpPr>
            <a:spLocks noGrp="1"/>
          </p:cNvSpPr>
          <p:nvPr>
            <p:ph idx="1"/>
          </p:nvPr>
        </p:nvSpPr>
        <p:spPr>
          <a:xfrm>
            <a:off x="838200" y="1351063"/>
            <a:ext cx="10643886" cy="2885271"/>
          </a:xfrm>
          <a:solidFill>
            <a:schemeClr val="bg1">
              <a:alpha val="80000"/>
            </a:schemeClr>
          </a:solidFill>
        </p:spPr>
        <p:txBody>
          <a:bodyPr>
            <a:normAutofit fontScale="85000" lnSpcReduction="10000"/>
          </a:bodyPr>
          <a:lstStyle/>
          <a:p>
            <a:pPr marL="0" lvl="0" indent="0" algn="ctr">
              <a:lnSpc>
                <a:spcPct val="150000"/>
              </a:lnSpc>
              <a:buNone/>
            </a:pPr>
            <a:r>
              <a:rPr lang="en-GB" sz="2400" b="1" dirty="0">
                <a:effectLst/>
                <a:latin typeface="Times New Roman" panose="02020603050405020304" pitchFamily="18" charset="0"/>
                <a:ea typeface="Times New Roman" panose="02020603050405020304" pitchFamily="18" charset="0"/>
              </a:rPr>
              <a:t>Application on the chosen hotel</a:t>
            </a:r>
            <a:endParaRPr lang="en-GB" sz="2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rPr>
              <a:t>Kimpton Hotel can provide significant training to the staff for delivering exceptional service to the entire high customer satisfaction (</a:t>
            </a:r>
            <a:r>
              <a:rPr lang="en-IN" sz="1800" dirty="0" err="1">
                <a:effectLst/>
                <a:latin typeface="Times New Roman" panose="02020603050405020304" pitchFamily="18" charset="0"/>
                <a:ea typeface="Times New Roman" panose="02020603050405020304" pitchFamily="18" charset="0"/>
              </a:rPr>
              <a:t>Rossanty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2019</a:t>
            </a:r>
            <a:r>
              <a:rPr lang="en-GB" sz="1900" dirty="0">
                <a:effectLst/>
                <a:latin typeface="Times New Roman" panose="02020603050405020304" pitchFamily="18" charset="0"/>
                <a:ea typeface="Times New Roman" panose="02020603050405020304" pitchFamily="18" charset="0"/>
              </a:rPr>
              <a:t>)</a:t>
            </a:r>
            <a:endParaRPr lang="en-IN" sz="19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rPr>
              <a:t>Kimpton Hotel can also broaden its range of premium amenities and add more services such as fitness centres in the hotels</a:t>
            </a:r>
            <a:endParaRPr lang="en-IN" sz="19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rPr>
              <a:t>Kimpton Hotels can also refine its culinary services and recruit local chefs and cooks (</a:t>
            </a:r>
            <a:r>
              <a:rPr lang="en-GB" sz="1900" dirty="0" err="1">
                <a:effectLst/>
                <a:latin typeface="Times New Roman" panose="02020603050405020304" pitchFamily="18" charset="0"/>
                <a:ea typeface="Times New Roman" panose="02020603050405020304" pitchFamily="18" charset="0"/>
              </a:rPr>
              <a:t>Kimptonmaalaibangkok</a:t>
            </a:r>
            <a:r>
              <a:rPr lang="en-GB" sz="1900" dirty="0">
                <a:effectLst/>
                <a:latin typeface="Times New Roman" panose="02020603050405020304" pitchFamily="18" charset="0"/>
                <a:ea typeface="Times New Roman" panose="02020603050405020304" pitchFamily="18" charset="0"/>
              </a:rPr>
              <a:t>, 2023).</a:t>
            </a:r>
            <a:endParaRPr lang="en-IN" sz="19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73366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F2B047-A08E-9C5A-8A41-90326C36952C}"/>
              </a:ext>
            </a:extLst>
          </p:cNvPr>
          <p:cNvPicPr>
            <a:picLocks noChangeAspect="1"/>
          </p:cNvPicPr>
          <p:nvPr/>
        </p:nvPicPr>
        <p:blipFill>
          <a:blip r:embed="rId3"/>
          <a:stretch>
            <a:fillRect/>
          </a:stretch>
        </p:blipFill>
        <p:spPr>
          <a:xfrm>
            <a:off x="0" y="0"/>
            <a:ext cx="7048982" cy="6858000"/>
          </a:xfrm>
          <a:prstGeom prst="rect">
            <a:avLst/>
          </a:prstGeom>
        </p:spPr>
      </p:pic>
      <p:sp>
        <p:nvSpPr>
          <p:cNvPr id="2" name="Title 1">
            <a:extLst>
              <a:ext uri="{FF2B5EF4-FFF2-40B4-BE49-F238E27FC236}">
                <a16:creationId xmlns:a16="http://schemas.microsoft.com/office/drawing/2014/main" id="{C549C6CD-82E7-FB0A-3239-5D1190F21A67}"/>
              </a:ext>
            </a:extLst>
          </p:cNvPr>
          <p:cNvSpPr>
            <a:spLocks noGrp="1"/>
          </p:cNvSpPr>
          <p:nvPr>
            <p:ph type="title"/>
          </p:nvPr>
        </p:nvSpPr>
        <p:spPr>
          <a:xfrm>
            <a:off x="7546692" y="422998"/>
            <a:ext cx="4189071" cy="1325563"/>
          </a:xfrm>
        </p:spPr>
        <p:txBody>
          <a:bodyPr>
            <a:normAutofit/>
          </a:bodyPr>
          <a:lstStyle/>
          <a:p>
            <a:r>
              <a:rPr lang="en-GB" sz="2800" b="1" dirty="0">
                <a:effectLst/>
                <a:latin typeface="Times New Roman" panose="02020603050405020304" pitchFamily="18" charset="0"/>
                <a:ea typeface="Times New Roman" panose="02020603050405020304" pitchFamily="18" charset="0"/>
              </a:rPr>
              <a:t>Importance of hospitality </a:t>
            </a:r>
            <a:endParaRPr lang="en-GB" sz="6000" dirty="0"/>
          </a:p>
        </p:txBody>
      </p:sp>
      <p:sp>
        <p:nvSpPr>
          <p:cNvPr id="3" name="Content Placeholder 2">
            <a:extLst>
              <a:ext uri="{FF2B5EF4-FFF2-40B4-BE49-F238E27FC236}">
                <a16:creationId xmlns:a16="http://schemas.microsoft.com/office/drawing/2014/main" id="{800237C7-42E2-2DA7-4373-1E35B937AAFC}"/>
              </a:ext>
            </a:extLst>
          </p:cNvPr>
          <p:cNvSpPr>
            <a:spLocks noGrp="1"/>
          </p:cNvSpPr>
          <p:nvPr>
            <p:ph idx="1"/>
          </p:nvPr>
        </p:nvSpPr>
        <p:spPr>
          <a:xfrm>
            <a:off x="7164729" y="2234698"/>
            <a:ext cx="4775522" cy="4351338"/>
          </a:xfrm>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Hospitality has been observed to be one of the core components of the philosophy of Kimpton Hotel (</a:t>
            </a:r>
            <a:r>
              <a:rPr lang="en-IN" sz="1800" dirty="0" err="1">
                <a:effectLst/>
                <a:latin typeface="Times New Roman" panose="02020603050405020304" pitchFamily="18" charset="0"/>
                <a:ea typeface="Times New Roman" panose="02020603050405020304" pitchFamily="18" charset="0"/>
              </a:rPr>
              <a:t>Rabiul</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et al. </a:t>
            </a:r>
            <a:r>
              <a:rPr lang="en-IN" sz="1800" dirty="0">
                <a:effectLst/>
                <a:latin typeface="Times New Roman" panose="02020603050405020304" pitchFamily="18" charset="0"/>
                <a:ea typeface="Times New Roman" panose="02020603050405020304" pitchFamily="18" charset="0"/>
              </a:rPr>
              <a:t>2022</a:t>
            </a:r>
            <a:r>
              <a:rPr lang="en-GB" sz="1800" dirty="0">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dedicated staff has been greeting the guests with genuine smiles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latin typeface="Times New Roman" panose="02020603050405020304" pitchFamily="18" charset="0"/>
                <a:ea typeface="Times New Roman" panose="02020603050405020304" pitchFamily="18" charset="0"/>
              </a:rPr>
              <a:t>T</a:t>
            </a:r>
            <a:r>
              <a:rPr lang="en-GB" sz="1800" dirty="0">
                <a:effectLst/>
                <a:latin typeface="Times New Roman" panose="02020603050405020304" pitchFamily="18" charset="0"/>
                <a:ea typeface="Times New Roman" panose="02020603050405020304" pitchFamily="18" charset="0"/>
              </a:rPr>
              <a:t>ailoring services and experiences to meet the individual needs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Special surprises to curated activities that have provided unforgettable experiences </a:t>
            </a:r>
            <a:endParaRPr lang="en-IN"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305270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ow to meet - and exceed - guest expectations in 2023">
            <a:extLst>
              <a:ext uri="{FF2B5EF4-FFF2-40B4-BE49-F238E27FC236}">
                <a16:creationId xmlns:a16="http://schemas.microsoft.com/office/drawing/2014/main" id="{C8BA2668-CFEB-A7B7-0100-38821993AE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9711" y="0"/>
            <a:ext cx="712228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7AD29A4-809B-9223-4B3F-51658DA6A392}"/>
              </a:ext>
            </a:extLst>
          </p:cNvPr>
          <p:cNvSpPr>
            <a:spLocks noGrp="1"/>
          </p:cNvSpPr>
          <p:nvPr>
            <p:ph type="title"/>
          </p:nvPr>
        </p:nvSpPr>
        <p:spPr/>
        <p:txBody>
          <a:bodyPr>
            <a:normAutofit/>
          </a:bodyPr>
          <a:lstStyle/>
          <a:p>
            <a:r>
              <a:rPr lang="en-GB" sz="2800" b="1" dirty="0">
                <a:effectLst/>
                <a:latin typeface="Times New Roman" panose="02020603050405020304" pitchFamily="18" charset="0"/>
                <a:ea typeface="Times New Roman" panose="02020603050405020304" pitchFamily="18" charset="0"/>
              </a:rPr>
              <a:t>Ways hotels meet/exceed guest expectations</a:t>
            </a:r>
            <a:endParaRPr lang="en-GB" sz="6000" dirty="0"/>
          </a:p>
        </p:txBody>
      </p:sp>
      <p:sp>
        <p:nvSpPr>
          <p:cNvPr id="3" name="Content Placeholder 2">
            <a:extLst>
              <a:ext uri="{FF2B5EF4-FFF2-40B4-BE49-F238E27FC236}">
                <a16:creationId xmlns:a16="http://schemas.microsoft.com/office/drawing/2014/main" id="{7A8F4F33-426A-45E8-9CEB-9CDF9FA9476B}"/>
              </a:ext>
            </a:extLst>
          </p:cNvPr>
          <p:cNvSpPr>
            <a:spLocks noGrp="1"/>
          </p:cNvSpPr>
          <p:nvPr>
            <p:ph idx="1"/>
          </p:nvPr>
        </p:nvSpPr>
        <p:spPr>
          <a:xfrm>
            <a:off x="236316" y="2055813"/>
            <a:ext cx="4833395" cy="4351338"/>
          </a:xfrm>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Kimptons have been meeting and exceeding guest experience with the help of meticulous attention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rooftop pools have provided spectacular views (</a:t>
            </a:r>
            <a:r>
              <a:rPr lang="en-GB" sz="1800" dirty="0" err="1">
                <a:effectLst/>
                <a:latin typeface="Times New Roman" panose="02020603050405020304" pitchFamily="18" charset="0"/>
                <a:ea typeface="Times New Roman" panose="02020603050405020304" pitchFamily="18" charset="0"/>
              </a:rPr>
              <a:t>Cntraveler</a:t>
            </a:r>
            <a:r>
              <a:rPr lang="en-GB" sz="1800" dirty="0">
                <a:effectLst/>
                <a:latin typeface="Times New Roman" panose="02020603050405020304" pitchFamily="18" charset="0"/>
                <a:ea typeface="Times New Roman" panose="02020603050405020304" pitchFamily="18" charset="0"/>
              </a:rPr>
              <a:t>, 2023)</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latin typeface="Times New Roman" panose="02020603050405020304" pitchFamily="18" charset="0"/>
                <a:ea typeface="Times New Roman" panose="02020603050405020304" pitchFamily="18" charset="0"/>
              </a:rPr>
              <a:t>T</a:t>
            </a:r>
            <a:r>
              <a:rPr lang="en-GB" sz="1800" dirty="0">
                <a:effectLst/>
                <a:latin typeface="Times New Roman" panose="02020603050405020304" pitchFamily="18" charset="0"/>
                <a:ea typeface="Times New Roman" panose="02020603050405020304" pitchFamily="18" charset="0"/>
              </a:rPr>
              <a:t>he company has also focused on providing luxurious amenities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latin typeface="Times New Roman" panose="02020603050405020304" pitchFamily="18" charset="0"/>
                <a:ea typeface="Times New Roman" panose="02020603050405020304" pitchFamily="18" charset="0"/>
              </a:rPr>
              <a:t>B</a:t>
            </a:r>
            <a:r>
              <a:rPr lang="en-GB" sz="1800" dirty="0">
                <a:effectLst/>
                <a:latin typeface="Times New Roman" panose="02020603050405020304" pitchFamily="18" charset="0"/>
                <a:ea typeface="Times New Roman" panose="02020603050405020304" pitchFamily="18" charset="0"/>
              </a:rPr>
              <a:t>eautiful bathroom designs that have provided a truly intelligent experience </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0492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1000"/>
            <a:lum/>
            <a:extLst>
              <a:ext uri="{837473B0-CC2E-450A-ABE3-18F120FF3D39}">
                <a1611:picAttrSrcUrl xmlns:a1611="http://schemas.microsoft.com/office/drawing/2016/11/main" r:id="rId4"/>
              </a:ext>
            </a:extLst>
          </a:blip>
          <a:srcRect/>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50922-CD8F-54DE-DA8D-6AB027F8AE98}"/>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Conclusion</a:t>
            </a:r>
            <a:endParaRPr lang="en-GB" sz="6600" dirty="0"/>
          </a:p>
        </p:txBody>
      </p:sp>
      <p:sp>
        <p:nvSpPr>
          <p:cNvPr id="3" name="Content Placeholder 2">
            <a:extLst>
              <a:ext uri="{FF2B5EF4-FFF2-40B4-BE49-F238E27FC236}">
                <a16:creationId xmlns:a16="http://schemas.microsoft.com/office/drawing/2014/main" id="{01B5E9C1-EC37-2256-1AB8-52347838F7F5}"/>
              </a:ext>
            </a:extLst>
          </p:cNvPr>
          <p:cNvSpPr>
            <a:spLocks noGrp="1"/>
          </p:cNvSpPr>
          <p:nvPr>
            <p:ph idx="1"/>
          </p:nvPr>
        </p:nvSpPr>
        <p:spPr>
          <a:xfrm>
            <a:off x="838200" y="1825625"/>
            <a:ext cx="10515600" cy="2237089"/>
          </a:xfrm>
          <a:solidFill>
            <a:schemeClr val="bg1">
              <a:alpha val="41000"/>
            </a:schemeClr>
          </a:solidFill>
        </p:spPr>
        <p:txBody>
          <a:bodyPr>
            <a:normAutofit/>
          </a:bodyPr>
          <a:lstStyle/>
          <a:p>
            <a:pPr marL="342900" lvl="0" indent="-342900" algn="just">
              <a:lnSpc>
                <a:spcPct val="150000"/>
              </a:lnSpc>
              <a:buFont typeface="Arial" panose="020B0604020202020204" pitchFamily="34" charset="0"/>
              <a:buChar char="●"/>
            </a:pPr>
            <a:r>
              <a:rPr lang="en-GB" sz="2000" u="none" strike="noStrike"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rPr>
              <a:t>Kimpton Hotel has redefined the concept of hospitality by offering unique experiences, unparalleled service and extraordinary attention to detail.</a:t>
            </a:r>
            <a:endParaRPr lang="en-IN" sz="2000" u="none" strike="noStrike"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rPr>
              <a:t>Hotels have been meeting and exceeding guest experience with the help of meticulous attention to detail offering personalised services and anticipating guest needs.</a:t>
            </a:r>
            <a:endParaRPr lang="en-IN" sz="2000" u="none" strike="noStrike"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endParaRPr>
          </a:p>
          <a:p>
            <a:pPr marL="0" indent="0">
              <a:buNone/>
            </a:pPr>
            <a:endParaRPr lang="en-GB" sz="320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4220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2CB8B-794F-3A5A-25E5-249F5E74098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14D5384C-454D-6B5F-6719-D689192EBD4F}"/>
              </a:ext>
            </a:extLst>
          </p:cNvPr>
          <p:cNvSpPr>
            <a:spLocks noGrp="1"/>
          </p:cNvSpPr>
          <p:nvPr>
            <p:ph idx="1"/>
          </p:nvPr>
        </p:nvSpPr>
        <p:spPr/>
        <p:txBody>
          <a:bodyPr>
            <a:normAutofit fontScale="25000" lnSpcReduction="20000"/>
          </a:bodyPr>
          <a:lstStyle/>
          <a:p>
            <a:pPr algn="just">
              <a:lnSpc>
                <a:spcPct val="150000"/>
              </a:lnSpc>
              <a:spcAft>
                <a:spcPts val="800"/>
              </a:spcAft>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Baek, J., Choe, Y. and Ok, C.M., 2020. Determinants of hotel guests’ service experiences: an examination of differences between lifestyle and traditional hotels. </a:t>
            </a:r>
            <a:r>
              <a:rPr lang="en-GB" sz="2800" i="1" kern="100" dirty="0">
                <a:effectLst/>
                <a:latin typeface="Arial" panose="020B0604020202020204" pitchFamily="34" charset="0"/>
                <a:ea typeface="Calibri" panose="020F0502020204030204" pitchFamily="34" charset="0"/>
                <a:cs typeface="Arial" panose="020B0604020202020204" pitchFamily="34" charset="0"/>
              </a:rPr>
              <a:t>Journal of Hospitality Marketing &amp; Management</a:t>
            </a:r>
            <a:r>
              <a:rPr lang="en-GB"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i="1" kern="100" dirty="0">
                <a:effectLst/>
                <a:latin typeface="Arial" panose="020B0604020202020204" pitchFamily="34" charset="0"/>
                <a:ea typeface="Calibri" panose="020F0502020204030204" pitchFamily="34" charset="0"/>
                <a:cs typeface="Arial" panose="020B0604020202020204" pitchFamily="34" charset="0"/>
              </a:rPr>
              <a:t>29</a:t>
            </a:r>
            <a:r>
              <a:rPr lang="en-GB" sz="2800" kern="100" dirty="0">
                <a:effectLst/>
                <a:latin typeface="Arial" panose="020B0604020202020204" pitchFamily="34" charset="0"/>
                <a:ea typeface="Calibri" panose="020F0502020204030204" pitchFamily="34" charset="0"/>
                <a:cs typeface="Arial" panose="020B0604020202020204" pitchFamily="34" charset="0"/>
              </a:rPr>
              <a:t>(1), pp.88-105.</a:t>
            </a: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Buhalis</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and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Moldavska</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 2022. Voice assistants in hospitality: using artificial intelligence for customer service. </a:t>
            </a:r>
            <a:r>
              <a:rPr lang="en-GB" sz="2800" i="1" kern="100" dirty="0">
                <a:effectLst/>
                <a:latin typeface="Arial" panose="020B0604020202020204" pitchFamily="34" charset="0"/>
                <a:ea typeface="Calibri" panose="020F0502020204030204" pitchFamily="34" charset="0"/>
                <a:cs typeface="Arial" panose="020B0604020202020204" pitchFamily="34" charset="0"/>
              </a:rPr>
              <a:t>Journal of Hospitality and Tourism Technology</a:t>
            </a:r>
            <a:r>
              <a:rPr lang="en-GB"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i="1" kern="100" dirty="0">
                <a:effectLst/>
                <a:latin typeface="Arial" panose="020B0604020202020204" pitchFamily="34" charset="0"/>
                <a:ea typeface="Calibri" panose="020F0502020204030204" pitchFamily="34" charset="0"/>
                <a:cs typeface="Arial" panose="020B0604020202020204" pitchFamily="34" charset="0"/>
              </a:rPr>
              <a:t>13</a:t>
            </a:r>
            <a:r>
              <a:rPr lang="en-GB" sz="2800" kern="100" dirty="0">
                <a:effectLst/>
                <a:latin typeface="Arial" panose="020B0604020202020204" pitchFamily="34" charset="0"/>
                <a:ea typeface="Calibri" panose="020F0502020204030204" pitchFamily="34" charset="0"/>
                <a:cs typeface="Arial" panose="020B0604020202020204" pitchFamily="34" charset="0"/>
              </a:rPr>
              <a:t>(3), pp.386-403.</a:t>
            </a: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Cntraveler</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2023. Overview of Kimpton Hotels &amp; Restaurants [online]. Available at: </a:t>
            </a:r>
            <a:r>
              <a:rPr lang="en-IN" sz="2800" u="none" strike="noStrike"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https://www.cntraveler.com/hotels/new-orleans/kimpton-hotel-fontenot</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10/10/2023]</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Forbes, 2023. Overview of Kimpton Hotels &amp; Restaurants [online]. Available at: </a:t>
            </a:r>
            <a:r>
              <a:rPr lang="en-IN" sz="2800" u="none" strike="noStrike"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https://www.forbes.com/companies/kimpton-hotels-restaurants/</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10/10/2023]</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Ihg</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2023. Overview of Kimpton Hotels &amp; Restaurants [online]. Available at: </a:t>
            </a:r>
            <a:r>
              <a:rPr lang="en-IN" sz="2800" u="none" strike="noStrike"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https://www.ihg.com/kimptonhotels/content/us/en/press/kimpton-history</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10/10/2023]</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Ihgplc</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2023. Overview of Kimpton Hotels &amp; Restaurants [online]. Available at: </a:t>
            </a:r>
            <a:r>
              <a:rPr lang="en-IN" sz="2800" u="none" strike="noStrike"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https://www.ihgplc.com/en/our-brands/kimpton</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10/10/2023]</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Jeaheng</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Y., Al-Ansi, A. and Han, H., 2019. Halal-friendly hotels: Impact of halal-friendly attributes on guest purchase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behaviors</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in the hotel industry. </a:t>
            </a:r>
            <a:r>
              <a:rPr lang="en-GB" sz="2800" i="1" kern="100" dirty="0">
                <a:effectLst/>
                <a:latin typeface="Arial" panose="020B0604020202020204" pitchFamily="34" charset="0"/>
                <a:ea typeface="Calibri" panose="020F0502020204030204" pitchFamily="34" charset="0"/>
                <a:cs typeface="Arial" panose="020B0604020202020204" pitchFamily="34" charset="0"/>
              </a:rPr>
              <a:t>Journal of Travel &amp; Tourism Marketing</a:t>
            </a:r>
            <a:r>
              <a:rPr lang="en-GB"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i="1" kern="100" dirty="0">
                <a:effectLst/>
                <a:latin typeface="Arial" panose="020B0604020202020204" pitchFamily="34" charset="0"/>
                <a:ea typeface="Calibri" panose="020F0502020204030204" pitchFamily="34" charset="0"/>
                <a:cs typeface="Arial" panose="020B0604020202020204" pitchFamily="34" charset="0"/>
              </a:rPr>
              <a:t>36</a:t>
            </a:r>
            <a:r>
              <a:rPr lang="en-GB" sz="2800" kern="100" dirty="0">
                <a:effectLst/>
                <a:latin typeface="Arial" panose="020B0604020202020204" pitchFamily="34" charset="0"/>
                <a:ea typeface="Calibri" panose="020F0502020204030204" pitchFamily="34" charset="0"/>
                <a:cs typeface="Arial" panose="020B0604020202020204" pitchFamily="34" charset="0"/>
              </a:rPr>
              <a:t>(6), pp.729-746.</a:t>
            </a: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Kimptonmaalaibangkok</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2023. Overview of Kimpton Hotels &amp; Restaurants [online]. Available at: </a:t>
            </a:r>
            <a:r>
              <a:rPr lang="en-IN" sz="2800" u="none" strike="noStrike"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https://www.kimptonmaalaibangkok.com/hotel-overview/</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10/10/2023]</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Rabiul</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M.K.,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Promsivapallop</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 Al Karim, R., Islam, M.A. and Patwary, A.K., 2022. Fostering quality customer service during Covid-19: The role of managers’ oral language, employee work engagement, and employee resilience. </a:t>
            </a:r>
            <a:r>
              <a:rPr lang="en-GB" sz="2800" i="1" kern="100" dirty="0">
                <a:effectLst/>
                <a:latin typeface="Arial" panose="020B0604020202020204" pitchFamily="34" charset="0"/>
                <a:ea typeface="Calibri" panose="020F0502020204030204" pitchFamily="34" charset="0"/>
                <a:cs typeface="Arial" panose="020B0604020202020204" pitchFamily="34" charset="0"/>
              </a:rPr>
              <a:t>Journal of Hospitality and Tourism Management</a:t>
            </a:r>
            <a:r>
              <a:rPr lang="en-GB"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i="1" kern="100" dirty="0">
                <a:effectLst/>
                <a:latin typeface="Arial" panose="020B0604020202020204" pitchFamily="34" charset="0"/>
                <a:ea typeface="Calibri" panose="020F0502020204030204" pitchFamily="34" charset="0"/>
                <a:cs typeface="Arial" panose="020B0604020202020204" pitchFamily="34" charset="0"/>
              </a:rPr>
              <a:t>53</a:t>
            </a:r>
            <a:r>
              <a:rPr lang="en-GB" sz="2800" kern="100" dirty="0">
                <a:effectLst/>
                <a:latin typeface="Arial" panose="020B0604020202020204" pitchFamily="34" charset="0"/>
                <a:ea typeface="Calibri" panose="020F0502020204030204" pitchFamily="34" charset="0"/>
                <a:cs typeface="Arial" panose="020B0604020202020204" pitchFamily="34" charset="0"/>
              </a:rPr>
              <a:t>, pp.50-60.</a:t>
            </a:r>
          </a:p>
          <a:p>
            <a:pPr algn="just">
              <a:lnSpc>
                <a:spcPct val="150000"/>
              </a:lnSpc>
              <a:spcAft>
                <a:spcPts val="800"/>
              </a:spcAft>
            </a:pP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Rossanty</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Y.,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Nasution</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M.D.T.P. and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Irawan</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 2019. Communication and Customer Relations Strategy in Improving Hotel Guests’ Satisfaction in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Samosir</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Tourism Area, North Sumatra, Indonesia. </a:t>
            </a:r>
            <a:r>
              <a:rPr lang="en-GB" sz="2800" i="1" kern="100" dirty="0">
                <a:effectLst/>
                <a:latin typeface="Arial" panose="020B0604020202020204" pitchFamily="34" charset="0"/>
                <a:ea typeface="Calibri" panose="020F0502020204030204" pitchFamily="34" charset="0"/>
                <a:cs typeface="Arial" panose="020B0604020202020204" pitchFamily="34" charset="0"/>
              </a:rPr>
              <a:t>International Journal of Management (IJM)</a:t>
            </a:r>
            <a:r>
              <a:rPr lang="en-GB"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i="1" kern="100" dirty="0">
                <a:effectLst/>
                <a:latin typeface="Arial" panose="020B0604020202020204" pitchFamily="34" charset="0"/>
                <a:ea typeface="Calibri" panose="020F0502020204030204" pitchFamily="34" charset="0"/>
                <a:cs typeface="Arial" panose="020B0604020202020204" pitchFamily="34" charset="0"/>
              </a:rPr>
              <a:t>10</a:t>
            </a:r>
            <a:r>
              <a:rPr lang="en-GB" sz="2800" kern="100" dirty="0">
                <a:effectLst/>
                <a:latin typeface="Arial" panose="020B0604020202020204" pitchFamily="34" charset="0"/>
                <a:ea typeface="Calibri" panose="020F0502020204030204" pitchFamily="34" charset="0"/>
                <a:cs typeface="Arial" panose="020B0604020202020204" pitchFamily="34" charset="0"/>
              </a:rPr>
              <a:t>(6).</a:t>
            </a:r>
          </a:p>
          <a:p>
            <a:pPr algn="just">
              <a:lnSpc>
                <a:spcPct val="150000"/>
              </a:lnSpc>
              <a:spcAft>
                <a:spcPts val="800"/>
              </a:spcAft>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Teng, H.Y., 2019. Job crafting and customer service </a:t>
            </a:r>
            <a:r>
              <a:rPr lang="en-IN" sz="2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behaviors</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in the hospitality industry: Mediating effect of job passion. </a:t>
            </a:r>
            <a:r>
              <a:rPr lang="en-GB" sz="2800" i="1" kern="100" dirty="0">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GB"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i="1" kern="100" dirty="0">
                <a:effectLst/>
                <a:latin typeface="Arial" panose="020B0604020202020204" pitchFamily="34" charset="0"/>
                <a:ea typeface="Calibri" panose="020F0502020204030204" pitchFamily="34" charset="0"/>
                <a:cs typeface="Arial" panose="020B0604020202020204" pitchFamily="34" charset="0"/>
              </a:rPr>
              <a:t>81</a:t>
            </a:r>
            <a:r>
              <a:rPr lang="en-GB" sz="2800" kern="100" dirty="0">
                <a:effectLst/>
                <a:latin typeface="Arial" panose="020B0604020202020204" pitchFamily="34" charset="0"/>
                <a:ea typeface="Calibri" panose="020F0502020204030204" pitchFamily="34" charset="0"/>
                <a:cs typeface="Arial" panose="020B0604020202020204" pitchFamily="34" charset="0"/>
              </a:rPr>
              <a:t>, pp.34-42.</a:t>
            </a:r>
          </a:p>
          <a:p>
            <a:pPr marL="0" indent="0">
              <a:buNone/>
            </a:pPr>
            <a:endParaRPr lang="en-GB" dirty="0"/>
          </a:p>
        </p:txBody>
      </p:sp>
    </p:spTree>
    <p:extLst>
      <p:ext uri="{BB962C8B-B14F-4D97-AF65-F5344CB8AC3E}">
        <p14:creationId xmlns:p14="http://schemas.microsoft.com/office/powerpoint/2010/main" val="2937479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Browse Our Image of Thank You Card For Hospitality | Thank you cards,  Picture thank you cards, Cards">
            <a:extLst>
              <a:ext uri="{FF2B5EF4-FFF2-40B4-BE49-F238E27FC236}">
                <a16:creationId xmlns:a16="http://schemas.microsoft.com/office/drawing/2014/main" id="{45C75607-2141-98EC-5A48-662DF6DEE3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0757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1888</Words>
  <Application>Microsoft Office PowerPoint</Application>
  <PresentationFormat>Ecran lat</PresentationFormat>
  <Paragraphs>81</Paragraphs>
  <Slides>13</Slides>
  <Notes>10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13</vt:i4>
      </vt:variant>
    </vt:vector>
  </HeadingPairs>
  <TitlesOfParts>
    <vt:vector size="19" baseType="lpstr">
      <vt:lpstr>Arial</vt:lpstr>
      <vt:lpstr>Calibri</vt:lpstr>
      <vt:lpstr>Calibri Light</vt:lpstr>
      <vt:lpstr>Symbol</vt:lpstr>
      <vt:lpstr>Times New Roman</vt:lpstr>
      <vt:lpstr>Office Theme</vt:lpstr>
      <vt:lpstr>HOSPITALITY &amp; GUEST SERVICES</vt:lpstr>
      <vt:lpstr>Contents</vt:lpstr>
      <vt:lpstr>Prezentare PowerPoint</vt:lpstr>
      <vt:lpstr>Brief Introduction of Kimpton Hotel</vt:lpstr>
      <vt:lpstr>The Hotel’s main consumers </vt:lpstr>
      <vt:lpstr>Reasons of appeal to this group</vt:lpstr>
      <vt:lpstr>The nature, scope and role of guest services and facilities in general</vt:lpstr>
      <vt:lpstr>Prezentare PowerPoint</vt:lpstr>
      <vt:lpstr>Importance of hospitality </vt:lpstr>
      <vt:lpstr>Ways hotels meet/exceed guest expectations</vt:lpstr>
      <vt:lpstr>Conclusion</vt:lpstr>
      <vt:lpstr>References </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2023-10-13T19:13:20Z</dcterms:created>
  <dcterms:modified xsi:type="dcterms:W3CDTF">2023-10-22T12:20:46Z</dcterms:modified>
</cp:coreProperties>
</file>