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74" r:id="rId3"/>
    <p:sldId id="258" r:id="rId4"/>
    <p:sldId id="259" r:id="rId5"/>
    <p:sldId id="275" r:id="rId6"/>
    <p:sldId id="260" r:id="rId7"/>
    <p:sldId id="261" r:id="rId8"/>
    <p:sldId id="262" r:id="rId9"/>
    <p:sldId id="264" r:id="rId10"/>
    <p:sldId id="278" r:id="rId11"/>
    <p:sldId id="265" r:id="rId12"/>
    <p:sldId id="266" r:id="rId13"/>
    <p:sldId id="276" r:id="rId14"/>
    <p:sldId id="267" r:id="rId15"/>
    <p:sldId id="269" r:id="rId16"/>
    <p:sldId id="270" r:id="rId17"/>
    <p:sldId id="271" r:id="rId18"/>
    <p:sldId id="272" r:id="rId19"/>
    <p:sldId id="273" r:id="rId20"/>
    <p:sldId id="263"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1476" y="108"/>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t>16/05/2019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55576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t>16/05/2019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254198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C0F11AC-ED79-489B-AB56-40868A929356}" type="datetimeFigureOut">
              <a:rPr lang="en-GB" smtClean="0"/>
              <a:t>16/05/2019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85275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C0F11AC-ED79-489B-AB56-40868A929356}" type="datetimeFigureOut">
              <a:rPr lang="en-GB" smtClean="0"/>
              <a:t>16/05/2019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18413277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C0F11AC-ED79-489B-AB56-40868A929356}" type="datetimeFigureOut">
              <a:rPr lang="en-GB" smtClean="0"/>
              <a:t>16/05/2019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26032967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C0F11AC-ED79-489B-AB56-40868A929356}" type="datetimeFigureOut">
              <a:rPr lang="en-GB" smtClean="0"/>
              <a:t>16/05/2019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23670164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C0F11AC-ED79-489B-AB56-40868A929356}" type="datetimeFigureOut">
              <a:rPr lang="en-GB" smtClean="0"/>
              <a:t>16/05/2019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12819861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8C0F11AC-ED79-489B-AB56-40868A929356}" type="datetimeFigureOut">
              <a:rPr lang="en-GB" smtClean="0"/>
              <a:t>16/05/2019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7F6761A-60D9-4D11-BDEB-AFA01E645AB6}" type="slidenum">
              <a:rPr lang="en-GB" smtClean="0"/>
              <a:t>‹#›</a:t>
            </a:fld>
            <a:endParaRPr lang="en-GB"/>
          </a:p>
        </p:txBody>
      </p:sp>
    </p:spTree>
    <p:extLst>
      <p:ext uri="{BB962C8B-B14F-4D97-AF65-F5344CB8AC3E}">
        <p14:creationId xmlns:p14="http://schemas.microsoft.com/office/powerpoint/2010/main" val="30091507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C0F11AC-ED79-489B-AB56-40868A929356}" type="datetimeFigureOut">
              <a:rPr lang="en-GB" smtClean="0"/>
              <a:t>16/05/2019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16970352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t>16/05/2019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20853918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t>16/05/2019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4225659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8C0F11AC-ED79-489B-AB56-40868A929356}" type="datetimeFigureOut">
              <a:rPr lang="en-GB" smtClean="0"/>
              <a:t>16/05/2019</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77F6761A-60D9-4D11-BDEB-AFA01E645AB6}" type="slidenum">
              <a:rPr lang="en-GB" smtClean="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182769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jp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png"/></Relationships>
</file>

<file path=ppt/slides/_rels/slide1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 Id="rId6" Type="http://schemas.openxmlformats.org/officeDocument/2006/relationships/image" Target="../media/image35.png"/><Relationship Id="rId5" Type="http://schemas.openxmlformats.org/officeDocument/2006/relationships/image" Target="../media/image34.jpeg"/><Relationship Id="rId4" Type="http://schemas.openxmlformats.org/officeDocument/2006/relationships/image" Target="../media/image33.jpeg"/></Relationships>
</file>

<file path=ppt/slides/_rels/slide1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 Id="rId5" Type="http://schemas.openxmlformats.org/officeDocument/2006/relationships/image" Target="../media/image39.png"/><Relationship Id="rId4" Type="http://schemas.openxmlformats.org/officeDocument/2006/relationships/image" Target="../media/image38.png"/></Relationships>
</file>

<file path=ppt/slides/_rels/slide1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 Id="rId5" Type="http://schemas.openxmlformats.org/officeDocument/2006/relationships/image" Target="../media/image43.png"/><Relationship Id="rId4" Type="http://schemas.openxmlformats.org/officeDocument/2006/relationships/image" Target="../media/image42.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Myth and Art</a:t>
            </a:r>
            <a:endParaRPr lang="en-GB" b="1" dirty="0"/>
          </a:p>
        </p:txBody>
      </p:sp>
      <p:sp>
        <p:nvSpPr>
          <p:cNvPr id="3" name="Subtitle 2"/>
          <p:cNvSpPr>
            <a:spLocks noGrp="1"/>
          </p:cNvSpPr>
          <p:nvPr>
            <p:ph type="subTitle" idx="1"/>
          </p:nvPr>
        </p:nvSpPr>
        <p:spPr/>
        <p:txBody>
          <a:bodyPr/>
          <a:lstStyle/>
          <a:p>
            <a:r>
              <a:rPr lang="en-GB" dirty="0" smtClean="0"/>
              <a:t>Monsters </a:t>
            </a:r>
          </a:p>
          <a:p>
            <a:r>
              <a:rPr lang="en-GB" dirty="0" smtClean="0"/>
              <a:t>(HPAH4002)</a:t>
            </a:r>
            <a:endParaRPr lang="en-GB" dirty="0"/>
          </a:p>
        </p:txBody>
      </p:sp>
    </p:spTree>
    <p:extLst>
      <p:ext uri="{BB962C8B-B14F-4D97-AF65-F5344CB8AC3E}">
        <p14:creationId xmlns:p14="http://schemas.microsoft.com/office/powerpoint/2010/main" val="74772530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What is a monster?</a:t>
            </a:r>
            <a:endParaRPr lang="en-GB" b="1" dirty="0"/>
          </a:p>
        </p:txBody>
      </p:sp>
      <p:sp>
        <p:nvSpPr>
          <p:cNvPr id="3" name="Content Placeholder 2"/>
          <p:cNvSpPr>
            <a:spLocks noGrp="1"/>
          </p:cNvSpPr>
          <p:nvPr>
            <p:ph idx="1"/>
          </p:nvPr>
        </p:nvSpPr>
        <p:spPr>
          <a:xfrm>
            <a:off x="488373" y="1845734"/>
            <a:ext cx="8406245" cy="4368030"/>
          </a:xfrm>
        </p:spPr>
        <p:txBody>
          <a:bodyPr>
            <a:normAutofit/>
          </a:bodyPr>
          <a:lstStyle/>
          <a:p>
            <a:pPr>
              <a:buFont typeface="Arial" panose="020B0604020202020204" pitchFamily="34" charset="0"/>
              <a:buChar char="•"/>
            </a:pPr>
            <a:r>
              <a:rPr lang="en-GB" dirty="0" smtClean="0"/>
              <a:t> Term derives from the Latin </a:t>
            </a:r>
            <a:r>
              <a:rPr lang="en-GB" i="1" dirty="0" err="1" smtClean="0"/>
              <a:t>monstrum</a:t>
            </a:r>
            <a:r>
              <a:rPr lang="en-GB" i="1" dirty="0" smtClean="0"/>
              <a:t> </a:t>
            </a:r>
            <a:r>
              <a:rPr lang="en-GB" dirty="0" smtClean="0"/>
              <a:t>= uncanny person, thing or creature (term originally connected to the word </a:t>
            </a:r>
            <a:r>
              <a:rPr lang="en-GB" i="1" dirty="0" err="1" smtClean="0"/>
              <a:t>moneo</a:t>
            </a:r>
            <a:r>
              <a:rPr lang="en-GB" dirty="0" smtClean="0"/>
              <a:t> = advise, warn).</a:t>
            </a:r>
          </a:p>
          <a:p>
            <a:pPr>
              <a:buFont typeface="Arial" panose="020B0604020202020204" pitchFamily="34" charset="0"/>
              <a:buChar char="•"/>
            </a:pPr>
            <a:endParaRPr lang="en-GB" sz="100" dirty="0"/>
          </a:p>
          <a:p>
            <a:pPr>
              <a:buFont typeface="Arial" panose="020B0604020202020204" pitchFamily="34" charset="0"/>
              <a:buChar char="•"/>
            </a:pPr>
            <a:r>
              <a:rPr lang="en-GB" dirty="0"/>
              <a:t> </a:t>
            </a:r>
            <a:r>
              <a:rPr lang="en-GB" dirty="0" err="1" smtClean="0"/>
              <a:t>Murgatroyd’s</a:t>
            </a:r>
            <a:r>
              <a:rPr lang="en-GB" dirty="0" smtClean="0"/>
              <a:t> (2013) definition - mythical/fabulous creatures which are extraordinary, alien and abnormal. </a:t>
            </a:r>
          </a:p>
          <a:p>
            <a:pPr lvl="1">
              <a:buFont typeface="Arial" panose="020B0604020202020204" pitchFamily="34" charset="0"/>
              <a:buChar char="•"/>
            </a:pPr>
            <a:r>
              <a:rPr lang="en-GB" dirty="0" smtClean="0"/>
              <a:t>Often malformed with multiple limbs or combinations of different forms (e.g. animal parts and human parts). </a:t>
            </a:r>
          </a:p>
          <a:p>
            <a:pPr lvl="1">
              <a:buFont typeface="Arial" panose="020B0604020202020204" pitchFamily="34" charset="0"/>
              <a:buChar char="•"/>
            </a:pPr>
            <a:r>
              <a:rPr lang="en-GB" dirty="0" smtClean="0"/>
              <a:t>Sometimes of vast size and great power (special powers, like fire breathing). </a:t>
            </a:r>
          </a:p>
          <a:p>
            <a:pPr lvl="1">
              <a:buFont typeface="Arial" panose="020B0604020202020204" pitchFamily="34" charset="0"/>
              <a:buChar char="•"/>
            </a:pPr>
            <a:r>
              <a:rPr lang="en-GB" dirty="0" smtClean="0"/>
              <a:t>Often malevolent and savage. </a:t>
            </a:r>
          </a:p>
          <a:p>
            <a:pPr>
              <a:buFont typeface="Arial" panose="020B0604020202020204" pitchFamily="34" charset="0"/>
              <a:buChar char="•"/>
            </a:pPr>
            <a:endParaRPr lang="en-GB" sz="100" dirty="0"/>
          </a:p>
          <a:p>
            <a:pPr>
              <a:buFont typeface="Arial" panose="020B0604020202020204" pitchFamily="34" charset="0"/>
              <a:buChar char="•"/>
            </a:pPr>
            <a:r>
              <a:rPr lang="en-GB" dirty="0" smtClean="0"/>
              <a:t> Is this definition too broad? </a:t>
            </a:r>
          </a:p>
          <a:p>
            <a:pPr>
              <a:buFont typeface="Arial" panose="020B0604020202020204" pitchFamily="34" charset="0"/>
              <a:buChar char="•"/>
            </a:pPr>
            <a:endParaRPr lang="en-GB" sz="100" dirty="0"/>
          </a:p>
          <a:p>
            <a:pPr>
              <a:buFont typeface="Arial" panose="020B0604020202020204" pitchFamily="34" charset="0"/>
              <a:buChar char="•"/>
            </a:pPr>
            <a:r>
              <a:rPr lang="en-GB" dirty="0" smtClean="0"/>
              <a:t> Is the physical “abnormality” what makes a monster or is it the crossing / disregarding of acceptable cultural norms? </a:t>
            </a:r>
            <a:endParaRPr lang="en-GB" dirty="0"/>
          </a:p>
        </p:txBody>
      </p:sp>
    </p:spTree>
    <p:extLst>
      <p:ext uri="{BB962C8B-B14F-4D97-AF65-F5344CB8AC3E}">
        <p14:creationId xmlns:p14="http://schemas.microsoft.com/office/powerpoint/2010/main" val="273198392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Impossible Creatures</a:t>
            </a:r>
            <a:endParaRPr lang="en-GB" b="1" dirty="0"/>
          </a:p>
        </p:txBody>
      </p:sp>
      <p:sp>
        <p:nvSpPr>
          <p:cNvPr id="3" name="Content Placeholder 2"/>
          <p:cNvSpPr>
            <a:spLocks noGrp="1"/>
          </p:cNvSpPr>
          <p:nvPr>
            <p:ph idx="1"/>
          </p:nvPr>
        </p:nvSpPr>
        <p:spPr>
          <a:xfrm>
            <a:off x="315884" y="1995055"/>
            <a:ext cx="4106488" cy="4231177"/>
          </a:xfrm>
        </p:spPr>
        <p:txBody>
          <a:bodyPr>
            <a:normAutofit/>
          </a:bodyPr>
          <a:lstStyle/>
          <a:p>
            <a:pPr>
              <a:buFont typeface="Arial" panose="020B0604020202020204" pitchFamily="34" charset="0"/>
              <a:buChar char="•"/>
            </a:pPr>
            <a:r>
              <a:rPr lang="en-GB" sz="2100" dirty="0" smtClean="0"/>
              <a:t> Greek </a:t>
            </a:r>
            <a:r>
              <a:rPr lang="en-GB" sz="2100" dirty="0"/>
              <a:t>and Roman art and literature often featured creatures that we would consider fantastical, even in apparently non-fictional </a:t>
            </a:r>
            <a:r>
              <a:rPr lang="en-GB" sz="2100" dirty="0" smtClean="0"/>
              <a:t>genres.</a:t>
            </a:r>
          </a:p>
          <a:p>
            <a:pPr lvl="1">
              <a:buFont typeface="Arial" panose="020B0604020202020204" pitchFamily="34" charset="0"/>
              <a:buChar char="•"/>
            </a:pPr>
            <a:r>
              <a:rPr lang="en-GB" sz="1900" dirty="0" smtClean="0"/>
              <a:t>Need to distinguish between “mythic monsters” and anthropological and zoological “wonders” that appear in ethnographic, geographic, encyclopaedic, and historical works. </a:t>
            </a:r>
            <a:endParaRPr lang="en-GB" sz="1900" dirty="0"/>
          </a:p>
          <a:p>
            <a:pPr>
              <a:buFont typeface="Wingdings" panose="05000000000000000000" pitchFamily="2" charset="2"/>
              <a:buChar char="Ø"/>
            </a:pPr>
            <a:endParaRPr lang="en-GB" sz="100" dirty="0"/>
          </a:p>
          <a:p>
            <a:pPr>
              <a:buFont typeface="Arial" panose="020B0604020202020204" pitchFamily="34" charset="0"/>
              <a:buChar char="•"/>
            </a:pPr>
            <a:r>
              <a:rPr lang="en-GB" sz="2100" dirty="0" smtClean="0"/>
              <a:t> Were “monsters” just part of the imagination or did these accounts and representations </a:t>
            </a:r>
            <a:r>
              <a:rPr lang="en-GB" sz="2100" dirty="0"/>
              <a:t>have a more serious meaning?</a:t>
            </a:r>
          </a:p>
        </p:txBody>
      </p:sp>
      <p:pic>
        <p:nvPicPr>
          <p:cNvPr id="5" name="Picture 4"/>
          <p:cNvPicPr>
            <a:picLocks noChangeAspect="1"/>
          </p:cNvPicPr>
          <p:nvPr/>
        </p:nvPicPr>
        <p:blipFill>
          <a:blip r:embed="rId2"/>
          <a:stretch>
            <a:fillRect/>
          </a:stretch>
        </p:blipFill>
        <p:spPr>
          <a:xfrm>
            <a:off x="4594860" y="1737361"/>
            <a:ext cx="4293927" cy="3632662"/>
          </a:xfrm>
          <a:prstGeom prst="rect">
            <a:avLst/>
          </a:prstGeom>
        </p:spPr>
      </p:pic>
      <p:sp>
        <p:nvSpPr>
          <p:cNvPr id="6" name="TextBox 5"/>
          <p:cNvSpPr txBox="1"/>
          <p:nvPr/>
        </p:nvSpPr>
        <p:spPr>
          <a:xfrm>
            <a:off x="4560419" y="5050721"/>
            <a:ext cx="4225046"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Athenian red-figure kylix </a:t>
            </a:r>
            <a:r>
              <a:rPr lang="en-GB" dirty="0" smtClean="0"/>
              <a:t>6</a:t>
            </a:r>
            <a:r>
              <a:rPr lang="en-GB" baseline="30000" dirty="0" smtClean="0"/>
              <a:t>th</a:t>
            </a:r>
            <a:r>
              <a:rPr lang="en-GB" dirty="0" smtClean="0"/>
              <a:t> century BC</a:t>
            </a:r>
            <a:endParaRPr lang="en-GB" dirty="0"/>
          </a:p>
        </p:txBody>
      </p:sp>
      <p:sp>
        <p:nvSpPr>
          <p:cNvPr id="7" name="TextBox 6"/>
          <p:cNvSpPr txBox="1"/>
          <p:nvPr/>
        </p:nvSpPr>
        <p:spPr>
          <a:xfrm>
            <a:off x="4560419" y="5470082"/>
            <a:ext cx="4225046" cy="120032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Griffins mentioned not only by playwrights like Aeschylus and Aristophanes, but also by “non-fictional” authors like Herodotus and Strabo.</a:t>
            </a:r>
            <a:endParaRPr lang="en-GB" dirty="0"/>
          </a:p>
        </p:txBody>
      </p:sp>
    </p:spTree>
    <p:extLst>
      <p:ext uri="{BB962C8B-B14F-4D97-AF65-F5344CB8AC3E}">
        <p14:creationId xmlns:p14="http://schemas.microsoft.com/office/powerpoint/2010/main" val="105319142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Hybrids</a:t>
            </a:r>
            <a:endParaRPr lang="en-GB" b="1" dirty="0"/>
          </a:p>
        </p:txBody>
      </p:sp>
      <p:sp>
        <p:nvSpPr>
          <p:cNvPr id="3" name="Content Placeholder 2"/>
          <p:cNvSpPr>
            <a:spLocks noGrp="1"/>
          </p:cNvSpPr>
          <p:nvPr>
            <p:ph idx="1"/>
          </p:nvPr>
        </p:nvSpPr>
        <p:spPr>
          <a:xfrm>
            <a:off x="365761" y="1928552"/>
            <a:ext cx="3516283" cy="4513811"/>
          </a:xfrm>
        </p:spPr>
        <p:txBody>
          <a:bodyPr>
            <a:normAutofit/>
          </a:bodyPr>
          <a:lstStyle/>
          <a:p>
            <a:r>
              <a:rPr lang="en-GB" sz="2400" dirty="0"/>
              <a:t>A lot of Greek and Roman creatures in myth and art are represented as hybrids, a mix of multiple types of human/animal</a:t>
            </a:r>
          </a:p>
          <a:p>
            <a:r>
              <a:rPr lang="en-GB" sz="2400" dirty="0"/>
              <a:t>Repetition of particular creatures:</a:t>
            </a:r>
          </a:p>
          <a:p>
            <a:pPr lvl="1"/>
            <a:r>
              <a:rPr lang="en-GB" sz="2100" dirty="0"/>
              <a:t>snakes</a:t>
            </a:r>
          </a:p>
          <a:p>
            <a:pPr lvl="1"/>
            <a:r>
              <a:rPr lang="en-GB" sz="2100" dirty="0"/>
              <a:t>lions</a:t>
            </a:r>
          </a:p>
          <a:p>
            <a:pPr lvl="1"/>
            <a:r>
              <a:rPr lang="en-GB" sz="2100" dirty="0"/>
              <a:t>dogs</a:t>
            </a:r>
          </a:p>
        </p:txBody>
      </p:sp>
      <p:sp>
        <p:nvSpPr>
          <p:cNvPr id="5" name="Content Placeholder 2"/>
          <p:cNvSpPr txBox="1">
            <a:spLocks/>
          </p:cNvSpPr>
          <p:nvPr/>
        </p:nvSpPr>
        <p:spPr>
          <a:xfrm>
            <a:off x="4048297" y="1928552"/>
            <a:ext cx="4937761" cy="4189614"/>
          </a:xfrm>
          <a:prstGeom prst="rect">
            <a:avLst/>
          </a:prstGeom>
          <a:ln w="57150" cap="flat" cmpd="sng" algn="ctr">
            <a:solidFill>
              <a:schemeClr val="accent1"/>
            </a:solidFill>
            <a:prstDash val="solid"/>
          </a:ln>
        </p:spPr>
        <p:style>
          <a:lnRef idx="2">
            <a:schemeClr val="accent1"/>
          </a:lnRef>
          <a:fillRef idx="1">
            <a:schemeClr val="lt1"/>
          </a:fillRef>
          <a:effectRef idx="0">
            <a:schemeClr val="accent1"/>
          </a:effectRef>
          <a:fontRef idx="minor">
            <a:schemeClr val="dk1"/>
          </a:fontRef>
        </p:style>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dk1"/>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dk1"/>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9pPr>
          </a:lstStyle>
          <a:p>
            <a:pPr marL="0" indent="0" algn="ctr">
              <a:buFont typeface="Calibri" panose="020F0502020204030204" pitchFamily="34" charset="0"/>
              <a:buNone/>
            </a:pPr>
            <a:r>
              <a:rPr lang="en-GB" sz="2400" dirty="0" smtClean="0"/>
              <a:t>She gave birth to Chimaera, who breathed invincible fire, terrible and great and swift-footed and mighty. She has three heads: one was a fierce-eyed lion’s, one a she-goat’s, one a snake’s, and a mighty dragon’s. [In front a lion, behind a dragon, in the middle a she-goat, breathing forth the terrible strength of breathing fire.] Pegasus and noble </a:t>
            </a:r>
            <a:r>
              <a:rPr lang="en-GB" sz="2400" dirty="0" err="1" smtClean="0"/>
              <a:t>Bellerophon</a:t>
            </a:r>
            <a:r>
              <a:rPr lang="en-GB" sz="2400" dirty="0" smtClean="0"/>
              <a:t> killed her.	</a:t>
            </a:r>
          </a:p>
          <a:p>
            <a:pPr marL="0" indent="0" algn="r">
              <a:buFont typeface="Calibri" panose="020F0502020204030204" pitchFamily="34" charset="0"/>
              <a:buNone/>
            </a:pPr>
            <a:r>
              <a:rPr lang="en-GB" sz="2400" b="1" dirty="0" smtClean="0"/>
              <a:t>Hesiod, </a:t>
            </a:r>
            <a:r>
              <a:rPr lang="en-GB" sz="2400" b="1" i="1" dirty="0" err="1" smtClean="0"/>
              <a:t>Theogony</a:t>
            </a:r>
            <a:r>
              <a:rPr lang="en-GB" sz="2400" b="1" dirty="0" smtClean="0"/>
              <a:t> 319-325</a:t>
            </a:r>
            <a:endParaRPr lang="en-GB" sz="2400" b="1" dirty="0"/>
          </a:p>
        </p:txBody>
      </p:sp>
      <p:pic>
        <p:nvPicPr>
          <p:cNvPr id="7" name="Picture 6"/>
          <p:cNvPicPr>
            <a:picLocks noChangeAspect="1"/>
          </p:cNvPicPr>
          <p:nvPr/>
        </p:nvPicPr>
        <p:blipFill>
          <a:blip r:embed="rId2"/>
          <a:stretch>
            <a:fillRect/>
          </a:stretch>
        </p:blipFill>
        <p:spPr>
          <a:xfrm>
            <a:off x="181502" y="1928552"/>
            <a:ext cx="4175076" cy="4217249"/>
          </a:xfrm>
          <a:prstGeom prst="rect">
            <a:avLst/>
          </a:prstGeom>
        </p:spPr>
      </p:pic>
      <p:pic>
        <p:nvPicPr>
          <p:cNvPr id="8" name="Picture 7"/>
          <p:cNvPicPr>
            <a:picLocks noChangeAspect="1"/>
          </p:cNvPicPr>
          <p:nvPr/>
        </p:nvPicPr>
        <p:blipFill>
          <a:blip r:embed="rId3"/>
          <a:stretch>
            <a:fillRect/>
          </a:stretch>
        </p:blipFill>
        <p:spPr>
          <a:xfrm>
            <a:off x="4414767" y="1941327"/>
            <a:ext cx="4471538" cy="4486361"/>
          </a:xfrm>
          <a:prstGeom prst="rect">
            <a:avLst/>
          </a:prstGeom>
        </p:spPr>
      </p:pic>
      <p:sp>
        <p:nvSpPr>
          <p:cNvPr id="9" name="TextBox 8"/>
          <p:cNvSpPr txBox="1"/>
          <p:nvPr/>
        </p:nvSpPr>
        <p:spPr>
          <a:xfrm>
            <a:off x="112299" y="5835410"/>
            <a:ext cx="8965122" cy="646331"/>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dirty="0" err="1" smtClean="0"/>
              <a:t>Laconian</a:t>
            </a:r>
            <a:r>
              <a:rPr lang="en-US" dirty="0" smtClean="0"/>
              <a:t> </a:t>
            </a:r>
            <a:r>
              <a:rPr lang="en-US" dirty="0"/>
              <a:t>black-figure kylix, </a:t>
            </a:r>
            <a:r>
              <a:rPr lang="en-US" dirty="0" smtClean="0"/>
              <a:t>c 570 BCE				South Italian </a:t>
            </a:r>
            <a:r>
              <a:rPr lang="en-US" dirty="0"/>
              <a:t>red-figure </a:t>
            </a:r>
            <a:r>
              <a:rPr lang="en-US" dirty="0" smtClean="0"/>
              <a:t>kylix c.350 BCE				</a:t>
            </a:r>
            <a:endParaRPr lang="en-US" dirty="0"/>
          </a:p>
        </p:txBody>
      </p:sp>
      <p:sp>
        <p:nvSpPr>
          <p:cNvPr id="10" name="Content Placeholder 2"/>
          <p:cNvSpPr txBox="1">
            <a:spLocks/>
          </p:cNvSpPr>
          <p:nvPr/>
        </p:nvSpPr>
        <p:spPr>
          <a:xfrm>
            <a:off x="315884" y="1903615"/>
            <a:ext cx="3999130" cy="4524073"/>
          </a:xfrm>
          <a:prstGeom prst="rect">
            <a:avLst/>
          </a:prstGeom>
          <a:ln w="57150" cap="flat" cmpd="sng" algn="ctr">
            <a:solidFill>
              <a:schemeClr val="accent1"/>
            </a:solidFill>
            <a:prstDash val="solid"/>
          </a:ln>
        </p:spPr>
        <p:style>
          <a:lnRef idx="2">
            <a:schemeClr val="accent1"/>
          </a:lnRef>
          <a:fillRef idx="1">
            <a:schemeClr val="lt1"/>
          </a:fillRef>
          <a:effectRef idx="0">
            <a:schemeClr val="accent1"/>
          </a:effectRef>
          <a:fontRef idx="minor">
            <a:schemeClr val="dk1"/>
          </a:fontRef>
        </p:style>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dk1"/>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dk1"/>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9pPr>
          </a:lstStyle>
          <a:p>
            <a:pPr marL="0" indent="0">
              <a:buNone/>
            </a:pPr>
            <a:r>
              <a:rPr lang="en-GB" sz="2800" dirty="0" smtClean="0"/>
              <a:t>Hybrid men and animals</a:t>
            </a:r>
            <a:r>
              <a:rPr lang="en-GB" sz="2800" dirty="0"/>
              <a:t>, such as the dog-headed men and the </a:t>
            </a:r>
            <a:r>
              <a:rPr lang="en-GB" sz="2800" dirty="0" err="1" smtClean="0"/>
              <a:t>manticore</a:t>
            </a:r>
            <a:r>
              <a:rPr lang="en-GB" sz="2800" dirty="0" smtClean="0"/>
              <a:t> </a:t>
            </a:r>
            <a:r>
              <a:rPr lang="en-GB" sz="2800" dirty="0"/>
              <a:t>(</a:t>
            </a:r>
            <a:r>
              <a:rPr lang="en-GB" sz="2800" i="1" dirty="0" err="1"/>
              <a:t>martikhora</a:t>
            </a:r>
            <a:r>
              <a:rPr lang="en-GB" sz="2800" dirty="0"/>
              <a:t>) </a:t>
            </a:r>
            <a:r>
              <a:rPr lang="en-GB" sz="2800" dirty="0" smtClean="0"/>
              <a:t>are referred to in a number of </a:t>
            </a:r>
            <a:r>
              <a:rPr lang="en-GB" sz="2800" dirty="0" err="1" smtClean="0"/>
              <a:t>paradoxigraphical</a:t>
            </a:r>
            <a:r>
              <a:rPr lang="en-GB" sz="2800" dirty="0" smtClean="0"/>
              <a:t> and </a:t>
            </a:r>
            <a:r>
              <a:rPr lang="en-GB" sz="2800" dirty="0" err="1" smtClean="0"/>
              <a:t>Indographic</a:t>
            </a:r>
            <a:r>
              <a:rPr lang="en-GB" sz="2800" dirty="0" smtClean="0"/>
              <a:t> works, like </a:t>
            </a:r>
            <a:r>
              <a:rPr lang="en-GB" sz="2800" dirty="0" err="1" smtClean="0"/>
              <a:t>Ctesias</a:t>
            </a:r>
            <a:r>
              <a:rPr lang="en-GB" sz="2800" dirty="0" smtClean="0"/>
              <a:t>’ </a:t>
            </a:r>
            <a:r>
              <a:rPr lang="en-GB" sz="2800" i="1" dirty="0" err="1" smtClean="0"/>
              <a:t>Indika</a:t>
            </a:r>
            <a:r>
              <a:rPr lang="en-GB" sz="2800" i="1" dirty="0" smtClean="0"/>
              <a:t> </a:t>
            </a:r>
            <a:r>
              <a:rPr lang="en-GB" sz="2800" dirty="0" smtClean="0"/>
              <a:t>and the work of </a:t>
            </a:r>
            <a:r>
              <a:rPr lang="en-GB" sz="2800" dirty="0" err="1" smtClean="0"/>
              <a:t>Megasthenes</a:t>
            </a:r>
            <a:r>
              <a:rPr lang="en-GB" sz="2800" dirty="0" smtClean="0"/>
              <a:t> (which survives in fragments in later authors). </a:t>
            </a:r>
            <a:endParaRPr lang="en-GB" sz="2800" dirty="0"/>
          </a:p>
        </p:txBody>
      </p:sp>
      <p:pic>
        <p:nvPicPr>
          <p:cNvPr id="11" name="Picture 10"/>
          <p:cNvPicPr>
            <a:picLocks noChangeAspect="1"/>
          </p:cNvPicPr>
          <p:nvPr/>
        </p:nvPicPr>
        <p:blipFill>
          <a:blip r:embed="rId4"/>
          <a:stretch>
            <a:fillRect/>
          </a:stretch>
        </p:blipFill>
        <p:spPr>
          <a:xfrm>
            <a:off x="4680772" y="3137067"/>
            <a:ext cx="3855689" cy="2698343"/>
          </a:xfrm>
          <a:prstGeom prst="rect">
            <a:avLst/>
          </a:prstGeom>
        </p:spPr>
      </p:pic>
      <p:sp>
        <p:nvSpPr>
          <p:cNvPr id="12" name="TextBox 11"/>
          <p:cNvSpPr txBox="1"/>
          <p:nvPr/>
        </p:nvSpPr>
        <p:spPr>
          <a:xfrm>
            <a:off x="4409942" y="5903594"/>
            <a:ext cx="4476364"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err="1" smtClean="0"/>
              <a:t>Manticore</a:t>
            </a:r>
            <a:r>
              <a:rPr lang="en-GB" dirty="0"/>
              <a:t>, </a:t>
            </a:r>
            <a:r>
              <a:rPr lang="en-GB" i="1" dirty="0"/>
              <a:t>Der </a:t>
            </a:r>
            <a:r>
              <a:rPr lang="en-GB" i="1" dirty="0" err="1"/>
              <a:t>Naturen</a:t>
            </a:r>
            <a:r>
              <a:rPr lang="en-GB" i="1" dirty="0"/>
              <a:t> </a:t>
            </a:r>
            <a:r>
              <a:rPr lang="en-GB" i="1" dirty="0" err="1"/>
              <a:t>Bloeme</a:t>
            </a:r>
            <a:r>
              <a:rPr lang="en-GB" i="1" dirty="0"/>
              <a:t> </a:t>
            </a:r>
            <a:r>
              <a:rPr lang="en-GB" dirty="0"/>
              <a:t>manuscript c. 1350, National Library of the Netherlands </a:t>
            </a:r>
          </a:p>
        </p:txBody>
      </p:sp>
      <p:pic>
        <p:nvPicPr>
          <p:cNvPr id="13" name="Picture 12"/>
          <p:cNvPicPr>
            <a:picLocks noChangeAspect="1"/>
          </p:cNvPicPr>
          <p:nvPr/>
        </p:nvPicPr>
        <p:blipFill>
          <a:blip r:embed="rId5"/>
          <a:stretch>
            <a:fillRect/>
          </a:stretch>
        </p:blipFill>
        <p:spPr>
          <a:xfrm>
            <a:off x="5168610" y="137037"/>
            <a:ext cx="3002799" cy="2690508"/>
          </a:xfrm>
          <a:prstGeom prst="rect">
            <a:avLst/>
          </a:prstGeom>
        </p:spPr>
      </p:pic>
      <p:sp>
        <p:nvSpPr>
          <p:cNvPr id="14" name="TextBox 13"/>
          <p:cNvSpPr txBox="1"/>
          <p:nvPr/>
        </p:nvSpPr>
        <p:spPr>
          <a:xfrm>
            <a:off x="4680772" y="2713682"/>
            <a:ext cx="4156164"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Cynocephalus, </a:t>
            </a:r>
            <a:r>
              <a:rPr lang="en-GB" i="1" dirty="0" smtClean="0"/>
              <a:t>Nuremberg Chronicle</a:t>
            </a:r>
            <a:r>
              <a:rPr lang="en-GB" dirty="0" smtClean="0"/>
              <a:t>, 1493 </a:t>
            </a:r>
            <a:endParaRPr lang="en-GB" dirty="0"/>
          </a:p>
        </p:txBody>
      </p:sp>
    </p:spTree>
    <p:extLst>
      <p:ext uri="{BB962C8B-B14F-4D97-AF65-F5344CB8AC3E}">
        <p14:creationId xmlns:p14="http://schemas.microsoft.com/office/powerpoint/2010/main" val="114040357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ircle(in)">
                                      <p:cBhvr>
                                        <p:cTn id="7" dur="2000"/>
                                        <p:tgtEl>
                                          <p:spTgt spid="9"/>
                                        </p:tgtEl>
                                      </p:cBhvr>
                                    </p:animEffect>
                                  </p:childTnLst>
                                </p:cTn>
                              </p:par>
                              <p:par>
                                <p:cTn id="8" presetID="6" presetClass="entr" presetSubtype="16"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circle(in)">
                                      <p:cBhvr>
                                        <p:cTn id="10" dur="2000"/>
                                        <p:tgtEl>
                                          <p:spTgt spid="7"/>
                                        </p:tgtEl>
                                      </p:cBhvr>
                                    </p:animEffect>
                                  </p:childTnLst>
                                </p:cTn>
                              </p:par>
                              <p:par>
                                <p:cTn id="11" presetID="6" presetClass="entr" presetSubtype="16" fill="hold"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circle(in)">
                                      <p:cBhvr>
                                        <p:cTn id="13" dur="20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21" presetClass="entr" presetSubtype="1" fill="hold" grpId="0" nodeType="click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wheel(1)">
                                      <p:cBhvr>
                                        <p:cTn id="18" dur="2000"/>
                                        <p:tgtEl>
                                          <p:spTgt spid="10"/>
                                        </p:tgtEl>
                                      </p:cBhvr>
                                    </p:animEffect>
                                  </p:childTnLst>
                                </p:cTn>
                              </p:par>
                              <p:par>
                                <p:cTn id="19" presetID="21" presetClass="entr" presetSubtype="1" fill="hold" nodeType="withEffect">
                                  <p:stCondLst>
                                    <p:cond delay="0"/>
                                  </p:stCondLst>
                                  <p:childTnLst>
                                    <p:set>
                                      <p:cBhvr>
                                        <p:cTn id="20" dur="1" fill="hold">
                                          <p:stCondLst>
                                            <p:cond delay="0"/>
                                          </p:stCondLst>
                                        </p:cTn>
                                        <p:tgtEl>
                                          <p:spTgt spid="13"/>
                                        </p:tgtEl>
                                        <p:attrNameLst>
                                          <p:attrName>style.visibility</p:attrName>
                                        </p:attrNameLst>
                                      </p:cBhvr>
                                      <p:to>
                                        <p:strVal val="visible"/>
                                      </p:to>
                                    </p:set>
                                    <p:animEffect transition="in" filter="wheel(1)">
                                      <p:cBhvr>
                                        <p:cTn id="21" dur="2000"/>
                                        <p:tgtEl>
                                          <p:spTgt spid="13"/>
                                        </p:tgtEl>
                                      </p:cBhvr>
                                    </p:animEffect>
                                  </p:childTnLst>
                                </p:cTn>
                              </p:par>
                              <p:par>
                                <p:cTn id="22" presetID="21" presetClass="entr" presetSubtype="1" fill="hold" grpId="0" nodeType="withEffect">
                                  <p:stCondLst>
                                    <p:cond delay="0"/>
                                  </p:stCondLst>
                                  <p:childTnLst>
                                    <p:set>
                                      <p:cBhvr>
                                        <p:cTn id="23" dur="1" fill="hold">
                                          <p:stCondLst>
                                            <p:cond delay="0"/>
                                          </p:stCondLst>
                                        </p:cTn>
                                        <p:tgtEl>
                                          <p:spTgt spid="14"/>
                                        </p:tgtEl>
                                        <p:attrNameLst>
                                          <p:attrName>style.visibility</p:attrName>
                                        </p:attrNameLst>
                                      </p:cBhvr>
                                      <p:to>
                                        <p:strVal val="visible"/>
                                      </p:to>
                                    </p:set>
                                    <p:animEffect transition="in" filter="wheel(1)">
                                      <p:cBhvr>
                                        <p:cTn id="24" dur="2000"/>
                                        <p:tgtEl>
                                          <p:spTgt spid="14"/>
                                        </p:tgtEl>
                                      </p:cBhvr>
                                    </p:animEffect>
                                  </p:childTnLst>
                                </p:cTn>
                              </p:par>
                              <p:par>
                                <p:cTn id="25" presetID="21" presetClass="entr" presetSubtype="1" fill="hold" nodeType="with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wheel(1)">
                                      <p:cBhvr>
                                        <p:cTn id="27" dur="2000"/>
                                        <p:tgtEl>
                                          <p:spTgt spid="11"/>
                                        </p:tgtEl>
                                      </p:cBhvr>
                                    </p:animEffect>
                                  </p:childTnLst>
                                </p:cTn>
                              </p:par>
                              <p:par>
                                <p:cTn id="28" presetID="21" presetClass="entr" presetSubtype="1" fill="hold" grpId="0" nodeType="withEffect">
                                  <p:stCondLst>
                                    <p:cond delay="0"/>
                                  </p:stCondLst>
                                  <p:childTnLst>
                                    <p:set>
                                      <p:cBhvr>
                                        <p:cTn id="29" dur="1" fill="hold">
                                          <p:stCondLst>
                                            <p:cond delay="0"/>
                                          </p:stCondLst>
                                        </p:cTn>
                                        <p:tgtEl>
                                          <p:spTgt spid="12"/>
                                        </p:tgtEl>
                                        <p:attrNameLst>
                                          <p:attrName>style.visibility</p:attrName>
                                        </p:attrNameLst>
                                      </p:cBhvr>
                                      <p:to>
                                        <p:strVal val="visible"/>
                                      </p:to>
                                    </p:set>
                                    <p:animEffect transition="in" filter="wheel(1)">
                                      <p:cBhvr>
                                        <p:cTn id="30"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2" grpId="0" animBg="1"/>
      <p:bldP spid="1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need for monsters? </a:t>
            </a:r>
            <a:endParaRPr lang="en-GB" b="1" dirty="0"/>
          </a:p>
        </p:txBody>
      </p:sp>
      <p:sp>
        <p:nvSpPr>
          <p:cNvPr id="3" name="Content Placeholder 2"/>
          <p:cNvSpPr>
            <a:spLocks noGrp="1"/>
          </p:cNvSpPr>
          <p:nvPr>
            <p:ph idx="1"/>
          </p:nvPr>
        </p:nvSpPr>
        <p:spPr>
          <a:xfrm>
            <a:off x="822959" y="1845734"/>
            <a:ext cx="7543801" cy="4419984"/>
          </a:xfrm>
        </p:spPr>
        <p:txBody>
          <a:bodyPr>
            <a:normAutofit/>
          </a:bodyPr>
          <a:lstStyle/>
          <a:p>
            <a:pPr>
              <a:buFont typeface="Arial" panose="020B0604020202020204" pitchFamily="34" charset="0"/>
              <a:buChar char="•"/>
            </a:pPr>
            <a:r>
              <a:rPr lang="en-GB" dirty="0" smtClean="0"/>
              <a:t> Aetiological explanations for strange creatures / phenomena (baboons as dog-headed men?).</a:t>
            </a:r>
          </a:p>
          <a:p>
            <a:pPr>
              <a:buFont typeface="Arial" panose="020B0604020202020204" pitchFamily="34" charset="0"/>
              <a:buChar char="•"/>
            </a:pPr>
            <a:endParaRPr lang="en-GB" sz="100" dirty="0"/>
          </a:p>
          <a:p>
            <a:pPr>
              <a:buFont typeface="Arial" panose="020B0604020202020204" pitchFamily="34" charset="0"/>
              <a:buChar char="•"/>
            </a:pPr>
            <a:r>
              <a:rPr lang="en-GB" dirty="0" smtClean="0"/>
              <a:t> ‘providing a safe scare </a:t>
            </a:r>
            <a:r>
              <a:rPr lang="en-GB" dirty="0"/>
              <a:t>and thrill’ </a:t>
            </a:r>
            <a:r>
              <a:rPr lang="en-GB" dirty="0" smtClean="0"/>
              <a:t>– </a:t>
            </a:r>
            <a:r>
              <a:rPr lang="en-GB" dirty="0" err="1" smtClean="0"/>
              <a:t>Murgatroyd</a:t>
            </a:r>
            <a:r>
              <a:rPr lang="en-GB" dirty="0" smtClean="0"/>
              <a:t> </a:t>
            </a:r>
            <a:r>
              <a:rPr lang="en-GB" dirty="0"/>
              <a:t>(</a:t>
            </a:r>
            <a:r>
              <a:rPr lang="en-GB" dirty="0" smtClean="0"/>
              <a:t>2013: 2).</a:t>
            </a:r>
          </a:p>
          <a:p>
            <a:pPr>
              <a:buFont typeface="Arial" panose="020B0604020202020204" pitchFamily="34" charset="0"/>
              <a:buChar char="•"/>
            </a:pPr>
            <a:endParaRPr lang="en-GB" sz="100" dirty="0" smtClean="0"/>
          </a:p>
          <a:p>
            <a:pPr>
              <a:buFont typeface="Arial" panose="020B0604020202020204" pitchFamily="34" charset="0"/>
              <a:buChar char="•"/>
            </a:pPr>
            <a:r>
              <a:rPr lang="en-GB" dirty="0"/>
              <a:t> F</a:t>
            </a:r>
            <a:r>
              <a:rPr lang="en-GB" dirty="0" smtClean="0"/>
              <a:t>oils for heroes – something that can be overcome. </a:t>
            </a:r>
          </a:p>
          <a:p>
            <a:pPr>
              <a:buFont typeface="Arial" panose="020B0604020202020204" pitchFamily="34" charset="0"/>
              <a:buChar char="•"/>
            </a:pPr>
            <a:endParaRPr lang="en-GB" sz="100" dirty="0"/>
          </a:p>
          <a:p>
            <a:pPr>
              <a:buFont typeface="Arial" panose="020B0604020202020204" pitchFamily="34" charset="0"/>
              <a:buChar char="•"/>
            </a:pPr>
            <a:r>
              <a:rPr lang="en-GB" dirty="0" smtClean="0"/>
              <a:t> Representations of terrifying aspects of nature (e.g. Charybdis).</a:t>
            </a:r>
          </a:p>
          <a:p>
            <a:pPr>
              <a:buFont typeface="Arial" panose="020B0604020202020204" pitchFamily="34" charset="0"/>
              <a:buChar char="•"/>
            </a:pPr>
            <a:endParaRPr lang="en-GB" sz="100" dirty="0"/>
          </a:p>
          <a:p>
            <a:pPr>
              <a:buFont typeface="Arial" panose="020B0604020202020204" pitchFamily="34" charset="0"/>
              <a:buChar char="•"/>
            </a:pPr>
            <a:r>
              <a:rPr lang="en-GB" dirty="0" smtClean="0"/>
              <a:t> Representations of the dangers of transgression (e.g. Medusa sleeping with Poseidon in the temple of Athena – Ovid </a:t>
            </a:r>
            <a:r>
              <a:rPr lang="en-GB" i="1" dirty="0" smtClean="0"/>
              <a:t>Metamorphosis</a:t>
            </a:r>
            <a:r>
              <a:rPr lang="en-GB" dirty="0" smtClean="0"/>
              <a:t>). </a:t>
            </a:r>
          </a:p>
          <a:p>
            <a:pPr>
              <a:buFont typeface="Arial" panose="020B0604020202020204" pitchFamily="34" charset="0"/>
              <a:buChar char="•"/>
            </a:pPr>
            <a:endParaRPr lang="en-GB" sz="100" dirty="0"/>
          </a:p>
          <a:p>
            <a:pPr>
              <a:buFont typeface="Arial" panose="020B0604020202020204" pitchFamily="34" charset="0"/>
              <a:buChar char="•"/>
            </a:pPr>
            <a:r>
              <a:rPr lang="en-GB" dirty="0" smtClean="0"/>
              <a:t> Useful cultural insight into the fears and anxieties of a culture.  </a:t>
            </a:r>
            <a:endParaRPr lang="en-GB" dirty="0"/>
          </a:p>
        </p:txBody>
      </p:sp>
    </p:spTree>
    <p:extLst>
      <p:ext uri="{BB962C8B-B14F-4D97-AF65-F5344CB8AC3E}">
        <p14:creationId xmlns:p14="http://schemas.microsoft.com/office/powerpoint/2010/main" val="268270879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Cultural influences: Near East </a:t>
            </a:r>
            <a:endParaRPr lang="en-GB" b="1" dirty="0"/>
          </a:p>
        </p:txBody>
      </p:sp>
      <p:sp>
        <p:nvSpPr>
          <p:cNvPr id="3" name="Content Placeholder 2"/>
          <p:cNvSpPr>
            <a:spLocks noGrp="1"/>
          </p:cNvSpPr>
          <p:nvPr>
            <p:ph idx="1"/>
          </p:nvPr>
        </p:nvSpPr>
        <p:spPr>
          <a:xfrm>
            <a:off x="324196" y="1845734"/>
            <a:ext cx="3848793" cy="4779510"/>
          </a:xfrm>
        </p:spPr>
        <p:txBody>
          <a:bodyPr>
            <a:normAutofit/>
          </a:bodyPr>
          <a:lstStyle/>
          <a:p>
            <a:pPr>
              <a:buFont typeface="Arial" panose="020B0604020202020204" pitchFamily="34" charset="0"/>
              <a:buChar char="•"/>
            </a:pPr>
            <a:r>
              <a:rPr lang="en-GB" dirty="0" smtClean="0"/>
              <a:t> The </a:t>
            </a:r>
            <a:r>
              <a:rPr lang="en-GB" dirty="0"/>
              <a:t>Greek and Hittite texts have strong </a:t>
            </a:r>
            <a:r>
              <a:rPr lang="en-GB" dirty="0" smtClean="0"/>
              <a:t>correspondences:</a:t>
            </a:r>
            <a:endParaRPr lang="en-GB" dirty="0"/>
          </a:p>
          <a:p>
            <a:pPr lvl="1">
              <a:buFont typeface="Arial" panose="020B0604020202020204" pitchFamily="34" charset="0"/>
              <a:buChar char="•"/>
            </a:pPr>
            <a:r>
              <a:rPr lang="en-GB" dirty="0" smtClean="0"/>
              <a:t> Narratives </a:t>
            </a:r>
            <a:r>
              <a:rPr lang="en-GB" dirty="0"/>
              <a:t>of intergenerational conflict among the </a:t>
            </a:r>
            <a:r>
              <a:rPr lang="en-GB" dirty="0" smtClean="0"/>
              <a:t>gods,</a:t>
            </a:r>
            <a:endParaRPr lang="en-GB" dirty="0"/>
          </a:p>
          <a:p>
            <a:pPr lvl="1">
              <a:buFont typeface="Arial" panose="020B0604020202020204" pitchFamily="34" charset="0"/>
              <a:buChar char="•"/>
            </a:pPr>
            <a:r>
              <a:rPr lang="en-GB" dirty="0" smtClean="0"/>
              <a:t> Suppression </a:t>
            </a:r>
            <a:r>
              <a:rPr lang="en-GB" dirty="0"/>
              <a:t>of various gods within others/under the </a:t>
            </a:r>
            <a:r>
              <a:rPr lang="en-GB" dirty="0" smtClean="0"/>
              <a:t>earth,</a:t>
            </a:r>
            <a:endParaRPr lang="en-GB" dirty="0"/>
          </a:p>
          <a:p>
            <a:pPr lvl="1">
              <a:buFont typeface="Arial" panose="020B0604020202020204" pitchFamily="34" charset="0"/>
              <a:buChar char="•"/>
            </a:pPr>
            <a:r>
              <a:rPr lang="en-GB" dirty="0" smtClean="0"/>
              <a:t> Gods </a:t>
            </a:r>
            <a:r>
              <a:rPr lang="en-GB" dirty="0"/>
              <a:t>eating and regurgitating other </a:t>
            </a:r>
            <a:r>
              <a:rPr lang="en-GB" dirty="0" smtClean="0"/>
              <a:t>deities,</a:t>
            </a:r>
            <a:endParaRPr lang="en-GB" dirty="0"/>
          </a:p>
          <a:p>
            <a:pPr lvl="1">
              <a:buFont typeface="Arial" panose="020B0604020202020204" pitchFamily="34" charset="0"/>
              <a:buChar char="•"/>
            </a:pPr>
            <a:r>
              <a:rPr lang="en-GB" dirty="0" smtClean="0"/>
              <a:t> Generational </a:t>
            </a:r>
            <a:r>
              <a:rPr lang="en-GB" dirty="0"/>
              <a:t>shift caused by the castration of the previous </a:t>
            </a:r>
            <a:r>
              <a:rPr lang="en-GB" dirty="0" smtClean="0"/>
              <a:t>leader.</a:t>
            </a:r>
            <a:endParaRPr lang="en-GB" dirty="0"/>
          </a:p>
          <a:p>
            <a:endParaRPr lang="en-GB" sz="100" dirty="0"/>
          </a:p>
          <a:p>
            <a:pPr>
              <a:buFont typeface="Arial" panose="020B0604020202020204" pitchFamily="34" charset="0"/>
              <a:buChar char="•"/>
            </a:pPr>
            <a:r>
              <a:rPr lang="en-GB" dirty="0" smtClean="0"/>
              <a:t> Both </a:t>
            </a:r>
            <a:r>
              <a:rPr lang="en-GB" dirty="0"/>
              <a:t>the literary and iconographic traditions of the archaic period show cultural interaction during the archaic period.</a:t>
            </a:r>
          </a:p>
          <a:p>
            <a:endParaRPr lang="en-GB" dirty="0"/>
          </a:p>
        </p:txBody>
      </p:sp>
      <p:pic>
        <p:nvPicPr>
          <p:cNvPr id="4" name="Picture 3"/>
          <p:cNvPicPr>
            <a:picLocks noChangeAspect="1"/>
          </p:cNvPicPr>
          <p:nvPr/>
        </p:nvPicPr>
        <p:blipFill>
          <a:blip r:embed="rId2"/>
          <a:stretch>
            <a:fillRect/>
          </a:stretch>
        </p:blipFill>
        <p:spPr>
          <a:xfrm>
            <a:off x="5084730" y="1845734"/>
            <a:ext cx="3282030" cy="4381299"/>
          </a:xfrm>
          <a:prstGeom prst="rect">
            <a:avLst/>
          </a:prstGeom>
        </p:spPr>
      </p:pic>
      <p:sp>
        <p:nvSpPr>
          <p:cNvPr id="5" name="TextBox 4"/>
          <p:cNvSpPr txBox="1"/>
          <p:nvPr/>
        </p:nvSpPr>
        <p:spPr>
          <a:xfrm>
            <a:off x="3873731" y="5966074"/>
            <a:ext cx="5270269"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Athenian </a:t>
            </a:r>
            <a:r>
              <a:rPr lang="en-GB" dirty="0" smtClean="0"/>
              <a:t>marble Sphinx grave-marker, 6</a:t>
            </a:r>
            <a:r>
              <a:rPr lang="en-GB" baseline="30000" dirty="0" smtClean="0"/>
              <a:t>th</a:t>
            </a:r>
            <a:r>
              <a:rPr lang="en-GB" dirty="0" smtClean="0"/>
              <a:t> century BC</a:t>
            </a:r>
            <a:endParaRPr lang="en-GB" dirty="0"/>
          </a:p>
        </p:txBody>
      </p:sp>
      <p:sp>
        <p:nvSpPr>
          <p:cNvPr id="6" name="TextBox 5"/>
          <p:cNvSpPr txBox="1"/>
          <p:nvPr/>
        </p:nvSpPr>
        <p:spPr>
          <a:xfrm>
            <a:off x="4172989" y="3436218"/>
            <a:ext cx="1744175" cy="120032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Mentioned by: Hesiod, Aeschylus, Pausanias, Ovid.</a:t>
            </a:r>
            <a:endParaRPr lang="en-GB" dirty="0"/>
          </a:p>
        </p:txBody>
      </p:sp>
      <p:pic>
        <p:nvPicPr>
          <p:cNvPr id="7" name="Picture 6"/>
          <p:cNvPicPr>
            <a:picLocks noChangeAspect="1"/>
          </p:cNvPicPr>
          <p:nvPr/>
        </p:nvPicPr>
        <p:blipFill>
          <a:blip r:embed="rId3"/>
          <a:stretch>
            <a:fillRect/>
          </a:stretch>
        </p:blipFill>
        <p:spPr>
          <a:xfrm>
            <a:off x="266004" y="1785258"/>
            <a:ext cx="4362855" cy="3492146"/>
          </a:xfrm>
          <a:prstGeom prst="rect">
            <a:avLst/>
          </a:prstGeom>
        </p:spPr>
      </p:pic>
      <p:sp>
        <p:nvSpPr>
          <p:cNvPr id="8" name="Content Placeholder 2"/>
          <p:cNvSpPr txBox="1">
            <a:spLocks/>
          </p:cNvSpPr>
          <p:nvPr/>
        </p:nvSpPr>
        <p:spPr>
          <a:xfrm>
            <a:off x="324196" y="5216927"/>
            <a:ext cx="4139739" cy="1160466"/>
          </a:xfrm>
          <a:prstGeom prst="rect">
            <a:avLst/>
          </a:prstGeom>
        </p:spPr>
        <p:style>
          <a:lnRef idx="2">
            <a:schemeClr val="accent1"/>
          </a:lnRef>
          <a:fillRef idx="1">
            <a:schemeClr val="lt1"/>
          </a:fillRef>
          <a:effectRef idx="0">
            <a:schemeClr val="accent1"/>
          </a:effectRef>
          <a:fontRef idx="minor">
            <a:schemeClr val="dk1"/>
          </a:fontRef>
        </p:style>
        <p:txBody>
          <a:bodyPr vert="horz" lIns="0" tIns="45720" rIns="0" bIns="45720" rtlCol="0">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dk1"/>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dk1"/>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9pPr>
          </a:lstStyle>
          <a:p>
            <a:pPr marL="0" indent="0" fontAlgn="base">
              <a:buNone/>
            </a:pPr>
            <a:r>
              <a:rPr lang="en-GB" sz="2800" dirty="0" smtClean="0"/>
              <a:t>Corinthian vessel, attributed to the </a:t>
            </a:r>
            <a:r>
              <a:rPr lang="en-GB" sz="2800" dirty="0" err="1" smtClean="0"/>
              <a:t>Polyteleia</a:t>
            </a:r>
            <a:r>
              <a:rPr lang="en-GB" sz="2800" dirty="0" smtClean="0"/>
              <a:t> Painter, c. 630–615 BC</a:t>
            </a:r>
          </a:p>
          <a:p>
            <a:endParaRPr lang="en-GB" dirty="0"/>
          </a:p>
        </p:txBody>
      </p:sp>
      <p:pic>
        <p:nvPicPr>
          <p:cNvPr id="9" name="Picture 8"/>
          <p:cNvPicPr>
            <a:picLocks noChangeAspect="1"/>
          </p:cNvPicPr>
          <p:nvPr/>
        </p:nvPicPr>
        <p:blipFill>
          <a:blip r:embed="rId4"/>
          <a:stretch>
            <a:fillRect/>
          </a:stretch>
        </p:blipFill>
        <p:spPr>
          <a:xfrm>
            <a:off x="4874512" y="1676055"/>
            <a:ext cx="3702466" cy="2781665"/>
          </a:xfrm>
          <a:prstGeom prst="rect">
            <a:avLst/>
          </a:prstGeom>
        </p:spPr>
      </p:pic>
      <p:sp>
        <p:nvSpPr>
          <p:cNvPr id="10" name="TextBox 9"/>
          <p:cNvSpPr txBox="1"/>
          <p:nvPr/>
        </p:nvSpPr>
        <p:spPr>
          <a:xfrm>
            <a:off x="4874512" y="3866157"/>
            <a:ext cx="3898668"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Old Assyrian, 18th century </a:t>
            </a:r>
            <a:r>
              <a:rPr lang="en-GB" dirty="0" smtClean="0"/>
              <a:t>BC, </a:t>
            </a:r>
            <a:r>
              <a:rPr lang="en-GB" dirty="0"/>
              <a:t>Anatolia </a:t>
            </a:r>
          </a:p>
        </p:txBody>
      </p:sp>
      <p:pic>
        <p:nvPicPr>
          <p:cNvPr id="11" name="Picture 10"/>
          <p:cNvPicPr>
            <a:picLocks noChangeAspect="1"/>
          </p:cNvPicPr>
          <p:nvPr/>
        </p:nvPicPr>
        <p:blipFill rotWithShape="1">
          <a:blip r:embed="rId5"/>
          <a:srcRect l="14744" t="9260" r="17285" b="9781"/>
          <a:stretch/>
        </p:blipFill>
        <p:spPr>
          <a:xfrm>
            <a:off x="6799811" y="4296755"/>
            <a:ext cx="1579589" cy="2595698"/>
          </a:xfrm>
          <a:prstGeom prst="rect">
            <a:avLst/>
          </a:prstGeom>
        </p:spPr>
      </p:pic>
      <p:sp>
        <p:nvSpPr>
          <p:cNvPr id="12" name="TextBox 11"/>
          <p:cNvSpPr txBox="1"/>
          <p:nvPr/>
        </p:nvSpPr>
        <p:spPr>
          <a:xfrm>
            <a:off x="4879717" y="5383280"/>
            <a:ext cx="1900019" cy="1015663"/>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000" dirty="0" smtClean="0"/>
              <a:t>Neo-Assyrian</a:t>
            </a:r>
            <a:r>
              <a:rPr lang="en-GB" sz="2000" dirty="0"/>
              <a:t>, 8-7th century </a:t>
            </a:r>
            <a:r>
              <a:rPr lang="en-GB" sz="2000" dirty="0" smtClean="0"/>
              <a:t>BC, </a:t>
            </a:r>
            <a:r>
              <a:rPr lang="en-GB" sz="2000" dirty="0"/>
              <a:t>Mesopotamia.</a:t>
            </a:r>
          </a:p>
        </p:txBody>
      </p:sp>
    </p:spTree>
    <p:extLst>
      <p:ext uri="{BB962C8B-B14F-4D97-AF65-F5344CB8AC3E}">
        <p14:creationId xmlns:p14="http://schemas.microsoft.com/office/powerpoint/2010/main" val="2628524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heel(1)">
                                      <p:cBhvr>
                                        <p:cTn id="7" dur="2000"/>
                                        <p:tgtEl>
                                          <p:spTgt spid="10"/>
                                        </p:tgtEl>
                                      </p:cBhvr>
                                    </p:animEffect>
                                  </p:childTnLst>
                                </p:cTn>
                              </p:par>
                              <p:par>
                                <p:cTn id="8" presetID="21" presetClass="entr" presetSubtype="1"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wheel(1)">
                                      <p:cBhvr>
                                        <p:cTn id="10" dur="2000"/>
                                        <p:tgtEl>
                                          <p:spTgt spid="12"/>
                                        </p:tgtEl>
                                      </p:cBhvr>
                                    </p:animEffect>
                                  </p:childTnLst>
                                </p:cTn>
                              </p:par>
                              <p:par>
                                <p:cTn id="11" presetID="21" presetClass="entr" presetSubtype="1" fill="hold"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wheel(1)">
                                      <p:cBhvr>
                                        <p:cTn id="13" dur="2000"/>
                                        <p:tgtEl>
                                          <p:spTgt spid="7"/>
                                        </p:tgtEl>
                                      </p:cBhvr>
                                    </p:animEffect>
                                  </p:childTnLst>
                                </p:cTn>
                              </p:par>
                              <p:par>
                                <p:cTn id="14" presetID="21" presetClass="entr" presetSubtype="1"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wheel(1)">
                                      <p:cBhvr>
                                        <p:cTn id="16" dur="2000"/>
                                        <p:tgtEl>
                                          <p:spTgt spid="8"/>
                                        </p:tgtEl>
                                      </p:cBhvr>
                                    </p:animEffect>
                                  </p:childTnLst>
                                </p:cTn>
                              </p:par>
                              <p:par>
                                <p:cTn id="17" presetID="21" presetClass="entr" presetSubtype="1" fill="hold" nodeType="with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wheel(1)">
                                      <p:cBhvr>
                                        <p:cTn id="19" dur="2000"/>
                                        <p:tgtEl>
                                          <p:spTgt spid="11"/>
                                        </p:tgtEl>
                                      </p:cBhvr>
                                    </p:animEffect>
                                  </p:childTnLst>
                                </p:cTn>
                              </p:par>
                              <p:par>
                                <p:cTn id="20" presetID="21" presetClass="entr" presetSubtype="1" fill="hold" nodeType="with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wheel(1)">
                                      <p:cBhvr>
                                        <p:cTn id="22"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1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Cultural influences: historical legacy</a:t>
            </a:r>
            <a:endParaRPr lang="en-GB" b="1" dirty="0"/>
          </a:p>
        </p:txBody>
      </p:sp>
      <p:sp>
        <p:nvSpPr>
          <p:cNvPr id="3" name="Content Placeholder 2"/>
          <p:cNvSpPr>
            <a:spLocks noGrp="1"/>
          </p:cNvSpPr>
          <p:nvPr>
            <p:ph idx="1"/>
          </p:nvPr>
        </p:nvSpPr>
        <p:spPr>
          <a:xfrm>
            <a:off x="157943" y="2044931"/>
            <a:ext cx="2776452" cy="4630189"/>
          </a:xfrm>
        </p:spPr>
        <p:txBody>
          <a:bodyPr/>
          <a:lstStyle/>
          <a:p>
            <a:r>
              <a:rPr lang="en-GB" sz="3200" b="1" dirty="0" smtClean="0"/>
              <a:t>Minotaur</a:t>
            </a:r>
            <a:r>
              <a:rPr lang="en-GB" dirty="0" smtClean="0"/>
              <a:t> </a:t>
            </a:r>
          </a:p>
          <a:p>
            <a:pPr>
              <a:buFont typeface="Arial" panose="020B0604020202020204" pitchFamily="34" charset="0"/>
              <a:buChar char="•"/>
            </a:pPr>
            <a:r>
              <a:rPr lang="en-GB" dirty="0" smtClean="0"/>
              <a:t> </a:t>
            </a:r>
            <a:r>
              <a:rPr lang="en-GB" sz="2400" dirty="0" smtClean="0"/>
              <a:t>Hybrid </a:t>
            </a:r>
            <a:r>
              <a:rPr lang="en-GB" sz="2400" dirty="0"/>
              <a:t>with a bull’s head and human body</a:t>
            </a:r>
          </a:p>
          <a:p>
            <a:pPr>
              <a:buFont typeface="Arial" panose="020B0604020202020204" pitchFamily="34" charset="0"/>
              <a:buChar char="•"/>
            </a:pPr>
            <a:r>
              <a:rPr lang="en-GB" sz="2400" dirty="0" smtClean="0"/>
              <a:t> Son </a:t>
            </a:r>
            <a:r>
              <a:rPr lang="en-GB" sz="2400" dirty="0"/>
              <a:t>of Minos, king of Crete, and Pasiphae</a:t>
            </a:r>
          </a:p>
          <a:p>
            <a:pPr>
              <a:buFont typeface="Arial" panose="020B0604020202020204" pitchFamily="34" charset="0"/>
              <a:buChar char="•"/>
            </a:pPr>
            <a:r>
              <a:rPr lang="en-GB" sz="2400" dirty="0" smtClean="0"/>
              <a:t> Lived </a:t>
            </a:r>
            <a:r>
              <a:rPr lang="en-GB" sz="2400" dirty="0"/>
              <a:t>in a labyrinth, designed by Daedalus</a:t>
            </a:r>
          </a:p>
          <a:p>
            <a:pPr>
              <a:buFont typeface="Arial" panose="020B0604020202020204" pitchFamily="34" charset="0"/>
              <a:buChar char="•"/>
            </a:pPr>
            <a:r>
              <a:rPr lang="en-GB" sz="2400" dirty="0" smtClean="0"/>
              <a:t> Killed </a:t>
            </a:r>
            <a:r>
              <a:rPr lang="en-GB" sz="2400" dirty="0"/>
              <a:t>by Theseus</a:t>
            </a:r>
          </a:p>
          <a:p>
            <a:endParaRPr lang="en-GB" dirty="0"/>
          </a:p>
        </p:txBody>
      </p:sp>
      <p:pic>
        <p:nvPicPr>
          <p:cNvPr id="4" name="Picture 3"/>
          <p:cNvPicPr>
            <a:picLocks noChangeAspect="1"/>
          </p:cNvPicPr>
          <p:nvPr/>
        </p:nvPicPr>
        <p:blipFill>
          <a:blip r:embed="rId2"/>
          <a:stretch>
            <a:fillRect/>
          </a:stretch>
        </p:blipFill>
        <p:spPr>
          <a:xfrm>
            <a:off x="3002906" y="1986742"/>
            <a:ext cx="2705436" cy="4092750"/>
          </a:xfrm>
          <a:prstGeom prst="rect">
            <a:avLst/>
          </a:prstGeom>
        </p:spPr>
      </p:pic>
      <p:sp>
        <p:nvSpPr>
          <p:cNvPr id="5" name="TextBox 4"/>
          <p:cNvSpPr txBox="1"/>
          <p:nvPr/>
        </p:nvSpPr>
        <p:spPr>
          <a:xfrm>
            <a:off x="3002907" y="6005707"/>
            <a:ext cx="2705436"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Attic </a:t>
            </a:r>
            <a:r>
              <a:rPr lang="en-GB" dirty="0"/>
              <a:t>black-figure </a:t>
            </a:r>
            <a:r>
              <a:rPr lang="en-GB" dirty="0" smtClean="0"/>
              <a:t>amphora, 540-480 BC</a:t>
            </a:r>
            <a:endParaRPr lang="en-GB" dirty="0"/>
          </a:p>
        </p:txBody>
      </p:sp>
      <p:pic>
        <p:nvPicPr>
          <p:cNvPr id="6" name="Picture 5"/>
          <p:cNvPicPr>
            <a:picLocks noChangeAspect="1"/>
          </p:cNvPicPr>
          <p:nvPr/>
        </p:nvPicPr>
        <p:blipFill>
          <a:blip r:embed="rId3"/>
          <a:stretch>
            <a:fillRect/>
          </a:stretch>
        </p:blipFill>
        <p:spPr>
          <a:xfrm>
            <a:off x="5910884" y="2901141"/>
            <a:ext cx="3046376" cy="3046376"/>
          </a:xfrm>
          <a:prstGeom prst="rect">
            <a:avLst/>
          </a:prstGeom>
        </p:spPr>
      </p:pic>
      <p:sp>
        <p:nvSpPr>
          <p:cNvPr id="7" name="TextBox 6"/>
          <p:cNvSpPr txBox="1"/>
          <p:nvPr/>
        </p:nvSpPr>
        <p:spPr>
          <a:xfrm>
            <a:off x="5910884" y="5756326"/>
            <a:ext cx="3046376"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Roman </a:t>
            </a:r>
            <a:r>
              <a:rPr lang="en-GB" dirty="0" smtClean="0"/>
              <a:t>mosaic, 2-3rd </a:t>
            </a:r>
            <a:r>
              <a:rPr lang="en-GB" dirty="0"/>
              <a:t>century AD</a:t>
            </a:r>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6133" y="1863053"/>
            <a:ext cx="8435339" cy="4569142"/>
          </a:xfrm>
          <a:prstGeom prst="rect">
            <a:avLst/>
          </a:prstGeom>
        </p:spPr>
      </p:pic>
      <p:sp>
        <p:nvSpPr>
          <p:cNvPr id="9" name="TextBox 8"/>
          <p:cNvSpPr txBox="1"/>
          <p:nvPr/>
        </p:nvSpPr>
        <p:spPr>
          <a:xfrm>
            <a:off x="822959" y="6290907"/>
            <a:ext cx="7406641" cy="369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The Bull-Leaping Fresco from the Great Palace at Knossos, </a:t>
            </a:r>
            <a:r>
              <a:rPr lang="en-GB" dirty="0" smtClean="0"/>
              <a:t>Crete, Bronze Age</a:t>
            </a:r>
            <a:endParaRPr lang="en-GB" dirty="0"/>
          </a:p>
        </p:txBody>
      </p:sp>
    </p:spTree>
    <p:extLst>
      <p:ext uri="{BB962C8B-B14F-4D97-AF65-F5344CB8AC3E}">
        <p14:creationId xmlns:p14="http://schemas.microsoft.com/office/powerpoint/2010/main" val="4243581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circle(in)">
                                      <p:cBhvr>
                                        <p:cTn id="10"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573" y="286604"/>
            <a:ext cx="8044787" cy="1450757"/>
          </a:xfrm>
        </p:spPr>
        <p:txBody>
          <a:bodyPr/>
          <a:lstStyle/>
          <a:p>
            <a:r>
              <a:rPr lang="en-GB" b="1" dirty="0" smtClean="0"/>
              <a:t>“Monsters” that serve the gods: Cerberus </a:t>
            </a:r>
            <a:endParaRPr lang="en-GB" b="1" dirty="0"/>
          </a:p>
        </p:txBody>
      </p:sp>
      <p:sp>
        <p:nvSpPr>
          <p:cNvPr id="3" name="Content Placeholder 2"/>
          <p:cNvSpPr>
            <a:spLocks noGrp="1"/>
          </p:cNvSpPr>
          <p:nvPr>
            <p:ph idx="1"/>
          </p:nvPr>
        </p:nvSpPr>
        <p:spPr>
          <a:xfrm>
            <a:off x="332509" y="2053245"/>
            <a:ext cx="8503920" cy="4289366"/>
          </a:xfrm>
          <a:ln/>
        </p:spPr>
        <p:style>
          <a:lnRef idx="2">
            <a:schemeClr val="accent1"/>
          </a:lnRef>
          <a:fillRef idx="1">
            <a:schemeClr val="lt1"/>
          </a:fillRef>
          <a:effectRef idx="0">
            <a:schemeClr val="accent1"/>
          </a:effectRef>
          <a:fontRef idx="minor">
            <a:schemeClr val="dk1"/>
          </a:fontRef>
        </p:style>
        <p:txBody>
          <a:bodyPr>
            <a:noAutofit/>
          </a:bodyPr>
          <a:lstStyle/>
          <a:p>
            <a:pPr marL="0" indent="0">
              <a:buNone/>
            </a:pPr>
            <a:r>
              <a:rPr lang="en-GB" sz="2200" dirty="0" smtClean="0"/>
              <a:t>‘She </a:t>
            </a:r>
            <a:r>
              <a:rPr lang="en-GB" sz="2200" dirty="0"/>
              <a:t>then gave birth to something intractable, unspeakable, Cerberus who eats raw flesh, the bronze-voiced dog of Hades, fifty-headed, ruthless and mighty</a:t>
            </a:r>
            <a:r>
              <a:rPr lang="en-GB" sz="2200" dirty="0" smtClean="0"/>
              <a:t>.’</a:t>
            </a:r>
            <a:endParaRPr lang="en-GB" sz="2200" dirty="0"/>
          </a:p>
          <a:p>
            <a:pPr marL="0" indent="0" algn="r">
              <a:buNone/>
            </a:pPr>
            <a:r>
              <a:rPr lang="en-GB" b="1" dirty="0" err="1"/>
              <a:t>Hes</a:t>
            </a:r>
            <a:r>
              <a:rPr lang="en-GB" b="1" dirty="0"/>
              <a:t>. </a:t>
            </a:r>
            <a:r>
              <a:rPr lang="en-GB" b="1" i="1" dirty="0"/>
              <a:t>Th</a:t>
            </a:r>
            <a:r>
              <a:rPr lang="en-GB" b="1" dirty="0"/>
              <a:t>. 310-12</a:t>
            </a:r>
          </a:p>
          <a:p>
            <a:pPr marL="0" indent="0">
              <a:buNone/>
            </a:pPr>
            <a:endParaRPr lang="en-GB" sz="1800" dirty="0"/>
          </a:p>
          <a:p>
            <a:pPr marL="0" indent="0">
              <a:buNone/>
            </a:pPr>
            <a:r>
              <a:rPr lang="en-GB" sz="2200" dirty="0" smtClean="0"/>
              <a:t>‘That </a:t>
            </a:r>
            <a:r>
              <a:rPr lang="en-GB" sz="2200" dirty="0"/>
              <a:t>is where, in front, stand the echoing houses of the earthly god, of powerful Hades and of dread Persephone, and a terrible dog guards them in front, pitiless. He has an evil trick: upon those going in he fawns alike with his tail and with both ears, but he does not let them leave again: instead, observing them closely he devours whomever he catches trying to go out from t</a:t>
            </a:r>
            <a:r>
              <a:rPr lang="en-US" sz="2200" dirty="0"/>
              <a:t>he</a:t>
            </a:r>
            <a:r>
              <a:rPr lang="en-GB" sz="2200" dirty="0"/>
              <a:t> </a:t>
            </a:r>
            <a:r>
              <a:rPr lang="en-GB" sz="2200" dirty="0" smtClean="0"/>
              <a:t>gates of </a:t>
            </a:r>
            <a:r>
              <a:rPr lang="en-GB" sz="2200" dirty="0"/>
              <a:t>powerful Hades and dread Persephone</a:t>
            </a:r>
            <a:r>
              <a:rPr lang="en-GB" sz="2200" dirty="0" smtClean="0"/>
              <a:t>.’ </a:t>
            </a:r>
            <a:endParaRPr lang="en-GB" sz="2200" dirty="0"/>
          </a:p>
          <a:p>
            <a:pPr marL="0" indent="0" algn="r">
              <a:buNone/>
            </a:pPr>
            <a:r>
              <a:rPr lang="en-GB" b="1" dirty="0" err="1"/>
              <a:t>Hes</a:t>
            </a:r>
            <a:r>
              <a:rPr lang="en-GB" b="1" dirty="0"/>
              <a:t>. </a:t>
            </a:r>
            <a:r>
              <a:rPr lang="en-GB" b="1" i="1" dirty="0"/>
              <a:t>Th.</a:t>
            </a:r>
            <a:r>
              <a:rPr lang="en-GB" b="1" dirty="0"/>
              <a:t> 767-775</a:t>
            </a:r>
          </a:p>
        </p:txBody>
      </p:sp>
      <p:pic>
        <p:nvPicPr>
          <p:cNvPr id="4" name="Picture 3"/>
          <p:cNvPicPr>
            <a:picLocks noChangeAspect="1"/>
          </p:cNvPicPr>
          <p:nvPr/>
        </p:nvPicPr>
        <p:blipFill rotWithShape="1">
          <a:blip r:embed="rId2"/>
          <a:srcRect b="7134"/>
          <a:stretch/>
        </p:blipFill>
        <p:spPr>
          <a:xfrm>
            <a:off x="0" y="2627861"/>
            <a:ext cx="5726028" cy="3449783"/>
          </a:xfrm>
          <a:prstGeom prst="rect">
            <a:avLst/>
          </a:prstGeom>
        </p:spPr>
      </p:pic>
      <p:pic>
        <p:nvPicPr>
          <p:cNvPr id="5" name="Picture 4"/>
          <p:cNvPicPr>
            <a:picLocks noChangeAspect="1"/>
          </p:cNvPicPr>
          <p:nvPr/>
        </p:nvPicPr>
        <p:blipFill>
          <a:blip r:embed="rId3"/>
          <a:stretch>
            <a:fillRect/>
          </a:stretch>
        </p:blipFill>
        <p:spPr>
          <a:xfrm>
            <a:off x="4465599" y="2737487"/>
            <a:ext cx="4678401" cy="3341715"/>
          </a:xfrm>
          <a:prstGeom prst="rect">
            <a:avLst/>
          </a:prstGeom>
        </p:spPr>
      </p:pic>
      <p:sp>
        <p:nvSpPr>
          <p:cNvPr id="6" name="Content Placeholder 2"/>
          <p:cNvSpPr txBox="1">
            <a:spLocks/>
          </p:cNvSpPr>
          <p:nvPr/>
        </p:nvSpPr>
        <p:spPr>
          <a:xfrm>
            <a:off x="332509" y="6080761"/>
            <a:ext cx="8570422" cy="523699"/>
          </a:xfrm>
          <a:prstGeom prst="rect">
            <a:avLst/>
          </a:prstGeom>
        </p:spPr>
        <p:style>
          <a:lnRef idx="2">
            <a:schemeClr val="accent1"/>
          </a:lnRef>
          <a:fillRef idx="1">
            <a:schemeClr val="lt1"/>
          </a:fillRef>
          <a:effectRef idx="0">
            <a:schemeClr val="accent1"/>
          </a:effectRef>
          <a:fontRef idx="minor">
            <a:schemeClr val="dk1"/>
          </a:fontRef>
        </p:style>
        <p:txBody>
          <a:bodyPr vert="horz" lIns="0" tIns="45720" rIns="0" bIns="45720" rtlCol="0">
            <a:normAutofit fontScale="850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dk1"/>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dk1"/>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9pPr>
          </a:lstStyle>
          <a:p>
            <a:pPr marL="0" indent="0">
              <a:buFont typeface="Calibri" panose="020F0502020204030204" pitchFamily="34" charset="0"/>
              <a:buNone/>
            </a:pPr>
            <a:r>
              <a:rPr lang="en-GB" sz="2400" dirty="0" smtClean="0"/>
              <a:t>Black-figure hydria, c 530 BCE</a:t>
            </a:r>
            <a:r>
              <a:rPr lang="en-GB" dirty="0" smtClean="0"/>
              <a:t>		</a:t>
            </a:r>
            <a:r>
              <a:rPr lang="en-GB" sz="2400" dirty="0" smtClean="0"/>
              <a:t>Red-figure volute krater 330-310 BCE</a:t>
            </a:r>
            <a:endParaRPr lang="en-GB" sz="2400" dirty="0"/>
          </a:p>
        </p:txBody>
      </p:sp>
    </p:spTree>
    <p:extLst>
      <p:ext uri="{BB962C8B-B14F-4D97-AF65-F5344CB8AC3E}">
        <p14:creationId xmlns:p14="http://schemas.microsoft.com/office/powerpoint/2010/main" val="230023881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1000"/>
                                        <p:tgtEl>
                                          <p:spTgt spid="6"/>
                                        </p:tgtEl>
                                      </p:cBhvr>
                                    </p:animEffect>
                                    <p:anim calcmode="lin" valueType="num">
                                      <p:cBhvr>
                                        <p:cTn id="18" dur="1000" fill="hold"/>
                                        <p:tgtEl>
                                          <p:spTgt spid="6"/>
                                        </p:tgtEl>
                                        <p:attrNameLst>
                                          <p:attrName>ppt_x</p:attrName>
                                        </p:attrNameLst>
                                      </p:cBhvr>
                                      <p:tavLst>
                                        <p:tav tm="0">
                                          <p:val>
                                            <p:strVal val="#ppt_x"/>
                                          </p:val>
                                        </p:tav>
                                        <p:tav tm="100000">
                                          <p:val>
                                            <p:strVal val="#ppt_x"/>
                                          </p:val>
                                        </p:tav>
                                      </p:tavLst>
                                    </p:anim>
                                    <p:anim calcmode="lin" valueType="num">
                                      <p:cBhvr>
                                        <p:cTn id="1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0575" y="286604"/>
            <a:ext cx="8254538" cy="1450757"/>
          </a:xfrm>
        </p:spPr>
        <p:txBody>
          <a:bodyPr/>
          <a:lstStyle/>
          <a:p>
            <a:r>
              <a:rPr lang="en-GB" b="1" dirty="0" smtClean="0"/>
              <a:t>Monsters that challenge the gods</a:t>
            </a:r>
            <a:endParaRPr lang="en-GB" b="1" dirty="0"/>
          </a:p>
        </p:txBody>
      </p:sp>
      <p:sp>
        <p:nvSpPr>
          <p:cNvPr id="4" name="Content Placeholder 2"/>
          <p:cNvSpPr>
            <a:spLocks noGrp="1"/>
          </p:cNvSpPr>
          <p:nvPr>
            <p:ph idx="1"/>
          </p:nvPr>
        </p:nvSpPr>
        <p:spPr>
          <a:xfrm>
            <a:off x="108065" y="2400472"/>
            <a:ext cx="8894619" cy="4299586"/>
          </a:xfrm>
          <a:ln w="38100"/>
        </p:spPr>
        <p:style>
          <a:lnRef idx="2">
            <a:schemeClr val="accent1"/>
          </a:lnRef>
          <a:fillRef idx="1">
            <a:schemeClr val="lt1"/>
          </a:fillRef>
          <a:effectRef idx="0">
            <a:schemeClr val="accent1"/>
          </a:effectRef>
          <a:fontRef idx="minor">
            <a:schemeClr val="dk1"/>
          </a:fontRef>
        </p:style>
        <p:txBody>
          <a:bodyPr>
            <a:noAutofit/>
          </a:bodyPr>
          <a:lstStyle/>
          <a:p>
            <a:pPr marL="0" indent="0">
              <a:buNone/>
            </a:pPr>
            <a:r>
              <a:rPr lang="en-GB" sz="2400" dirty="0"/>
              <a:t>His [</a:t>
            </a:r>
            <a:r>
              <a:rPr lang="en-GB" sz="2400" b="1" dirty="0" err="1" smtClean="0">
                <a:effectLst>
                  <a:outerShdw blurRad="38100" dist="38100" dir="2700000" algn="tl">
                    <a:srgbClr val="000000">
                      <a:alpha val="43137"/>
                    </a:srgbClr>
                  </a:outerShdw>
                </a:effectLst>
              </a:rPr>
              <a:t>Typhoeus</a:t>
            </a:r>
            <a:r>
              <a:rPr lang="en-GB" sz="2400" dirty="0" smtClean="0"/>
              <a:t>] </a:t>
            </a:r>
            <a:r>
              <a:rPr lang="en-GB" sz="2400" b="1" dirty="0"/>
              <a:t>hands</a:t>
            </a:r>
            <a:r>
              <a:rPr lang="en-GB" sz="2400" dirty="0"/>
              <a:t> </a:t>
            </a:r>
            <a:r>
              <a:rPr lang="en-GB" sz="2400" dirty="0" smtClean="0"/>
              <a:t>are </a:t>
            </a:r>
            <a:r>
              <a:rPr lang="en-GB" sz="2400" dirty="0"/>
              <a:t>holding deeds upon strength</a:t>
            </a:r>
            <a:r>
              <a:rPr lang="en-GB" sz="2400" dirty="0" smtClean="0"/>
              <a:t>, </a:t>
            </a:r>
            <a:r>
              <a:rPr lang="en-GB" sz="2400" dirty="0"/>
              <a:t>and tireless the strong god’s </a:t>
            </a:r>
            <a:r>
              <a:rPr lang="en-GB" sz="2400" b="1" dirty="0"/>
              <a:t>feet</a:t>
            </a:r>
            <a:r>
              <a:rPr lang="en-GB" sz="2400" dirty="0"/>
              <a:t>; and from his </a:t>
            </a:r>
            <a:r>
              <a:rPr lang="en-GB" sz="2400" b="1" dirty="0"/>
              <a:t>shoulders</a:t>
            </a:r>
            <a:r>
              <a:rPr lang="en-GB" sz="2400" dirty="0"/>
              <a:t> there were a </a:t>
            </a:r>
            <a:r>
              <a:rPr lang="en-GB" sz="2400" b="1" dirty="0"/>
              <a:t>hundred heads of a snake</a:t>
            </a:r>
            <a:r>
              <a:rPr lang="en-GB" sz="2400" dirty="0"/>
              <a:t>, a terrible </a:t>
            </a:r>
            <a:r>
              <a:rPr lang="en-GB" sz="2400" dirty="0" err="1" smtClean="0"/>
              <a:t>drakon’s</a:t>
            </a:r>
            <a:r>
              <a:rPr lang="en-GB" sz="2400" dirty="0"/>
              <a:t>, licking with their dark tongues; and on his prodigious heads </a:t>
            </a:r>
            <a:r>
              <a:rPr lang="en-GB" sz="2400" b="1" dirty="0"/>
              <a:t>fire sparkled from his eyes</a:t>
            </a:r>
            <a:r>
              <a:rPr lang="en-GB" sz="2400" dirty="0"/>
              <a:t> under the eyebrows, and from all of his heads fire burned as he glared. And there were voices in all his terrible heads, sending forth all kinds of sounds, inconceivable: for sometimes they would utter sounds as though for the gods to understand, and at other times the sound of a loud-bellowing, majestic bull, unstoppable in its strength, at other times that of a lion, with a ruthless spirit, at other times like young dogs, a wonder to hear, and at other times he hissed, and the high mountains echoed from below. </a:t>
            </a:r>
          </a:p>
          <a:p>
            <a:pPr marL="0" indent="0" algn="r">
              <a:buNone/>
            </a:pPr>
            <a:r>
              <a:rPr lang="en-GB" sz="2400" b="1" dirty="0" err="1"/>
              <a:t>Hes</a:t>
            </a:r>
            <a:r>
              <a:rPr lang="en-GB" sz="2400" b="1" dirty="0"/>
              <a:t>. </a:t>
            </a:r>
            <a:r>
              <a:rPr lang="en-GB" sz="2400" b="1" i="1" dirty="0"/>
              <a:t>Th. </a:t>
            </a:r>
            <a:r>
              <a:rPr lang="en-GB" sz="2400" b="1" dirty="0"/>
              <a:t>823-35</a:t>
            </a:r>
          </a:p>
          <a:p>
            <a:endParaRPr lang="en-GB" sz="2400" dirty="0"/>
          </a:p>
        </p:txBody>
      </p:sp>
      <p:sp>
        <p:nvSpPr>
          <p:cNvPr id="5" name="Rectangle 4"/>
          <p:cNvSpPr/>
          <p:nvPr/>
        </p:nvSpPr>
        <p:spPr>
          <a:xfrm>
            <a:off x="274319" y="1737361"/>
            <a:ext cx="8653550" cy="707886"/>
          </a:xfrm>
          <a:prstGeom prst="rect">
            <a:avLst/>
          </a:prstGeom>
        </p:spPr>
        <p:txBody>
          <a:bodyPr wrap="square">
            <a:spAutoFit/>
          </a:bodyPr>
          <a:lstStyle/>
          <a:p>
            <a:r>
              <a:rPr lang="en-GB" sz="2000" b="1" dirty="0" err="1" smtClean="0"/>
              <a:t>Typhoeus</a:t>
            </a:r>
            <a:r>
              <a:rPr lang="en-GB" sz="2000" b="1" dirty="0" smtClean="0"/>
              <a:t> / Typhon – a monster </a:t>
            </a:r>
            <a:r>
              <a:rPr lang="en-GB" sz="2000" b="1" dirty="0"/>
              <a:t>that Zeus fought to ensure his kingship over the </a:t>
            </a:r>
            <a:r>
              <a:rPr lang="en-GB" sz="2000" b="1" dirty="0" smtClean="0"/>
              <a:t>cosmos - Anthropomorphic hybrid - Serpentine </a:t>
            </a:r>
            <a:r>
              <a:rPr lang="en-GB" sz="2000" b="1" dirty="0"/>
              <a:t>features</a:t>
            </a:r>
          </a:p>
        </p:txBody>
      </p:sp>
      <p:sp>
        <p:nvSpPr>
          <p:cNvPr id="6" name="Content Placeholder 2"/>
          <p:cNvSpPr txBox="1">
            <a:spLocks/>
          </p:cNvSpPr>
          <p:nvPr/>
        </p:nvSpPr>
        <p:spPr>
          <a:xfrm>
            <a:off x="108065" y="2445247"/>
            <a:ext cx="8894619" cy="4354564"/>
          </a:xfrm>
          <a:prstGeom prst="rect">
            <a:avLst/>
          </a:prstGeom>
          <a:ln w="57150" cap="flat" cmpd="sng" algn="ctr">
            <a:solidFill>
              <a:schemeClr val="accent1"/>
            </a:solidFill>
            <a:prstDash val="solid"/>
          </a:ln>
        </p:spPr>
        <p:style>
          <a:lnRef idx="2">
            <a:schemeClr val="accent1"/>
          </a:lnRef>
          <a:fillRef idx="1">
            <a:schemeClr val="lt1"/>
          </a:fillRef>
          <a:effectRef idx="0">
            <a:schemeClr val="accent1"/>
          </a:effectRef>
          <a:fontRef idx="minor">
            <a:schemeClr val="dk1"/>
          </a:fontRef>
        </p:style>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dk1"/>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dk1"/>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9pPr>
          </a:lstStyle>
          <a:p>
            <a:pPr marL="0" indent="0" algn="just">
              <a:buFont typeface="Calibri" panose="020F0502020204030204" pitchFamily="34" charset="0"/>
              <a:buNone/>
            </a:pPr>
            <a:r>
              <a:rPr lang="en-GB" sz="2400" dirty="0" smtClean="0"/>
              <a:t>He was </a:t>
            </a:r>
            <a:r>
              <a:rPr lang="en-GB" sz="2400" b="1" dirty="0" smtClean="0"/>
              <a:t>part man and part beast</a:t>
            </a:r>
            <a:r>
              <a:rPr lang="en-GB" sz="2400" dirty="0" smtClean="0"/>
              <a:t>, and in both size and strength he surpassed all the other children of Ge. </a:t>
            </a:r>
            <a:r>
              <a:rPr lang="en-GB" sz="2400" b="1" dirty="0" smtClean="0"/>
              <a:t>Down to his thighs he was human in form</a:t>
            </a:r>
            <a:r>
              <a:rPr lang="en-GB" sz="2400" dirty="0" smtClean="0"/>
              <a:t>, but of such immense size that he rose higher than all the mountains and often even scraped the stars with his head. With arms out-stretched, he could reach the west on one side and the east on the other; and </a:t>
            </a:r>
            <a:r>
              <a:rPr lang="en-GB" sz="2400" b="1" dirty="0" smtClean="0"/>
              <a:t>from his arms there sprang a hundred </a:t>
            </a:r>
            <a:r>
              <a:rPr lang="en-GB" sz="2400" b="1" dirty="0" err="1" smtClean="0"/>
              <a:t>drakons</a:t>
            </a:r>
            <a:r>
              <a:rPr lang="en-GB" sz="2400" b="1" dirty="0" smtClean="0"/>
              <a:t>’ heads</a:t>
            </a:r>
            <a:r>
              <a:rPr lang="en-GB" sz="2400" dirty="0" smtClean="0"/>
              <a:t>. Below </a:t>
            </a:r>
            <a:r>
              <a:rPr lang="en-GB" sz="2400" b="1" dirty="0" smtClean="0"/>
              <a:t>his thighs, he had massive coils of vipers</a:t>
            </a:r>
            <a:r>
              <a:rPr lang="en-GB" sz="2400" dirty="0" smtClean="0"/>
              <a:t>, which, when they were fully extended, reached right up to his head and emitted violent hisses. He had </a:t>
            </a:r>
            <a:r>
              <a:rPr lang="en-GB" sz="2400" b="1" dirty="0" smtClean="0"/>
              <a:t>wings all over his body</a:t>
            </a:r>
            <a:r>
              <a:rPr lang="en-GB" sz="2400" dirty="0" smtClean="0"/>
              <a:t>, and filthy hair springing up from his head and cheeks floated around him in the wind, and fire flashed from his eyes. </a:t>
            </a:r>
          </a:p>
          <a:p>
            <a:pPr marL="0" indent="0" algn="r">
              <a:buFont typeface="Calibri" panose="020F0502020204030204" pitchFamily="34" charset="0"/>
              <a:buNone/>
            </a:pPr>
            <a:r>
              <a:rPr lang="en-GB" sz="2400" b="1" dirty="0" err="1" smtClean="0"/>
              <a:t>Apollod</a:t>
            </a:r>
            <a:r>
              <a:rPr lang="en-GB" sz="2400" b="1" dirty="0" smtClean="0"/>
              <a:t>. </a:t>
            </a:r>
            <a:r>
              <a:rPr lang="en-GB" sz="2400" b="1" i="1" dirty="0" smtClean="0"/>
              <a:t>Bibl.</a:t>
            </a:r>
            <a:r>
              <a:rPr lang="en-GB" sz="2400" b="1" dirty="0" smtClean="0"/>
              <a:t> 1.6.3</a:t>
            </a:r>
            <a:endParaRPr lang="en-GB" sz="2400" b="1" dirty="0"/>
          </a:p>
        </p:txBody>
      </p:sp>
      <p:pic>
        <p:nvPicPr>
          <p:cNvPr id="7" name="Picture 6"/>
          <p:cNvPicPr>
            <a:picLocks noChangeAspect="1"/>
          </p:cNvPicPr>
          <p:nvPr/>
        </p:nvPicPr>
        <p:blipFill>
          <a:blip r:embed="rId2"/>
          <a:stretch>
            <a:fillRect/>
          </a:stretch>
        </p:blipFill>
        <p:spPr>
          <a:xfrm>
            <a:off x="54452" y="388122"/>
            <a:ext cx="4979996" cy="4162143"/>
          </a:xfrm>
          <a:prstGeom prst="rect">
            <a:avLst/>
          </a:prstGeom>
        </p:spPr>
      </p:pic>
      <p:sp>
        <p:nvSpPr>
          <p:cNvPr id="9" name="TextBox 8"/>
          <p:cNvSpPr txBox="1"/>
          <p:nvPr/>
        </p:nvSpPr>
        <p:spPr>
          <a:xfrm>
            <a:off x="440575" y="195701"/>
            <a:ext cx="3524597"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Black-figure hydria, 6th </a:t>
            </a:r>
            <a:r>
              <a:rPr lang="en-GB" dirty="0"/>
              <a:t>century </a:t>
            </a:r>
            <a:r>
              <a:rPr lang="en-GB" dirty="0" smtClean="0"/>
              <a:t>BC</a:t>
            </a:r>
            <a:endParaRPr lang="en-GB" dirty="0"/>
          </a:p>
        </p:txBody>
      </p:sp>
      <p:pic>
        <p:nvPicPr>
          <p:cNvPr id="10" name="Picture 9"/>
          <p:cNvPicPr>
            <a:picLocks noChangeAspect="1"/>
          </p:cNvPicPr>
          <p:nvPr/>
        </p:nvPicPr>
        <p:blipFill>
          <a:blip r:embed="rId3"/>
          <a:stretch>
            <a:fillRect/>
          </a:stretch>
        </p:blipFill>
        <p:spPr>
          <a:xfrm>
            <a:off x="4648324" y="161502"/>
            <a:ext cx="4301753" cy="3948557"/>
          </a:xfrm>
          <a:prstGeom prst="rect">
            <a:avLst/>
          </a:prstGeom>
        </p:spPr>
      </p:pic>
      <p:sp>
        <p:nvSpPr>
          <p:cNvPr id="11" name="TextBox 10"/>
          <p:cNvSpPr txBox="1"/>
          <p:nvPr/>
        </p:nvSpPr>
        <p:spPr>
          <a:xfrm>
            <a:off x="4706514" y="204247"/>
            <a:ext cx="4197927"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err="1"/>
              <a:t>Laconian</a:t>
            </a:r>
            <a:r>
              <a:rPr lang="en-GB" dirty="0"/>
              <a:t> black-figure  kylix </a:t>
            </a:r>
            <a:r>
              <a:rPr lang="en-GB" dirty="0" smtClean="0"/>
              <a:t>6</a:t>
            </a:r>
            <a:r>
              <a:rPr lang="en-GB" baseline="30000" dirty="0" smtClean="0"/>
              <a:t>th</a:t>
            </a:r>
            <a:r>
              <a:rPr lang="en-GB" dirty="0" smtClean="0"/>
              <a:t> century </a:t>
            </a:r>
            <a:r>
              <a:rPr lang="en-GB" dirty="0"/>
              <a:t>BC</a:t>
            </a:r>
          </a:p>
        </p:txBody>
      </p:sp>
      <p:pic>
        <p:nvPicPr>
          <p:cNvPr id="12" name="Picture 11"/>
          <p:cNvPicPr>
            <a:picLocks noChangeAspect="1"/>
          </p:cNvPicPr>
          <p:nvPr/>
        </p:nvPicPr>
        <p:blipFill rotWithShape="1">
          <a:blip r:embed="rId4"/>
          <a:srcRect b="5244"/>
          <a:stretch/>
        </p:blipFill>
        <p:spPr>
          <a:xfrm>
            <a:off x="3290199" y="2669320"/>
            <a:ext cx="2662638" cy="4186391"/>
          </a:xfrm>
          <a:prstGeom prst="rect">
            <a:avLst/>
          </a:prstGeom>
        </p:spPr>
      </p:pic>
      <p:sp>
        <p:nvSpPr>
          <p:cNvPr id="13" name="TextBox 12"/>
          <p:cNvSpPr txBox="1"/>
          <p:nvPr/>
        </p:nvSpPr>
        <p:spPr>
          <a:xfrm>
            <a:off x="1029269" y="4328617"/>
            <a:ext cx="2354011"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Boeotian black-figure vase c. 600 BC</a:t>
            </a:r>
          </a:p>
        </p:txBody>
      </p:sp>
    </p:spTree>
    <p:extLst>
      <p:ext uri="{BB962C8B-B14F-4D97-AF65-F5344CB8AC3E}">
        <p14:creationId xmlns:p14="http://schemas.microsoft.com/office/powerpoint/2010/main" val="4042246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heel(1)">
                                      <p:cBhvr>
                                        <p:cTn id="12" dur="2000"/>
                                        <p:tgtEl>
                                          <p:spTgt spid="9"/>
                                        </p:tgtEl>
                                      </p:cBhvr>
                                    </p:animEffect>
                                  </p:childTnLst>
                                </p:cTn>
                              </p:par>
                              <p:par>
                                <p:cTn id="13" presetID="21" presetClass="entr" presetSubtype="1"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wheel(1)">
                                      <p:cBhvr>
                                        <p:cTn id="15" dur="2000"/>
                                        <p:tgtEl>
                                          <p:spTgt spid="11"/>
                                        </p:tgtEl>
                                      </p:cBhvr>
                                    </p:animEffect>
                                  </p:childTnLst>
                                </p:cTn>
                              </p:par>
                              <p:par>
                                <p:cTn id="16" presetID="21" presetClass="entr" presetSubtype="1" fill="hold" grpId="0" nodeType="withEffect">
                                  <p:stCondLst>
                                    <p:cond delay="0"/>
                                  </p:stCondLst>
                                  <p:childTnLst>
                                    <p:set>
                                      <p:cBhvr>
                                        <p:cTn id="17" dur="1" fill="hold">
                                          <p:stCondLst>
                                            <p:cond delay="0"/>
                                          </p:stCondLst>
                                        </p:cTn>
                                        <p:tgtEl>
                                          <p:spTgt spid="13"/>
                                        </p:tgtEl>
                                        <p:attrNameLst>
                                          <p:attrName>style.visibility</p:attrName>
                                        </p:attrNameLst>
                                      </p:cBhvr>
                                      <p:to>
                                        <p:strVal val="visible"/>
                                      </p:to>
                                    </p:set>
                                    <p:animEffect transition="in" filter="wheel(1)">
                                      <p:cBhvr>
                                        <p:cTn id="18" dur="2000"/>
                                        <p:tgtEl>
                                          <p:spTgt spid="13"/>
                                        </p:tgtEl>
                                      </p:cBhvr>
                                    </p:animEffect>
                                  </p:childTnLst>
                                </p:cTn>
                              </p:par>
                              <p:par>
                                <p:cTn id="19" presetID="21" presetClass="entr" presetSubtype="1" fill="hold" nodeType="with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wheel(1)">
                                      <p:cBhvr>
                                        <p:cTn id="21" dur="2000"/>
                                        <p:tgtEl>
                                          <p:spTgt spid="7"/>
                                        </p:tgtEl>
                                      </p:cBhvr>
                                    </p:animEffect>
                                  </p:childTnLst>
                                </p:cTn>
                              </p:par>
                              <p:par>
                                <p:cTn id="22" presetID="21" presetClass="entr" presetSubtype="1" fill="hold"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wheel(1)">
                                      <p:cBhvr>
                                        <p:cTn id="24" dur="2000"/>
                                        <p:tgtEl>
                                          <p:spTgt spid="10"/>
                                        </p:tgtEl>
                                      </p:cBhvr>
                                    </p:animEffect>
                                  </p:childTnLst>
                                </p:cTn>
                              </p:par>
                              <p:par>
                                <p:cTn id="25" presetID="21" presetClass="entr" presetSubtype="1" fill="hold" nodeType="with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wheel(1)">
                                      <p:cBhvr>
                                        <p:cTn id="27"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1" grpId="0" animBg="1"/>
      <p:bldP spid="1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Geryon</a:t>
            </a:r>
            <a:r>
              <a:rPr lang="en-GB" b="1" dirty="0" smtClean="0"/>
              <a:t> – monstrous man</a:t>
            </a:r>
            <a:endParaRPr lang="en-GB" b="1" dirty="0"/>
          </a:p>
        </p:txBody>
      </p:sp>
      <p:sp>
        <p:nvSpPr>
          <p:cNvPr id="3" name="Content Placeholder 2"/>
          <p:cNvSpPr>
            <a:spLocks noGrp="1"/>
          </p:cNvSpPr>
          <p:nvPr>
            <p:ph idx="1"/>
          </p:nvPr>
        </p:nvSpPr>
        <p:spPr>
          <a:xfrm>
            <a:off x="519545" y="1845733"/>
            <a:ext cx="8229600" cy="4638193"/>
          </a:xfrm>
        </p:spPr>
        <p:txBody>
          <a:bodyPr>
            <a:normAutofit/>
          </a:bodyPr>
          <a:lstStyle/>
          <a:p>
            <a:pPr>
              <a:buFont typeface="Arial" panose="020B0604020202020204" pitchFamily="34" charset="0"/>
              <a:buChar char="•"/>
            </a:pPr>
            <a:r>
              <a:rPr lang="en-GB" dirty="0" smtClean="0"/>
              <a:t> Early depictions influenced by the lyric poet </a:t>
            </a:r>
            <a:r>
              <a:rPr lang="en-GB" dirty="0" err="1" smtClean="0"/>
              <a:t>Stesichoros</a:t>
            </a:r>
            <a:r>
              <a:rPr lang="en-GB" dirty="0"/>
              <a:t> (c. 630 – 555 </a:t>
            </a:r>
            <a:r>
              <a:rPr lang="en-GB" dirty="0" smtClean="0"/>
              <a:t>BC) – his work only survives in fragments. </a:t>
            </a:r>
          </a:p>
          <a:p>
            <a:pPr lvl="1">
              <a:buFont typeface="Arial" panose="020B0604020202020204" pitchFamily="34" charset="0"/>
              <a:buChar char="•"/>
            </a:pPr>
            <a:r>
              <a:rPr lang="en-GB" dirty="0" smtClean="0"/>
              <a:t>Possibly first to originate the Herakles image of lion-skin, club and bow.</a:t>
            </a:r>
          </a:p>
          <a:p>
            <a:pPr lvl="1">
              <a:buFont typeface="Arial" panose="020B0604020202020204" pitchFamily="34" charset="0"/>
              <a:buChar char="•"/>
            </a:pPr>
            <a:r>
              <a:rPr lang="en-GB" dirty="0" smtClean="0"/>
              <a:t>Author of a poem about Herakles combat with </a:t>
            </a:r>
            <a:r>
              <a:rPr lang="en-GB" dirty="0" err="1" smtClean="0"/>
              <a:t>Geryon</a:t>
            </a:r>
            <a:r>
              <a:rPr lang="en-GB" dirty="0" smtClean="0"/>
              <a:t>. </a:t>
            </a:r>
          </a:p>
          <a:p>
            <a:pPr lvl="1">
              <a:buFont typeface="Arial" panose="020B0604020202020204" pitchFamily="34" charset="0"/>
              <a:buChar char="•"/>
            </a:pPr>
            <a:endParaRPr lang="en-GB" sz="100" dirty="0"/>
          </a:p>
          <a:p>
            <a:pPr>
              <a:buFont typeface="Arial" panose="020B0604020202020204" pitchFamily="34" charset="0"/>
              <a:buChar char="•"/>
            </a:pPr>
            <a:r>
              <a:rPr lang="en-GB" dirty="0" smtClean="0"/>
              <a:t> </a:t>
            </a:r>
            <a:r>
              <a:rPr lang="en-GB" dirty="0" err="1" smtClean="0"/>
              <a:t>Geryon</a:t>
            </a:r>
            <a:r>
              <a:rPr lang="en-GB" dirty="0" smtClean="0"/>
              <a:t> a triple headed (and bodied) man/monster living beyond “</a:t>
            </a:r>
            <a:r>
              <a:rPr lang="en-GB" dirty="0" err="1" smtClean="0"/>
              <a:t>Oceanus</a:t>
            </a:r>
            <a:r>
              <a:rPr lang="en-GB" dirty="0" smtClean="0"/>
              <a:t>”.  He is the son of </a:t>
            </a:r>
            <a:r>
              <a:rPr lang="en-GB" dirty="0" err="1"/>
              <a:t>K</a:t>
            </a:r>
            <a:r>
              <a:rPr lang="en-GB" dirty="0" err="1" smtClean="0"/>
              <a:t>hrysaor</a:t>
            </a:r>
            <a:r>
              <a:rPr lang="en-GB" dirty="0" smtClean="0"/>
              <a:t> (son of Poseidon and Medusa) and </a:t>
            </a:r>
            <a:r>
              <a:rPr lang="en-GB" dirty="0" err="1" smtClean="0"/>
              <a:t>Kallirhoe</a:t>
            </a:r>
            <a:r>
              <a:rPr lang="en-GB" dirty="0"/>
              <a:t> (a </a:t>
            </a:r>
            <a:r>
              <a:rPr lang="en-GB" dirty="0" smtClean="0"/>
              <a:t>daughter </a:t>
            </a:r>
            <a:r>
              <a:rPr lang="en-GB" dirty="0"/>
              <a:t>of </a:t>
            </a:r>
            <a:r>
              <a:rPr lang="en-GB" dirty="0" err="1"/>
              <a:t>Oceanus</a:t>
            </a:r>
            <a:r>
              <a:rPr lang="en-GB" dirty="0"/>
              <a:t> and </a:t>
            </a:r>
            <a:r>
              <a:rPr lang="en-GB" dirty="0" smtClean="0"/>
              <a:t>Tethys).</a:t>
            </a:r>
          </a:p>
          <a:p>
            <a:pPr lvl="1">
              <a:buFont typeface="Arial" panose="020B0604020202020204" pitchFamily="34" charset="0"/>
              <a:buChar char="•"/>
            </a:pPr>
            <a:r>
              <a:rPr lang="en-GB" dirty="0" smtClean="0"/>
              <a:t>Prior to killing </a:t>
            </a:r>
            <a:r>
              <a:rPr lang="en-GB" dirty="0" err="1" smtClean="0"/>
              <a:t>Geryon</a:t>
            </a:r>
            <a:r>
              <a:rPr lang="en-GB" dirty="0" smtClean="0"/>
              <a:t>, Herakles kills </a:t>
            </a:r>
            <a:r>
              <a:rPr lang="en-GB" dirty="0" err="1" smtClean="0"/>
              <a:t>Eurytion</a:t>
            </a:r>
            <a:r>
              <a:rPr lang="en-GB" dirty="0" smtClean="0"/>
              <a:t> and his dog </a:t>
            </a:r>
            <a:r>
              <a:rPr lang="en-GB" dirty="0" err="1" smtClean="0"/>
              <a:t>Orthos</a:t>
            </a:r>
            <a:r>
              <a:rPr lang="en-GB" dirty="0" smtClean="0"/>
              <a:t>. </a:t>
            </a:r>
          </a:p>
          <a:p>
            <a:pPr>
              <a:buFont typeface="Arial" panose="020B0604020202020204" pitchFamily="34" charset="0"/>
              <a:buChar char="•"/>
            </a:pPr>
            <a:endParaRPr lang="en-GB" sz="100" dirty="0"/>
          </a:p>
          <a:p>
            <a:pPr marL="0" indent="0">
              <a:buNone/>
            </a:pPr>
            <a:r>
              <a:rPr lang="en-GB" dirty="0" smtClean="0"/>
              <a:t>‘But </a:t>
            </a:r>
            <a:r>
              <a:rPr lang="en-GB" dirty="0" err="1"/>
              <a:t>Khrysaor</a:t>
            </a:r>
            <a:r>
              <a:rPr lang="en-GB" dirty="0"/>
              <a:t>, by union with </a:t>
            </a:r>
            <a:r>
              <a:rPr lang="en-GB" dirty="0" err="1"/>
              <a:t>Kallirhoe</a:t>
            </a:r>
            <a:r>
              <a:rPr lang="en-GB" dirty="0"/>
              <a:t>, daughter of famous </a:t>
            </a:r>
            <a:r>
              <a:rPr lang="en-GB" dirty="0" err="1"/>
              <a:t>Okeanos</a:t>
            </a:r>
            <a:r>
              <a:rPr lang="en-GB" dirty="0"/>
              <a:t>, begat three-headed </a:t>
            </a:r>
            <a:r>
              <a:rPr lang="en-GB" dirty="0" err="1"/>
              <a:t>Geryon</a:t>
            </a:r>
            <a:r>
              <a:rPr lang="en-GB" dirty="0"/>
              <a:t>. Indeed then mighty </a:t>
            </a:r>
            <a:r>
              <a:rPr lang="en-GB" dirty="0" err="1"/>
              <a:t>Hēraklēs</a:t>
            </a:r>
            <a:r>
              <a:rPr lang="en-GB" dirty="0"/>
              <a:t> slew </a:t>
            </a:r>
            <a:r>
              <a:rPr lang="en-GB" dirty="0" smtClean="0"/>
              <a:t>him…’ – </a:t>
            </a:r>
            <a:r>
              <a:rPr lang="en-GB" b="1" dirty="0" smtClean="0"/>
              <a:t>Hesiod </a:t>
            </a:r>
            <a:r>
              <a:rPr lang="en-GB" b="1" i="1" dirty="0" smtClean="0"/>
              <a:t>Theogony</a:t>
            </a:r>
            <a:r>
              <a:rPr lang="en-GB" b="1" dirty="0" smtClean="0"/>
              <a:t> 285-290</a:t>
            </a:r>
            <a:r>
              <a:rPr lang="en-GB" dirty="0" smtClean="0"/>
              <a:t>.</a:t>
            </a:r>
            <a:endParaRPr lang="en-GB" dirty="0"/>
          </a:p>
          <a:p>
            <a:pPr lvl="1">
              <a:buFont typeface="Arial" panose="020B0604020202020204" pitchFamily="34" charset="0"/>
              <a:buChar char="•"/>
            </a:pPr>
            <a:r>
              <a:rPr lang="en-GB" dirty="0" smtClean="0"/>
              <a:t>A later commentator on Hesiod adds the detail that he had six arms, six legs, and wings.</a:t>
            </a:r>
          </a:p>
        </p:txBody>
      </p:sp>
      <p:pic>
        <p:nvPicPr>
          <p:cNvPr id="4" name="Picture 3"/>
          <p:cNvPicPr>
            <a:picLocks noChangeAspect="1"/>
          </p:cNvPicPr>
          <p:nvPr/>
        </p:nvPicPr>
        <p:blipFill>
          <a:blip r:embed="rId2"/>
          <a:stretch>
            <a:fillRect/>
          </a:stretch>
        </p:blipFill>
        <p:spPr>
          <a:xfrm>
            <a:off x="140546" y="1861238"/>
            <a:ext cx="4743450" cy="3800475"/>
          </a:xfrm>
          <a:prstGeom prst="rect">
            <a:avLst/>
          </a:prstGeom>
        </p:spPr>
      </p:pic>
      <p:sp>
        <p:nvSpPr>
          <p:cNvPr id="5" name="TextBox 4"/>
          <p:cNvSpPr txBox="1"/>
          <p:nvPr/>
        </p:nvSpPr>
        <p:spPr>
          <a:xfrm>
            <a:off x="145473" y="5646208"/>
            <a:ext cx="4987636"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Herakles fighting </a:t>
            </a:r>
            <a:r>
              <a:rPr lang="en-GB" dirty="0" err="1" smtClean="0"/>
              <a:t>Greyon</a:t>
            </a:r>
            <a:r>
              <a:rPr lang="en-GB" dirty="0" smtClean="0"/>
              <a:t>, the dead </a:t>
            </a:r>
            <a:r>
              <a:rPr lang="en-GB" dirty="0" err="1" smtClean="0"/>
              <a:t>Orthos</a:t>
            </a:r>
            <a:r>
              <a:rPr lang="en-GB" dirty="0"/>
              <a:t> </a:t>
            </a:r>
            <a:r>
              <a:rPr lang="en-GB" dirty="0" smtClean="0"/>
              <a:t>between the two, </a:t>
            </a:r>
            <a:r>
              <a:rPr lang="en-GB" dirty="0" err="1" smtClean="0"/>
              <a:t>Eurytion</a:t>
            </a:r>
            <a:r>
              <a:rPr lang="en-GB" dirty="0" smtClean="0"/>
              <a:t> at </a:t>
            </a:r>
            <a:r>
              <a:rPr lang="en-GB" dirty="0" err="1" smtClean="0"/>
              <a:t>Greyon’s</a:t>
            </a:r>
            <a:r>
              <a:rPr lang="en-GB" dirty="0" smtClean="0"/>
              <a:t> feet, Athena </a:t>
            </a:r>
            <a:r>
              <a:rPr lang="en-GB" dirty="0"/>
              <a:t>to the </a:t>
            </a:r>
            <a:r>
              <a:rPr lang="en-GB" dirty="0" smtClean="0"/>
              <a:t>left of Herakles – neck amphora, c. 530 BC.</a:t>
            </a:r>
            <a:endParaRPr lang="en-GB" dirty="0"/>
          </a:p>
        </p:txBody>
      </p:sp>
      <p:pic>
        <p:nvPicPr>
          <p:cNvPr id="6" name="Picture 5"/>
          <p:cNvPicPr>
            <a:picLocks noChangeAspect="1"/>
          </p:cNvPicPr>
          <p:nvPr/>
        </p:nvPicPr>
        <p:blipFill rotWithShape="1">
          <a:blip r:embed="rId3"/>
          <a:srcRect l="41250" t="43272" r="21250" b="11819"/>
          <a:stretch/>
        </p:blipFill>
        <p:spPr>
          <a:xfrm>
            <a:off x="4504997" y="1845733"/>
            <a:ext cx="4618220" cy="3456667"/>
          </a:xfrm>
          <a:prstGeom prst="rect">
            <a:avLst/>
          </a:prstGeom>
        </p:spPr>
      </p:pic>
    </p:spTree>
    <p:extLst>
      <p:ext uri="{BB962C8B-B14F-4D97-AF65-F5344CB8AC3E}">
        <p14:creationId xmlns:p14="http://schemas.microsoft.com/office/powerpoint/2010/main" val="2243192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0080" y="573578"/>
            <a:ext cx="7697585" cy="5203767"/>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 name="Title 1"/>
          <p:cNvSpPr txBox="1">
            <a:spLocks/>
          </p:cNvSpPr>
          <p:nvPr/>
        </p:nvSpPr>
        <p:spPr>
          <a:xfrm>
            <a:off x="2826327" y="2888488"/>
            <a:ext cx="3096490" cy="1450757"/>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en-GB" b="1" dirty="0" smtClean="0">
                <a:solidFill>
                  <a:srgbClr val="000000">
                    <a:lumMod val="75000"/>
                    <a:lumOff val="25000"/>
                  </a:srgbClr>
                </a:solidFill>
              </a:rPr>
              <a:t>The Sirens </a:t>
            </a:r>
            <a:endParaRPr lang="en-GB" b="1" dirty="0">
              <a:solidFill>
                <a:srgbClr val="000000">
                  <a:lumMod val="75000"/>
                  <a:lumOff val="25000"/>
                </a:srgbClr>
              </a:solidFill>
            </a:endParaRPr>
          </a:p>
        </p:txBody>
      </p:sp>
    </p:spTree>
    <p:extLst>
      <p:ext uri="{BB962C8B-B14F-4D97-AF65-F5344CB8AC3E}">
        <p14:creationId xmlns:p14="http://schemas.microsoft.com/office/powerpoint/2010/main" val="195433464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Sirens</a:t>
            </a:r>
            <a:endParaRPr lang="en-GB" b="1" dirty="0"/>
          </a:p>
        </p:txBody>
      </p:sp>
      <p:sp>
        <p:nvSpPr>
          <p:cNvPr id="3" name="Content Placeholder 2"/>
          <p:cNvSpPr>
            <a:spLocks noGrp="1"/>
          </p:cNvSpPr>
          <p:nvPr>
            <p:ph idx="1"/>
          </p:nvPr>
        </p:nvSpPr>
        <p:spPr>
          <a:xfrm>
            <a:off x="274320" y="1845734"/>
            <a:ext cx="3549536" cy="4023360"/>
          </a:xfrm>
        </p:spPr>
        <p:txBody>
          <a:bodyPr/>
          <a:lstStyle/>
          <a:p>
            <a:pPr>
              <a:buFont typeface="Arial" panose="020B0604020202020204" pitchFamily="34" charset="0"/>
              <a:buChar char="•"/>
            </a:pPr>
            <a:r>
              <a:rPr lang="en-GB" dirty="0" smtClean="0"/>
              <a:t> Hybrid monsters</a:t>
            </a:r>
          </a:p>
          <a:p>
            <a:pPr lvl="1"/>
            <a:r>
              <a:rPr lang="en-GB" dirty="0" smtClean="0"/>
              <a:t>In antiquity they are human-bird hybrids</a:t>
            </a:r>
          </a:p>
          <a:p>
            <a:pPr lvl="1"/>
            <a:r>
              <a:rPr lang="en-GB" dirty="0" smtClean="0"/>
              <a:t>From the Medieval period onward, they are often human-fish hybrids</a:t>
            </a:r>
          </a:p>
          <a:p>
            <a:pPr>
              <a:buFont typeface="Arial" panose="020B0604020202020204" pitchFamily="34" charset="0"/>
              <a:buChar char="•"/>
            </a:pPr>
            <a:r>
              <a:rPr lang="en-GB" dirty="0" smtClean="0"/>
              <a:t> Seduce sailors and lead them to their deaths</a:t>
            </a:r>
          </a:p>
          <a:p>
            <a:pPr lvl="1"/>
            <a:r>
              <a:rPr lang="en-GB" dirty="0" smtClean="0"/>
              <a:t>Frequently through song</a:t>
            </a:r>
          </a:p>
          <a:p>
            <a:pPr lvl="1"/>
            <a:endParaRPr lang="en-GB" dirty="0"/>
          </a:p>
        </p:txBody>
      </p:sp>
      <p:pic>
        <p:nvPicPr>
          <p:cNvPr id="4" name="Picture 3"/>
          <p:cNvPicPr>
            <a:picLocks noChangeAspect="1"/>
          </p:cNvPicPr>
          <p:nvPr/>
        </p:nvPicPr>
        <p:blipFill>
          <a:blip r:embed="rId2"/>
          <a:stretch>
            <a:fillRect/>
          </a:stretch>
        </p:blipFill>
        <p:spPr>
          <a:xfrm>
            <a:off x="143223" y="4751644"/>
            <a:ext cx="4087955" cy="1970729"/>
          </a:xfrm>
          <a:prstGeom prst="rect">
            <a:avLst/>
          </a:prstGeom>
        </p:spPr>
      </p:pic>
      <p:pic>
        <p:nvPicPr>
          <p:cNvPr id="5" name="Picture 4"/>
          <p:cNvPicPr>
            <a:picLocks noChangeAspect="1"/>
          </p:cNvPicPr>
          <p:nvPr/>
        </p:nvPicPr>
        <p:blipFill>
          <a:blip r:embed="rId3"/>
          <a:stretch>
            <a:fillRect/>
          </a:stretch>
        </p:blipFill>
        <p:spPr>
          <a:xfrm>
            <a:off x="4333180" y="4751644"/>
            <a:ext cx="2734887" cy="1926138"/>
          </a:xfrm>
          <a:prstGeom prst="rect">
            <a:avLst/>
          </a:prstGeom>
        </p:spPr>
      </p:pic>
      <p:pic>
        <p:nvPicPr>
          <p:cNvPr id="6" name="Picture 5"/>
          <p:cNvPicPr>
            <a:picLocks noChangeAspect="1"/>
          </p:cNvPicPr>
          <p:nvPr/>
        </p:nvPicPr>
        <p:blipFill>
          <a:blip r:embed="rId4"/>
          <a:stretch>
            <a:fillRect/>
          </a:stretch>
        </p:blipFill>
        <p:spPr>
          <a:xfrm>
            <a:off x="7123514" y="4751644"/>
            <a:ext cx="1922031" cy="1926138"/>
          </a:xfrm>
          <a:prstGeom prst="rect">
            <a:avLst/>
          </a:prstGeom>
        </p:spPr>
      </p:pic>
      <p:pic>
        <p:nvPicPr>
          <p:cNvPr id="7" name="Picture 6"/>
          <p:cNvPicPr>
            <a:picLocks noChangeAspect="1"/>
          </p:cNvPicPr>
          <p:nvPr/>
        </p:nvPicPr>
        <p:blipFill>
          <a:blip r:embed="rId5"/>
          <a:stretch>
            <a:fillRect/>
          </a:stretch>
        </p:blipFill>
        <p:spPr>
          <a:xfrm>
            <a:off x="3823856" y="757989"/>
            <a:ext cx="5155335" cy="3479851"/>
          </a:xfrm>
          <a:prstGeom prst="rect">
            <a:avLst/>
          </a:prstGeom>
        </p:spPr>
      </p:pic>
      <p:sp>
        <p:nvSpPr>
          <p:cNvPr id="8" name="TextBox 7"/>
          <p:cNvSpPr txBox="1"/>
          <p:nvPr/>
        </p:nvSpPr>
        <p:spPr>
          <a:xfrm>
            <a:off x="4089862" y="4304717"/>
            <a:ext cx="4716979" cy="33855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a:t>Ulysses and the Sirens, </a:t>
            </a:r>
            <a:r>
              <a:rPr lang="en-GB" sz="1600" dirty="0" smtClean="0"/>
              <a:t>by Herbert </a:t>
            </a:r>
            <a:r>
              <a:rPr lang="en-GB" sz="1600" dirty="0"/>
              <a:t>James </a:t>
            </a:r>
            <a:r>
              <a:rPr lang="en-GB" sz="1600" dirty="0" smtClean="0"/>
              <a:t>Draper, 1909 </a:t>
            </a:r>
            <a:endParaRPr lang="en-GB" sz="1600" dirty="0"/>
          </a:p>
        </p:txBody>
      </p:sp>
      <p:pic>
        <p:nvPicPr>
          <p:cNvPr id="9" name="Picture 8"/>
          <p:cNvPicPr>
            <a:picLocks noChangeAspect="1"/>
          </p:cNvPicPr>
          <p:nvPr/>
        </p:nvPicPr>
        <p:blipFill>
          <a:blip r:embed="rId6"/>
          <a:stretch>
            <a:fillRect/>
          </a:stretch>
        </p:blipFill>
        <p:spPr>
          <a:xfrm>
            <a:off x="5078497" y="4751644"/>
            <a:ext cx="1899153" cy="1876996"/>
          </a:xfrm>
          <a:prstGeom prst="rect">
            <a:avLst/>
          </a:prstGeom>
        </p:spPr>
      </p:pic>
      <p:pic>
        <p:nvPicPr>
          <p:cNvPr id="10" name="Picture 9"/>
          <p:cNvPicPr>
            <a:picLocks noChangeAspect="1"/>
          </p:cNvPicPr>
          <p:nvPr/>
        </p:nvPicPr>
        <p:blipFill>
          <a:blip r:embed="rId7"/>
          <a:stretch>
            <a:fillRect/>
          </a:stretch>
        </p:blipFill>
        <p:spPr>
          <a:xfrm>
            <a:off x="1747403" y="3483982"/>
            <a:ext cx="3255376" cy="3238391"/>
          </a:xfrm>
          <a:prstGeom prst="rect">
            <a:avLst/>
          </a:prstGeom>
        </p:spPr>
      </p:pic>
    </p:spTree>
    <p:extLst>
      <p:ext uri="{BB962C8B-B14F-4D97-AF65-F5344CB8AC3E}">
        <p14:creationId xmlns:p14="http://schemas.microsoft.com/office/powerpoint/2010/main" val="107261932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par>
                                <p:cTn id="8" presetID="16" presetClass="entr" presetSubtype="21" fill="hold"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barn(inVertical)">
                                      <p:cBhvr>
                                        <p:cTn id="1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150" y="681645"/>
            <a:ext cx="7886700" cy="1080654"/>
          </a:xfrm>
        </p:spPr>
        <p:txBody>
          <a:bodyPr/>
          <a:lstStyle/>
          <a:p>
            <a:r>
              <a:rPr lang="en-GB" b="1" dirty="0" smtClean="0"/>
              <a:t>Sirens in the </a:t>
            </a:r>
            <a:r>
              <a:rPr lang="en-GB" b="1" i="1" dirty="0" smtClean="0"/>
              <a:t>Odyssey</a:t>
            </a:r>
            <a:endParaRPr lang="en-GB" b="1" dirty="0"/>
          </a:p>
        </p:txBody>
      </p:sp>
      <p:sp>
        <p:nvSpPr>
          <p:cNvPr id="3" name="Content Placeholder 2"/>
          <p:cNvSpPr>
            <a:spLocks noGrp="1"/>
          </p:cNvSpPr>
          <p:nvPr>
            <p:ph idx="1"/>
          </p:nvPr>
        </p:nvSpPr>
        <p:spPr>
          <a:xfrm>
            <a:off x="341688" y="1925241"/>
            <a:ext cx="8524875" cy="4525760"/>
          </a:xfrm>
        </p:spPr>
        <p:txBody>
          <a:bodyPr>
            <a:normAutofit/>
          </a:bodyPr>
          <a:lstStyle/>
          <a:p>
            <a:pPr marL="0" indent="0">
              <a:buNone/>
            </a:pPr>
            <a:r>
              <a:rPr lang="en-GB" dirty="0" smtClean="0"/>
              <a:t>Now when we were as far away as a man’s shout will still carry, and running quickly on our course, the Sirens saw that a fast ship was speeding close, and they began their clear-sounding song: ‘Come here now, famed Odysseus, great glory of the </a:t>
            </a:r>
            <a:r>
              <a:rPr lang="en-GB" dirty="0" err="1" smtClean="0"/>
              <a:t>Achaians</a:t>
            </a:r>
            <a:r>
              <a:rPr lang="en-GB" dirty="0" smtClean="0"/>
              <a:t>, and stop your ship, to hear the song we sing. </a:t>
            </a:r>
            <a:r>
              <a:rPr lang="en-GB" b="1" dirty="0" smtClean="0"/>
              <a:t>No man has yet passed by here in his black ship without hearing the honey-sweet voice from our lips. No, he has his pleasure in it and goes on a wiser man</a:t>
            </a:r>
            <a:r>
              <a:rPr lang="en-GB" dirty="0" smtClean="0"/>
              <a:t>. We know all that the </a:t>
            </a:r>
            <a:r>
              <a:rPr lang="en-GB" dirty="0" err="1" smtClean="0"/>
              <a:t>Argives</a:t>
            </a:r>
            <a:r>
              <a:rPr lang="en-GB" dirty="0" smtClean="0"/>
              <a:t> and the Trojans suffered through the will of the gods in the broad land of Troy. We know all that happens on the nourishing earth.’ … and </a:t>
            </a:r>
            <a:r>
              <a:rPr lang="en-GB" b="1" dirty="0" smtClean="0"/>
              <a:t>I urged my companions to release me, nodding to them with my eyebrows. But they fell to their oars and rowed on, and </a:t>
            </a:r>
            <a:r>
              <a:rPr lang="en-GB" b="1" dirty="0" err="1" smtClean="0"/>
              <a:t>Perimedes</a:t>
            </a:r>
            <a:r>
              <a:rPr lang="en-GB" b="1" dirty="0" smtClean="0"/>
              <a:t> and </a:t>
            </a:r>
            <a:r>
              <a:rPr lang="en-GB" b="1" dirty="0" err="1" smtClean="0"/>
              <a:t>Eurylochos</a:t>
            </a:r>
            <a:r>
              <a:rPr lang="en-GB" b="1" dirty="0" smtClean="0"/>
              <a:t> leapt to their feet and bound me with more ropes yet tighter</a:t>
            </a:r>
            <a:r>
              <a:rPr lang="en-GB" dirty="0" smtClean="0"/>
              <a:t>. So when they had driven past the Sirens, and we could no longer hear the sound of their singing, my trusty companions took out the wax with which I had stopped their ears, and released me from my bonds.</a:t>
            </a:r>
          </a:p>
          <a:p>
            <a:pPr marL="0" indent="0" algn="r">
              <a:buNone/>
            </a:pPr>
            <a:r>
              <a:rPr lang="en-GB" b="1" i="1" dirty="0" smtClean="0"/>
              <a:t>Odyssey</a:t>
            </a:r>
            <a:r>
              <a:rPr lang="en-GB" b="1" dirty="0" smtClean="0"/>
              <a:t> 12.180-200</a:t>
            </a:r>
            <a:endParaRPr lang="en-GB" b="1" dirty="0"/>
          </a:p>
        </p:txBody>
      </p:sp>
      <p:pic>
        <p:nvPicPr>
          <p:cNvPr id="4" name="Picture 3"/>
          <p:cNvPicPr>
            <a:picLocks noChangeAspect="1"/>
          </p:cNvPicPr>
          <p:nvPr/>
        </p:nvPicPr>
        <p:blipFill>
          <a:blip r:embed="rId2"/>
          <a:stretch>
            <a:fillRect/>
          </a:stretch>
        </p:blipFill>
        <p:spPr>
          <a:xfrm>
            <a:off x="5793913" y="1925241"/>
            <a:ext cx="3072650" cy="3865199"/>
          </a:xfrm>
          <a:prstGeom prst="rect">
            <a:avLst/>
          </a:prstGeom>
        </p:spPr>
      </p:pic>
      <p:pic>
        <p:nvPicPr>
          <p:cNvPr id="5" name="Picture 4"/>
          <p:cNvPicPr>
            <a:picLocks noChangeAspect="1"/>
          </p:cNvPicPr>
          <p:nvPr/>
        </p:nvPicPr>
        <p:blipFill>
          <a:blip r:embed="rId3"/>
          <a:stretch>
            <a:fillRect/>
          </a:stretch>
        </p:blipFill>
        <p:spPr>
          <a:xfrm>
            <a:off x="988659" y="1925241"/>
            <a:ext cx="4719000" cy="4203067"/>
          </a:xfrm>
          <a:prstGeom prst="rect">
            <a:avLst/>
          </a:prstGeom>
        </p:spPr>
      </p:pic>
      <p:sp>
        <p:nvSpPr>
          <p:cNvPr id="6" name="TextBox 5"/>
          <p:cNvSpPr txBox="1"/>
          <p:nvPr/>
        </p:nvSpPr>
        <p:spPr>
          <a:xfrm>
            <a:off x="782263" y="5953382"/>
            <a:ext cx="5365971"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Attic black figure vessel, 525-475 BC, Private </a:t>
            </a:r>
            <a:r>
              <a:rPr lang="en-GB" dirty="0"/>
              <a:t>collection:</a:t>
            </a:r>
          </a:p>
          <a:p>
            <a:r>
              <a:rPr lang="en-GB" dirty="0"/>
              <a:t>New York, </a:t>
            </a:r>
            <a:r>
              <a:rPr lang="en-GB" dirty="0" err="1" smtClean="0"/>
              <a:t>Callimanopoulos</a:t>
            </a:r>
            <a:r>
              <a:rPr lang="en-GB" dirty="0" smtClean="0"/>
              <a:t>, Image </a:t>
            </a:r>
            <a:r>
              <a:rPr lang="en-GB" dirty="0"/>
              <a:t>via Beazley archive</a:t>
            </a:r>
          </a:p>
        </p:txBody>
      </p:sp>
      <p:pic>
        <p:nvPicPr>
          <p:cNvPr id="7" name="Content Placeholder 3"/>
          <p:cNvPicPr>
            <a:picLocks noChangeAspect="1"/>
          </p:cNvPicPr>
          <p:nvPr/>
        </p:nvPicPr>
        <p:blipFill>
          <a:blip r:embed="rId4"/>
          <a:stretch>
            <a:fillRect/>
          </a:stretch>
        </p:blipFill>
        <p:spPr>
          <a:xfrm>
            <a:off x="372485" y="1976178"/>
            <a:ext cx="4803595" cy="2645698"/>
          </a:xfrm>
          <a:prstGeom prst="rect">
            <a:avLst/>
          </a:prstGeom>
        </p:spPr>
      </p:pic>
      <p:sp>
        <p:nvSpPr>
          <p:cNvPr id="8" name="TextBox 7"/>
          <p:cNvSpPr txBox="1"/>
          <p:nvPr/>
        </p:nvSpPr>
        <p:spPr>
          <a:xfrm>
            <a:off x="369814" y="4416861"/>
            <a:ext cx="4806266"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Attic red-figure hydria, </a:t>
            </a:r>
            <a:r>
              <a:rPr lang="en-GB" b="1" dirty="0" smtClean="0"/>
              <a:t>harpies</a:t>
            </a:r>
            <a:r>
              <a:rPr lang="en-GB" dirty="0" smtClean="0"/>
              <a:t> taking food from the table of </a:t>
            </a:r>
            <a:r>
              <a:rPr lang="en-GB" dirty="0" err="1" smtClean="0"/>
              <a:t>Phineus</a:t>
            </a:r>
            <a:r>
              <a:rPr lang="en-GB" dirty="0"/>
              <a:t> (king of </a:t>
            </a:r>
            <a:r>
              <a:rPr lang="en-GB" dirty="0" err="1" smtClean="0"/>
              <a:t>Salmydessus</a:t>
            </a:r>
            <a:r>
              <a:rPr lang="en-GB" dirty="0" smtClean="0"/>
              <a:t>), </a:t>
            </a:r>
            <a:r>
              <a:rPr lang="en-GB" dirty="0" smtClean="0"/>
              <a:t>c. 480 BC, Getty Museum</a:t>
            </a:r>
            <a:endParaRPr lang="en-GB" dirty="0"/>
          </a:p>
        </p:txBody>
      </p:sp>
      <p:pic>
        <p:nvPicPr>
          <p:cNvPr id="9" name="Content Placeholder 6"/>
          <p:cNvPicPr>
            <a:picLocks noChangeAspect="1"/>
          </p:cNvPicPr>
          <p:nvPr/>
        </p:nvPicPr>
        <p:blipFill rotWithShape="1">
          <a:blip r:embed="rId5"/>
          <a:srcRect l="5959" t="29845" r="74757" b="5659"/>
          <a:stretch/>
        </p:blipFill>
        <p:spPr>
          <a:xfrm>
            <a:off x="5561215" y="1925241"/>
            <a:ext cx="3059084" cy="3303810"/>
          </a:xfrm>
          <a:prstGeom prst="rect">
            <a:avLst/>
          </a:prstGeom>
        </p:spPr>
      </p:pic>
      <p:sp>
        <p:nvSpPr>
          <p:cNvPr id="10" name="TextBox 9"/>
          <p:cNvSpPr txBox="1"/>
          <p:nvPr/>
        </p:nvSpPr>
        <p:spPr>
          <a:xfrm>
            <a:off x="5397400" y="5048081"/>
            <a:ext cx="3512290"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Roster with a human head – possibly harpy? – </a:t>
            </a:r>
            <a:r>
              <a:rPr lang="en-GB" dirty="0" smtClean="0"/>
              <a:t>found at </a:t>
            </a:r>
            <a:r>
              <a:rPr lang="en-GB" dirty="0" err="1" smtClean="0"/>
              <a:t>Begram</a:t>
            </a:r>
            <a:r>
              <a:rPr lang="en-GB" dirty="0" smtClean="0"/>
              <a:t> (Afghanistan), first century AD</a:t>
            </a:r>
            <a:endParaRPr lang="en-GB" dirty="0"/>
          </a:p>
        </p:txBody>
      </p:sp>
    </p:spTree>
    <p:extLst>
      <p:ext uri="{BB962C8B-B14F-4D97-AF65-F5344CB8AC3E}">
        <p14:creationId xmlns:p14="http://schemas.microsoft.com/office/powerpoint/2010/main" val="13251085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par>
                                <p:cTn id="8" presetID="21" presetClass="entr" presetSubtype="1"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wheel(1)">
                                      <p:cBhvr>
                                        <p:cTn id="10" dur="2000"/>
                                        <p:tgtEl>
                                          <p:spTgt spid="4"/>
                                        </p:tgtEl>
                                      </p:cBhvr>
                                    </p:animEffect>
                                  </p:childTnLst>
                                </p:cTn>
                              </p:par>
                              <p:par>
                                <p:cTn id="11" presetID="21" presetClass="entr" presetSubtype="1"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heel(1)">
                                      <p:cBhvr>
                                        <p:cTn id="13" dur="20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31" presetClass="entr" presetSubtype="0" fill="hold" nodeType="clickEffect">
                                  <p:stCondLst>
                                    <p:cond delay="0"/>
                                  </p:stCondLst>
                                  <p:childTnLst>
                                    <p:set>
                                      <p:cBhvr>
                                        <p:cTn id="17" dur="1" fill="hold">
                                          <p:stCondLst>
                                            <p:cond delay="0"/>
                                          </p:stCondLst>
                                        </p:cTn>
                                        <p:tgtEl>
                                          <p:spTgt spid="7"/>
                                        </p:tgtEl>
                                        <p:attrNameLst>
                                          <p:attrName>style.visibility</p:attrName>
                                        </p:attrNameLst>
                                      </p:cBhvr>
                                      <p:to>
                                        <p:strVal val="visible"/>
                                      </p:to>
                                    </p:set>
                                    <p:anim calcmode="lin" valueType="num">
                                      <p:cBhvr>
                                        <p:cTn id="18" dur="1000" fill="hold"/>
                                        <p:tgtEl>
                                          <p:spTgt spid="7"/>
                                        </p:tgtEl>
                                        <p:attrNameLst>
                                          <p:attrName>ppt_w</p:attrName>
                                        </p:attrNameLst>
                                      </p:cBhvr>
                                      <p:tavLst>
                                        <p:tav tm="0">
                                          <p:val>
                                            <p:fltVal val="0"/>
                                          </p:val>
                                        </p:tav>
                                        <p:tav tm="100000">
                                          <p:val>
                                            <p:strVal val="#ppt_w"/>
                                          </p:val>
                                        </p:tav>
                                      </p:tavLst>
                                    </p:anim>
                                    <p:anim calcmode="lin" valueType="num">
                                      <p:cBhvr>
                                        <p:cTn id="19" dur="1000" fill="hold"/>
                                        <p:tgtEl>
                                          <p:spTgt spid="7"/>
                                        </p:tgtEl>
                                        <p:attrNameLst>
                                          <p:attrName>ppt_h</p:attrName>
                                        </p:attrNameLst>
                                      </p:cBhvr>
                                      <p:tavLst>
                                        <p:tav tm="0">
                                          <p:val>
                                            <p:fltVal val="0"/>
                                          </p:val>
                                        </p:tav>
                                        <p:tav tm="100000">
                                          <p:val>
                                            <p:strVal val="#ppt_h"/>
                                          </p:val>
                                        </p:tav>
                                      </p:tavLst>
                                    </p:anim>
                                    <p:anim calcmode="lin" valueType="num">
                                      <p:cBhvr>
                                        <p:cTn id="20" dur="1000" fill="hold"/>
                                        <p:tgtEl>
                                          <p:spTgt spid="7"/>
                                        </p:tgtEl>
                                        <p:attrNameLst>
                                          <p:attrName>style.rotation</p:attrName>
                                        </p:attrNameLst>
                                      </p:cBhvr>
                                      <p:tavLst>
                                        <p:tav tm="0">
                                          <p:val>
                                            <p:fltVal val="90"/>
                                          </p:val>
                                        </p:tav>
                                        <p:tav tm="100000">
                                          <p:val>
                                            <p:fltVal val="0"/>
                                          </p:val>
                                        </p:tav>
                                      </p:tavLst>
                                    </p:anim>
                                    <p:animEffect transition="in" filter="fade">
                                      <p:cBhvr>
                                        <p:cTn id="21" dur="1000"/>
                                        <p:tgtEl>
                                          <p:spTgt spid="7"/>
                                        </p:tgtEl>
                                      </p:cBhvr>
                                    </p:animEffect>
                                  </p:childTnLst>
                                </p:cTn>
                              </p:par>
                              <p:par>
                                <p:cTn id="22" presetID="31" presetClass="entr" presetSubtype="0" fill="hold" grpId="0" nodeType="withEffect">
                                  <p:stCondLst>
                                    <p:cond delay="0"/>
                                  </p:stCondLst>
                                  <p:childTnLst>
                                    <p:set>
                                      <p:cBhvr>
                                        <p:cTn id="23" dur="1" fill="hold">
                                          <p:stCondLst>
                                            <p:cond delay="0"/>
                                          </p:stCondLst>
                                        </p:cTn>
                                        <p:tgtEl>
                                          <p:spTgt spid="8"/>
                                        </p:tgtEl>
                                        <p:attrNameLst>
                                          <p:attrName>style.visibility</p:attrName>
                                        </p:attrNameLst>
                                      </p:cBhvr>
                                      <p:to>
                                        <p:strVal val="visible"/>
                                      </p:to>
                                    </p:set>
                                    <p:anim calcmode="lin" valueType="num">
                                      <p:cBhvr>
                                        <p:cTn id="24" dur="1000" fill="hold"/>
                                        <p:tgtEl>
                                          <p:spTgt spid="8"/>
                                        </p:tgtEl>
                                        <p:attrNameLst>
                                          <p:attrName>ppt_w</p:attrName>
                                        </p:attrNameLst>
                                      </p:cBhvr>
                                      <p:tavLst>
                                        <p:tav tm="0">
                                          <p:val>
                                            <p:fltVal val="0"/>
                                          </p:val>
                                        </p:tav>
                                        <p:tav tm="100000">
                                          <p:val>
                                            <p:strVal val="#ppt_w"/>
                                          </p:val>
                                        </p:tav>
                                      </p:tavLst>
                                    </p:anim>
                                    <p:anim calcmode="lin" valueType="num">
                                      <p:cBhvr>
                                        <p:cTn id="25" dur="1000" fill="hold"/>
                                        <p:tgtEl>
                                          <p:spTgt spid="8"/>
                                        </p:tgtEl>
                                        <p:attrNameLst>
                                          <p:attrName>ppt_h</p:attrName>
                                        </p:attrNameLst>
                                      </p:cBhvr>
                                      <p:tavLst>
                                        <p:tav tm="0">
                                          <p:val>
                                            <p:fltVal val="0"/>
                                          </p:val>
                                        </p:tav>
                                        <p:tav tm="100000">
                                          <p:val>
                                            <p:strVal val="#ppt_h"/>
                                          </p:val>
                                        </p:tav>
                                      </p:tavLst>
                                    </p:anim>
                                    <p:anim calcmode="lin" valueType="num">
                                      <p:cBhvr>
                                        <p:cTn id="26" dur="1000" fill="hold"/>
                                        <p:tgtEl>
                                          <p:spTgt spid="8"/>
                                        </p:tgtEl>
                                        <p:attrNameLst>
                                          <p:attrName>style.rotation</p:attrName>
                                        </p:attrNameLst>
                                      </p:cBhvr>
                                      <p:tavLst>
                                        <p:tav tm="0">
                                          <p:val>
                                            <p:fltVal val="90"/>
                                          </p:val>
                                        </p:tav>
                                        <p:tav tm="100000">
                                          <p:val>
                                            <p:fltVal val="0"/>
                                          </p:val>
                                        </p:tav>
                                      </p:tavLst>
                                    </p:anim>
                                    <p:animEffect transition="in" filter="fade">
                                      <p:cBhvr>
                                        <p:cTn id="27" dur="1000"/>
                                        <p:tgtEl>
                                          <p:spTgt spid="8"/>
                                        </p:tgtEl>
                                      </p:cBhvr>
                                    </p:animEffect>
                                  </p:childTnLst>
                                </p:cTn>
                              </p:par>
                              <p:par>
                                <p:cTn id="28" presetID="31" presetClass="entr" presetSubtype="0" fill="hold" nodeType="withEffect">
                                  <p:stCondLst>
                                    <p:cond delay="0"/>
                                  </p:stCondLst>
                                  <p:childTnLst>
                                    <p:set>
                                      <p:cBhvr>
                                        <p:cTn id="29" dur="1" fill="hold">
                                          <p:stCondLst>
                                            <p:cond delay="0"/>
                                          </p:stCondLst>
                                        </p:cTn>
                                        <p:tgtEl>
                                          <p:spTgt spid="9"/>
                                        </p:tgtEl>
                                        <p:attrNameLst>
                                          <p:attrName>style.visibility</p:attrName>
                                        </p:attrNameLst>
                                      </p:cBhvr>
                                      <p:to>
                                        <p:strVal val="visible"/>
                                      </p:to>
                                    </p:set>
                                    <p:anim calcmode="lin" valueType="num">
                                      <p:cBhvr>
                                        <p:cTn id="30" dur="1000" fill="hold"/>
                                        <p:tgtEl>
                                          <p:spTgt spid="9"/>
                                        </p:tgtEl>
                                        <p:attrNameLst>
                                          <p:attrName>ppt_w</p:attrName>
                                        </p:attrNameLst>
                                      </p:cBhvr>
                                      <p:tavLst>
                                        <p:tav tm="0">
                                          <p:val>
                                            <p:fltVal val="0"/>
                                          </p:val>
                                        </p:tav>
                                        <p:tav tm="100000">
                                          <p:val>
                                            <p:strVal val="#ppt_w"/>
                                          </p:val>
                                        </p:tav>
                                      </p:tavLst>
                                    </p:anim>
                                    <p:anim calcmode="lin" valueType="num">
                                      <p:cBhvr>
                                        <p:cTn id="31" dur="1000" fill="hold"/>
                                        <p:tgtEl>
                                          <p:spTgt spid="9"/>
                                        </p:tgtEl>
                                        <p:attrNameLst>
                                          <p:attrName>ppt_h</p:attrName>
                                        </p:attrNameLst>
                                      </p:cBhvr>
                                      <p:tavLst>
                                        <p:tav tm="0">
                                          <p:val>
                                            <p:fltVal val="0"/>
                                          </p:val>
                                        </p:tav>
                                        <p:tav tm="100000">
                                          <p:val>
                                            <p:strVal val="#ppt_h"/>
                                          </p:val>
                                        </p:tav>
                                      </p:tavLst>
                                    </p:anim>
                                    <p:anim calcmode="lin" valueType="num">
                                      <p:cBhvr>
                                        <p:cTn id="32" dur="1000" fill="hold"/>
                                        <p:tgtEl>
                                          <p:spTgt spid="9"/>
                                        </p:tgtEl>
                                        <p:attrNameLst>
                                          <p:attrName>style.rotation</p:attrName>
                                        </p:attrNameLst>
                                      </p:cBhvr>
                                      <p:tavLst>
                                        <p:tav tm="0">
                                          <p:val>
                                            <p:fltVal val="90"/>
                                          </p:val>
                                        </p:tav>
                                        <p:tav tm="100000">
                                          <p:val>
                                            <p:fltVal val="0"/>
                                          </p:val>
                                        </p:tav>
                                      </p:tavLst>
                                    </p:anim>
                                    <p:animEffect transition="in" filter="fade">
                                      <p:cBhvr>
                                        <p:cTn id="33" dur="1000"/>
                                        <p:tgtEl>
                                          <p:spTgt spid="9"/>
                                        </p:tgtEl>
                                      </p:cBhvr>
                                    </p:animEffect>
                                  </p:childTnLst>
                                </p:cTn>
                              </p:par>
                              <p:par>
                                <p:cTn id="34" presetID="31" presetClass="entr" presetSubtype="0" fill="hold" grpId="0" nodeType="withEffect">
                                  <p:stCondLst>
                                    <p:cond delay="0"/>
                                  </p:stCondLst>
                                  <p:childTnLst>
                                    <p:set>
                                      <p:cBhvr>
                                        <p:cTn id="35" dur="1" fill="hold">
                                          <p:stCondLst>
                                            <p:cond delay="0"/>
                                          </p:stCondLst>
                                        </p:cTn>
                                        <p:tgtEl>
                                          <p:spTgt spid="10"/>
                                        </p:tgtEl>
                                        <p:attrNameLst>
                                          <p:attrName>style.visibility</p:attrName>
                                        </p:attrNameLst>
                                      </p:cBhvr>
                                      <p:to>
                                        <p:strVal val="visible"/>
                                      </p:to>
                                    </p:set>
                                    <p:anim calcmode="lin" valueType="num">
                                      <p:cBhvr>
                                        <p:cTn id="36" dur="1000" fill="hold"/>
                                        <p:tgtEl>
                                          <p:spTgt spid="10"/>
                                        </p:tgtEl>
                                        <p:attrNameLst>
                                          <p:attrName>ppt_w</p:attrName>
                                        </p:attrNameLst>
                                      </p:cBhvr>
                                      <p:tavLst>
                                        <p:tav tm="0">
                                          <p:val>
                                            <p:fltVal val="0"/>
                                          </p:val>
                                        </p:tav>
                                        <p:tav tm="100000">
                                          <p:val>
                                            <p:strVal val="#ppt_w"/>
                                          </p:val>
                                        </p:tav>
                                      </p:tavLst>
                                    </p:anim>
                                    <p:anim calcmode="lin" valueType="num">
                                      <p:cBhvr>
                                        <p:cTn id="37" dur="1000" fill="hold"/>
                                        <p:tgtEl>
                                          <p:spTgt spid="10"/>
                                        </p:tgtEl>
                                        <p:attrNameLst>
                                          <p:attrName>ppt_h</p:attrName>
                                        </p:attrNameLst>
                                      </p:cBhvr>
                                      <p:tavLst>
                                        <p:tav tm="0">
                                          <p:val>
                                            <p:fltVal val="0"/>
                                          </p:val>
                                        </p:tav>
                                        <p:tav tm="100000">
                                          <p:val>
                                            <p:strVal val="#ppt_h"/>
                                          </p:val>
                                        </p:tav>
                                      </p:tavLst>
                                    </p:anim>
                                    <p:anim calcmode="lin" valueType="num">
                                      <p:cBhvr>
                                        <p:cTn id="38" dur="1000" fill="hold"/>
                                        <p:tgtEl>
                                          <p:spTgt spid="10"/>
                                        </p:tgtEl>
                                        <p:attrNameLst>
                                          <p:attrName>style.rotation</p:attrName>
                                        </p:attrNameLst>
                                      </p:cBhvr>
                                      <p:tavLst>
                                        <p:tav tm="0">
                                          <p:val>
                                            <p:fltVal val="90"/>
                                          </p:val>
                                        </p:tav>
                                        <p:tav tm="100000">
                                          <p:val>
                                            <p:fltVal val="0"/>
                                          </p:val>
                                        </p:tav>
                                      </p:tavLst>
                                    </p:anim>
                                    <p:animEffect transition="in" filter="fade">
                                      <p:cBhvr>
                                        <p:cTn id="39"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0"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Associations of the Sirens</a:t>
            </a:r>
            <a:endParaRPr lang="en-GB" b="1" dirty="0"/>
          </a:p>
        </p:txBody>
      </p:sp>
      <p:sp>
        <p:nvSpPr>
          <p:cNvPr id="3" name="Content Placeholder 2"/>
          <p:cNvSpPr>
            <a:spLocks noGrp="1"/>
          </p:cNvSpPr>
          <p:nvPr>
            <p:ph idx="1"/>
          </p:nvPr>
        </p:nvSpPr>
        <p:spPr>
          <a:xfrm>
            <a:off x="299258" y="1945178"/>
            <a:ext cx="3790604" cy="4256116"/>
          </a:xfrm>
        </p:spPr>
        <p:txBody>
          <a:bodyPr>
            <a:normAutofit/>
          </a:bodyPr>
          <a:lstStyle/>
          <a:p>
            <a:pPr marL="0" indent="0">
              <a:buNone/>
            </a:pPr>
            <a:r>
              <a:rPr lang="en-GB" sz="2400" b="1" dirty="0" smtClean="0"/>
              <a:t>Accumulated associations overtime:</a:t>
            </a:r>
          </a:p>
          <a:p>
            <a:pPr lvl="1"/>
            <a:r>
              <a:rPr lang="en-GB" sz="2000" dirty="0" smtClean="0"/>
              <a:t>Music</a:t>
            </a:r>
          </a:p>
          <a:p>
            <a:pPr lvl="1"/>
            <a:r>
              <a:rPr lang="en-GB" sz="2000" dirty="0" smtClean="0"/>
              <a:t>Seduction</a:t>
            </a:r>
          </a:p>
          <a:p>
            <a:pPr lvl="1"/>
            <a:r>
              <a:rPr lang="en-GB" sz="2000" dirty="0" smtClean="0"/>
              <a:t>The sea</a:t>
            </a:r>
          </a:p>
          <a:p>
            <a:pPr lvl="1"/>
            <a:r>
              <a:rPr lang="en-GB" sz="2000" dirty="0" smtClean="0"/>
              <a:t>Human-bird hybrids</a:t>
            </a:r>
          </a:p>
          <a:p>
            <a:pPr lvl="1"/>
            <a:r>
              <a:rPr lang="en-GB" sz="2000" dirty="0" smtClean="0"/>
              <a:t>Death</a:t>
            </a:r>
          </a:p>
          <a:p>
            <a:pPr lvl="1"/>
            <a:endParaRPr lang="en-GB" dirty="0"/>
          </a:p>
          <a:p>
            <a:pPr>
              <a:buFont typeface="Arial" panose="020B0604020202020204" pitchFamily="34" charset="0"/>
              <a:buChar char="•"/>
            </a:pPr>
            <a:r>
              <a:rPr lang="en-GB" dirty="0" smtClean="0"/>
              <a:t> </a:t>
            </a:r>
            <a:r>
              <a:rPr lang="en-GB" sz="2200" dirty="0" smtClean="0"/>
              <a:t>Associations of mythical figures:</a:t>
            </a:r>
          </a:p>
          <a:p>
            <a:pPr lvl="1"/>
            <a:r>
              <a:rPr lang="en-GB" dirty="0" err="1" smtClean="0"/>
              <a:t>Hopman</a:t>
            </a:r>
            <a:r>
              <a:rPr lang="en-GB" dirty="0" smtClean="0"/>
              <a:t> (2013). </a:t>
            </a:r>
            <a:r>
              <a:rPr lang="en-GB" i="1" dirty="0" smtClean="0"/>
              <a:t>Scylla: Myth, Metaphor, Paradox</a:t>
            </a:r>
            <a:r>
              <a:rPr lang="en-GB" dirty="0" smtClean="0"/>
              <a:t>. Cambridge.</a:t>
            </a:r>
            <a:endParaRPr lang="en-GB" dirty="0"/>
          </a:p>
        </p:txBody>
      </p:sp>
      <p:sp>
        <p:nvSpPr>
          <p:cNvPr id="4" name="Content Placeholder 2"/>
          <p:cNvSpPr txBox="1">
            <a:spLocks/>
          </p:cNvSpPr>
          <p:nvPr/>
        </p:nvSpPr>
        <p:spPr>
          <a:xfrm>
            <a:off x="4389120" y="1945178"/>
            <a:ext cx="4389120" cy="4256116"/>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sz="2400" b="1" dirty="0" smtClean="0"/>
              <a:t>Archaic Depictions of the Sirens</a:t>
            </a:r>
          </a:p>
          <a:p>
            <a:pPr>
              <a:buFont typeface="Arial" panose="020B0604020202020204" pitchFamily="34" charset="0"/>
              <a:buChar char="•"/>
            </a:pPr>
            <a:r>
              <a:rPr lang="en-GB" dirty="0" smtClean="0"/>
              <a:t> </a:t>
            </a:r>
            <a:r>
              <a:rPr lang="en-GB" sz="2200" dirty="0" smtClean="0"/>
              <a:t>Not all female</a:t>
            </a:r>
          </a:p>
          <a:p>
            <a:pPr>
              <a:buFont typeface="Arial" panose="020B0604020202020204" pitchFamily="34" charset="0"/>
              <a:buChar char="•"/>
            </a:pPr>
            <a:r>
              <a:rPr lang="en-GB" sz="2200" dirty="0" smtClean="0"/>
              <a:t> Not necessarily associated with music</a:t>
            </a:r>
          </a:p>
          <a:p>
            <a:pPr>
              <a:buFont typeface="Arial" panose="020B0604020202020204" pitchFamily="34" charset="0"/>
              <a:buChar char="•"/>
            </a:pPr>
            <a:r>
              <a:rPr lang="en-GB" sz="2200" dirty="0" smtClean="0"/>
              <a:t> Not necessarily associated with the sea</a:t>
            </a:r>
          </a:p>
          <a:p>
            <a:pPr>
              <a:buFont typeface="Arial" panose="020B0604020202020204" pitchFamily="34" charset="0"/>
              <a:buChar char="•"/>
            </a:pPr>
            <a:r>
              <a:rPr lang="en-GB" sz="2200" dirty="0" smtClean="0"/>
              <a:t> So defining characteristic:</a:t>
            </a:r>
          </a:p>
          <a:p>
            <a:pPr lvl="1">
              <a:buFont typeface="Arial" panose="020B0604020202020204" pitchFamily="34" charset="0"/>
              <a:buChar char="•"/>
            </a:pPr>
            <a:r>
              <a:rPr lang="en-GB" dirty="0" smtClean="0"/>
              <a:t> </a:t>
            </a:r>
            <a:r>
              <a:rPr lang="en-GB" sz="2000" dirty="0" smtClean="0"/>
              <a:t>Human-bird hybrid</a:t>
            </a:r>
          </a:p>
          <a:p>
            <a:pPr lvl="1">
              <a:buFont typeface="Arial" panose="020B0604020202020204" pitchFamily="34" charset="0"/>
              <a:buChar char="•"/>
            </a:pPr>
            <a:r>
              <a:rPr lang="en-GB" sz="2000" dirty="0" smtClean="0"/>
              <a:t> Usually a bird up to the neck</a:t>
            </a:r>
          </a:p>
          <a:p>
            <a:endParaRPr lang="en-GB" b="1" dirty="0"/>
          </a:p>
        </p:txBody>
      </p:sp>
      <p:pic>
        <p:nvPicPr>
          <p:cNvPr id="5" name="Picture 4"/>
          <p:cNvPicPr>
            <a:picLocks noChangeAspect="1"/>
          </p:cNvPicPr>
          <p:nvPr/>
        </p:nvPicPr>
        <p:blipFill>
          <a:blip r:embed="rId2"/>
          <a:stretch>
            <a:fillRect/>
          </a:stretch>
        </p:blipFill>
        <p:spPr>
          <a:xfrm>
            <a:off x="5049983" y="1945178"/>
            <a:ext cx="3728257" cy="3728257"/>
          </a:xfrm>
          <a:prstGeom prst="rect">
            <a:avLst/>
          </a:prstGeom>
        </p:spPr>
      </p:pic>
      <p:sp>
        <p:nvSpPr>
          <p:cNvPr id="6" name="TextBox 5"/>
          <p:cNvSpPr txBox="1"/>
          <p:nvPr/>
        </p:nvSpPr>
        <p:spPr>
          <a:xfrm>
            <a:off x="4979324" y="5752698"/>
            <a:ext cx="3898669"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fr-FR" dirty="0" err="1" smtClean="0"/>
              <a:t>Corinthian</a:t>
            </a:r>
            <a:r>
              <a:rPr lang="fr-FR" dirty="0" smtClean="0"/>
              <a:t> </a:t>
            </a:r>
            <a:r>
              <a:rPr lang="fr-FR" dirty="0" err="1" smtClean="0"/>
              <a:t>vessel</a:t>
            </a:r>
            <a:r>
              <a:rPr lang="fr-FR" dirty="0" smtClean="0"/>
              <a:t>, c</a:t>
            </a:r>
            <a:r>
              <a:rPr lang="fr-FR" dirty="0"/>
              <a:t>. 580-570 </a:t>
            </a:r>
            <a:r>
              <a:rPr lang="fr-FR" dirty="0" smtClean="0"/>
              <a:t>BC, Louvre</a:t>
            </a:r>
            <a:endParaRPr lang="fr-FR" dirty="0"/>
          </a:p>
        </p:txBody>
      </p:sp>
      <p:pic>
        <p:nvPicPr>
          <p:cNvPr id="7" name="Picture 6"/>
          <p:cNvPicPr>
            <a:picLocks noChangeAspect="1"/>
          </p:cNvPicPr>
          <p:nvPr/>
        </p:nvPicPr>
        <p:blipFill>
          <a:blip r:embed="rId3"/>
          <a:stretch>
            <a:fillRect/>
          </a:stretch>
        </p:blipFill>
        <p:spPr>
          <a:xfrm>
            <a:off x="606495" y="1945178"/>
            <a:ext cx="3533244" cy="4248933"/>
          </a:xfrm>
          <a:prstGeom prst="rect">
            <a:avLst/>
          </a:prstGeom>
        </p:spPr>
      </p:pic>
      <p:sp>
        <p:nvSpPr>
          <p:cNvPr id="8" name="TextBox 7"/>
          <p:cNvSpPr txBox="1"/>
          <p:nvPr/>
        </p:nvSpPr>
        <p:spPr>
          <a:xfrm>
            <a:off x="606494" y="5937364"/>
            <a:ext cx="3533245"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Corinthian vessel, (</a:t>
            </a:r>
            <a:r>
              <a:rPr lang="en-GB" dirty="0"/>
              <a:t>mid) 6th century </a:t>
            </a:r>
            <a:r>
              <a:rPr lang="en-GB" dirty="0" smtClean="0"/>
              <a:t>BC?, Boston </a:t>
            </a:r>
            <a:r>
              <a:rPr lang="en-GB" dirty="0"/>
              <a:t>Museum of Fine Arts</a:t>
            </a:r>
          </a:p>
        </p:txBody>
      </p:sp>
      <p:pic>
        <p:nvPicPr>
          <p:cNvPr id="9" name="Picture 2" descr="Copper alloy cauldron attachment in the shape of a siren or bird with a woman's head; spread wings and ring attached to her bac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2509" y="1137857"/>
            <a:ext cx="4109167" cy="479950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332509" y="5870945"/>
            <a:ext cx="4109167"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Siren cauldron </a:t>
            </a:r>
            <a:r>
              <a:rPr lang="en-GB" dirty="0" smtClean="0"/>
              <a:t>attachment, 700-500 BC, Nimrud (Assyria), British </a:t>
            </a:r>
            <a:r>
              <a:rPr lang="en-GB" dirty="0"/>
              <a:t>Museum</a:t>
            </a:r>
          </a:p>
        </p:txBody>
      </p:sp>
      <p:pic>
        <p:nvPicPr>
          <p:cNvPr id="11" name="Picture 4" descr="Bronze figure of a winged siren, originally from the rim of a bronze tripod-cauldron."/>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39739" y="2330009"/>
            <a:ext cx="5004261" cy="3416243"/>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4602571" y="5700598"/>
            <a:ext cx="4491552"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Siren cauldron </a:t>
            </a:r>
            <a:r>
              <a:rPr lang="en-GB" dirty="0" smtClean="0"/>
              <a:t>attachment, 800-700 BC, Olympia, British </a:t>
            </a:r>
            <a:r>
              <a:rPr lang="en-GB" dirty="0"/>
              <a:t>Museum</a:t>
            </a:r>
          </a:p>
        </p:txBody>
      </p:sp>
      <p:pic>
        <p:nvPicPr>
          <p:cNvPr id="13" name="Picture 12"/>
          <p:cNvPicPr>
            <a:picLocks noChangeAspect="1"/>
          </p:cNvPicPr>
          <p:nvPr/>
        </p:nvPicPr>
        <p:blipFill rotWithShape="1">
          <a:blip r:embed="rId6"/>
          <a:srcRect l="20051" t="18645" r="18612" b="12236"/>
          <a:stretch/>
        </p:blipFill>
        <p:spPr>
          <a:xfrm>
            <a:off x="7032567" y="56183"/>
            <a:ext cx="2057399" cy="2656265"/>
          </a:xfrm>
          <a:prstGeom prst="rect">
            <a:avLst/>
          </a:prstGeom>
        </p:spPr>
      </p:pic>
      <p:sp>
        <p:nvSpPr>
          <p:cNvPr id="14" name="TextBox 13"/>
          <p:cNvSpPr txBox="1"/>
          <p:nvPr/>
        </p:nvSpPr>
        <p:spPr>
          <a:xfrm>
            <a:off x="4474927" y="103889"/>
            <a:ext cx="2503605" cy="120032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Limestone figure of a bearded </a:t>
            </a:r>
            <a:r>
              <a:rPr lang="en-GB" dirty="0"/>
              <a:t>siren playing a </a:t>
            </a:r>
            <a:r>
              <a:rPr lang="en-GB" dirty="0" smtClean="0"/>
              <a:t>syrinx, 6th century BC, Cyprus, Louvre</a:t>
            </a:r>
            <a:endParaRPr lang="en-GB" dirty="0"/>
          </a:p>
        </p:txBody>
      </p:sp>
    </p:spTree>
    <p:extLst>
      <p:ext uri="{BB962C8B-B14F-4D97-AF65-F5344CB8AC3E}">
        <p14:creationId xmlns:p14="http://schemas.microsoft.com/office/powerpoint/2010/main" val="162580147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Effect transition="in" filter="circle(in)">
                                      <p:cBhvr>
                                        <p:cTn id="25" dur="2000"/>
                                        <p:tgtEl>
                                          <p:spTgt spid="14"/>
                                        </p:tgtEl>
                                      </p:cBhvr>
                                    </p:animEffect>
                                  </p:childTnLst>
                                </p:cTn>
                              </p:par>
                              <p:par>
                                <p:cTn id="26" presetID="6" presetClass="entr" presetSubtype="16" fill="hold"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circle(in)">
                                      <p:cBhvr>
                                        <p:cTn id="28" dur="2000"/>
                                        <p:tgtEl>
                                          <p:spTgt spid="9"/>
                                        </p:tgtEl>
                                      </p:cBhvr>
                                    </p:animEffect>
                                  </p:childTnLst>
                                </p:cTn>
                              </p:par>
                              <p:par>
                                <p:cTn id="29" presetID="6" presetClass="entr" presetSubtype="16" fill="hold" grpId="0" nodeType="with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circle(in)">
                                      <p:cBhvr>
                                        <p:cTn id="31" dur="2000"/>
                                        <p:tgtEl>
                                          <p:spTgt spid="10"/>
                                        </p:tgtEl>
                                      </p:cBhvr>
                                    </p:animEffect>
                                  </p:childTnLst>
                                </p:cTn>
                              </p:par>
                              <p:par>
                                <p:cTn id="32" presetID="6" presetClass="entr" presetSubtype="16" fill="hold" grpId="0" nodeType="with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circle(in)">
                                      <p:cBhvr>
                                        <p:cTn id="34" dur="2000"/>
                                        <p:tgtEl>
                                          <p:spTgt spid="12"/>
                                        </p:tgtEl>
                                      </p:cBhvr>
                                    </p:animEffect>
                                  </p:childTnLst>
                                </p:cTn>
                              </p:par>
                              <p:par>
                                <p:cTn id="35" presetID="6" presetClass="entr" presetSubtype="16" fill="hold" nodeType="with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circle(in)">
                                      <p:cBhvr>
                                        <p:cTn id="37" dur="2000"/>
                                        <p:tgtEl>
                                          <p:spTgt spid="11"/>
                                        </p:tgtEl>
                                      </p:cBhvr>
                                    </p:animEffect>
                                  </p:childTnLst>
                                </p:cTn>
                              </p:par>
                              <p:par>
                                <p:cTn id="38" presetID="6" presetClass="entr" presetSubtype="16" fill="hold" nodeType="withEffect">
                                  <p:stCondLst>
                                    <p:cond delay="0"/>
                                  </p:stCondLst>
                                  <p:childTnLst>
                                    <p:set>
                                      <p:cBhvr>
                                        <p:cTn id="39" dur="1" fill="hold">
                                          <p:stCondLst>
                                            <p:cond delay="0"/>
                                          </p:stCondLst>
                                        </p:cTn>
                                        <p:tgtEl>
                                          <p:spTgt spid="13"/>
                                        </p:tgtEl>
                                        <p:attrNameLst>
                                          <p:attrName>style.visibility</p:attrName>
                                        </p:attrNameLst>
                                      </p:cBhvr>
                                      <p:to>
                                        <p:strVal val="visible"/>
                                      </p:to>
                                    </p:set>
                                    <p:animEffect transition="in" filter="circle(in)">
                                      <p:cBhvr>
                                        <p:cTn id="40"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0" grpId="0" animBg="1"/>
      <p:bldP spid="12" grpId="0" animBg="1"/>
      <p:bldP spid="1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0204" y="286604"/>
            <a:ext cx="8229600" cy="1450757"/>
          </a:xfrm>
        </p:spPr>
        <p:txBody>
          <a:bodyPr/>
          <a:lstStyle/>
          <a:p>
            <a:r>
              <a:rPr lang="en-GB" b="1" dirty="0" smtClean="0"/>
              <a:t>Classical Depictions of the Sirens</a:t>
            </a:r>
            <a:endParaRPr lang="en-GB" b="1" dirty="0"/>
          </a:p>
        </p:txBody>
      </p:sp>
      <p:sp>
        <p:nvSpPr>
          <p:cNvPr id="3" name="Content Placeholder 2"/>
          <p:cNvSpPr>
            <a:spLocks noGrp="1"/>
          </p:cNvSpPr>
          <p:nvPr>
            <p:ph idx="1"/>
          </p:nvPr>
        </p:nvSpPr>
        <p:spPr>
          <a:xfrm>
            <a:off x="299257" y="1845733"/>
            <a:ext cx="4414059" cy="4447001"/>
          </a:xfrm>
        </p:spPr>
        <p:txBody>
          <a:bodyPr/>
          <a:lstStyle/>
          <a:p>
            <a:pPr>
              <a:buFont typeface="Arial" panose="020B0604020202020204" pitchFamily="34" charset="0"/>
              <a:buChar char="•"/>
            </a:pPr>
            <a:r>
              <a:rPr lang="en-GB" dirty="0" smtClean="0"/>
              <a:t> Still associated with music</a:t>
            </a:r>
          </a:p>
          <a:p>
            <a:pPr lvl="1"/>
            <a:r>
              <a:rPr lang="en-GB" dirty="0" smtClean="0"/>
              <a:t>And some equation to the Muses.</a:t>
            </a:r>
          </a:p>
          <a:p>
            <a:pPr>
              <a:buFont typeface="Arial" panose="020B0604020202020204" pitchFamily="34" charset="0"/>
              <a:buChar char="•"/>
            </a:pPr>
            <a:r>
              <a:rPr lang="en-GB" dirty="0" smtClean="0"/>
              <a:t> But a strong association with death and the underworld emerges during the Classical period.</a:t>
            </a:r>
          </a:p>
          <a:p>
            <a:endParaRPr lang="en-GB" dirty="0"/>
          </a:p>
        </p:txBody>
      </p:sp>
      <p:sp>
        <p:nvSpPr>
          <p:cNvPr id="4" name="Rectangle 3"/>
          <p:cNvSpPr/>
          <p:nvPr/>
        </p:nvSpPr>
        <p:spPr>
          <a:xfrm>
            <a:off x="4829694" y="1862666"/>
            <a:ext cx="4156363" cy="3139321"/>
          </a:xfrm>
          <a:prstGeom prst="rect">
            <a:avLst/>
          </a:prstGeom>
        </p:spPr>
        <p:txBody>
          <a:bodyPr wrap="square">
            <a:spAutoFit/>
          </a:bodyPr>
          <a:lstStyle/>
          <a:p>
            <a:r>
              <a:rPr lang="en-GB" dirty="0"/>
              <a:t>or what Muse shall I call to my aid</a:t>
            </a:r>
          </a:p>
          <a:p>
            <a:r>
              <a:rPr lang="en-GB" dirty="0"/>
              <a:t>[with tears or laments or cries of sorrow]?</a:t>
            </a:r>
          </a:p>
          <a:p>
            <a:r>
              <a:rPr lang="en-GB" dirty="0"/>
              <a:t>Ah me!</a:t>
            </a:r>
          </a:p>
          <a:p>
            <a:r>
              <a:rPr lang="en-GB" dirty="0"/>
              <a:t> </a:t>
            </a:r>
          </a:p>
          <a:p>
            <a:r>
              <a:rPr lang="en-GB" dirty="0"/>
              <a:t>You winged maids,</a:t>
            </a:r>
          </a:p>
          <a:p>
            <a:r>
              <a:rPr lang="en-GB" dirty="0"/>
              <a:t>virgin daughters of Earth, </a:t>
            </a:r>
          </a:p>
          <a:p>
            <a:r>
              <a:rPr lang="en-GB" dirty="0"/>
              <a:t>you Sirens, O</a:t>
            </a:r>
          </a:p>
          <a:p>
            <a:r>
              <a:rPr lang="en-GB" dirty="0"/>
              <a:t>bring Libyan flute or shepherd’s pipe</a:t>
            </a:r>
          </a:p>
          <a:p>
            <a:r>
              <a:rPr lang="en-GB" dirty="0"/>
              <a:t>[or lyre] and consort with me </a:t>
            </a:r>
          </a:p>
          <a:p>
            <a:r>
              <a:rPr lang="en-GB" dirty="0"/>
              <a:t>in my terrible griefs </a:t>
            </a:r>
          </a:p>
          <a:p>
            <a:pPr algn="r"/>
            <a:r>
              <a:rPr lang="en-GB" b="1" dirty="0"/>
              <a:t>Euripides </a:t>
            </a:r>
            <a:r>
              <a:rPr lang="en-GB" b="1" i="1" dirty="0"/>
              <a:t>Helen </a:t>
            </a:r>
            <a:r>
              <a:rPr lang="en-GB" b="1" dirty="0"/>
              <a:t>165-73</a:t>
            </a:r>
          </a:p>
        </p:txBody>
      </p:sp>
      <p:sp>
        <p:nvSpPr>
          <p:cNvPr id="5" name="Rectangle 4"/>
          <p:cNvSpPr/>
          <p:nvPr/>
        </p:nvSpPr>
        <p:spPr>
          <a:xfrm>
            <a:off x="4829694" y="5186833"/>
            <a:ext cx="4181301" cy="923330"/>
          </a:xfrm>
          <a:prstGeom prst="rect">
            <a:avLst/>
          </a:prstGeom>
        </p:spPr>
        <p:txBody>
          <a:bodyPr wrap="square">
            <a:spAutoFit/>
          </a:bodyPr>
          <a:lstStyle/>
          <a:p>
            <a:r>
              <a:rPr lang="en-GB" dirty="0"/>
              <a:t>I came to the Sirens, daughters of </a:t>
            </a:r>
            <a:r>
              <a:rPr lang="en-GB" dirty="0" err="1"/>
              <a:t>Phorcus</a:t>
            </a:r>
            <a:r>
              <a:rPr lang="en-GB" dirty="0"/>
              <a:t>, </a:t>
            </a:r>
          </a:p>
          <a:p>
            <a:r>
              <a:rPr lang="en-GB" dirty="0"/>
              <a:t>singing the songs of Hades</a:t>
            </a:r>
          </a:p>
          <a:p>
            <a:pPr algn="r"/>
            <a:r>
              <a:rPr lang="en-GB" b="1" i="1" dirty="0"/>
              <a:t>Soph. </a:t>
            </a:r>
            <a:r>
              <a:rPr lang="en-GB" b="1" dirty="0"/>
              <a:t>Fr. 861</a:t>
            </a:r>
          </a:p>
        </p:txBody>
      </p:sp>
      <p:pic>
        <p:nvPicPr>
          <p:cNvPr id="6" name="Picture 5"/>
          <p:cNvPicPr>
            <a:picLocks noChangeAspect="1"/>
          </p:cNvPicPr>
          <p:nvPr/>
        </p:nvPicPr>
        <p:blipFill>
          <a:blip r:embed="rId2"/>
          <a:stretch>
            <a:fillRect/>
          </a:stretch>
        </p:blipFill>
        <p:spPr>
          <a:xfrm>
            <a:off x="299257" y="3551195"/>
            <a:ext cx="4314307" cy="2964771"/>
          </a:xfrm>
          <a:prstGeom prst="rect">
            <a:avLst/>
          </a:prstGeom>
        </p:spPr>
      </p:pic>
      <p:sp>
        <p:nvSpPr>
          <p:cNvPr id="7" name="TextBox 6"/>
          <p:cNvSpPr txBox="1"/>
          <p:nvPr/>
        </p:nvSpPr>
        <p:spPr>
          <a:xfrm>
            <a:off x="299257" y="6110163"/>
            <a:ext cx="4314308"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Attic red figure vessel, c</a:t>
            </a:r>
            <a:r>
              <a:rPr lang="en-GB" dirty="0"/>
              <a:t>. 480-470 </a:t>
            </a:r>
            <a:r>
              <a:rPr lang="en-GB" dirty="0" smtClean="0"/>
              <a:t>BC, British </a:t>
            </a:r>
            <a:r>
              <a:rPr lang="en-GB" dirty="0"/>
              <a:t>Museum</a:t>
            </a:r>
          </a:p>
        </p:txBody>
      </p:sp>
      <p:pic>
        <p:nvPicPr>
          <p:cNvPr id="8" name="Picture 7"/>
          <p:cNvPicPr>
            <a:picLocks noChangeAspect="1"/>
          </p:cNvPicPr>
          <p:nvPr/>
        </p:nvPicPr>
        <p:blipFill>
          <a:blip r:embed="rId3"/>
          <a:stretch>
            <a:fillRect/>
          </a:stretch>
        </p:blipFill>
        <p:spPr>
          <a:xfrm>
            <a:off x="5811040" y="265284"/>
            <a:ext cx="3125142" cy="6168044"/>
          </a:xfrm>
          <a:prstGeom prst="rect">
            <a:avLst/>
          </a:prstGeom>
        </p:spPr>
      </p:pic>
      <p:sp>
        <p:nvSpPr>
          <p:cNvPr id="9" name="TextBox 8"/>
          <p:cNvSpPr txBox="1"/>
          <p:nvPr/>
        </p:nvSpPr>
        <p:spPr>
          <a:xfrm>
            <a:off x="5685905" y="6110163"/>
            <a:ext cx="3391593"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Attic stone grave stele, c</a:t>
            </a:r>
            <a:r>
              <a:rPr lang="en-GB" dirty="0"/>
              <a:t>. </a:t>
            </a:r>
            <a:r>
              <a:rPr lang="en-GB" dirty="0" smtClean="0"/>
              <a:t>355-345 BC, Boston </a:t>
            </a:r>
            <a:r>
              <a:rPr lang="en-GB" dirty="0"/>
              <a:t>Museum of Fine Art</a:t>
            </a:r>
          </a:p>
        </p:txBody>
      </p:sp>
      <p:pic>
        <p:nvPicPr>
          <p:cNvPr id="10" name="Picture 9"/>
          <p:cNvPicPr>
            <a:picLocks noChangeAspect="1"/>
          </p:cNvPicPr>
          <p:nvPr/>
        </p:nvPicPr>
        <p:blipFill>
          <a:blip r:embed="rId4"/>
          <a:stretch>
            <a:fillRect/>
          </a:stretch>
        </p:blipFill>
        <p:spPr>
          <a:xfrm>
            <a:off x="98639" y="157805"/>
            <a:ext cx="5905548" cy="2896813"/>
          </a:xfrm>
          <a:prstGeom prst="rect">
            <a:avLst/>
          </a:prstGeom>
        </p:spPr>
      </p:pic>
      <p:sp>
        <p:nvSpPr>
          <p:cNvPr id="11" name="TextBox 10"/>
          <p:cNvSpPr txBox="1"/>
          <p:nvPr/>
        </p:nvSpPr>
        <p:spPr>
          <a:xfrm>
            <a:off x="3765664" y="2752772"/>
            <a:ext cx="2238523"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The Harpy </a:t>
            </a:r>
            <a:r>
              <a:rPr lang="en-GB" dirty="0" smtClean="0"/>
              <a:t>Tomb, 480-470 BC, Lycia</a:t>
            </a:r>
            <a:r>
              <a:rPr lang="en-GB" dirty="0"/>
              <a:t>, </a:t>
            </a:r>
            <a:r>
              <a:rPr lang="en-GB" dirty="0" smtClean="0"/>
              <a:t>Turkey, British </a:t>
            </a:r>
            <a:r>
              <a:rPr lang="en-GB" dirty="0"/>
              <a:t>Museum</a:t>
            </a:r>
          </a:p>
        </p:txBody>
      </p:sp>
      <p:pic>
        <p:nvPicPr>
          <p:cNvPr id="12" name="Picture 11"/>
          <p:cNvPicPr>
            <a:picLocks noChangeAspect="1"/>
          </p:cNvPicPr>
          <p:nvPr/>
        </p:nvPicPr>
        <p:blipFill>
          <a:blip r:embed="rId5"/>
          <a:stretch>
            <a:fillRect/>
          </a:stretch>
        </p:blipFill>
        <p:spPr>
          <a:xfrm>
            <a:off x="271361" y="3732273"/>
            <a:ext cx="4613564" cy="3024221"/>
          </a:xfrm>
          <a:prstGeom prst="rect">
            <a:avLst/>
          </a:prstGeom>
        </p:spPr>
      </p:pic>
      <p:sp>
        <p:nvSpPr>
          <p:cNvPr id="13" name="TextBox 12"/>
          <p:cNvSpPr txBox="1"/>
          <p:nvPr/>
        </p:nvSpPr>
        <p:spPr>
          <a:xfrm>
            <a:off x="287288" y="6185431"/>
            <a:ext cx="4597637"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Ba </a:t>
            </a:r>
            <a:r>
              <a:rPr lang="en-GB" dirty="0" smtClean="0"/>
              <a:t>Birds, Egyptian </a:t>
            </a:r>
            <a:r>
              <a:rPr lang="en-GB" dirty="0"/>
              <a:t>representation of part of a person that lives on after death</a:t>
            </a:r>
          </a:p>
        </p:txBody>
      </p:sp>
    </p:spTree>
    <p:extLst>
      <p:ext uri="{BB962C8B-B14F-4D97-AF65-F5344CB8AC3E}">
        <p14:creationId xmlns:p14="http://schemas.microsoft.com/office/powerpoint/2010/main" val="96129079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randombar(horizontal)">
                                      <p:cBhvr>
                                        <p:cTn id="7" dur="500"/>
                                        <p:tgtEl>
                                          <p:spTgt spid="10"/>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randombar(horizontal)">
                                      <p:cBhvr>
                                        <p:cTn id="10" dur="500"/>
                                        <p:tgtEl>
                                          <p:spTgt spid="11"/>
                                        </p:tgtEl>
                                      </p:cBhvr>
                                    </p:animEffect>
                                  </p:childTnLst>
                                </p:cTn>
                              </p:par>
                              <p:par>
                                <p:cTn id="11" presetID="14" presetClass="entr" presetSubtype="10" fill="hold"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randombar(horizontal)">
                                      <p:cBhvr>
                                        <p:cTn id="13" dur="500"/>
                                        <p:tgtEl>
                                          <p:spTgt spid="12"/>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randombar(horizontal)">
                                      <p:cBhvr>
                                        <p:cTn id="16" dur="500"/>
                                        <p:tgtEl>
                                          <p:spTgt spid="13"/>
                                        </p:tgtEl>
                                      </p:cBhvr>
                                    </p:animEffect>
                                  </p:childTnLst>
                                </p:cTn>
                              </p:par>
                              <p:par>
                                <p:cTn id="17" presetID="14" presetClass="entr" presetSubtype="1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randombar(horizontal)">
                                      <p:cBhvr>
                                        <p:cTn id="19" dur="500"/>
                                        <p:tgtEl>
                                          <p:spTgt spid="9"/>
                                        </p:tgtEl>
                                      </p:cBhvr>
                                    </p:animEffect>
                                  </p:childTnLst>
                                </p:cTn>
                              </p:par>
                              <p:par>
                                <p:cTn id="20" presetID="14" presetClass="entr" presetSubtype="10" fill="hold" nodeType="with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randombar(horizontal)">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P spid="1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Hellenistic Sirens</a:t>
            </a:r>
            <a:endParaRPr lang="en-GB" b="1" dirty="0"/>
          </a:p>
        </p:txBody>
      </p:sp>
      <p:sp>
        <p:nvSpPr>
          <p:cNvPr id="3" name="Content Placeholder 2"/>
          <p:cNvSpPr>
            <a:spLocks noGrp="1"/>
          </p:cNvSpPr>
          <p:nvPr>
            <p:ph idx="1"/>
          </p:nvPr>
        </p:nvSpPr>
        <p:spPr>
          <a:xfrm>
            <a:off x="457200" y="1845734"/>
            <a:ext cx="4347555" cy="4023360"/>
          </a:xfrm>
        </p:spPr>
        <p:txBody>
          <a:bodyPr/>
          <a:lstStyle/>
          <a:p>
            <a:pPr>
              <a:buFont typeface="Arial" panose="020B0604020202020204" pitchFamily="34" charset="0"/>
              <a:buChar char="•"/>
            </a:pPr>
            <a:r>
              <a:rPr lang="en-GB" dirty="0" smtClean="0"/>
              <a:t> Heavy </a:t>
            </a:r>
            <a:r>
              <a:rPr lang="en-GB" dirty="0"/>
              <a:t>association with </a:t>
            </a:r>
            <a:r>
              <a:rPr lang="en-GB" dirty="0" smtClean="0"/>
              <a:t>song.</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Less </a:t>
            </a:r>
            <a:r>
              <a:rPr lang="en-GB" dirty="0"/>
              <a:t>chthonic </a:t>
            </a:r>
            <a:r>
              <a:rPr lang="en-GB" dirty="0" smtClean="0"/>
              <a:t>association.</a:t>
            </a:r>
            <a:endParaRPr lang="en-GB" dirty="0"/>
          </a:p>
          <a:p>
            <a:endParaRPr lang="en-GB" dirty="0"/>
          </a:p>
        </p:txBody>
      </p:sp>
      <p:pic>
        <p:nvPicPr>
          <p:cNvPr id="4" name="Picture 3"/>
          <p:cNvPicPr>
            <a:picLocks noChangeAspect="1"/>
          </p:cNvPicPr>
          <p:nvPr/>
        </p:nvPicPr>
        <p:blipFill>
          <a:blip r:embed="rId2"/>
          <a:stretch>
            <a:fillRect/>
          </a:stretch>
        </p:blipFill>
        <p:spPr>
          <a:xfrm>
            <a:off x="4972529" y="1737361"/>
            <a:ext cx="4027359" cy="4745480"/>
          </a:xfrm>
          <a:prstGeom prst="rect">
            <a:avLst/>
          </a:prstGeom>
        </p:spPr>
      </p:pic>
      <p:sp>
        <p:nvSpPr>
          <p:cNvPr id="5" name="TextBox 4"/>
          <p:cNvSpPr txBox="1"/>
          <p:nvPr/>
        </p:nvSpPr>
        <p:spPr>
          <a:xfrm>
            <a:off x="6220875" y="860198"/>
            <a:ext cx="1669341" cy="175432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Terracotta poet </a:t>
            </a:r>
            <a:r>
              <a:rPr lang="en-GB" dirty="0"/>
              <a:t>and two </a:t>
            </a:r>
            <a:r>
              <a:rPr lang="en-GB" dirty="0" smtClean="0"/>
              <a:t>sirens, Tarentum</a:t>
            </a:r>
            <a:r>
              <a:rPr lang="en-GB" dirty="0"/>
              <a:t>, South </a:t>
            </a:r>
            <a:r>
              <a:rPr lang="en-GB" dirty="0" smtClean="0"/>
              <a:t>Italy, c</a:t>
            </a:r>
            <a:r>
              <a:rPr lang="en-GB" dirty="0"/>
              <a:t>. 350-300 </a:t>
            </a:r>
            <a:r>
              <a:rPr lang="en-GB" dirty="0" smtClean="0"/>
              <a:t>BC, Getty </a:t>
            </a:r>
            <a:r>
              <a:rPr lang="en-GB" dirty="0"/>
              <a:t>Museum</a:t>
            </a:r>
          </a:p>
        </p:txBody>
      </p:sp>
      <p:pic>
        <p:nvPicPr>
          <p:cNvPr id="6" name="Picture 5"/>
          <p:cNvPicPr>
            <a:picLocks noChangeAspect="1"/>
          </p:cNvPicPr>
          <p:nvPr/>
        </p:nvPicPr>
        <p:blipFill>
          <a:blip r:embed="rId3"/>
          <a:stretch>
            <a:fillRect/>
          </a:stretch>
        </p:blipFill>
        <p:spPr>
          <a:xfrm>
            <a:off x="3526127" y="2801389"/>
            <a:ext cx="1446402" cy="3681452"/>
          </a:xfrm>
          <a:prstGeom prst="rect">
            <a:avLst/>
          </a:prstGeom>
        </p:spPr>
      </p:pic>
      <p:pic>
        <p:nvPicPr>
          <p:cNvPr id="7" name="Picture 6"/>
          <p:cNvPicPr>
            <a:picLocks noChangeAspect="1"/>
          </p:cNvPicPr>
          <p:nvPr/>
        </p:nvPicPr>
        <p:blipFill>
          <a:blip r:embed="rId4"/>
          <a:stretch>
            <a:fillRect/>
          </a:stretch>
        </p:blipFill>
        <p:spPr>
          <a:xfrm>
            <a:off x="1899743" y="2801389"/>
            <a:ext cx="1626384" cy="3681452"/>
          </a:xfrm>
          <a:prstGeom prst="rect">
            <a:avLst/>
          </a:prstGeom>
        </p:spPr>
      </p:pic>
      <p:cxnSp>
        <p:nvCxnSpPr>
          <p:cNvPr id="9" name="Straight Arrow Connector 8"/>
          <p:cNvCxnSpPr/>
          <p:nvPr/>
        </p:nvCxnSpPr>
        <p:spPr>
          <a:xfrm flipV="1">
            <a:off x="3419504" y="2394065"/>
            <a:ext cx="1908954" cy="652785"/>
          </a:xfrm>
          <a:prstGeom prst="straightConnector1">
            <a:avLst/>
          </a:prstGeom>
          <a:ln w="38100">
            <a:solidFill>
              <a:srgbClr val="00B0F0"/>
            </a:solidFill>
            <a:tailEnd type="triangle"/>
          </a:ln>
        </p:spPr>
        <p:style>
          <a:lnRef idx="1">
            <a:schemeClr val="accent1"/>
          </a:lnRef>
          <a:fillRef idx="0">
            <a:schemeClr val="accent1"/>
          </a:fillRef>
          <a:effectRef idx="0">
            <a:schemeClr val="accent1"/>
          </a:effectRef>
          <a:fontRef idx="minor">
            <a:schemeClr val="tx1"/>
          </a:fontRef>
        </p:style>
      </p:cxnSp>
      <p:pic>
        <p:nvPicPr>
          <p:cNvPr id="11" name="Picture 10"/>
          <p:cNvPicPr>
            <a:picLocks noChangeAspect="1"/>
          </p:cNvPicPr>
          <p:nvPr/>
        </p:nvPicPr>
        <p:blipFill>
          <a:blip r:embed="rId5"/>
          <a:stretch>
            <a:fillRect/>
          </a:stretch>
        </p:blipFill>
        <p:spPr>
          <a:xfrm>
            <a:off x="168872" y="2825479"/>
            <a:ext cx="1561999" cy="2864512"/>
          </a:xfrm>
          <a:prstGeom prst="rect">
            <a:avLst/>
          </a:prstGeom>
        </p:spPr>
      </p:pic>
      <p:sp>
        <p:nvSpPr>
          <p:cNvPr id="12" name="TextBox 11"/>
          <p:cNvSpPr txBox="1"/>
          <p:nvPr/>
        </p:nvSpPr>
        <p:spPr>
          <a:xfrm>
            <a:off x="80693" y="5356514"/>
            <a:ext cx="2166806" cy="147732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err="1" smtClean="0"/>
              <a:t>Prometopidion</a:t>
            </a:r>
            <a:r>
              <a:rPr lang="en-GB" dirty="0" smtClean="0"/>
              <a:t> [horse forehead ornament], </a:t>
            </a:r>
            <a:r>
              <a:rPr lang="en-GB" dirty="0"/>
              <a:t> </a:t>
            </a:r>
          </a:p>
          <a:p>
            <a:r>
              <a:rPr lang="en-GB" dirty="0" smtClean="0"/>
              <a:t>Greek, 2nd c. BC, Silver, Getty </a:t>
            </a:r>
            <a:r>
              <a:rPr lang="en-GB" dirty="0"/>
              <a:t>Museum</a:t>
            </a:r>
          </a:p>
        </p:txBody>
      </p:sp>
    </p:spTree>
    <p:extLst>
      <p:ext uri="{BB962C8B-B14F-4D97-AF65-F5344CB8AC3E}">
        <p14:creationId xmlns:p14="http://schemas.microsoft.com/office/powerpoint/2010/main" val="140674951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71623" y="190789"/>
            <a:ext cx="8905875" cy="6126163"/>
          </a:xfrm>
        </p:spPr>
        <p:txBody>
          <a:bodyPr>
            <a:noAutofit/>
          </a:bodyPr>
          <a:lstStyle/>
          <a:p>
            <a:pPr marL="0" indent="0">
              <a:buNone/>
            </a:pPr>
            <a:r>
              <a:rPr lang="en-GB" sz="2400" dirty="0" smtClean="0"/>
              <a:t>‘…soon they saw the lovely island of </a:t>
            </a:r>
            <a:r>
              <a:rPr lang="en-GB" sz="2400" dirty="0" err="1" smtClean="0"/>
              <a:t>Anthemoessa</a:t>
            </a:r>
            <a:r>
              <a:rPr lang="en-GB" sz="2400" dirty="0" smtClean="0"/>
              <a:t> where the </a:t>
            </a:r>
            <a:r>
              <a:rPr lang="en-GB" sz="2400" b="1" dirty="0" smtClean="0"/>
              <a:t>clear-voiced Sirens, daughters of </a:t>
            </a:r>
            <a:r>
              <a:rPr lang="en-GB" sz="2400" b="1" dirty="0" err="1" smtClean="0"/>
              <a:t>Acheloos</a:t>
            </a:r>
            <a:r>
              <a:rPr lang="en-GB" sz="2400" b="1" dirty="0" smtClean="0"/>
              <a:t> [a </a:t>
            </a:r>
            <a:r>
              <a:rPr lang="en-GB" sz="2400" b="1" smtClean="0"/>
              <a:t>river deity], </a:t>
            </a:r>
            <a:r>
              <a:rPr lang="en-GB" sz="2400" b="1" dirty="0" smtClean="0"/>
              <a:t>destroyed all who moored beside them with the enchantment of their sweet songs</a:t>
            </a:r>
            <a:r>
              <a:rPr lang="en-GB" sz="2400" dirty="0" smtClean="0"/>
              <a:t>. </a:t>
            </a:r>
            <a:r>
              <a:rPr lang="en-GB" sz="2400" b="1" dirty="0" smtClean="0"/>
              <a:t>Beautiful Terpsichore, one of the Muses, bore them after sharing </a:t>
            </a:r>
            <a:r>
              <a:rPr lang="en-GB" sz="2400" b="1" dirty="0" err="1" smtClean="0"/>
              <a:t>Acheloos</a:t>
            </a:r>
            <a:r>
              <a:rPr lang="en-GB" sz="2400" b="1" dirty="0" smtClean="0"/>
              <a:t>’ bed</a:t>
            </a:r>
            <a:r>
              <a:rPr lang="en-GB" sz="2400" dirty="0" smtClean="0"/>
              <a:t>, and once they had looked after the mighty daughter of </a:t>
            </a:r>
            <a:r>
              <a:rPr lang="en-GB" sz="2400" dirty="0" err="1" smtClean="0"/>
              <a:t>Deo</a:t>
            </a:r>
            <a:r>
              <a:rPr lang="en-GB" sz="2400" dirty="0" smtClean="0"/>
              <a:t>, while she was still a virgin, their voices mingled in song. </a:t>
            </a:r>
            <a:r>
              <a:rPr lang="en-GB" sz="2400" b="1" dirty="0" smtClean="0"/>
              <a:t>When the Argonauts came, however, they looked in part like birds and in part like young girls</a:t>
            </a:r>
            <a:r>
              <a:rPr lang="en-GB" sz="2400" dirty="0" smtClean="0"/>
              <a:t>. They kept a constant look-out from their perch in the lovely harbour: many indeed were the men whom they had deprived of their sweet return, destroying them with wasting desire. </a:t>
            </a:r>
            <a:r>
              <a:rPr lang="en-GB" sz="2400" b="1" dirty="0" smtClean="0"/>
              <a:t>For the Argonauts too they opened their mouths in pure liquid song as soon as they saw them. </a:t>
            </a:r>
            <a:r>
              <a:rPr lang="en-GB" sz="2400" dirty="0" smtClean="0"/>
              <a:t>The men made ready to throw the ship’s cables to the shore, and would have done so, </a:t>
            </a:r>
            <a:r>
              <a:rPr lang="en-GB" sz="2400" b="1" dirty="0" smtClean="0"/>
              <a:t>had not Thracian Orpheus, the son of </a:t>
            </a:r>
            <a:r>
              <a:rPr lang="en-GB" sz="2400" b="1" dirty="0" err="1" smtClean="0"/>
              <a:t>Oiagros</a:t>
            </a:r>
            <a:r>
              <a:rPr lang="en-GB" sz="2400" b="1" dirty="0" smtClean="0"/>
              <a:t>, taken up his </a:t>
            </a:r>
            <a:r>
              <a:rPr lang="en-GB" sz="2400" b="1" dirty="0" err="1" smtClean="0"/>
              <a:t>Bistonian</a:t>
            </a:r>
            <a:r>
              <a:rPr lang="en-GB" sz="2400" b="1" dirty="0" smtClean="0"/>
              <a:t> lyre in his hands and played a fast rendition of a quick-rolling tune, so that its resounding echo would beat in their ears, thus blurring and confounding the other song</a:t>
            </a:r>
            <a:r>
              <a:rPr lang="en-GB" sz="2400" dirty="0" smtClean="0"/>
              <a:t>. The lyre overpowered the virgin voices, and the ship was carried forward…’ </a:t>
            </a:r>
          </a:p>
          <a:p>
            <a:pPr marL="0" indent="0" algn="r">
              <a:buNone/>
            </a:pPr>
            <a:r>
              <a:rPr lang="en-GB" sz="2400" b="1" dirty="0" smtClean="0"/>
              <a:t>Apollonius </a:t>
            </a:r>
            <a:r>
              <a:rPr lang="en-GB" sz="2400" b="1" i="1" dirty="0" err="1" smtClean="0"/>
              <a:t>Argonautica</a:t>
            </a:r>
            <a:r>
              <a:rPr lang="en-GB" sz="2400" b="1" dirty="0"/>
              <a:t> </a:t>
            </a:r>
            <a:r>
              <a:rPr lang="en-GB" sz="2400" b="1" dirty="0" smtClean="0"/>
              <a:t>4.890-913</a:t>
            </a:r>
            <a:endParaRPr lang="en-GB" sz="2400" b="1" dirty="0"/>
          </a:p>
        </p:txBody>
      </p:sp>
    </p:spTree>
    <p:extLst>
      <p:ext uri="{BB962C8B-B14F-4D97-AF65-F5344CB8AC3E}">
        <p14:creationId xmlns:p14="http://schemas.microsoft.com/office/powerpoint/2010/main" val="306769024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Roman depictions of Sirens</a:t>
            </a:r>
            <a:endParaRPr lang="en-GB" b="1" dirty="0"/>
          </a:p>
        </p:txBody>
      </p:sp>
      <p:sp>
        <p:nvSpPr>
          <p:cNvPr id="3" name="Content Placeholder 2"/>
          <p:cNvSpPr>
            <a:spLocks noGrp="1"/>
          </p:cNvSpPr>
          <p:nvPr>
            <p:ph idx="1"/>
          </p:nvPr>
        </p:nvSpPr>
        <p:spPr>
          <a:xfrm>
            <a:off x="457201" y="1845734"/>
            <a:ext cx="4314304" cy="4023360"/>
          </a:xfrm>
        </p:spPr>
        <p:txBody>
          <a:bodyPr/>
          <a:lstStyle/>
          <a:p>
            <a:pPr>
              <a:buFont typeface="Arial" panose="020B0604020202020204" pitchFamily="34" charset="0"/>
              <a:buChar char="•"/>
            </a:pPr>
            <a:r>
              <a:rPr lang="en-GB" dirty="0" smtClean="0"/>
              <a:t> Continued </a:t>
            </a:r>
            <a:r>
              <a:rPr lang="en-GB" dirty="0"/>
              <a:t>associations with </a:t>
            </a:r>
            <a:r>
              <a:rPr lang="en-GB" dirty="0" smtClean="0"/>
              <a:t>Odysseus.</a:t>
            </a:r>
          </a:p>
          <a:p>
            <a:pPr>
              <a:buFont typeface="Arial" panose="020B0604020202020204" pitchFamily="34" charset="0"/>
              <a:buChar char="•"/>
            </a:pPr>
            <a:endParaRPr lang="en-GB" sz="100" dirty="0"/>
          </a:p>
          <a:p>
            <a:pPr>
              <a:buFont typeface="Arial" panose="020B0604020202020204" pitchFamily="34" charset="0"/>
              <a:buChar char="•"/>
            </a:pPr>
            <a:r>
              <a:rPr lang="en-GB" dirty="0" smtClean="0"/>
              <a:t> They </a:t>
            </a:r>
            <a:r>
              <a:rPr lang="en-GB" dirty="0"/>
              <a:t>are generally almost human, only wings and lower legs are </a:t>
            </a:r>
            <a:r>
              <a:rPr lang="en-GB" dirty="0" smtClean="0"/>
              <a:t>bird-like.</a:t>
            </a:r>
          </a:p>
          <a:p>
            <a:pPr>
              <a:buFont typeface="Arial" panose="020B0604020202020204" pitchFamily="34" charset="0"/>
              <a:buChar char="•"/>
            </a:pPr>
            <a:endParaRPr lang="en-GB" sz="100" dirty="0"/>
          </a:p>
          <a:p>
            <a:pPr>
              <a:buFont typeface="Arial" panose="020B0604020202020204" pitchFamily="34" charset="0"/>
              <a:buChar char="•"/>
            </a:pPr>
            <a:r>
              <a:rPr lang="en-GB" dirty="0" smtClean="0"/>
              <a:t> More </a:t>
            </a:r>
            <a:r>
              <a:rPr lang="en-GB" dirty="0"/>
              <a:t>sexualised than earlier </a:t>
            </a:r>
            <a:r>
              <a:rPr lang="en-GB" dirty="0" smtClean="0"/>
              <a:t>depictions.</a:t>
            </a:r>
            <a:endParaRPr lang="en-GB" dirty="0"/>
          </a:p>
          <a:p>
            <a:endParaRPr lang="en-GB" dirty="0"/>
          </a:p>
        </p:txBody>
      </p:sp>
      <p:pic>
        <p:nvPicPr>
          <p:cNvPr id="4" name="Picture 3"/>
          <p:cNvPicPr>
            <a:picLocks noChangeAspect="1"/>
          </p:cNvPicPr>
          <p:nvPr/>
        </p:nvPicPr>
        <p:blipFill>
          <a:blip r:embed="rId2"/>
          <a:stretch>
            <a:fillRect/>
          </a:stretch>
        </p:blipFill>
        <p:spPr>
          <a:xfrm>
            <a:off x="346826" y="4004019"/>
            <a:ext cx="4250112" cy="2318243"/>
          </a:xfrm>
          <a:prstGeom prst="rect">
            <a:avLst/>
          </a:prstGeom>
        </p:spPr>
      </p:pic>
      <p:sp>
        <p:nvSpPr>
          <p:cNvPr id="5" name="TextBox 4"/>
          <p:cNvSpPr txBox="1"/>
          <p:nvPr/>
        </p:nvSpPr>
        <p:spPr>
          <a:xfrm>
            <a:off x="346826" y="6137596"/>
            <a:ext cx="4225046"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Mosaic, 2nd </a:t>
            </a:r>
            <a:r>
              <a:rPr lang="en-GB" dirty="0"/>
              <a:t>century </a:t>
            </a:r>
            <a:r>
              <a:rPr lang="en-GB" dirty="0" smtClean="0"/>
              <a:t>AD, Tunis, </a:t>
            </a:r>
            <a:r>
              <a:rPr lang="en-GB" dirty="0" err="1" smtClean="0"/>
              <a:t>Bardo</a:t>
            </a:r>
            <a:r>
              <a:rPr lang="en-GB" dirty="0" smtClean="0"/>
              <a:t> </a:t>
            </a:r>
            <a:r>
              <a:rPr lang="en-GB" dirty="0"/>
              <a:t>National Museum</a:t>
            </a:r>
          </a:p>
        </p:txBody>
      </p:sp>
      <p:pic>
        <p:nvPicPr>
          <p:cNvPr id="6" name="Picture 5"/>
          <p:cNvPicPr>
            <a:picLocks noChangeAspect="1"/>
          </p:cNvPicPr>
          <p:nvPr/>
        </p:nvPicPr>
        <p:blipFill>
          <a:blip r:embed="rId3"/>
          <a:stretch>
            <a:fillRect/>
          </a:stretch>
        </p:blipFill>
        <p:spPr>
          <a:xfrm>
            <a:off x="4771505" y="1866219"/>
            <a:ext cx="4256117" cy="4222338"/>
          </a:xfrm>
          <a:prstGeom prst="rect">
            <a:avLst/>
          </a:prstGeom>
        </p:spPr>
      </p:pic>
      <p:sp>
        <p:nvSpPr>
          <p:cNvPr id="7" name="TextBox 6"/>
          <p:cNvSpPr txBox="1"/>
          <p:nvPr/>
        </p:nvSpPr>
        <p:spPr>
          <a:xfrm>
            <a:off x="4787040" y="6088557"/>
            <a:ext cx="4225046"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Wall-painting </a:t>
            </a:r>
            <a:r>
              <a:rPr lang="en-GB" dirty="0"/>
              <a:t>from </a:t>
            </a:r>
            <a:r>
              <a:rPr lang="en-GB" dirty="0" smtClean="0"/>
              <a:t>Pompeii, AD 57-75, British </a:t>
            </a:r>
            <a:r>
              <a:rPr lang="en-GB" dirty="0"/>
              <a:t>Museum</a:t>
            </a:r>
          </a:p>
        </p:txBody>
      </p:sp>
    </p:spTree>
    <p:extLst>
      <p:ext uri="{BB962C8B-B14F-4D97-AF65-F5344CB8AC3E}">
        <p14:creationId xmlns:p14="http://schemas.microsoft.com/office/powerpoint/2010/main" val="32624434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57941" y="155431"/>
            <a:ext cx="4887883" cy="5912860"/>
          </a:xfrm>
        </p:spPr>
        <p:txBody>
          <a:bodyPr>
            <a:noAutofit/>
          </a:bodyPr>
          <a:lstStyle/>
          <a:p>
            <a:pPr marL="0" indent="0">
              <a:buNone/>
            </a:pPr>
            <a:r>
              <a:rPr lang="en-GB" sz="2400" dirty="0"/>
              <a:t>The </a:t>
            </a:r>
            <a:r>
              <a:rPr lang="en-GB" sz="2400" dirty="0" err="1"/>
              <a:t>Acheloides</a:t>
            </a:r>
            <a:r>
              <a:rPr lang="en-GB" sz="2400" dirty="0"/>
              <a:t> </a:t>
            </a:r>
            <a:r>
              <a:rPr lang="en-GB" sz="2400" dirty="0" smtClean="0"/>
              <a:t>[Sirens</a:t>
            </a:r>
            <a:r>
              <a:rPr lang="en-GB" sz="2400" dirty="0"/>
              <a:t>], why should it be that they have feathers now and feet of birds, though still a girl's fair face, the sweet-voiced </a:t>
            </a:r>
            <a:r>
              <a:rPr lang="en-GB" sz="2400" dirty="0" err="1"/>
              <a:t>Sirenes</a:t>
            </a:r>
            <a:r>
              <a:rPr lang="en-GB" sz="2400" dirty="0"/>
              <a:t>? Was it not because, when </a:t>
            </a:r>
            <a:r>
              <a:rPr lang="en-GB" sz="2400" dirty="0" smtClean="0"/>
              <a:t>Proserpine was </a:t>
            </a:r>
            <a:r>
              <a:rPr lang="en-GB" sz="2400" dirty="0"/>
              <a:t>picking those spring flowers, they were her comrades there, and, when in vain they’d sought for her through all the lands, they prayed for wings to carry them across the waves, so that the seas should know their search, and found the gods gracious, and then suddenly saw golden plumage clothing all their limbs? Yet to reserve that dower of glorious song, their melodies' enchantment, they retained their fair girls' features and their human voice</a:t>
            </a:r>
            <a:r>
              <a:rPr lang="en-GB" sz="2400" dirty="0" smtClean="0"/>
              <a:t>.</a:t>
            </a:r>
          </a:p>
          <a:p>
            <a:pPr marL="0" indent="0" algn="r">
              <a:buNone/>
            </a:pPr>
            <a:r>
              <a:rPr lang="en-GB" sz="2400" b="1" dirty="0" smtClean="0"/>
              <a:t>Ovid </a:t>
            </a:r>
            <a:r>
              <a:rPr lang="en-GB" sz="2400" b="1" i="1" dirty="0" smtClean="0"/>
              <a:t>Metamorphoses</a:t>
            </a:r>
            <a:r>
              <a:rPr lang="en-GB" sz="2400" b="1" dirty="0" smtClean="0"/>
              <a:t> 5.552 ff.</a:t>
            </a:r>
            <a:endParaRPr lang="en-GB" sz="2400" b="1" dirty="0"/>
          </a:p>
        </p:txBody>
      </p:sp>
      <p:pic>
        <p:nvPicPr>
          <p:cNvPr id="2" name="Picture 1"/>
          <p:cNvPicPr>
            <a:picLocks noChangeAspect="1"/>
          </p:cNvPicPr>
          <p:nvPr/>
        </p:nvPicPr>
        <p:blipFill>
          <a:blip r:embed="rId2"/>
          <a:stretch>
            <a:fillRect/>
          </a:stretch>
        </p:blipFill>
        <p:spPr>
          <a:xfrm>
            <a:off x="5423892" y="155431"/>
            <a:ext cx="3512290" cy="6459187"/>
          </a:xfrm>
          <a:prstGeom prst="rect">
            <a:avLst/>
          </a:prstGeom>
        </p:spPr>
      </p:pic>
      <p:sp>
        <p:nvSpPr>
          <p:cNvPr id="4" name="TextBox 3"/>
          <p:cNvSpPr txBox="1"/>
          <p:nvPr/>
        </p:nvSpPr>
        <p:spPr>
          <a:xfrm>
            <a:off x="5423892" y="6137596"/>
            <a:ext cx="3512290"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Terracotta </a:t>
            </a:r>
            <a:r>
              <a:rPr lang="en-GB" dirty="0" smtClean="0"/>
              <a:t>statue, late </a:t>
            </a:r>
            <a:r>
              <a:rPr lang="en-GB" dirty="0"/>
              <a:t>1st century </a:t>
            </a:r>
            <a:r>
              <a:rPr lang="en-GB" dirty="0" smtClean="0"/>
              <a:t>AD, 23 </a:t>
            </a:r>
            <a:r>
              <a:rPr lang="en-GB" dirty="0"/>
              <a:t>cm </a:t>
            </a:r>
            <a:r>
              <a:rPr lang="en-GB" dirty="0" smtClean="0"/>
              <a:t>tall</a:t>
            </a:r>
            <a:endParaRPr lang="en-GB" dirty="0"/>
          </a:p>
        </p:txBody>
      </p:sp>
    </p:spTree>
    <p:extLst>
      <p:ext uri="{BB962C8B-B14F-4D97-AF65-F5344CB8AC3E}">
        <p14:creationId xmlns:p14="http://schemas.microsoft.com/office/powerpoint/2010/main" val="154123750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a:t>
            </a:r>
            <a:endParaRPr lang="en-GB" b="1" dirty="0"/>
          </a:p>
        </p:txBody>
      </p:sp>
      <p:sp>
        <p:nvSpPr>
          <p:cNvPr id="3" name="Content Placeholder 2"/>
          <p:cNvSpPr>
            <a:spLocks noGrp="1"/>
          </p:cNvSpPr>
          <p:nvPr>
            <p:ph idx="1"/>
          </p:nvPr>
        </p:nvSpPr>
        <p:spPr>
          <a:xfrm>
            <a:off x="831273" y="2069869"/>
            <a:ext cx="7535487" cy="4347555"/>
          </a:xfrm>
        </p:spPr>
        <p:txBody>
          <a:bodyPr>
            <a:normAutofit lnSpcReduction="10000"/>
          </a:bodyPr>
          <a:lstStyle/>
          <a:p>
            <a:pPr>
              <a:buFont typeface="Arial" panose="020B0604020202020204" pitchFamily="34" charset="0"/>
              <a:buChar char="•"/>
            </a:pPr>
            <a:r>
              <a:rPr lang="en-GB" dirty="0"/>
              <a:t> </a:t>
            </a:r>
            <a:r>
              <a:rPr lang="en-GB" sz="2200" dirty="0" smtClean="0"/>
              <a:t>Cohen, J. J. (1996) </a:t>
            </a:r>
            <a:r>
              <a:rPr lang="en-GB" sz="2200" i="1" dirty="0" smtClean="0"/>
              <a:t>Monster Theory: Reading Culture</a:t>
            </a:r>
            <a:r>
              <a:rPr lang="en-GB" sz="2200" dirty="0"/>
              <a:t>. </a:t>
            </a:r>
            <a:r>
              <a:rPr lang="en-GB" sz="2200" dirty="0" smtClean="0"/>
              <a:t>Minneapolis: </a:t>
            </a:r>
            <a:r>
              <a:rPr lang="en-GB" sz="2200" dirty="0"/>
              <a:t>University of Minnesota </a:t>
            </a:r>
            <a:r>
              <a:rPr lang="en-GB" sz="2200" dirty="0" smtClean="0"/>
              <a:t>Press.</a:t>
            </a:r>
          </a:p>
          <a:p>
            <a:pPr>
              <a:buFont typeface="Arial" panose="020B0604020202020204" pitchFamily="34" charset="0"/>
              <a:buChar char="•"/>
            </a:pPr>
            <a:endParaRPr lang="en-GB" sz="100" dirty="0" smtClean="0"/>
          </a:p>
          <a:p>
            <a:pPr>
              <a:buFont typeface="Arial" panose="020B0604020202020204" pitchFamily="34" charset="0"/>
              <a:buChar char="•"/>
            </a:pPr>
            <a:r>
              <a:rPr lang="en-GB" dirty="0" smtClean="0"/>
              <a:t> </a:t>
            </a:r>
            <a:r>
              <a:rPr lang="en-GB" sz="2200" dirty="0" err="1" smtClean="0"/>
              <a:t>Hopman</a:t>
            </a:r>
            <a:r>
              <a:rPr lang="en-GB" sz="2200" dirty="0" smtClean="0"/>
              <a:t> </a:t>
            </a:r>
            <a:r>
              <a:rPr lang="en-GB" sz="2200" dirty="0"/>
              <a:t>(2013</a:t>
            </a:r>
            <a:r>
              <a:rPr lang="en-GB" sz="2200" dirty="0" smtClean="0"/>
              <a:t>) </a:t>
            </a:r>
            <a:r>
              <a:rPr lang="en-GB" sz="2200" i="1" dirty="0"/>
              <a:t>Scylla: Myth, Metaphor, Paradox</a:t>
            </a:r>
            <a:r>
              <a:rPr lang="en-GB" sz="2200" dirty="0"/>
              <a:t>. Cambridge.</a:t>
            </a:r>
          </a:p>
          <a:p>
            <a:pPr>
              <a:buFont typeface="Arial" panose="020B0604020202020204" pitchFamily="34" charset="0"/>
              <a:buChar char="•"/>
            </a:pPr>
            <a:endParaRPr lang="en-GB" sz="100" dirty="0"/>
          </a:p>
          <a:p>
            <a:pPr>
              <a:buFont typeface="Arial" panose="020B0604020202020204" pitchFamily="34" charset="0"/>
              <a:buChar char="•"/>
            </a:pPr>
            <a:r>
              <a:rPr lang="en-GB" dirty="0" smtClean="0"/>
              <a:t> </a:t>
            </a:r>
            <a:r>
              <a:rPr lang="en-GB" sz="2200" dirty="0" err="1" smtClean="0"/>
              <a:t>Murgatroyd</a:t>
            </a:r>
            <a:r>
              <a:rPr lang="en-GB" sz="2200" dirty="0"/>
              <a:t>, P. (2013</a:t>
            </a:r>
            <a:r>
              <a:rPr lang="en-GB" sz="2200" dirty="0" smtClean="0"/>
              <a:t>) </a:t>
            </a:r>
            <a:r>
              <a:rPr lang="en-GB" sz="2200" i="1" dirty="0"/>
              <a:t>Mythical monsters in classical literature</a:t>
            </a:r>
            <a:r>
              <a:rPr lang="en-GB" sz="2200" dirty="0" smtClean="0"/>
              <a:t>. London: Bloomsbury. </a:t>
            </a:r>
          </a:p>
          <a:p>
            <a:pPr>
              <a:buFont typeface="Arial" panose="020B0604020202020204" pitchFamily="34" charset="0"/>
              <a:buChar char="•"/>
            </a:pPr>
            <a:endParaRPr lang="en-GB" sz="100" dirty="0"/>
          </a:p>
          <a:p>
            <a:pPr>
              <a:buFont typeface="Arial" panose="020B0604020202020204" pitchFamily="34" charset="0"/>
              <a:buChar char="•"/>
            </a:pPr>
            <a:r>
              <a:rPr lang="en-GB" dirty="0" smtClean="0"/>
              <a:t> </a:t>
            </a:r>
            <a:r>
              <a:rPr lang="en-GB" sz="2200" dirty="0" err="1" smtClean="0"/>
              <a:t>Neils</a:t>
            </a:r>
            <a:r>
              <a:rPr lang="en-GB" sz="2200" dirty="0" smtClean="0"/>
              <a:t>, J. (1995) ‘Les Femmes Fatales’, in </a:t>
            </a:r>
            <a:r>
              <a:rPr lang="en-GB" sz="2200" i="1" dirty="0" smtClean="0"/>
              <a:t>The Distaff Side: Representing the Female in Homer’s Odyssey</a:t>
            </a:r>
            <a:r>
              <a:rPr lang="en-GB" sz="2200" dirty="0" smtClean="0"/>
              <a:t>, Cohen, B. (ed.), Oxford: Oxford University Press: 175-184.</a:t>
            </a:r>
          </a:p>
          <a:p>
            <a:pPr>
              <a:buFont typeface="Arial" panose="020B0604020202020204" pitchFamily="34" charset="0"/>
              <a:buChar char="•"/>
            </a:pPr>
            <a:endParaRPr lang="en-GB" sz="100" dirty="0"/>
          </a:p>
          <a:p>
            <a:pPr>
              <a:buFont typeface="Arial" panose="020B0604020202020204" pitchFamily="34" charset="0"/>
              <a:buChar char="•"/>
            </a:pPr>
            <a:r>
              <a:rPr lang="en-GB" sz="2200" dirty="0" smtClean="0"/>
              <a:t> Shapiro</a:t>
            </a:r>
            <a:r>
              <a:rPr lang="en-GB" sz="2200" dirty="0"/>
              <a:t>, H. A</a:t>
            </a:r>
            <a:r>
              <a:rPr lang="en-GB" sz="2200" dirty="0" smtClean="0"/>
              <a:t>. (1994) </a:t>
            </a:r>
            <a:r>
              <a:rPr lang="en-GB" sz="2200" i="1" dirty="0"/>
              <a:t>Myth into Art Poet and Painter in Classical Greece</a:t>
            </a:r>
            <a:r>
              <a:rPr lang="en-GB" sz="2200" dirty="0"/>
              <a:t>. </a:t>
            </a:r>
            <a:r>
              <a:rPr lang="en-GB" sz="2200" dirty="0" smtClean="0"/>
              <a:t>London; </a:t>
            </a:r>
            <a:r>
              <a:rPr lang="en-GB" sz="2200" dirty="0"/>
              <a:t>New York: </a:t>
            </a:r>
            <a:r>
              <a:rPr lang="en-GB" sz="2200" dirty="0" smtClean="0"/>
              <a:t>Routledge.</a:t>
            </a:r>
            <a:endParaRPr lang="en-GB" sz="2200" dirty="0"/>
          </a:p>
        </p:txBody>
      </p:sp>
    </p:spTree>
    <p:extLst>
      <p:ext uri="{BB962C8B-B14F-4D97-AF65-F5344CB8AC3E}">
        <p14:creationId xmlns:p14="http://schemas.microsoft.com/office/powerpoint/2010/main" val="2688659642"/>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Office Theme</Template>
  <TotalTime>624</TotalTime>
  <Words>2574</Words>
  <Application>Microsoft Office PowerPoint</Application>
  <PresentationFormat>On-screen Show (4:3)</PresentationFormat>
  <Paragraphs>183</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Calibri Light</vt:lpstr>
      <vt:lpstr>Wingdings</vt:lpstr>
      <vt:lpstr>Retrospect</vt:lpstr>
      <vt:lpstr>Myth and Art</vt:lpstr>
      <vt:lpstr>What is a monster?</vt:lpstr>
      <vt:lpstr>Impossible Creatures</vt:lpstr>
      <vt:lpstr>Hybrids</vt:lpstr>
      <vt:lpstr>The need for monsters? </vt:lpstr>
      <vt:lpstr>Cultural influences: Near East </vt:lpstr>
      <vt:lpstr>Cultural influences: historical legacy</vt:lpstr>
      <vt:lpstr>“Monsters” that serve the gods: Cerberus </vt:lpstr>
      <vt:lpstr>Monsters that challenge the gods</vt:lpstr>
      <vt:lpstr>Geryon – monstrous man</vt:lpstr>
      <vt:lpstr>PowerPoint Presentation</vt:lpstr>
      <vt:lpstr>The Sirens</vt:lpstr>
      <vt:lpstr>Sirens in the Odyssey</vt:lpstr>
      <vt:lpstr>Associations of the Sirens</vt:lpstr>
      <vt:lpstr>Classical Depictions of the Sirens</vt:lpstr>
      <vt:lpstr>Hellenistic Sirens</vt:lpstr>
      <vt:lpstr>PowerPoint Presentation</vt:lpstr>
      <vt:lpstr>Roman depictions of Sirens</vt:lpstr>
      <vt:lpstr>PowerPoint Presentation</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Myth and Art</dc:title>
  <dc:creator>Matthew Cobb</dc:creator>
  <cp:lastModifiedBy>Matthew Cobb</cp:lastModifiedBy>
  <cp:revision>125</cp:revision>
  <dcterms:created xsi:type="dcterms:W3CDTF">2019-04-18T12:03:15Z</dcterms:created>
  <dcterms:modified xsi:type="dcterms:W3CDTF">2019-05-16T12:42:33Z</dcterms:modified>
</cp:coreProperties>
</file>