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38" r:id="rId4"/>
  </p:sldMasterIdLst>
  <p:sldIdLst>
    <p:sldId id="256" r:id="rId5"/>
    <p:sldId id="264" r:id="rId6"/>
    <p:sldId id="267" r:id="rId7"/>
    <p:sldId id="265" r:id="rId8"/>
    <p:sldId id="266" r:id="rId9"/>
    <p:sldId id="380" r:id="rId10"/>
    <p:sldId id="381" r:id="rId11"/>
  </p:sldIdLst>
  <p:sldSz cx="12192000" cy="6858000"/>
  <p:notesSz cx="6858000" cy="9144000"/>
  <p:embeddedFontLst>
    <p:embeddedFont>
      <p:font typeface="Neue Haas Grotesk Text Pro" panose="020B0504020202020204" pitchFamily="34" charset="0"/>
      <p:regular r:id="rId12"/>
      <p:bold r:id="rId13"/>
      <p:italic r:id="rId14"/>
      <p:boldItalic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font" Target="fonts/font4.fntdata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3/7/2024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409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3/7/2024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6272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3/7/2024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136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3/7/2024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071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3/7/2024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4226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3/7/2024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1920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3/7/2024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60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3/7/2024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233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3/7/2024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4207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3/7/2024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2925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9791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3/7/2024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63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3" descr="Row of seated people, some writing notes in book on lap">
            <a:extLst>
              <a:ext uri="{FF2B5EF4-FFF2-40B4-BE49-F238E27FC236}">
                <a16:creationId xmlns:a16="http://schemas.microsoft.com/office/drawing/2014/main" id="{03642715-7BCE-C32C-2B77-660EA7AB70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797" r="1" b="1879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9" name="Rectangle">
            <a:extLst>
              <a:ext uri="{FF2B5EF4-FFF2-40B4-BE49-F238E27FC236}">
                <a16:creationId xmlns:a16="http://schemas.microsoft.com/office/drawing/2014/main" id="{C1FDB97C-3AD1-C545-A219-4B4FCF5AE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76630"/>
            <a:ext cx="5106597" cy="4904739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D23041-405C-2C6F-7A99-4B20E667CF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1113376"/>
            <a:ext cx="4209293" cy="32601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 dirty="0">
                <a:latin typeface="Arial" panose="020B0604020202020204" pitchFamily="34" charset="0"/>
                <a:ea typeface="SimSun" panose="02010600030101010101" pitchFamily="2" charset="-122"/>
              </a:rPr>
              <a:t>Reviews</a:t>
            </a:r>
            <a:br>
              <a:rPr lang="en-GB" sz="4600" i="1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GB" sz="46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(</a:t>
            </a:r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Make it new)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D8DA0-EC8F-FC86-BAE8-66BE3E6C56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1" y="4283239"/>
            <a:ext cx="4209292" cy="1272249"/>
          </a:xfrm>
        </p:spPr>
        <p:txBody>
          <a:bodyPr>
            <a:normAutofit/>
          </a:bodyPr>
          <a:lstStyle/>
          <a:p>
            <a:r>
              <a:rPr lang="en-GB" dirty="0"/>
              <a:t>Prof Matthew Jarvis</a:t>
            </a:r>
          </a:p>
          <a:p>
            <a:r>
              <a:rPr lang="en-GB" dirty="0"/>
              <a:t>m.jarvis@uwtsd.ac.uk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A266FA8-F626-1C42-B021-A57818E97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32" name="Freeform 55">
              <a:extLst>
                <a:ext uri="{FF2B5EF4-FFF2-40B4-BE49-F238E27FC236}">
                  <a16:creationId xmlns:a16="http://schemas.microsoft.com/office/drawing/2014/main" id="{2B43B9E4-DCCD-B14F-9DC7-6EF6DF1F6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56">
              <a:extLst>
                <a:ext uri="{FF2B5EF4-FFF2-40B4-BE49-F238E27FC236}">
                  <a16:creationId xmlns:a16="http://schemas.microsoft.com/office/drawing/2014/main" id="{778EA148-BF2C-2F4F-B0F5-E0C8EFCF5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57">
              <a:extLst>
                <a:ext uri="{FF2B5EF4-FFF2-40B4-BE49-F238E27FC236}">
                  <a16:creationId xmlns:a16="http://schemas.microsoft.com/office/drawing/2014/main" id="{A2CACC73-49F7-E24D-92B3-BBFE98702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58">
              <a:extLst>
                <a:ext uri="{FF2B5EF4-FFF2-40B4-BE49-F238E27FC236}">
                  <a16:creationId xmlns:a16="http://schemas.microsoft.com/office/drawing/2014/main" id="{58FF2A73-C08D-E244-97FA-CCE6B5ABB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59">
              <a:extLst>
                <a:ext uri="{FF2B5EF4-FFF2-40B4-BE49-F238E27FC236}">
                  <a16:creationId xmlns:a16="http://schemas.microsoft.com/office/drawing/2014/main" id="{F9251654-A54A-C947-8F27-7511D3D98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 60">
              <a:extLst>
                <a:ext uri="{FF2B5EF4-FFF2-40B4-BE49-F238E27FC236}">
                  <a16:creationId xmlns:a16="http://schemas.microsoft.com/office/drawing/2014/main" id="{7005C174-7450-D94C-966E-15D46489B7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61">
              <a:extLst>
                <a:ext uri="{FF2B5EF4-FFF2-40B4-BE49-F238E27FC236}">
                  <a16:creationId xmlns:a16="http://schemas.microsoft.com/office/drawing/2014/main" id="{BC08F9D6-DAB6-B34E-A0D1-199D9B531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595565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1" name="Group 6150">
            <a:extLst>
              <a:ext uri="{FF2B5EF4-FFF2-40B4-BE49-F238E27FC236}">
                <a16:creationId xmlns:a16="http://schemas.microsoft.com/office/drawing/2014/main" id="{F0CAFDA3-320A-C24D-A7A1-20C1267EC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6152" name="Oval 6151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3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54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55" name="Oval 6154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6" name="Oval 6155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7" name="Oval 6156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8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59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0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1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2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3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4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6166" name="Straight Connector 6165">
            <a:extLst>
              <a:ext uri="{FF2B5EF4-FFF2-40B4-BE49-F238E27FC236}">
                <a16:creationId xmlns:a16="http://schemas.microsoft.com/office/drawing/2014/main" id="{8231D73A-BA91-794F-8C09-4F4B41A6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68" name="Rectangle 6167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9C5AA-998C-4F4C-90D6-BBB4C3DCB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90"/>
            <a:ext cx="4133560" cy="12689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Reviewing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CD54C6-157A-43F1-A733-2826BDAB3A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51" y="2160016"/>
            <a:ext cx="4133560" cy="36012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A useful professional skill – and  great training in short-form writing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Short-form skills challenge you to say significant things in a limited amount of words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Writing for magazines in these forms involves short deadline skills and rigorous attention to word-count</a:t>
            </a:r>
          </a:p>
        </p:txBody>
      </p:sp>
      <p:cxnSp>
        <p:nvCxnSpPr>
          <p:cNvPr id="6170" name="Straight Connector 6169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Hand placing stars">
            <a:extLst>
              <a:ext uri="{FF2B5EF4-FFF2-40B4-BE49-F238E27FC236}">
                <a16:creationId xmlns:a16="http://schemas.microsoft.com/office/drawing/2014/main" id="{88D53C5E-E908-40B3-8E0F-BF72BB7B469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6" r="11836"/>
          <a:stretch/>
        </p:blipFill>
        <p:spPr bwMode="auto">
          <a:xfrm>
            <a:off x="5263860" y="681645"/>
            <a:ext cx="6273249" cy="548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172" name="Group 6171">
            <a:extLst>
              <a:ext uri="{FF2B5EF4-FFF2-40B4-BE49-F238E27FC236}">
                <a16:creationId xmlns:a16="http://schemas.microsoft.com/office/drawing/2014/main" id="{0D40C408-1C95-CC45-87A7-61CE8B1F9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6173" name="Freeform 22">
              <a:extLst>
                <a:ext uri="{FF2B5EF4-FFF2-40B4-BE49-F238E27FC236}">
                  <a16:creationId xmlns:a16="http://schemas.microsoft.com/office/drawing/2014/main" id="{064C34AA-742A-4849-8CD3-EBD627656C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4" name="Freeform 24">
              <a:extLst>
                <a:ext uri="{FF2B5EF4-FFF2-40B4-BE49-F238E27FC236}">
                  <a16:creationId xmlns:a16="http://schemas.microsoft.com/office/drawing/2014/main" id="{EC6ED33D-9A7B-5247-BA45-456AE5F3B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5" name="Freeform 26">
              <a:extLst>
                <a:ext uri="{FF2B5EF4-FFF2-40B4-BE49-F238E27FC236}">
                  <a16:creationId xmlns:a16="http://schemas.microsoft.com/office/drawing/2014/main" id="{143DF02F-6797-8A48-8141-360A16A5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6" name="Freeform 27">
              <a:extLst>
                <a:ext uri="{FF2B5EF4-FFF2-40B4-BE49-F238E27FC236}">
                  <a16:creationId xmlns:a16="http://schemas.microsoft.com/office/drawing/2014/main" id="{FDD14875-9EDB-984E-9EDE-3C3A422D9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57550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25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Oval 28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29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30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6C321DA-1EDE-3E4B-8B73-6477B2C6D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C13524B-3A91-1E40-840D-09EDE65E0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85">
              <a:extLst>
                <a:ext uri="{FF2B5EF4-FFF2-40B4-BE49-F238E27FC236}">
                  <a16:creationId xmlns:a16="http://schemas.microsoft.com/office/drawing/2014/main" id="{E03B804C-EF61-0141-A6AB-D81EDA5A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86">
              <a:extLst>
                <a:ext uri="{FF2B5EF4-FFF2-40B4-BE49-F238E27FC236}">
                  <a16:creationId xmlns:a16="http://schemas.microsoft.com/office/drawing/2014/main" id="{CAB80ED1-EE7D-3843-9750-C6C8C5F8E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87">
              <a:extLst>
                <a:ext uri="{FF2B5EF4-FFF2-40B4-BE49-F238E27FC236}">
                  <a16:creationId xmlns:a16="http://schemas.microsoft.com/office/drawing/2014/main" id="{8BCD1EDB-B320-594D-86D1-7A73424B2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88">
              <a:extLst>
                <a:ext uri="{FF2B5EF4-FFF2-40B4-BE49-F238E27FC236}">
                  <a16:creationId xmlns:a16="http://schemas.microsoft.com/office/drawing/2014/main" id="{A6B97414-A09F-8647-823F-295A0FEF5D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89">
              <a:extLst>
                <a:ext uri="{FF2B5EF4-FFF2-40B4-BE49-F238E27FC236}">
                  <a16:creationId xmlns:a16="http://schemas.microsoft.com/office/drawing/2014/main" id="{BA92AD33-EF27-124E-AF6E-9BA5401EC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98">
              <a:extLst>
                <a:ext uri="{FF2B5EF4-FFF2-40B4-BE49-F238E27FC236}">
                  <a16:creationId xmlns:a16="http://schemas.microsoft.com/office/drawing/2014/main" id="{24B8C792-BD2C-6D48-93EE-D615EF38F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6F0CCE-2C2C-4018-A4F7-B82270C03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6648" y="768334"/>
            <a:ext cx="4025901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000" dirty="0"/>
              <a:t>What makes a good review?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B43C04-D3F2-482B-BAC4-FD5271724C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86650" y="4283239"/>
            <a:ext cx="4025900" cy="147517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000" dirty="0"/>
              <a:t>Matthew Jarvis, Editorial Note, </a:t>
            </a:r>
            <a:r>
              <a:rPr lang="en-US" sz="2000" i="1" dirty="0"/>
              <a:t>Planet: The Welsh Internationalist</a:t>
            </a:r>
            <a:r>
              <a:rPr lang="en-US" sz="2000" dirty="0"/>
              <a:t>, 230 (Summer 2018), 81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9FFF9D7-F91C-4265-B27D-8CFDA3CE6A6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1489" y="841509"/>
            <a:ext cx="6150394" cy="5166331"/>
          </a:xfrm>
          <a:prstGeom prst="rect">
            <a:avLst/>
          </a:prstGeom>
        </p:spPr>
      </p:pic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86649" y="6087110"/>
            <a:ext cx="413453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5005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365E9-B8B4-4498-AF0F-8A0B31633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018677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Our two example reviews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7D497AE-954D-4791-A0F8-F14C137DE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5018677" cy="36012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Both of these reviews were somewhat challenging commissions – but for different reasons…which I’ll explain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What do you think </a:t>
            </a:r>
            <a:r>
              <a:rPr lang="en-GB" sz="1500" dirty="0">
                <a:solidFill>
                  <a:srgbClr val="FF0000"/>
                </a:solidFill>
              </a:rPr>
              <a:t>works well here</a:t>
            </a:r>
            <a:r>
              <a:rPr lang="en-GB" sz="1500" dirty="0"/>
              <a:t>?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Is there </a:t>
            </a:r>
            <a:r>
              <a:rPr lang="en-GB" sz="1500" dirty="0">
                <a:solidFill>
                  <a:srgbClr val="FF0000"/>
                </a:solidFill>
              </a:rPr>
              <a:t>anything that is problematic</a:t>
            </a:r>
            <a:r>
              <a:rPr lang="en-GB" sz="1500" dirty="0"/>
              <a:t>, do you think – either in terms of general approach or how the reviews are written?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How does Barnie handle a text that he clearly has </a:t>
            </a:r>
            <a:r>
              <a:rPr lang="en-GB" sz="1500" dirty="0">
                <a:solidFill>
                  <a:srgbClr val="FF0000"/>
                </a:solidFill>
              </a:rPr>
              <a:t>significant reservations </a:t>
            </a:r>
            <a:r>
              <a:rPr lang="en-GB" sz="1500" dirty="0"/>
              <a:t>about?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How does Harris deal with </a:t>
            </a:r>
            <a:r>
              <a:rPr lang="en-GB" sz="1500" dirty="0">
                <a:solidFill>
                  <a:srgbClr val="FF0000"/>
                </a:solidFill>
              </a:rPr>
              <a:t>a text about a terrorist</a:t>
            </a:r>
            <a:r>
              <a:rPr lang="en-GB" sz="1500" dirty="0"/>
              <a:t>?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How do both reviews engage with </a:t>
            </a:r>
            <a:r>
              <a:rPr lang="en-GB" sz="1500" dirty="0">
                <a:solidFill>
                  <a:srgbClr val="FF0000"/>
                </a:solidFill>
              </a:rPr>
              <a:t>textual evidence </a:t>
            </a:r>
            <a:r>
              <a:rPr lang="en-GB" sz="1500" dirty="0"/>
              <a:t>to support their points?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3ED165-EDE0-D693-7521-0578462E12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142" r="-5" b="19105"/>
          <a:stretch/>
        </p:blipFill>
        <p:spPr>
          <a:xfrm>
            <a:off x="6058018" y="679901"/>
            <a:ext cx="2624328" cy="2624327"/>
          </a:xfrm>
          <a:custGeom>
            <a:avLst/>
            <a:gdLst/>
            <a:ahLst/>
            <a:cxnLst/>
            <a:rect l="l" t="t" r="r" b="b"/>
            <a:pathLst>
              <a:path w="3059915" h="3059914">
                <a:moveTo>
                  <a:pt x="1529957" y="0"/>
                </a:moveTo>
                <a:cubicBezTo>
                  <a:pt x="2374929" y="0"/>
                  <a:pt x="3059915" y="684985"/>
                  <a:pt x="3059915" y="1529957"/>
                </a:cubicBezTo>
                <a:cubicBezTo>
                  <a:pt x="3059915" y="2374929"/>
                  <a:pt x="2374929" y="3059914"/>
                  <a:pt x="1529957" y="3059914"/>
                </a:cubicBezTo>
                <a:cubicBezTo>
                  <a:pt x="684985" y="3059914"/>
                  <a:pt x="0" y="2374929"/>
                  <a:pt x="0" y="1529957"/>
                </a:cubicBezTo>
                <a:cubicBezTo>
                  <a:pt x="0" y="684985"/>
                  <a:pt x="684985" y="0"/>
                  <a:pt x="1529957" y="0"/>
                </a:cubicBezTo>
                <a:close/>
              </a:path>
            </a:pathLst>
          </a:custGeom>
        </p:spPr>
      </p:pic>
      <p:pic>
        <p:nvPicPr>
          <p:cNvPr id="28" name="Picture 27" descr="Graphical user interface, website, calendar">
            <a:extLst>
              <a:ext uri="{FF2B5EF4-FFF2-40B4-BE49-F238E27FC236}">
                <a16:creationId xmlns:a16="http://schemas.microsoft.com/office/drawing/2014/main" id="{9A04A9E0-E22C-A232-D833-F5B4FD62D08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7" r="14225" b="3"/>
          <a:stretch/>
        </p:blipFill>
        <p:spPr>
          <a:xfrm>
            <a:off x="8916403" y="679901"/>
            <a:ext cx="2624329" cy="2624328"/>
          </a:xfrm>
          <a:custGeom>
            <a:avLst/>
            <a:gdLst/>
            <a:ahLst/>
            <a:cxnLst/>
            <a:rect l="l" t="t" r="r" b="b"/>
            <a:pathLst>
              <a:path w="3059915" h="3059914">
                <a:moveTo>
                  <a:pt x="1529957" y="0"/>
                </a:moveTo>
                <a:cubicBezTo>
                  <a:pt x="2374929" y="0"/>
                  <a:pt x="3059915" y="684985"/>
                  <a:pt x="3059915" y="1529957"/>
                </a:cubicBezTo>
                <a:cubicBezTo>
                  <a:pt x="3059915" y="2374929"/>
                  <a:pt x="2374929" y="3059914"/>
                  <a:pt x="1529957" y="3059914"/>
                </a:cubicBezTo>
                <a:cubicBezTo>
                  <a:pt x="684985" y="3059914"/>
                  <a:pt x="0" y="2374929"/>
                  <a:pt x="0" y="1529957"/>
                </a:cubicBezTo>
                <a:cubicBezTo>
                  <a:pt x="0" y="684985"/>
                  <a:pt x="684985" y="0"/>
                  <a:pt x="1529957" y="0"/>
                </a:cubicBezTo>
                <a:close/>
              </a:path>
            </a:pathLst>
          </a:cu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1867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Text, calendar&#10;&#10;Description automatically generated">
            <a:extLst>
              <a:ext uri="{FF2B5EF4-FFF2-40B4-BE49-F238E27FC236}">
                <a16:creationId xmlns:a16="http://schemas.microsoft.com/office/drawing/2014/main" id="{20CA2542-084A-4095-527A-317A650F352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9" r="-1" b="26500"/>
          <a:stretch/>
        </p:blipFill>
        <p:spPr>
          <a:xfrm>
            <a:off x="6058018" y="3543377"/>
            <a:ext cx="2624328" cy="2624328"/>
          </a:xfrm>
          <a:custGeom>
            <a:avLst/>
            <a:gdLst/>
            <a:ahLst/>
            <a:cxnLst/>
            <a:rect l="l" t="t" r="r" b="b"/>
            <a:pathLst>
              <a:path w="3059914" h="3059914">
                <a:moveTo>
                  <a:pt x="1529957" y="0"/>
                </a:moveTo>
                <a:cubicBezTo>
                  <a:pt x="2374929" y="0"/>
                  <a:pt x="3059914" y="684985"/>
                  <a:pt x="3059914" y="1529957"/>
                </a:cubicBezTo>
                <a:cubicBezTo>
                  <a:pt x="3059914" y="2374929"/>
                  <a:pt x="2374929" y="3059914"/>
                  <a:pt x="1529957" y="3059914"/>
                </a:cubicBezTo>
                <a:cubicBezTo>
                  <a:pt x="684985" y="3059914"/>
                  <a:pt x="0" y="2374929"/>
                  <a:pt x="0" y="1529957"/>
                </a:cubicBezTo>
                <a:cubicBezTo>
                  <a:pt x="0" y="684985"/>
                  <a:pt x="684985" y="0"/>
                  <a:pt x="1529957" y="0"/>
                </a:cubicBezTo>
                <a:close/>
              </a:path>
            </a:pathLst>
          </a:custGeom>
        </p:spPr>
      </p:pic>
      <p:pic>
        <p:nvPicPr>
          <p:cNvPr id="8" name="Picture 7" descr="A person smoking a cigarette&#10;&#10;Description automatically generated">
            <a:extLst>
              <a:ext uri="{FF2B5EF4-FFF2-40B4-BE49-F238E27FC236}">
                <a16:creationId xmlns:a16="http://schemas.microsoft.com/office/drawing/2014/main" id="{5404E425-E7F0-8FB7-5C09-71245F36D77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688" r="4" b="28315"/>
          <a:stretch/>
        </p:blipFill>
        <p:spPr>
          <a:xfrm>
            <a:off x="8916182" y="3543377"/>
            <a:ext cx="2624328" cy="2624328"/>
          </a:xfrm>
          <a:custGeom>
            <a:avLst/>
            <a:gdLst/>
            <a:ahLst/>
            <a:cxnLst/>
            <a:rect l="l" t="t" r="r" b="b"/>
            <a:pathLst>
              <a:path w="3059914" h="3059914">
                <a:moveTo>
                  <a:pt x="1529957" y="0"/>
                </a:moveTo>
                <a:cubicBezTo>
                  <a:pt x="2374929" y="0"/>
                  <a:pt x="3059914" y="684985"/>
                  <a:pt x="3059914" y="1529957"/>
                </a:cubicBezTo>
                <a:cubicBezTo>
                  <a:pt x="3059914" y="2374929"/>
                  <a:pt x="2374929" y="3059914"/>
                  <a:pt x="1529957" y="3059914"/>
                </a:cubicBezTo>
                <a:cubicBezTo>
                  <a:pt x="684985" y="3059914"/>
                  <a:pt x="0" y="2374929"/>
                  <a:pt x="0" y="1529957"/>
                </a:cubicBezTo>
                <a:cubicBezTo>
                  <a:pt x="0" y="684985"/>
                  <a:pt x="684985" y="0"/>
                  <a:pt x="1529957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6409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17843-0994-4A70-B2FC-25F6216A9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6400999" cy="1268984"/>
          </a:xfrm>
        </p:spPr>
        <p:txBody>
          <a:bodyPr>
            <a:normAutofit/>
          </a:bodyPr>
          <a:lstStyle/>
          <a:p>
            <a:r>
              <a:rPr lang="en-GB" dirty="0"/>
              <a:t>We need to construct…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5F508-9836-4C5B-ACB1-46F77E2833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6400999" cy="36012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list of </a:t>
            </a:r>
            <a:r>
              <a:rPr lang="en-GB" dirty="0">
                <a:solidFill>
                  <a:srgbClr val="FF0000"/>
                </a:solidFill>
              </a:rPr>
              <a:t>DOs and DON’Ts </a:t>
            </a:r>
            <a:r>
              <a:rPr lang="en-GB" dirty="0"/>
              <a:t>for reviewers</a:t>
            </a:r>
          </a:p>
          <a:p>
            <a:pPr>
              <a:lnSpc>
                <a:spcPct val="90000"/>
              </a:lnSpc>
            </a:pPr>
            <a:r>
              <a:rPr lang="en-GB" dirty="0"/>
              <a:t>The other way of looking at this is to consider it </a:t>
            </a:r>
            <a:r>
              <a:rPr lang="en-GB" dirty="0">
                <a:solidFill>
                  <a:srgbClr val="FF0000"/>
                </a:solidFill>
              </a:rPr>
              <a:t>a set of ideas that illustrate good practice</a:t>
            </a:r>
          </a:p>
          <a:p>
            <a:pPr>
              <a:lnSpc>
                <a:spcPct val="90000"/>
              </a:lnSpc>
            </a:pPr>
            <a:r>
              <a:rPr lang="en-GB" dirty="0"/>
              <a:t>Think about this in practical terms: if you’re an editor, </a:t>
            </a:r>
            <a:r>
              <a:rPr lang="en-GB" dirty="0">
                <a:solidFill>
                  <a:srgbClr val="FF0000"/>
                </a:solidFill>
              </a:rPr>
              <a:t>what are the specific things you need your reviewers to be doing to create good reviews</a:t>
            </a:r>
            <a:r>
              <a:rPr lang="en-GB" dirty="0"/>
              <a:t>? Tell them those things!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B5E71B3-7269-894E-A00B-31D341365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8" name="Freeform 85">
              <a:extLst>
                <a:ext uri="{FF2B5EF4-FFF2-40B4-BE49-F238E27FC236}">
                  <a16:creationId xmlns:a16="http://schemas.microsoft.com/office/drawing/2014/main" id="{FFFA3A20-1539-CC4A-9BE1-7415FE5A9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87">
              <a:extLst>
                <a:ext uri="{FF2B5EF4-FFF2-40B4-BE49-F238E27FC236}">
                  <a16:creationId xmlns:a16="http://schemas.microsoft.com/office/drawing/2014/main" id="{44EBCCFB-8EAB-2442-8E02-293F08D50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89">
              <a:extLst>
                <a:ext uri="{FF2B5EF4-FFF2-40B4-BE49-F238E27FC236}">
                  <a16:creationId xmlns:a16="http://schemas.microsoft.com/office/drawing/2014/main" id="{AFD14830-CC36-D64E-8173-398042563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97">
              <a:extLst>
                <a:ext uri="{FF2B5EF4-FFF2-40B4-BE49-F238E27FC236}">
                  <a16:creationId xmlns:a16="http://schemas.microsoft.com/office/drawing/2014/main" id="{FAA40AB8-EB6E-A44D-B3CA-7D25B64F5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40437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Lightbulb">
            <a:extLst>
              <a:ext uri="{FF2B5EF4-FFF2-40B4-BE49-F238E27FC236}">
                <a16:creationId xmlns:a16="http://schemas.microsoft.com/office/drawing/2014/main" id="{389399B3-94CA-4C52-8C06-97632EB5CD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4656" y="1423446"/>
            <a:ext cx="4002456" cy="400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303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4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5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0E65B-E08F-3A05-06AF-A2617AA7D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4818126"/>
            <a:ext cx="6402597" cy="106324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What was I doing? Some thoughts from me on a review…</a:t>
            </a: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BCFFF971-DAC9-F44B-9F22-4B030B6B6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AA637262-7483-9F43-A425-2A50FAE31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Freeform 39">
              <a:extLst>
                <a:ext uri="{FF2B5EF4-FFF2-40B4-BE49-F238E27FC236}">
                  <a16:creationId xmlns:a16="http://schemas.microsoft.com/office/drawing/2014/main" id="{2E3E7145-2B02-8142-A82F-FFCA717D6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5" name="Freeform 41">
              <a:extLst>
                <a:ext uri="{FF2B5EF4-FFF2-40B4-BE49-F238E27FC236}">
                  <a16:creationId xmlns:a16="http://schemas.microsoft.com/office/drawing/2014/main" id="{33EA453D-E925-4C4C-A1E9-D54E82602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6" name="Freeform 43">
              <a:extLst>
                <a:ext uri="{FF2B5EF4-FFF2-40B4-BE49-F238E27FC236}">
                  <a16:creationId xmlns:a16="http://schemas.microsoft.com/office/drawing/2014/main" id="{CBA4AF6C-8831-A34A-91A3-CC6ED3566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7" name="Freeform 44">
              <a:extLst>
                <a:ext uri="{FF2B5EF4-FFF2-40B4-BE49-F238E27FC236}">
                  <a16:creationId xmlns:a16="http://schemas.microsoft.com/office/drawing/2014/main" id="{8B12A352-6C2B-B94E-82E0-45D881BB7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62567FD8-83BB-7686-F9A5-7B07AA93BD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2388" y="681646"/>
            <a:ext cx="8143822" cy="3481483"/>
          </a:xfrm>
          <a:prstGeom prst="rect">
            <a:avLst/>
          </a:prstGeom>
        </p:spPr>
      </p:pic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F1B96028-BC88-E342-92F9-207761463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379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82C36-A308-9426-858B-18888D950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6400999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Exercise: identify the problems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C4FEF-7B21-091D-24F1-105F09E63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6400999" cy="360121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 have created a horribly mangled version of the following review that I wrote: </a:t>
            </a:r>
          </a:p>
          <a:p>
            <a:pPr lvl="1"/>
            <a:r>
              <a:rPr lang="en-GB" dirty="0"/>
              <a:t>Matthew Jarvis, 'Jonathan Edwards, </a:t>
            </a:r>
            <a:r>
              <a:rPr lang="en-GB" i="1" dirty="0"/>
              <a:t>My Family and Other Superheroes</a:t>
            </a:r>
            <a:r>
              <a:rPr lang="en-GB" dirty="0"/>
              <a:t>', </a:t>
            </a:r>
            <a:r>
              <a:rPr lang="en-GB" i="1" dirty="0"/>
              <a:t>Red Poets</a:t>
            </a:r>
            <a:r>
              <a:rPr lang="en-GB" dirty="0"/>
              <a:t>, 20 (2014), 60-1</a:t>
            </a:r>
          </a:p>
          <a:p>
            <a:r>
              <a:rPr lang="en-GB" dirty="0"/>
              <a:t>Can you identify the problems that now exist in this piece?</a:t>
            </a:r>
          </a:p>
          <a:p>
            <a:r>
              <a:rPr lang="en-GB" dirty="0"/>
              <a:t>Work through it by yourself – and then compare it with the clean copy that I’ve provided for contrast.</a:t>
            </a:r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1B5E71B3-7269-894E-A00B-31D341365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034" name="Freeform 85">
              <a:extLst>
                <a:ext uri="{FF2B5EF4-FFF2-40B4-BE49-F238E27FC236}">
                  <a16:creationId xmlns:a16="http://schemas.microsoft.com/office/drawing/2014/main" id="{FFFA3A20-1539-CC4A-9BE1-7415FE5A9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35" name="Freeform 87">
              <a:extLst>
                <a:ext uri="{FF2B5EF4-FFF2-40B4-BE49-F238E27FC236}">
                  <a16:creationId xmlns:a16="http://schemas.microsoft.com/office/drawing/2014/main" id="{44EBCCFB-8EAB-2442-8E02-293F08D50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36" name="Freeform 89">
              <a:extLst>
                <a:ext uri="{FF2B5EF4-FFF2-40B4-BE49-F238E27FC236}">
                  <a16:creationId xmlns:a16="http://schemas.microsoft.com/office/drawing/2014/main" id="{AFD14830-CC36-D64E-8173-398042563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37" name="Freeform 97">
              <a:extLst>
                <a:ext uri="{FF2B5EF4-FFF2-40B4-BE49-F238E27FC236}">
                  <a16:creationId xmlns:a16="http://schemas.microsoft.com/office/drawing/2014/main" id="{FAA40AB8-EB6E-A44D-B3CA-7D25B64F5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40437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>
            <a:extLst>
              <a:ext uri="{FF2B5EF4-FFF2-40B4-BE49-F238E27FC236}">
                <a16:creationId xmlns:a16="http://schemas.microsoft.com/office/drawing/2014/main" id="{75B862C4-2450-0BEE-2C4E-39C35BC26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39200" y="681645"/>
            <a:ext cx="3593368" cy="5486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8287447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AnalogousFromRegularSeed_2SEEDS">
      <a:dk1>
        <a:srgbClr val="000000"/>
      </a:dk1>
      <a:lt1>
        <a:srgbClr val="FFFFFF"/>
      </a:lt1>
      <a:dk2>
        <a:srgbClr val="23323E"/>
      </a:dk2>
      <a:lt2>
        <a:srgbClr val="E8E3E2"/>
      </a:lt2>
      <a:accent1>
        <a:srgbClr val="3B94B1"/>
      </a:accent1>
      <a:accent2>
        <a:srgbClr val="46B4A1"/>
      </a:accent2>
      <a:accent3>
        <a:srgbClr val="4D74C3"/>
      </a:accent3>
      <a:accent4>
        <a:srgbClr val="B13B58"/>
      </a:accent4>
      <a:accent5>
        <a:srgbClr val="C3604D"/>
      </a:accent5>
      <a:accent6>
        <a:srgbClr val="B1803B"/>
      </a:accent6>
      <a:hlink>
        <a:srgbClr val="BF5F3F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69C63C37ACA646BE54901579DE1973" ma:contentTypeVersion="7" ma:contentTypeDescription="Create a new document." ma:contentTypeScope="" ma:versionID="a7bc343ed16316ad399107b8797e2a83">
  <xsd:schema xmlns:xsd="http://www.w3.org/2001/XMLSchema" xmlns:xs="http://www.w3.org/2001/XMLSchema" xmlns:p="http://schemas.microsoft.com/office/2006/metadata/properties" xmlns:ns3="ae888650-7396-48c8-b40d-dd012b4de289" xmlns:ns4="2d818235-49ca-4ae5-a4a6-8bb78267d6ec" targetNamespace="http://schemas.microsoft.com/office/2006/metadata/properties" ma:root="true" ma:fieldsID="aaceb419a1b9663e44a12d45c52f176e" ns3:_="" ns4:_="">
    <xsd:import namespace="ae888650-7396-48c8-b40d-dd012b4de289"/>
    <xsd:import namespace="2d818235-49ca-4ae5-a4a6-8bb78267d6ec"/>
    <xsd:element name="properties">
      <xsd:complexType>
        <xsd:sequence>
          <xsd:element name="documentManagement">
            <xsd:complexType>
              <xsd:all>
                <xsd:element ref="ns3:SharedWithDetails" minOccurs="0"/>
                <xsd:element ref="ns3:SharedWithUser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88650-7396-48c8-b40d-dd012b4de289" elementFormDefault="qualified">
    <xsd:import namespace="http://schemas.microsoft.com/office/2006/documentManagement/types"/>
    <xsd:import namespace="http://schemas.microsoft.com/office/infopath/2007/PartnerControls"/>
    <xsd:element name="SharedWithDetails" ma:index="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818235-49ca-4ae5-a4a6-8bb78267d6e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14B002F-DBD7-4766-A7C0-E5AFC29BC1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6BD7AF-F538-4AEF-BF8C-75A506C71D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e888650-7396-48c8-b40d-dd012b4de289"/>
    <ds:schemaRef ds:uri="2d818235-49ca-4ae5-a4a6-8bb78267d6e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2730DB-CEEB-4F83-BDEA-DC5BA5A00CE4}">
  <ds:schemaRefs>
    <ds:schemaRef ds:uri="http://schemas.microsoft.com/office/2006/documentManagement/types"/>
    <ds:schemaRef ds:uri="http://schemas.microsoft.com/office/2006/metadata/properties"/>
    <ds:schemaRef ds:uri="http://purl.org/dc/dcmitype/"/>
    <ds:schemaRef ds:uri="ae888650-7396-48c8-b40d-dd012b4de289"/>
    <ds:schemaRef ds:uri="2d818235-49ca-4ae5-a4a6-8bb78267d6ec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2836</TotalTime>
  <Words>326</Words>
  <Application>Microsoft Office PowerPoint</Application>
  <PresentationFormat>Widescreen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Avenir Next</vt:lpstr>
      <vt:lpstr>Neue Haas Grotesk Text Pro</vt:lpstr>
      <vt:lpstr>PunchcardVTI</vt:lpstr>
      <vt:lpstr>Reviews (Make it new)</vt:lpstr>
      <vt:lpstr>Reviewing</vt:lpstr>
      <vt:lpstr>What makes a good review?</vt:lpstr>
      <vt:lpstr>Our two example reviews</vt:lpstr>
      <vt:lpstr>We need to construct…</vt:lpstr>
      <vt:lpstr>What was I doing? Some thoughts from me on a review…</vt:lpstr>
      <vt:lpstr>Exercise: identify the problems</vt:lpstr>
    </vt:vector>
  </TitlesOfParts>
  <Company>Prifysgol Aberystwyth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Aspects of Contemporary Literature  (HPEN5013)</dc:title>
  <dc:creator>Matthew Jarvis [maj52] (Staff)</dc:creator>
  <cp:lastModifiedBy>Matthew Jarvis [maj52] (Staff)</cp:lastModifiedBy>
  <cp:revision>6</cp:revision>
  <dcterms:created xsi:type="dcterms:W3CDTF">2022-09-22T19:13:03Z</dcterms:created>
  <dcterms:modified xsi:type="dcterms:W3CDTF">2024-03-07T19:41:47Z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0x010100FD69C63C37ACA646BE54901579DE1973</vt:lpwstr>
  </property>
</Properties>
</file>