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 id="2147483708" r:id="rId2"/>
    <p:sldMasterId id="2147483738" r:id="rId3"/>
  </p:sldMasterIdLst>
  <p:sldIdLst>
    <p:sldId id="256" r:id="rId4"/>
    <p:sldId id="257" r:id="rId5"/>
    <p:sldId id="259" r:id="rId6"/>
    <p:sldId id="261" r:id="rId7"/>
    <p:sldId id="260" r:id="rId8"/>
    <p:sldId id="262" r:id="rId9"/>
    <p:sldId id="265" r:id="rId10"/>
    <p:sldId id="267" r:id="rId11"/>
    <p:sldId id="264"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787"/>
    <p:restoredTop sz="94694"/>
  </p:normalViewPr>
  <p:slideViewPr>
    <p:cSldViewPr snapToGrid="0" snapToObjects="1">
      <p:cViewPr varScale="1">
        <p:scale>
          <a:sx n="121" d="100"/>
          <a:sy n="121" d="100"/>
        </p:scale>
        <p:origin x="111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viewProps" Target="viewProps.xml"/><Relationship Id="rId10" Type="http://schemas.openxmlformats.org/officeDocument/2006/relationships/slide" Target="slides/slide7.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GB"/>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D3788D1B-1913-B442-9C83-FFE4FA64B552}" type="datetimeFigureOut">
              <a:rPr lang="en-US" smtClean="0"/>
              <a:t>1/6/22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CC49F4D2-0841-B24C-9AE4-6600ECFFEF3D}" type="slidenum">
              <a:rPr lang="en-US" smtClean="0"/>
              <a:t>‹#›</a:t>
            </a:fld>
            <a:endParaRPr lang="en-US" dirty="0"/>
          </a:p>
        </p:txBody>
      </p:sp>
    </p:spTree>
    <p:extLst>
      <p:ext uri="{BB962C8B-B14F-4D97-AF65-F5344CB8AC3E}">
        <p14:creationId xmlns:p14="http://schemas.microsoft.com/office/powerpoint/2010/main" val="13601093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3788D1B-1913-B442-9C83-FFE4FA64B552}" type="datetimeFigureOut">
              <a:rPr lang="en-US" smtClean="0"/>
              <a:t>1/6/22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49F4D2-0841-B24C-9AE4-6600ECFFEF3D}" type="slidenum">
              <a:rPr lang="en-US" smtClean="0"/>
              <a:t>‹#›</a:t>
            </a:fld>
            <a:endParaRPr lang="en-US" dirty="0"/>
          </a:p>
        </p:txBody>
      </p:sp>
    </p:spTree>
    <p:extLst>
      <p:ext uri="{BB962C8B-B14F-4D97-AF65-F5344CB8AC3E}">
        <p14:creationId xmlns:p14="http://schemas.microsoft.com/office/powerpoint/2010/main" val="30396499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GB"/>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D3788D1B-1913-B442-9C83-FFE4FA64B552}" type="datetimeFigureOut">
              <a:rPr lang="en-US" smtClean="0"/>
              <a:t>1/6/22</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CC49F4D2-0841-B24C-9AE4-6600ECFFEF3D}" type="slidenum">
              <a:rPr lang="en-US" smtClean="0"/>
              <a:t>‹#›</a:t>
            </a:fld>
            <a:endParaRPr lang="en-US" dirty="0"/>
          </a:p>
        </p:txBody>
      </p:sp>
    </p:spTree>
    <p:extLst>
      <p:ext uri="{BB962C8B-B14F-4D97-AF65-F5344CB8AC3E}">
        <p14:creationId xmlns:p14="http://schemas.microsoft.com/office/powerpoint/2010/main" val="42842332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3788D1B-1913-B442-9C83-FFE4FA64B552}" type="datetimeFigureOut">
              <a:rPr lang="en-US" smtClean="0"/>
              <a:t>1/6/22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49F4D2-0841-B24C-9AE4-6600ECFFEF3D}" type="slidenum">
              <a:rPr lang="en-US" smtClean="0"/>
              <a:t>‹#›</a:t>
            </a:fld>
            <a:endParaRPr lang="en-US" dirty="0"/>
          </a:p>
        </p:txBody>
      </p:sp>
    </p:spTree>
    <p:extLst>
      <p:ext uri="{BB962C8B-B14F-4D97-AF65-F5344CB8AC3E}">
        <p14:creationId xmlns:p14="http://schemas.microsoft.com/office/powerpoint/2010/main" val="42020952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3788D1B-1913-B442-9C83-FFE4FA64B552}" type="datetimeFigureOut">
              <a:rPr lang="en-US" smtClean="0"/>
              <a:t>1/6/22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C49F4D2-0841-B24C-9AE4-6600ECFFEF3D}" type="slidenum">
              <a:rPr lang="en-US" smtClean="0"/>
              <a:t>‹#›</a:t>
            </a:fld>
            <a:endParaRPr lang="en-US" dirty="0"/>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37777619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D3788D1B-1913-B442-9C83-FFE4FA64B552}" type="datetimeFigureOut">
              <a:rPr lang="en-US" smtClean="0"/>
              <a:t>1/6/22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C49F4D2-0841-B24C-9AE4-6600ECFFEF3D}" type="slidenum">
              <a:rPr lang="en-US" smtClean="0"/>
              <a:t>‹#›</a:t>
            </a:fld>
            <a:endParaRPr lang="en-US" dirty="0"/>
          </a:p>
        </p:txBody>
      </p:sp>
      <p:sp>
        <p:nvSpPr>
          <p:cNvPr id="6" name="Title 5"/>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23350067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3788D1B-1913-B442-9C83-FFE4FA64B552}" type="datetimeFigureOut">
              <a:rPr lang="en-US" smtClean="0"/>
              <a:t>1/6/22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CC49F4D2-0841-B24C-9AE4-6600ECFFEF3D}" type="slidenum">
              <a:rPr lang="en-US" smtClean="0"/>
              <a:t>‹#›</a:t>
            </a:fld>
            <a:endParaRPr lang="en-US" dirty="0"/>
          </a:p>
        </p:txBody>
      </p:sp>
    </p:spTree>
    <p:extLst>
      <p:ext uri="{BB962C8B-B14F-4D97-AF65-F5344CB8AC3E}">
        <p14:creationId xmlns:p14="http://schemas.microsoft.com/office/powerpoint/2010/main" val="22398336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3788D1B-1913-B442-9C83-FFE4FA64B552}" type="datetimeFigureOut">
              <a:rPr lang="en-US" smtClean="0"/>
              <a:t>1/6/22</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CC49F4D2-0841-B24C-9AE4-6600ECFFEF3D}" type="slidenum">
              <a:rPr lang="en-US" smtClean="0"/>
              <a:t>‹#›</a:t>
            </a:fld>
            <a:endParaRPr lang="en-US" dirty="0"/>
          </a:p>
        </p:txBody>
      </p:sp>
    </p:spTree>
    <p:extLst>
      <p:ext uri="{BB962C8B-B14F-4D97-AF65-F5344CB8AC3E}">
        <p14:creationId xmlns:p14="http://schemas.microsoft.com/office/powerpoint/2010/main" val="8620275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Picture Placeholder 2"/>
          <p:cNvSpPr>
            <a:spLocks noGrp="1"/>
          </p:cNvSpPr>
          <p:nvPr>
            <p:ph type="pic" idx="1"/>
          </p:nvPr>
        </p:nvSpPr>
        <p:spPr>
          <a:xfrm>
            <a:off x="0" y="0"/>
            <a:ext cx="8303740" cy="6858000"/>
          </a:xfrm>
          <a:solidFill>
            <a:schemeClr val="tx2">
              <a:lumMod val="20000"/>
              <a:lumOff val="80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3788D1B-1913-B442-9C83-FFE4FA64B552}" type="datetimeFigureOut">
              <a:rPr lang="en-US" smtClean="0"/>
              <a:t>1/6/22</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CC49F4D2-0841-B24C-9AE4-6600ECFFEF3D}" type="slidenum">
              <a:rPr lang="en-US" smtClean="0"/>
              <a:t>‹#›</a:t>
            </a:fld>
            <a:endParaRPr lang="en-US" dirty="0"/>
          </a:p>
        </p:txBody>
      </p:sp>
    </p:spTree>
    <p:extLst>
      <p:ext uri="{BB962C8B-B14F-4D97-AF65-F5344CB8AC3E}">
        <p14:creationId xmlns:p14="http://schemas.microsoft.com/office/powerpoint/2010/main" val="25359842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D3788D1B-1913-B442-9C83-FFE4FA64B552}" type="datetimeFigureOut">
              <a:rPr lang="en-US" smtClean="0"/>
              <a:t>1/6/22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49F4D2-0841-B24C-9AE4-6600ECFFEF3D}" type="slidenum">
              <a:rPr lang="en-US" smtClean="0"/>
              <a:t>‹#›</a:t>
            </a:fld>
            <a:endParaRPr lang="en-US" dirty="0"/>
          </a:p>
        </p:txBody>
      </p:sp>
    </p:spTree>
    <p:extLst>
      <p:ext uri="{BB962C8B-B14F-4D97-AF65-F5344CB8AC3E}">
        <p14:creationId xmlns:p14="http://schemas.microsoft.com/office/powerpoint/2010/main" val="39013580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3788D1B-1913-B442-9C83-FFE4FA64B552}" type="datetimeFigureOut">
              <a:rPr lang="en-US" smtClean="0"/>
              <a:t>1/6/22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49F4D2-0841-B24C-9AE4-6600ECFFEF3D}" type="slidenum">
              <a:rPr lang="en-US" smtClean="0"/>
              <a:t>‹#›</a:t>
            </a:fld>
            <a:endParaRPr lang="en-US" dirty="0"/>
          </a:p>
        </p:txBody>
      </p:sp>
    </p:spTree>
    <p:extLst>
      <p:ext uri="{BB962C8B-B14F-4D97-AF65-F5344CB8AC3E}">
        <p14:creationId xmlns:p14="http://schemas.microsoft.com/office/powerpoint/2010/main" val="19140345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D3788D1B-1913-B442-9C83-FFE4FA64B552}" type="datetimeFigureOut">
              <a:rPr lang="en-US" smtClean="0"/>
              <a:t>1/6/22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49F4D2-0841-B24C-9AE4-6600ECFFEF3D}" type="slidenum">
              <a:rPr lang="en-US" smtClean="0"/>
              <a:t>‹#›</a:t>
            </a:fld>
            <a:endParaRPr lang="en-US" dirty="0"/>
          </a:p>
        </p:txBody>
      </p:sp>
    </p:spTree>
    <p:extLst>
      <p:ext uri="{BB962C8B-B14F-4D97-AF65-F5344CB8AC3E}">
        <p14:creationId xmlns:p14="http://schemas.microsoft.com/office/powerpoint/2010/main" val="29561242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3788D1B-1913-B442-9C83-FFE4FA64B552}" type="datetimeFigureOut">
              <a:rPr lang="en-US" smtClean="0"/>
              <a:t>1/6/22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49F4D2-0841-B24C-9AE4-6600ECFFEF3D}" type="slidenum">
              <a:rPr lang="en-US" smtClean="0"/>
              <a:t>‹#›</a:t>
            </a:fld>
            <a:endParaRPr lang="en-US" dirty="0"/>
          </a:p>
        </p:txBody>
      </p:sp>
    </p:spTree>
    <p:extLst>
      <p:ext uri="{BB962C8B-B14F-4D97-AF65-F5344CB8AC3E}">
        <p14:creationId xmlns:p14="http://schemas.microsoft.com/office/powerpoint/2010/main" val="41736325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3788D1B-1913-B442-9C83-FFE4FA64B552}" type="datetimeFigureOut">
              <a:rPr lang="en-US" smtClean="0"/>
              <a:t>1/6/22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49F4D2-0841-B24C-9AE4-6600ECFFEF3D}" type="slidenum">
              <a:rPr lang="en-US" smtClean="0"/>
              <a:t>‹#›</a:t>
            </a:fld>
            <a:endParaRPr lang="en-US" dirty="0"/>
          </a:p>
        </p:txBody>
      </p:sp>
    </p:spTree>
    <p:extLst>
      <p:ext uri="{BB962C8B-B14F-4D97-AF65-F5344CB8AC3E}">
        <p14:creationId xmlns:p14="http://schemas.microsoft.com/office/powerpoint/2010/main" val="18838321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3788D1B-1913-B442-9C83-FFE4FA64B552}" type="datetimeFigureOut">
              <a:rPr lang="en-US" smtClean="0"/>
              <a:t>1/6/22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49F4D2-0841-B24C-9AE4-6600ECFFEF3D}" type="slidenum">
              <a:rPr lang="en-US" smtClean="0"/>
              <a:t>‹#›</a:t>
            </a:fld>
            <a:endParaRPr lang="en-US" dirty="0"/>
          </a:p>
        </p:txBody>
      </p:sp>
    </p:spTree>
    <p:extLst>
      <p:ext uri="{BB962C8B-B14F-4D97-AF65-F5344CB8AC3E}">
        <p14:creationId xmlns:p14="http://schemas.microsoft.com/office/powerpoint/2010/main" val="348249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3788D1B-1913-B442-9C83-FFE4FA64B552}" type="datetimeFigureOut">
              <a:rPr lang="en-US" smtClean="0"/>
              <a:t>1/6/22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C49F4D2-0841-B24C-9AE4-6600ECFFEF3D}" type="slidenum">
              <a:rPr lang="en-US" smtClean="0"/>
              <a:t>‹#›</a:t>
            </a:fld>
            <a:endParaRPr lang="en-US" dirty="0"/>
          </a:p>
        </p:txBody>
      </p:sp>
    </p:spTree>
    <p:extLst>
      <p:ext uri="{BB962C8B-B14F-4D97-AF65-F5344CB8AC3E}">
        <p14:creationId xmlns:p14="http://schemas.microsoft.com/office/powerpoint/2010/main" val="33631803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D3788D1B-1913-B442-9C83-FFE4FA64B552}" type="datetimeFigureOut">
              <a:rPr lang="en-US" smtClean="0"/>
              <a:t>1/6/22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C49F4D2-0841-B24C-9AE4-6600ECFFEF3D}" type="slidenum">
              <a:rPr lang="en-US" smtClean="0"/>
              <a:t>‹#›</a:t>
            </a:fld>
            <a:endParaRPr lang="en-US" dirty="0"/>
          </a:p>
        </p:txBody>
      </p:sp>
    </p:spTree>
    <p:extLst>
      <p:ext uri="{BB962C8B-B14F-4D97-AF65-F5344CB8AC3E}">
        <p14:creationId xmlns:p14="http://schemas.microsoft.com/office/powerpoint/2010/main" val="278850187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3788D1B-1913-B442-9C83-FFE4FA64B552}" type="datetimeFigureOut">
              <a:rPr lang="en-US" smtClean="0"/>
              <a:t>1/6/22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CC49F4D2-0841-B24C-9AE4-6600ECFFEF3D}" type="slidenum">
              <a:rPr lang="en-US" smtClean="0"/>
              <a:t>‹#›</a:t>
            </a:fld>
            <a:endParaRPr lang="en-US" dirty="0"/>
          </a:p>
        </p:txBody>
      </p:sp>
    </p:spTree>
    <p:extLst>
      <p:ext uri="{BB962C8B-B14F-4D97-AF65-F5344CB8AC3E}">
        <p14:creationId xmlns:p14="http://schemas.microsoft.com/office/powerpoint/2010/main" val="350600221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3788D1B-1913-B442-9C83-FFE4FA64B552}" type="datetimeFigureOut">
              <a:rPr lang="en-US" smtClean="0"/>
              <a:t>1/6/22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49F4D2-0841-B24C-9AE4-6600ECFFEF3D}" type="slidenum">
              <a:rPr lang="en-US" smtClean="0"/>
              <a:t>‹#›</a:t>
            </a:fld>
            <a:endParaRPr lang="en-US" dirty="0"/>
          </a:p>
        </p:txBody>
      </p:sp>
    </p:spTree>
    <p:extLst>
      <p:ext uri="{BB962C8B-B14F-4D97-AF65-F5344CB8AC3E}">
        <p14:creationId xmlns:p14="http://schemas.microsoft.com/office/powerpoint/2010/main" val="10845027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D3788D1B-1913-B442-9C83-FFE4FA64B552}" type="datetimeFigureOut">
              <a:rPr lang="en-US" smtClean="0"/>
              <a:t>1/6/22</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CC49F4D2-0841-B24C-9AE4-6600ECFFEF3D}" type="slidenum">
              <a:rPr lang="en-US" smtClean="0"/>
              <a:t>‹#›</a:t>
            </a:fld>
            <a:endParaRPr lang="en-US" dirty="0"/>
          </a:p>
        </p:txBody>
      </p:sp>
    </p:spTree>
    <p:extLst>
      <p:ext uri="{BB962C8B-B14F-4D97-AF65-F5344CB8AC3E}">
        <p14:creationId xmlns:p14="http://schemas.microsoft.com/office/powerpoint/2010/main" val="135349214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3788D1B-1913-B442-9C83-FFE4FA64B552}" type="datetimeFigureOut">
              <a:rPr lang="en-US" smtClean="0"/>
              <a:t>1/6/22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49F4D2-0841-B24C-9AE4-6600ECFFEF3D}" type="slidenum">
              <a:rPr lang="en-US" smtClean="0"/>
              <a:t>‹#›</a:t>
            </a:fld>
            <a:endParaRPr lang="en-US" dirty="0"/>
          </a:p>
        </p:txBody>
      </p:sp>
    </p:spTree>
    <p:extLst>
      <p:ext uri="{BB962C8B-B14F-4D97-AF65-F5344CB8AC3E}">
        <p14:creationId xmlns:p14="http://schemas.microsoft.com/office/powerpoint/2010/main" val="251725317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3788D1B-1913-B442-9C83-FFE4FA64B552}" type="datetimeFigureOut">
              <a:rPr lang="en-US" smtClean="0"/>
              <a:t>1/6/22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49F4D2-0841-B24C-9AE4-6600ECFFEF3D}" type="slidenum">
              <a:rPr lang="en-US" smtClean="0"/>
              <a:t>‹#›</a:t>
            </a:fld>
            <a:endParaRPr lang="en-US" dirty="0"/>
          </a:p>
        </p:txBody>
      </p:sp>
    </p:spTree>
    <p:extLst>
      <p:ext uri="{BB962C8B-B14F-4D97-AF65-F5344CB8AC3E}">
        <p14:creationId xmlns:p14="http://schemas.microsoft.com/office/powerpoint/2010/main" val="299334225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D3788D1B-1913-B442-9C83-FFE4FA64B552}" type="datetimeFigureOut">
              <a:rPr lang="en-US" smtClean="0"/>
              <a:t>1/6/22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49F4D2-0841-B24C-9AE4-6600ECFFEF3D}" type="slidenum">
              <a:rPr lang="en-US" smtClean="0"/>
              <a:t>‹#›</a:t>
            </a:fld>
            <a:endParaRPr lang="en-US" dirty="0"/>
          </a:p>
        </p:txBody>
      </p:sp>
    </p:spTree>
    <p:extLst>
      <p:ext uri="{BB962C8B-B14F-4D97-AF65-F5344CB8AC3E}">
        <p14:creationId xmlns:p14="http://schemas.microsoft.com/office/powerpoint/2010/main" val="35030040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D3788D1B-1913-B442-9C83-FFE4FA64B552}" type="datetimeFigureOut">
              <a:rPr lang="en-US" smtClean="0"/>
              <a:t>1/6/22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49F4D2-0841-B24C-9AE4-6600ECFFEF3D}" type="slidenum">
              <a:rPr lang="en-US" smtClean="0"/>
              <a:t>‹#›</a:t>
            </a:fld>
            <a:endParaRPr lang="en-US" dirty="0"/>
          </a:p>
        </p:txBody>
      </p:sp>
    </p:spTree>
    <p:extLst>
      <p:ext uri="{BB962C8B-B14F-4D97-AF65-F5344CB8AC3E}">
        <p14:creationId xmlns:p14="http://schemas.microsoft.com/office/powerpoint/2010/main" val="162655868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3788D1B-1913-B442-9C83-FFE4FA64B552}" type="datetimeFigureOut">
              <a:rPr lang="en-US" smtClean="0"/>
              <a:t>1/6/22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49F4D2-0841-B24C-9AE4-6600ECFFEF3D}" type="slidenum">
              <a:rPr lang="en-US" smtClean="0"/>
              <a:t>‹#›</a:t>
            </a:fld>
            <a:endParaRPr lang="en-US" dirty="0"/>
          </a:p>
        </p:txBody>
      </p:sp>
    </p:spTree>
    <p:extLst>
      <p:ext uri="{BB962C8B-B14F-4D97-AF65-F5344CB8AC3E}">
        <p14:creationId xmlns:p14="http://schemas.microsoft.com/office/powerpoint/2010/main" val="114427543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3788D1B-1913-B442-9C83-FFE4FA64B552}" type="datetimeFigureOut">
              <a:rPr lang="en-US" smtClean="0"/>
              <a:t>1/6/22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49F4D2-0841-B24C-9AE4-6600ECFFEF3D}" type="slidenum">
              <a:rPr lang="en-US" smtClean="0"/>
              <a:t>‹#›</a:t>
            </a:fld>
            <a:endParaRPr lang="en-US" dirty="0"/>
          </a:p>
        </p:txBody>
      </p:sp>
    </p:spTree>
    <p:extLst>
      <p:ext uri="{BB962C8B-B14F-4D97-AF65-F5344CB8AC3E}">
        <p14:creationId xmlns:p14="http://schemas.microsoft.com/office/powerpoint/2010/main" val="268963755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3788D1B-1913-B442-9C83-FFE4FA64B552}" type="datetimeFigureOut">
              <a:rPr lang="en-US" smtClean="0"/>
              <a:t>1/6/22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49F4D2-0841-B24C-9AE4-6600ECFFEF3D}" type="slidenum">
              <a:rPr lang="en-US" smtClean="0"/>
              <a:t>‹#›</a:t>
            </a:fld>
            <a:endParaRPr lang="en-US" dirty="0"/>
          </a:p>
        </p:txBody>
      </p:sp>
    </p:spTree>
    <p:extLst>
      <p:ext uri="{BB962C8B-B14F-4D97-AF65-F5344CB8AC3E}">
        <p14:creationId xmlns:p14="http://schemas.microsoft.com/office/powerpoint/2010/main" val="95771470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3788D1B-1913-B442-9C83-FFE4FA64B552}" type="datetimeFigureOut">
              <a:rPr lang="en-US" smtClean="0"/>
              <a:t>1/6/22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49F4D2-0841-B24C-9AE4-6600ECFFEF3D}" type="slidenum">
              <a:rPr lang="en-US" smtClean="0"/>
              <a:t>‹#›</a:t>
            </a:fld>
            <a:endParaRPr lang="en-US" dirty="0"/>
          </a:p>
        </p:txBody>
      </p:sp>
    </p:spTree>
    <p:extLst>
      <p:ext uri="{BB962C8B-B14F-4D97-AF65-F5344CB8AC3E}">
        <p14:creationId xmlns:p14="http://schemas.microsoft.com/office/powerpoint/2010/main" val="424298555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D3788D1B-1913-B442-9C83-FFE4FA64B552}" type="datetimeFigureOut">
              <a:rPr lang="en-US" smtClean="0"/>
              <a:t>1/6/22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49F4D2-0841-B24C-9AE4-6600ECFFEF3D}" type="slidenum">
              <a:rPr lang="en-US" smtClean="0"/>
              <a:t>‹#›</a:t>
            </a:fld>
            <a:endParaRPr lang="en-US" dirty="0"/>
          </a:p>
        </p:txBody>
      </p:sp>
    </p:spTree>
    <p:extLst>
      <p:ext uri="{BB962C8B-B14F-4D97-AF65-F5344CB8AC3E}">
        <p14:creationId xmlns:p14="http://schemas.microsoft.com/office/powerpoint/2010/main" val="169620110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3788D1B-1913-B442-9C83-FFE4FA64B552}" type="datetimeFigureOut">
              <a:rPr lang="en-US" smtClean="0"/>
              <a:t>1/6/22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49F4D2-0841-B24C-9AE4-6600ECFFEF3D}" type="slidenum">
              <a:rPr lang="en-US" smtClean="0"/>
              <a:t>‹#›</a:t>
            </a:fld>
            <a:endParaRPr lang="en-US" dirty="0"/>
          </a:p>
        </p:txBody>
      </p:sp>
    </p:spTree>
    <p:extLst>
      <p:ext uri="{BB962C8B-B14F-4D97-AF65-F5344CB8AC3E}">
        <p14:creationId xmlns:p14="http://schemas.microsoft.com/office/powerpoint/2010/main" val="316925012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3788D1B-1913-B442-9C83-FFE4FA64B552}" type="datetimeFigureOut">
              <a:rPr lang="en-US" smtClean="0"/>
              <a:t>1/6/22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49F4D2-0841-B24C-9AE4-6600ECFFEF3D}" type="slidenum">
              <a:rPr lang="en-US" smtClean="0"/>
              <a:t>‹#›</a:t>
            </a:fld>
            <a:endParaRPr lang="en-US" dirty="0"/>
          </a:p>
        </p:txBody>
      </p:sp>
    </p:spTree>
    <p:extLst>
      <p:ext uri="{BB962C8B-B14F-4D97-AF65-F5344CB8AC3E}">
        <p14:creationId xmlns:p14="http://schemas.microsoft.com/office/powerpoint/2010/main" val="379735410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3788D1B-1913-B442-9C83-FFE4FA64B552}" type="datetimeFigureOut">
              <a:rPr lang="en-US" smtClean="0"/>
              <a:t>1/6/22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49F4D2-0841-B24C-9AE4-6600ECFFEF3D}" type="slidenum">
              <a:rPr lang="en-US" smtClean="0"/>
              <a:t>‹#›</a:t>
            </a:fld>
            <a:endParaRPr lang="en-US" dirty="0"/>
          </a:p>
        </p:txBody>
      </p:sp>
    </p:spTree>
    <p:extLst>
      <p:ext uri="{BB962C8B-B14F-4D97-AF65-F5344CB8AC3E}">
        <p14:creationId xmlns:p14="http://schemas.microsoft.com/office/powerpoint/2010/main" val="264676374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3788D1B-1913-B442-9C83-FFE4FA64B552}" type="datetimeFigureOut">
              <a:rPr lang="en-US" smtClean="0"/>
              <a:t>1/6/22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C49F4D2-0841-B24C-9AE4-6600ECFFEF3D}" type="slidenum">
              <a:rPr lang="en-US" smtClean="0"/>
              <a:t>‹#›</a:t>
            </a:fld>
            <a:endParaRPr lang="en-US" dirty="0"/>
          </a:p>
        </p:txBody>
      </p:sp>
    </p:spTree>
    <p:extLst>
      <p:ext uri="{BB962C8B-B14F-4D97-AF65-F5344CB8AC3E}">
        <p14:creationId xmlns:p14="http://schemas.microsoft.com/office/powerpoint/2010/main" val="209981658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D3788D1B-1913-B442-9C83-FFE4FA64B552}" type="datetimeFigureOut">
              <a:rPr lang="en-US" smtClean="0"/>
              <a:t>1/6/22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C49F4D2-0841-B24C-9AE4-6600ECFFEF3D}" type="slidenum">
              <a:rPr lang="en-US" smtClean="0"/>
              <a:t>‹#›</a:t>
            </a:fld>
            <a:endParaRPr lang="en-US" dirty="0"/>
          </a:p>
        </p:txBody>
      </p:sp>
    </p:spTree>
    <p:extLst>
      <p:ext uri="{BB962C8B-B14F-4D97-AF65-F5344CB8AC3E}">
        <p14:creationId xmlns:p14="http://schemas.microsoft.com/office/powerpoint/2010/main" val="162794491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3788D1B-1913-B442-9C83-FFE4FA64B552}" type="datetimeFigureOut">
              <a:rPr lang="en-US" smtClean="0"/>
              <a:t>1/6/22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CC49F4D2-0841-B24C-9AE4-6600ECFFEF3D}" type="slidenum">
              <a:rPr lang="en-US" smtClean="0"/>
              <a:t>‹#›</a:t>
            </a:fld>
            <a:endParaRPr lang="en-US" dirty="0"/>
          </a:p>
        </p:txBody>
      </p:sp>
    </p:spTree>
    <p:extLst>
      <p:ext uri="{BB962C8B-B14F-4D97-AF65-F5344CB8AC3E}">
        <p14:creationId xmlns:p14="http://schemas.microsoft.com/office/powerpoint/2010/main" val="127071211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3788D1B-1913-B442-9C83-FFE4FA64B552}" type="datetimeFigureOut">
              <a:rPr lang="en-US" smtClean="0"/>
              <a:t>1/6/22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49F4D2-0841-B24C-9AE4-6600ECFFEF3D}" type="slidenum">
              <a:rPr lang="en-US" smtClean="0"/>
              <a:t>‹#›</a:t>
            </a:fld>
            <a:endParaRPr lang="en-US" dirty="0"/>
          </a:p>
        </p:txBody>
      </p:sp>
    </p:spTree>
    <p:extLst>
      <p:ext uri="{BB962C8B-B14F-4D97-AF65-F5344CB8AC3E}">
        <p14:creationId xmlns:p14="http://schemas.microsoft.com/office/powerpoint/2010/main" val="180913323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3788D1B-1913-B442-9C83-FFE4FA64B552}" type="datetimeFigureOut">
              <a:rPr lang="en-US" smtClean="0"/>
              <a:t>1/6/22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49F4D2-0841-B24C-9AE4-6600ECFFEF3D}" type="slidenum">
              <a:rPr lang="en-US" smtClean="0"/>
              <a:t>‹#›</a:t>
            </a:fld>
            <a:endParaRPr lang="en-US" dirty="0"/>
          </a:p>
        </p:txBody>
      </p:sp>
    </p:spTree>
    <p:extLst>
      <p:ext uri="{BB962C8B-B14F-4D97-AF65-F5344CB8AC3E}">
        <p14:creationId xmlns:p14="http://schemas.microsoft.com/office/powerpoint/2010/main" val="58503244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3788D1B-1913-B442-9C83-FFE4FA64B552}" type="datetimeFigureOut">
              <a:rPr lang="en-US" smtClean="0"/>
              <a:t>1/6/22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49F4D2-0841-B24C-9AE4-6600ECFFEF3D}" type="slidenum">
              <a:rPr lang="en-US" smtClean="0"/>
              <a:t>‹#›</a:t>
            </a:fld>
            <a:endParaRPr lang="en-US" dirty="0"/>
          </a:p>
        </p:txBody>
      </p:sp>
    </p:spTree>
    <p:extLst>
      <p:ext uri="{BB962C8B-B14F-4D97-AF65-F5344CB8AC3E}">
        <p14:creationId xmlns:p14="http://schemas.microsoft.com/office/powerpoint/2010/main" val="67573105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3788D1B-1913-B442-9C83-FFE4FA64B552}" type="datetimeFigureOut">
              <a:rPr lang="en-US" smtClean="0"/>
              <a:t>1/6/22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49F4D2-0841-B24C-9AE4-6600ECFFEF3D}" type="slidenum">
              <a:rPr lang="en-US" smtClean="0"/>
              <a:t>‹#›</a:t>
            </a:fld>
            <a:endParaRPr lang="en-US" dirty="0"/>
          </a:p>
        </p:txBody>
      </p:sp>
    </p:spTree>
    <p:extLst>
      <p:ext uri="{BB962C8B-B14F-4D97-AF65-F5344CB8AC3E}">
        <p14:creationId xmlns:p14="http://schemas.microsoft.com/office/powerpoint/2010/main" val="9776142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6.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theme" Target="../theme/theme3.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D3788D1B-1913-B442-9C83-FFE4FA64B552}" type="datetimeFigureOut">
              <a:rPr lang="en-US" smtClean="0"/>
              <a:t>1/6/22</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CC49F4D2-0841-B24C-9AE4-6600ECFFEF3D}" type="slidenum">
              <a:rPr lang="en-US" smtClean="0"/>
              <a:t>‹#›</a:t>
            </a:fld>
            <a:endParaRPr lang="en-US" dirty="0"/>
          </a:p>
        </p:txBody>
      </p:sp>
    </p:spTree>
    <p:extLst>
      <p:ext uri="{BB962C8B-B14F-4D97-AF65-F5344CB8AC3E}">
        <p14:creationId xmlns:p14="http://schemas.microsoft.com/office/powerpoint/2010/main" val="163468609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3788D1B-1913-B442-9C83-FFE4FA64B552}" type="datetimeFigureOut">
              <a:rPr lang="en-US" smtClean="0"/>
              <a:t>1/6/22</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CC49F4D2-0841-B24C-9AE4-6600ECFFEF3D}" type="slidenum">
              <a:rPr lang="en-US" smtClean="0"/>
              <a:t>‹#›</a:t>
            </a:fld>
            <a:endParaRPr lang="en-US" dirty="0"/>
          </a:p>
        </p:txBody>
      </p:sp>
    </p:spTree>
    <p:extLst>
      <p:ext uri="{BB962C8B-B14F-4D97-AF65-F5344CB8AC3E}">
        <p14:creationId xmlns:p14="http://schemas.microsoft.com/office/powerpoint/2010/main" val="4232358632"/>
      </p:ext>
    </p:extLst>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3788D1B-1913-B442-9C83-FFE4FA64B552}" type="datetimeFigureOut">
              <a:rPr lang="en-US" smtClean="0"/>
              <a:t>1/6/22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49F4D2-0841-B24C-9AE4-6600ECFFEF3D}" type="slidenum">
              <a:rPr lang="en-US" smtClean="0"/>
              <a:t>‹#›</a:t>
            </a:fld>
            <a:endParaRPr lang="en-US" dirty="0"/>
          </a:p>
        </p:txBody>
      </p:sp>
    </p:spTree>
    <p:extLst>
      <p:ext uri="{BB962C8B-B14F-4D97-AF65-F5344CB8AC3E}">
        <p14:creationId xmlns:p14="http://schemas.microsoft.com/office/powerpoint/2010/main" val="3563276149"/>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13.xml"/><Relationship Id="rId4" Type="http://schemas.openxmlformats.org/officeDocument/2006/relationships/image" Target="../media/image12.jpeg"/></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3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E784B-109D-1C43-9BE6-DF1509D6969B}"/>
              </a:ext>
            </a:extLst>
          </p:cNvPr>
          <p:cNvSpPr>
            <a:spLocks noGrp="1"/>
          </p:cNvSpPr>
          <p:nvPr>
            <p:ph type="ctrTitle"/>
          </p:nvPr>
        </p:nvSpPr>
        <p:spPr/>
        <p:txBody>
          <a:bodyPr/>
          <a:lstStyle/>
          <a:p>
            <a:r>
              <a:rPr lang="en-US" sz="3600" cap="none" dirty="0">
                <a:latin typeface="+mn-lt"/>
                <a:cs typeface="Arial" panose="020B0604020202020204" pitchFamily="34" charset="0"/>
              </a:rPr>
              <a:t>Curriculum adventure.</a:t>
            </a:r>
            <a:br>
              <a:rPr lang="en-US" sz="3600" cap="none" dirty="0">
                <a:latin typeface="+mn-lt"/>
                <a:cs typeface="Arial" panose="020B0604020202020204" pitchFamily="34" charset="0"/>
              </a:rPr>
            </a:br>
            <a:br>
              <a:rPr lang="en-US" sz="3600" cap="none" dirty="0">
                <a:latin typeface="+mn-lt"/>
                <a:cs typeface="Arial" panose="020B0604020202020204" pitchFamily="34" charset="0"/>
              </a:rPr>
            </a:br>
            <a:r>
              <a:rPr lang="en-US" sz="3600" cap="none" dirty="0">
                <a:latin typeface="+mn-lt"/>
                <a:cs typeface="Arial" panose="020B0604020202020204" pitchFamily="34" charset="0"/>
              </a:rPr>
              <a:t>Assignment two – Presentation.</a:t>
            </a:r>
            <a:endParaRPr lang="en-US" sz="3600" cap="none" dirty="0">
              <a:latin typeface="+mn-lt"/>
            </a:endParaRPr>
          </a:p>
        </p:txBody>
      </p:sp>
      <p:sp>
        <p:nvSpPr>
          <p:cNvPr id="3" name="Subtitle 2">
            <a:extLst>
              <a:ext uri="{FF2B5EF4-FFF2-40B4-BE49-F238E27FC236}">
                <a16:creationId xmlns:a16="http://schemas.microsoft.com/office/drawing/2014/main" id="{06DAB50B-AE05-9442-BD96-7F4CF133D4A2}"/>
              </a:ext>
            </a:extLst>
          </p:cNvPr>
          <p:cNvSpPr>
            <a:spLocks noGrp="1"/>
          </p:cNvSpPr>
          <p:nvPr>
            <p:ph type="subTitle" idx="1"/>
          </p:nvPr>
        </p:nvSpPr>
        <p:spPr>
          <a:xfrm>
            <a:off x="1051560" y="4501222"/>
            <a:ext cx="7891272" cy="1069848"/>
          </a:xfrm>
        </p:spPr>
        <p:txBody>
          <a:bodyPr>
            <a:normAutofit/>
          </a:bodyPr>
          <a:lstStyle/>
          <a:p>
            <a:r>
              <a:rPr lang="en-US" sz="2400" dirty="0"/>
              <a:t>Lewis Cleverdon.</a:t>
            </a:r>
          </a:p>
        </p:txBody>
      </p:sp>
    </p:spTree>
    <p:extLst>
      <p:ext uri="{BB962C8B-B14F-4D97-AF65-F5344CB8AC3E}">
        <p14:creationId xmlns:p14="http://schemas.microsoft.com/office/powerpoint/2010/main" val="23822096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690F3EE-0CD1-4520-B020-4E1DF3141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9EFDE1E9-7FE0-45CA-9DE2-237F77319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2270840"/>
          </a:xfrm>
          <a:custGeom>
            <a:avLst/>
            <a:gdLst>
              <a:gd name="connsiteX0" fmla="*/ 0 w 12192000"/>
              <a:gd name="connsiteY0" fmla="*/ 0 h 2270840"/>
              <a:gd name="connsiteX1" fmla="*/ 12192000 w 12192000"/>
              <a:gd name="connsiteY1" fmla="*/ 0 h 2270840"/>
              <a:gd name="connsiteX2" fmla="*/ 12192000 w 12192000"/>
              <a:gd name="connsiteY2" fmla="*/ 519831 h 2270840"/>
              <a:gd name="connsiteX3" fmla="*/ 12192000 w 12192000"/>
              <a:gd name="connsiteY3" fmla="*/ 744794 h 2270840"/>
              <a:gd name="connsiteX4" fmla="*/ 12192000 w 12192000"/>
              <a:gd name="connsiteY4" fmla="*/ 1754022 h 2270840"/>
              <a:gd name="connsiteX5" fmla="*/ 11957522 w 12192000"/>
              <a:gd name="connsiteY5" fmla="*/ 1797924 h 2270840"/>
              <a:gd name="connsiteX6" fmla="*/ 11679973 w 12192000"/>
              <a:gd name="connsiteY6" fmla="*/ 1847668 h 2270840"/>
              <a:gd name="connsiteX7" fmla="*/ 11401197 w 12192000"/>
              <a:gd name="connsiteY7" fmla="*/ 1896361 h 2270840"/>
              <a:gd name="connsiteX8" fmla="*/ 11121192 w 12192000"/>
              <a:gd name="connsiteY8" fmla="*/ 1938047 h 2270840"/>
              <a:gd name="connsiteX9" fmla="*/ 10842416 w 12192000"/>
              <a:gd name="connsiteY9" fmla="*/ 1980084 h 2270840"/>
              <a:gd name="connsiteX10" fmla="*/ 10562411 w 12192000"/>
              <a:gd name="connsiteY10" fmla="*/ 2019319 h 2270840"/>
              <a:gd name="connsiteX11" fmla="*/ 10286091 w 12192000"/>
              <a:gd name="connsiteY11" fmla="*/ 2052948 h 2270840"/>
              <a:gd name="connsiteX12" fmla="*/ 10006086 w 12192000"/>
              <a:gd name="connsiteY12" fmla="*/ 2084826 h 2270840"/>
              <a:gd name="connsiteX13" fmla="*/ 9727310 w 12192000"/>
              <a:gd name="connsiteY13" fmla="*/ 2113902 h 2270840"/>
              <a:gd name="connsiteX14" fmla="*/ 9453445 w 12192000"/>
              <a:gd name="connsiteY14" fmla="*/ 2139124 h 2270840"/>
              <a:gd name="connsiteX15" fmla="*/ 9175897 w 12192000"/>
              <a:gd name="connsiteY15" fmla="*/ 2164346 h 2270840"/>
              <a:gd name="connsiteX16" fmla="*/ 8902033 w 12192000"/>
              <a:gd name="connsiteY16" fmla="*/ 2185365 h 2270840"/>
              <a:gd name="connsiteX17" fmla="*/ 8628169 w 12192000"/>
              <a:gd name="connsiteY17" fmla="*/ 2201829 h 2270840"/>
              <a:gd name="connsiteX18" fmla="*/ 8355533 w 12192000"/>
              <a:gd name="connsiteY18" fmla="*/ 2218995 h 2270840"/>
              <a:gd name="connsiteX19" fmla="*/ 8085353 w 12192000"/>
              <a:gd name="connsiteY19" fmla="*/ 2233357 h 2270840"/>
              <a:gd name="connsiteX20" fmla="*/ 7817629 w 12192000"/>
              <a:gd name="connsiteY20" fmla="*/ 2243516 h 2270840"/>
              <a:gd name="connsiteX21" fmla="*/ 7549905 w 12192000"/>
              <a:gd name="connsiteY21" fmla="*/ 2252274 h 2270840"/>
              <a:gd name="connsiteX22" fmla="*/ 7284638 w 12192000"/>
              <a:gd name="connsiteY22" fmla="*/ 2260681 h 2270840"/>
              <a:gd name="connsiteX23" fmla="*/ 7023055 w 12192000"/>
              <a:gd name="connsiteY23" fmla="*/ 2264535 h 2270840"/>
              <a:gd name="connsiteX24" fmla="*/ 6761472 w 12192000"/>
              <a:gd name="connsiteY24" fmla="*/ 2268738 h 2270840"/>
              <a:gd name="connsiteX25" fmla="*/ 6503573 w 12192000"/>
              <a:gd name="connsiteY25" fmla="*/ 2270840 h 2270840"/>
              <a:gd name="connsiteX26" fmla="*/ 6248130 w 12192000"/>
              <a:gd name="connsiteY26" fmla="*/ 2268738 h 2270840"/>
              <a:gd name="connsiteX27" fmla="*/ 5995144 w 12192000"/>
              <a:gd name="connsiteY27" fmla="*/ 2268738 h 2270840"/>
              <a:gd name="connsiteX28" fmla="*/ 5744613 w 12192000"/>
              <a:gd name="connsiteY28" fmla="*/ 2264535 h 2270840"/>
              <a:gd name="connsiteX29" fmla="*/ 5498995 w 12192000"/>
              <a:gd name="connsiteY29" fmla="*/ 2258229 h 2270840"/>
              <a:gd name="connsiteX30" fmla="*/ 5255834 w 12192000"/>
              <a:gd name="connsiteY30" fmla="*/ 2252274 h 2270840"/>
              <a:gd name="connsiteX31" fmla="*/ 5017584 w 12192000"/>
              <a:gd name="connsiteY31" fmla="*/ 2245618 h 2270840"/>
              <a:gd name="connsiteX32" fmla="*/ 4780562 w 12192000"/>
              <a:gd name="connsiteY32" fmla="*/ 2235459 h 2270840"/>
              <a:gd name="connsiteX33" fmla="*/ 4547227 w 12192000"/>
              <a:gd name="connsiteY33" fmla="*/ 2224599 h 2270840"/>
              <a:gd name="connsiteX34" fmla="*/ 4318800 w 12192000"/>
              <a:gd name="connsiteY34" fmla="*/ 2214791 h 2270840"/>
              <a:gd name="connsiteX35" fmla="*/ 3873004 w 12192000"/>
              <a:gd name="connsiteY35" fmla="*/ 2187116 h 2270840"/>
              <a:gd name="connsiteX36" fmla="*/ 3445628 w 12192000"/>
              <a:gd name="connsiteY36" fmla="*/ 2157691 h 2270840"/>
              <a:gd name="connsiteX37" fmla="*/ 3035446 w 12192000"/>
              <a:gd name="connsiteY37" fmla="*/ 2126863 h 2270840"/>
              <a:gd name="connsiteX38" fmla="*/ 2647370 w 12192000"/>
              <a:gd name="connsiteY38" fmla="*/ 2092884 h 2270840"/>
              <a:gd name="connsiteX39" fmla="*/ 2276487 w 12192000"/>
              <a:gd name="connsiteY39" fmla="*/ 2057502 h 2270840"/>
              <a:gd name="connsiteX40" fmla="*/ 1932621 w 12192000"/>
              <a:gd name="connsiteY40" fmla="*/ 2019319 h 2270840"/>
              <a:gd name="connsiteX41" fmla="*/ 1609634 w 12192000"/>
              <a:gd name="connsiteY41" fmla="*/ 1981836 h 2270840"/>
              <a:gd name="connsiteX42" fmla="*/ 1312435 w 12192000"/>
              <a:gd name="connsiteY42" fmla="*/ 1944353 h 2270840"/>
              <a:gd name="connsiteX43" fmla="*/ 1039799 w 12192000"/>
              <a:gd name="connsiteY43" fmla="*/ 1908972 h 2270840"/>
              <a:gd name="connsiteX44" fmla="*/ 797865 w 12192000"/>
              <a:gd name="connsiteY44" fmla="*/ 1875342 h 2270840"/>
              <a:gd name="connsiteX45" fmla="*/ 579265 w 12192000"/>
              <a:gd name="connsiteY45" fmla="*/ 1843464 h 2270840"/>
              <a:gd name="connsiteX46" fmla="*/ 395052 w 12192000"/>
              <a:gd name="connsiteY46" fmla="*/ 1816841 h 2270840"/>
              <a:gd name="connsiteX47" fmla="*/ 240312 w 12192000"/>
              <a:gd name="connsiteY47" fmla="*/ 1791618 h 2270840"/>
              <a:gd name="connsiteX48" fmla="*/ 27853 w 12192000"/>
              <a:gd name="connsiteY48" fmla="*/ 1755537 h 2270840"/>
              <a:gd name="connsiteX49" fmla="*/ 0 w 12192000"/>
              <a:gd name="connsiteY49" fmla="*/ 1750824 h 2270840"/>
              <a:gd name="connsiteX50" fmla="*/ 0 w 12192000"/>
              <a:gd name="connsiteY50" fmla="*/ 744794 h 2270840"/>
              <a:gd name="connsiteX51" fmla="*/ 0 w 12192000"/>
              <a:gd name="connsiteY51" fmla="*/ 519831 h 2270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000" h="2270840">
                <a:moveTo>
                  <a:pt x="0" y="0"/>
                </a:moveTo>
                <a:lnTo>
                  <a:pt x="12192000" y="0"/>
                </a:lnTo>
                <a:lnTo>
                  <a:pt x="12192000" y="519831"/>
                </a:lnTo>
                <a:lnTo>
                  <a:pt x="12192000" y="744794"/>
                </a:lnTo>
                <a:lnTo>
                  <a:pt x="12192000" y="1754022"/>
                </a:lnTo>
                <a:lnTo>
                  <a:pt x="11957522" y="1797924"/>
                </a:lnTo>
                <a:lnTo>
                  <a:pt x="11679973" y="1847668"/>
                </a:lnTo>
                <a:lnTo>
                  <a:pt x="11401197" y="1896361"/>
                </a:lnTo>
                <a:lnTo>
                  <a:pt x="11121192" y="1938047"/>
                </a:lnTo>
                <a:lnTo>
                  <a:pt x="10842416" y="1980084"/>
                </a:lnTo>
                <a:lnTo>
                  <a:pt x="10562411" y="2019319"/>
                </a:lnTo>
                <a:lnTo>
                  <a:pt x="10286091" y="2052948"/>
                </a:lnTo>
                <a:lnTo>
                  <a:pt x="10006086" y="2084826"/>
                </a:lnTo>
                <a:lnTo>
                  <a:pt x="9727310" y="2113902"/>
                </a:lnTo>
                <a:lnTo>
                  <a:pt x="9453445" y="2139124"/>
                </a:lnTo>
                <a:lnTo>
                  <a:pt x="9175897" y="2164346"/>
                </a:lnTo>
                <a:lnTo>
                  <a:pt x="8902033" y="2185365"/>
                </a:lnTo>
                <a:lnTo>
                  <a:pt x="8628169" y="2201829"/>
                </a:lnTo>
                <a:lnTo>
                  <a:pt x="8355533" y="2218995"/>
                </a:lnTo>
                <a:lnTo>
                  <a:pt x="8085353" y="2233357"/>
                </a:lnTo>
                <a:lnTo>
                  <a:pt x="7817629" y="2243516"/>
                </a:lnTo>
                <a:lnTo>
                  <a:pt x="7549905" y="2252274"/>
                </a:lnTo>
                <a:lnTo>
                  <a:pt x="7284638" y="2260681"/>
                </a:lnTo>
                <a:lnTo>
                  <a:pt x="7023055" y="2264535"/>
                </a:lnTo>
                <a:lnTo>
                  <a:pt x="6761472" y="2268738"/>
                </a:lnTo>
                <a:lnTo>
                  <a:pt x="6503573" y="2270840"/>
                </a:lnTo>
                <a:lnTo>
                  <a:pt x="6248130" y="2268738"/>
                </a:lnTo>
                <a:lnTo>
                  <a:pt x="5995144" y="2268738"/>
                </a:lnTo>
                <a:lnTo>
                  <a:pt x="5744613" y="2264535"/>
                </a:lnTo>
                <a:lnTo>
                  <a:pt x="5498995" y="2258229"/>
                </a:lnTo>
                <a:lnTo>
                  <a:pt x="5255834" y="2252274"/>
                </a:lnTo>
                <a:lnTo>
                  <a:pt x="5017584" y="2245618"/>
                </a:lnTo>
                <a:lnTo>
                  <a:pt x="4780562" y="2235459"/>
                </a:lnTo>
                <a:lnTo>
                  <a:pt x="4547227" y="2224599"/>
                </a:lnTo>
                <a:lnTo>
                  <a:pt x="4318800" y="2214791"/>
                </a:lnTo>
                <a:lnTo>
                  <a:pt x="3873004" y="2187116"/>
                </a:lnTo>
                <a:lnTo>
                  <a:pt x="3445628" y="2157691"/>
                </a:lnTo>
                <a:lnTo>
                  <a:pt x="3035446" y="2126863"/>
                </a:lnTo>
                <a:lnTo>
                  <a:pt x="2647370" y="2092884"/>
                </a:lnTo>
                <a:lnTo>
                  <a:pt x="2276487" y="2057502"/>
                </a:lnTo>
                <a:lnTo>
                  <a:pt x="1932621" y="2019319"/>
                </a:lnTo>
                <a:lnTo>
                  <a:pt x="1609634" y="1981836"/>
                </a:lnTo>
                <a:lnTo>
                  <a:pt x="1312435" y="1944353"/>
                </a:lnTo>
                <a:lnTo>
                  <a:pt x="1039799" y="1908972"/>
                </a:lnTo>
                <a:lnTo>
                  <a:pt x="797865" y="1875342"/>
                </a:lnTo>
                <a:lnTo>
                  <a:pt x="579265" y="1843464"/>
                </a:lnTo>
                <a:lnTo>
                  <a:pt x="395052" y="1816841"/>
                </a:lnTo>
                <a:lnTo>
                  <a:pt x="240312" y="1791618"/>
                </a:lnTo>
                <a:lnTo>
                  <a:pt x="27853" y="1755537"/>
                </a:lnTo>
                <a:lnTo>
                  <a:pt x="0" y="1750824"/>
                </a:lnTo>
                <a:lnTo>
                  <a:pt x="0" y="744794"/>
                </a:lnTo>
                <a:lnTo>
                  <a:pt x="0" y="519831"/>
                </a:lnTo>
                <a:close/>
              </a:path>
            </a:pathLst>
          </a:custGeom>
          <a:ln w="44450">
            <a:gradFill>
              <a:gsLst>
                <a:gs pos="0">
                  <a:schemeClr val="bg2">
                    <a:alpha val="65000"/>
                  </a:schemeClr>
                </a:gs>
                <a:gs pos="98000">
                  <a:schemeClr val="bg2">
                    <a:lumMod val="75000"/>
                    <a:alpha val="55000"/>
                  </a:schemeClr>
                </a:gs>
              </a:gsLst>
              <a:lin ang="5400000" scaled="1"/>
            </a:gradFill>
          </a:ln>
          <a:effectLst>
            <a:outerShdw blurRad="50800" dist="38100" dir="5400000" algn="t" rotWithShape="0">
              <a:prstClr val="black">
                <a:alpha val="50000"/>
              </a:prstClr>
            </a:outerShdw>
          </a:effectLst>
        </p:spPr>
        <p:style>
          <a:lnRef idx="2">
            <a:schemeClr val="accent1">
              <a:shade val="50000"/>
            </a:schemeClr>
          </a:lnRef>
          <a:fillRef idx="1003">
            <a:schemeClr val="dk1"/>
          </a:fillRef>
          <a:effectRef idx="0">
            <a:schemeClr val="accent1"/>
          </a:effectRef>
          <a:fontRef idx="minor">
            <a:schemeClr val="lt1"/>
          </a:fontRef>
        </p:style>
        <p:txBody>
          <a:bodyPr wrap="square" rtlCol="0" anchor="ctr">
            <a:noAutofit/>
          </a:bodyPr>
          <a:lstStyle/>
          <a:p>
            <a:pPr algn="ctr"/>
            <a:endParaRPr lang="en-US" dirty="0"/>
          </a:p>
        </p:txBody>
      </p:sp>
      <p:sp>
        <p:nvSpPr>
          <p:cNvPr id="4" name="TextBox 3">
            <a:extLst>
              <a:ext uri="{FF2B5EF4-FFF2-40B4-BE49-F238E27FC236}">
                <a16:creationId xmlns:a16="http://schemas.microsoft.com/office/drawing/2014/main" id="{8F1D4157-98F4-7949-8074-FA1DC68BFC7A}"/>
              </a:ext>
            </a:extLst>
          </p:cNvPr>
          <p:cNvSpPr txBox="1"/>
          <p:nvPr/>
        </p:nvSpPr>
        <p:spPr>
          <a:xfrm>
            <a:off x="320040" y="2766658"/>
            <a:ext cx="7520940" cy="2345322"/>
          </a:xfrm>
          <a:prstGeom prst="rect">
            <a:avLst/>
          </a:prstGeom>
          <a:noFill/>
        </p:spPr>
        <p:txBody>
          <a:bodyPr wrap="square" rtlCol="0">
            <a:spAutoFit/>
          </a:bodyPr>
          <a:lstStyle/>
          <a:p>
            <a:pPr>
              <a:lnSpc>
                <a:spcPct val="150000"/>
              </a:lnSpc>
            </a:pPr>
            <a:r>
              <a:rPr lang="en-US" sz="2000" dirty="0">
                <a:latin typeface="Times New Roman" panose="02020603050405020304" pitchFamily="18" charset="0"/>
                <a:cs typeface="Times New Roman" panose="02020603050405020304" pitchFamily="18" charset="0"/>
              </a:rPr>
              <a:t>Adventure learning is </a:t>
            </a:r>
            <a:r>
              <a:rPr lang="en-GB" sz="2000" dirty="0">
                <a:latin typeface="Times New Roman" panose="02020603050405020304" pitchFamily="18" charset="0"/>
                <a:cs typeface="Times New Roman" panose="02020603050405020304" pitchFamily="18" charset="0"/>
              </a:rPr>
              <a:t>about participants learning through experiences rather than facts (Berry and Hodgson, 2011). By letting children learn in an outdoor environment and exposing them to potentially dangerous situations it teaches them about risk and safety, these scenarios can help the mental development of children (Stidder, 2020). </a:t>
            </a:r>
            <a:endParaRPr lang="en-US" sz="2000" dirty="0">
              <a:latin typeface="Times New Roman" panose="02020603050405020304" pitchFamily="18" charset="0"/>
              <a:cs typeface="Times New Roman" panose="02020603050405020304" pitchFamily="18" charset="0"/>
            </a:endParaRPr>
          </a:p>
        </p:txBody>
      </p:sp>
      <p:pic>
        <p:nvPicPr>
          <p:cNvPr id="2050" name="Picture 2" descr="Adventure Learning Program">
            <a:extLst>
              <a:ext uri="{FF2B5EF4-FFF2-40B4-BE49-F238E27FC236}">
                <a16:creationId xmlns:a16="http://schemas.microsoft.com/office/drawing/2014/main" id="{62FCBE3F-7F5C-D34D-97CF-930745FD907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5333"/>
          <a:stretch/>
        </p:blipFill>
        <p:spPr bwMode="auto">
          <a:xfrm>
            <a:off x="8001000" y="4160221"/>
            <a:ext cx="4030980" cy="252201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C4EA83D-7E52-024D-87A5-059DD5C664F3}"/>
              </a:ext>
            </a:extLst>
          </p:cNvPr>
          <p:cNvSpPr txBox="1"/>
          <p:nvPr/>
        </p:nvSpPr>
        <p:spPr>
          <a:xfrm>
            <a:off x="460744" y="697472"/>
            <a:ext cx="11270511" cy="646331"/>
          </a:xfrm>
          <a:prstGeom prst="rect">
            <a:avLst/>
          </a:prstGeom>
          <a:noFill/>
        </p:spPr>
        <p:txBody>
          <a:bodyPr wrap="square" rtlCol="0">
            <a:spAutoFit/>
          </a:bodyPr>
          <a:lstStyle/>
          <a:p>
            <a:pPr algn="ctr"/>
            <a:r>
              <a:rPr lang="en-US" sz="3600" spc="600" dirty="0">
                <a:solidFill>
                  <a:schemeClr val="bg1"/>
                </a:solidFill>
                <a:latin typeface="Times New Roman" panose="02020603050405020304" pitchFamily="18" charset="0"/>
                <a:cs typeface="Times New Roman" panose="02020603050405020304" pitchFamily="18" charset="0"/>
              </a:rPr>
              <a:t>Importance of adventure learning. </a:t>
            </a:r>
            <a:endParaRPr lang="en-US" sz="3600" spc="600" dirty="0"/>
          </a:p>
        </p:txBody>
      </p:sp>
    </p:spTree>
    <p:extLst>
      <p:ext uri="{BB962C8B-B14F-4D97-AF65-F5344CB8AC3E}">
        <p14:creationId xmlns:p14="http://schemas.microsoft.com/office/powerpoint/2010/main" val="3947311594"/>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690F3EE-0CD1-4520-B020-4E1DF3141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9EFDE1E9-7FE0-45CA-9DE2-237F77319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2270840"/>
          </a:xfrm>
          <a:custGeom>
            <a:avLst/>
            <a:gdLst>
              <a:gd name="connsiteX0" fmla="*/ 0 w 12192000"/>
              <a:gd name="connsiteY0" fmla="*/ 0 h 2270840"/>
              <a:gd name="connsiteX1" fmla="*/ 12192000 w 12192000"/>
              <a:gd name="connsiteY1" fmla="*/ 0 h 2270840"/>
              <a:gd name="connsiteX2" fmla="*/ 12192000 w 12192000"/>
              <a:gd name="connsiteY2" fmla="*/ 519831 h 2270840"/>
              <a:gd name="connsiteX3" fmla="*/ 12192000 w 12192000"/>
              <a:gd name="connsiteY3" fmla="*/ 744794 h 2270840"/>
              <a:gd name="connsiteX4" fmla="*/ 12192000 w 12192000"/>
              <a:gd name="connsiteY4" fmla="*/ 1754022 h 2270840"/>
              <a:gd name="connsiteX5" fmla="*/ 11957522 w 12192000"/>
              <a:gd name="connsiteY5" fmla="*/ 1797924 h 2270840"/>
              <a:gd name="connsiteX6" fmla="*/ 11679973 w 12192000"/>
              <a:gd name="connsiteY6" fmla="*/ 1847668 h 2270840"/>
              <a:gd name="connsiteX7" fmla="*/ 11401197 w 12192000"/>
              <a:gd name="connsiteY7" fmla="*/ 1896361 h 2270840"/>
              <a:gd name="connsiteX8" fmla="*/ 11121192 w 12192000"/>
              <a:gd name="connsiteY8" fmla="*/ 1938047 h 2270840"/>
              <a:gd name="connsiteX9" fmla="*/ 10842416 w 12192000"/>
              <a:gd name="connsiteY9" fmla="*/ 1980084 h 2270840"/>
              <a:gd name="connsiteX10" fmla="*/ 10562411 w 12192000"/>
              <a:gd name="connsiteY10" fmla="*/ 2019319 h 2270840"/>
              <a:gd name="connsiteX11" fmla="*/ 10286091 w 12192000"/>
              <a:gd name="connsiteY11" fmla="*/ 2052948 h 2270840"/>
              <a:gd name="connsiteX12" fmla="*/ 10006086 w 12192000"/>
              <a:gd name="connsiteY12" fmla="*/ 2084826 h 2270840"/>
              <a:gd name="connsiteX13" fmla="*/ 9727310 w 12192000"/>
              <a:gd name="connsiteY13" fmla="*/ 2113902 h 2270840"/>
              <a:gd name="connsiteX14" fmla="*/ 9453445 w 12192000"/>
              <a:gd name="connsiteY14" fmla="*/ 2139124 h 2270840"/>
              <a:gd name="connsiteX15" fmla="*/ 9175897 w 12192000"/>
              <a:gd name="connsiteY15" fmla="*/ 2164346 h 2270840"/>
              <a:gd name="connsiteX16" fmla="*/ 8902033 w 12192000"/>
              <a:gd name="connsiteY16" fmla="*/ 2185365 h 2270840"/>
              <a:gd name="connsiteX17" fmla="*/ 8628169 w 12192000"/>
              <a:gd name="connsiteY17" fmla="*/ 2201829 h 2270840"/>
              <a:gd name="connsiteX18" fmla="*/ 8355533 w 12192000"/>
              <a:gd name="connsiteY18" fmla="*/ 2218995 h 2270840"/>
              <a:gd name="connsiteX19" fmla="*/ 8085353 w 12192000"/>
              <a:gd name="connsiteY19" fmla="*/ 2233357 h 2270840"/>
              <a:gd name="connsiteX20" fmla="*/ 7817629 w 12192000"/>
              <a:gd name="connsiteY20" fmla="*/ 2243516 h 2270840"/>
              <a:gd name="connsiteX21" fmla="*/ 7549905 w 12192000"/>
              <a:gd name="connsiteY21" fmla="*/ 2252274 h 2270840"/>
              <a:gd name="connsiteX22" fmla="*/ 7284638 w 12192000"/>
              <a:gd name="connsiteY22" fmla="*/ 2260681 h 2270840"/>
              <a:gd name="connsiteX23" fmla="*/ 7023055 w 12192000"/>
              <a:gd name="connsiteY23" fmla="*/ 2264535 h 2270840"/>
              <a:gd name="connsiteX24" fmla="*/ 6761472 w 12192000"/>
              <a:gd name="connsiteY24" fmla="*/ 2268738 h 2270840"/>
              <a:gd name="connsiteX25" fmla="*/ 6503573 w 12192000"/>
              <a:gd name="connsiteY25" fmla="*/ 2270840 h 2270840"/>
              <a:gd name="connsiteX26" fmla="*/ 6248130 w 12192000"/>
              <a:gd name="connsiteY26" fmla="*/ 2268738 h 2270840"/>
              <a:gd name="connsiteX27" fmla="*/ 5995144 w 12192000"/>
              <a:gd name="connsiteY27" fmla="*/ 2268738 h 2270840"/>
              <a:gd name="connsiteX28" fmla="*/ 5744613 w 12192000"/>
              <a:gd name="connsiteY28" fmla="*/ 2264535 h 2270840"/>
              <a:gd name="connsiteX29" fmla="*/ 5498995 w 12192000"/>
              <a:gd name="connsiteY29" fmla="*/ 2258229 h 2270840"/>
              <a:gd name="connsiteX30" fmla="*/ 5255834 w 12192000"/>
              <a:gd name="connsiteY30" fmla="*/ 2252274 h 2270840"/>
              <a:gd name="connsiteX31" fmla="*/ 5017584 w 12192000"/>
              <a:gd name="connsiteY31" fmla="*/ 2245618 h 2270840"/>
              <a:gd name="connsiteX32" fmla="*/ 4780562 w 12192000"/>
              <a:gd name="connsiteY32" fmla="*/ 2235459 h 2270840"/>
              <a:gd name="connsiteX33" fmla="*/ 4547227 w 12192000"/>
              <a:gd name="connsiteY33" fmla="*/ 2224599 h 2270840"/>
              <a:gd name="connsiteX34" fmla="*/ 4318800 w 12192000"/>
              <a:gd name="connsiteY34" fmla="*/ 2214791 h 2270840"/>
              <a:gd name="connsiteX35" fmla="*/ 3873004 w 12192000"/>
              <a:gd name="connsiteY35" fmla="*/ 2187116 h 2270840"/>
              <a:gd name="connsiteX36" fmla="*/ 3445628 w 12192000"/>
              <a:gd name="connsiteY36" fmla="*/ 2157691 h 2270840"/>
              <a:gd name="connsiteX37" fmla="*/ 3035446 w 12192000"/>
              <a:gd name="connsiteY37" fmla="*/ 2126863 h 2270840"/>
              <a:gd name="connsiteX38" fmla="*/ 2647370 w 12192000"/>
              <a:gd name="connsiteY38" fmla="*/ 2092884 h 2270840"/>
              <a:gd name="connsiteX39" fmla="*/ 2276487 w 12192000"/>
              <a:gd name="connsiteY39" fmla="*/ 2057502 h 2270840"/>
              <a:gd name="connsiteX40" fmla="*/ 1932621 w 12192000"/>
              <a:gd name="connsiteY40" fmla="*/ 2019319 h 2270840"/>
              <a:gd name="connsiteX41" fmla="*/ 1609634 w 12192000"/>
              <a:gd name="connsiteY41" fmla="*/ 1981836 h 2270840"/>
              <a:gd name="connsiteX42" fmla="*/ 1312435 w 12192000"/>
              <a:gd name="connsiteY42" fmla="*/ 1944353 h 2270840"/>
              <a:gd name="connsiteX43" fmla="*/ 1039799 w 12192000"/>
              <a:gd name="connsiteY43" fmla="*/ 1908972 h 2270840"/>
              <a:gd name="connsiteX44" fmla="*/ 797865 w 12192000"/>
              <a:gd name="connsiteY44" fmla="*/ 1875342 h 2270840"/>
              <a:gd name="connsiteX45" fmla="*/ 579265 w 12192000"/>
              <a:gd name="connsiteY45" fmla="*/ 1843464 h 2270840"/>
              <a:gd name="connsiteX46" fmla="*/ 395052 w 12192000"/>
              <a:gd name="connsiteY46" fmla="*/ 1816841 h 2270840"/>
              <a:gd name="connsiteX47" fmla="*/ 240312 w 12192000"/>
              <a:gd name="connsiteY47" fmla="*/ 1791618 h 2270840"/>
              <a:gd name="connsiteX48" fmla="*/ 27853 w 12192000"/>
              <a:gd name="connsiteY48" fmla="*/ 1755537 h 2270840"/>
              <a:gd name="connsiteX49" fmla="*/ 0 w 12192000"/>
              <a:gd name="connsiteY49" fmla="*/ 1750824 h 2270840"/>
              <a:gd name="connsiteX50" fmla="*/ 0 w 12192000"/>
              <a:gd name="connsiteY50" fmla="*/ 744794 h 2270840"/>
              <a:gd name="connsiteX51" fmla="*/ 0 w 12192000"/>
              <a:gd name="connsiteY51" fmla="*/ 519831 h 2270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000" h="2270840">
                <a:moveTo>
                  <a:pt x="0" y="0"/>
                </a:moveTo>
                <a:lnTo>
                  <a:pt x="12192000" y="0"/>
                </a:lnTo>
                <a:lnTo>
                  <a:pt x="12192000" y="519831"/>
                </a:lnTo>
                <a:lnTo>
                  <a:pt x="12192000" y="744794"/>
                </a:lnTo>
                <a:lnTo>
                  <a:pt x="12192000" y="1754022"/>
                </a:lnTo>
                <a:lnTo>
                  <a:pt x="11957522" y="1797924"/>
                </a:lnTo>
                <a:lnTo>
                  <a:pt x="11679973" y="1847668"/>
                </a:lnTo>
                <a:lnTo>
                  <a:pt x="11401197" y="1896361"/>
                </a:lnTo>
                <a:lnTo>
                  <a:pt x="11121192" y="1938047"/>
                </a:lnTo>
                <a:lnTo>
                  <a:pt x="10842416" y="1980084"/>
                </a:lnTo>
                <a:lnTo>
                  <a:pt x="10562411" y="2019319"/>
                </a:lnTo>
                <a:lnTo>
                  <a:pt x="10286091" y="2052948"/>
                </a:lnTo>
                <a:lnTo>
                  <a:pt x="10006086" y="2084826"/>
                </a:lnTo>
                <a:lnTo>
                  <a:pt x="9727310" y="2113902"/>
                </a:lnTo>
                <a:lnTo>
                  <a:pt x="9453445" y="2139124"/>
                </a:lnTo>
                <a:lnTo>
                  <a:pt x="9175897" y="2164346"/>
                </a:lnTo>
                <a:lnTo>
                  <a:pt x="8902033" y="2185365"/>
                </a:lnTo>
                <a:lnTo>
                  <a:pt x="8628169" y="2201829"/>
                </a:lnTo>
                <a:lnTo>
                  <a:pt x="8355533" y="2218995"/>
                </a:lnTo>
                <a:lnTo>
                  <a:pt x="8085353" y="2233357"/>
                </a:lnTo>
                <a:lnTo>
                  <a:pt x="7817629" y="2243516"/>
                </a:lnTo>
                <a:lnTo>
                  <a:pt x="7549905" y="2252274"/>
                </a:lnTo>
                <a:lnTo>
                  <a:pt x="7284638" y="2260681"/>
                </a:lnTo>
                <a:lnTo>
                  <a:pt x="7023055" y="2264535"/>
                </a:lnTo>
                <a:lnTo>
                  <a:pt x="6761472" y="2268738"/>
                </a:lnTo>
                <a:lnTo>
                  <a:pt x="6503573" y="2270840"/>
                </a:lnTo>
                <a:lnTo>
                  <a:pt x="6248130" y="2268738"/>
                </a:lnTo>
                <a:lnTo>
                  <a:pt x="5995144" y="2268738"/>
                </a:lnTo>
                <a:lnTo>
                  <a:pt x="5744613" y="2264535"/>
                </a:lnTo>
                <a:lnTo>
                  <a:pt x="5498995" y="2258229"/>
                </a:lnTo>
                <a:lnTo>
                  <a:pt x="5255834" y="2252274"/>
                </a:lnTo>
                <a:lnTo>
                  <a:pt x="5017584" y="2245618"/>
                </a:lnTo>
                <a:lnTo>
                  <a:pt x="4780562" y="2235459"/>
                </a:lnTo>
                <a:lnTo>
                  <a:pt x="4547227" y="2224599"/>
                </a:lnTo>
                <a:lnTo>
                  <a:pt x="4318800" y="2214791"/>
                </a:lnTo>
                <a:lnTo>
                  <a:pt x="3873004" y="2187116"/>
                </a:lnTo>
                <a:lnTo>
                  <a:pt x="3445628" y="2157691"/>
                </a:lnTo>
                <a:lnTo>
                  <a:pt x="3035446" y="2126863"/>
                </a:lnTo>
                <a:lnTo>
                  <a:pt x="2647370" y="2092884"/>
                </a:lnTo>
                <a:lnTo>
                  <a:pt x="2276487" y="2057502"/>
                </a:lnTo>
                <a:lnTo>
                  <a:pt x="1932621" y="2019319"/>
                </a:lnTo>
                <a:lnTo>
                  <a:pt x="1609634" y="1981836"/>
                </a:lnTo>
                <a:lnTo>
                  <a:pt x="1312435" y="1944353"/>
                </a:lnTo>
                <a:lnTo>
                  <a:pt x="1039799" y="1908972"/>
                </a:lnTo>
                <a:lnTo>
                  <a:pt x="797865" y="1875342"/>
                </a:lnTo>
                <a:lnTo>
                  <a:pt x="579265" y="1843464"/>
                </a:lnTo>
                <a:lnTo>
                  <a:pt x="395052" y="1816841"/>
                </a:lnTo>
                <a:lnTo>
                  <a:pt x="240312" y="1791618"/>
                </a:lnTo>
                <a:lnTo>
                  <a:pt x="27853" y="1755537"/>
                </a:lnTo>
                <a:lnTo>
                  <a:pt x="0" y="1750824"/>
                </a:lnTo>
                <a:lnTo>
                  <a:pt x="0" y="744794"/>
                </a:lnTo>
                <a:lnTo>
                  <a:pt x="0" y="519831"/>
                </a:lnTo>
                <a:close/>
              </a:path>
            </a:pathLst>
          </a:custGeom>
          <a:ln w="44450">
            <a:gradFill>
              <a:gsLst>
                <a:gs pos="0">
                  <a:schemeClr val="bg2">
                    <a:alpha val="65000"/>
                  </a:schemeClr>
                </a:gs>
                <a:gs pos="98000">
                  <a:schemeClr val="bg2">
                    <a:lumMod val="75000"/>
                    <a:alpha val="55000"/>
                  </a:schemeClr>
                </a:gs>
              </a:gsLst>
              <a:lin ang="5400000" scaled="1"/>
            </a:gradFill>
          </a:ln>
          <a:effectLst>
            <a:outerShdw blurRad="50800" dist="38100" dir="5400000" algn="t" rotWithShape="0">
              <a:prstClr val="black">
                <a:alpha val="50000"/>
              </a:prstClr>
            </a:outerShdw>
          </a:effectLst>
        </p:spPr>
        <p:style>
          <a:lnRef idx="2">
            <a:schemeClr val="accent1">
              <a:shade val="50000"/>
            </a:schemeClr>
          </a:lnRef>
          <a:fillRef idx="1003">
            <a:schemeClr val="dk1"/>
          </a:fillRef>
          <a:effectRef idx="0">
            <a:schemeClr val="accent1"/>
          </a:effectRef>
          <a:fontRef idx="minor">
            <a:schemeClr val="lt1"/>
          </a:fontRef>
        </p:style>
        <p:txBody>
          <a:bodyPr wrap="square" rtlCol="0" anchor="ctr">
            <a:noAutofit/>
          </a:bodyPr>
          <a:lstStyle/>
          <a:p>
            <a:pPr algn="ctr"/>
            <a:endParaRPr lang="en-US" dirty="0"/>
          </a:p>
        </p:txBody>
      </p:sp>
      <p:sp>
        <p:nvSpPr>
          <p:cNvPr id="3" name="TextBox 2">
            <a:extLst>
              <a:ext uri="{FF2B5EF4-FFF2-40B4-BE49-F238E27FC236}">
                <a16:creationId xmlns:a16="http://schemas.microsoft.com/office/drawing/2014/main" id="{4C5D0C0B-F946-224C-A90B-096A64C2B3EB}"/>
              </a:ext>
            </a:extLst>
          </p:cNvPr>
          <p:cNvSpPr txBox="1"/>
          <p:nvPr/>
        </p:nvSpPr>
        <p:spPr>
          <a:xfrm>
            <a:off x="617219" y="2763926"/>
            <a:ext cx="8610863" cy="3139321"/>
          </a:xfrm>
          <a:prstGeom prst="rect">
            <a:avLst/>
          </a:prstGeom>
          <a:noFill/>
        </p:spPr>
        <p:txBody>
          <a:bodyPr wrap="square" rtlCol="0">
            <a:spAutoFit/>
          </a:bodyPr>
          <a:lstStyle/>
          <a:p>
            <a:pPr>
              <a:lnSpc>
                <a:spcPct val="150000"/>
              </a:lnSpc>
            </a:pPr>
            <a:r>
              <a:rPr lang="en-GB" sz="2000" dirty="0">
                <a:latin typeface="Times New Roman" panose="02020603050405020304" pitchFamily="18" charset="0"/>
                <a:cs typeface="Times New Roman" panose="02020603050405020304" pitchFamily="18" charset="0"/>
              </a:rPr>
              <a:t>Every child learns differently and within the outdoors there are three main cognitive leaning styles these being visual learners, auditory learners and kinaesthetic learners. visual leaners – pick information up when it is presented to them, auditory learners – pick information up when it is told to them and kinaesthetic learners – are active learners, need to be involved to retain the information. </a:t>
            </a:r>
          </a:p>
          <a:p>
            <a:endParaRPr lang="en-US" dirty="0"/>
          </a:p>
        </p:txBody>
      </p:sp>
      <p:sp>
        <p:nvSpPr>
          <p:cNvPr id="4" name="TextBox 3">
            <a:extLst>
              <a:ext uri="{FF2B5EF4-FFF2-40B4-BE49-F238E27FC236}">
                <a16:creationId xmlns:a16="http://schemas.microsoft.com/office/drawing/2014/main" id="{2912209D-6434-6C4B-9112-DBDD1151026C}"/>
              </a:ext>
            </a:extLst>
          </p:cNvPr>
          <p:cNvSpPr txBox="1"/>
          <p:nvPr/>
        </p:nvSpPr>
        <p:spPr>
          <a:xfrm>
            <a:off x="617220" y="659219"/>
            <a:ext cx="11196084" cy="646331"/>
          </a:xfrm>
          <a:prstGeom prst="rect">
            <a:avLst/>
          </a:prstGeom>
          <a:noFill/>
        </p:spPr>
        <p:txBody>
          <a:bodyPr wrap="square" rtlCol="0">
            <a:spAutoFit/>
          </a:bodyPr>
          <a:lstStyle/>
          <a:p>
            <a:pPr algn="ctr"/>
            <a:r>
              <a:rPr lang="en-US" sz="3600" spc="600" dirty="0">
                <a:solidFill>
                  <a:schemeClr val="bg1"/>
                </a:solidFill>
                <a:latin typeface="Times New Roman" panose="02020603050405020304" pitchFamily="18" charset="0"/>
                <a:cs typeface="Times New Roman" panose="02020603050405020304" pitchFamily="18" charset="0"/>
              </a:rPr>
              <a:t>Different learning and teaching styles.</a:t>
            </a:r>
            <a:endParaRPr lang="en-US" sz="3600" spc="600" dirty="0"/>
          </a:p>
        </p:txBody>
      </p:sp>
      <p:pic>
        <p:nvPicPr>
          <p:cNvPr id="1026" name="Picture 2" descr="Different Learning Types - Kings College">
            <a:extLst>
              <a:ext uri="{FF2B5EF4-FFF2-40B4-BE49-F238E27FC236}">
                <a16:creationId xmlns:a16="http://schemas.microsoft.com/office/drawing/2014/main" id="{0154AFAD-3D20-8C4E-A56F-83CBD4F70D5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00263" y="4102754"/>
            <a:ext cx="2205085" cy="24646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5168798"/>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690F3EE-0CD1-4520-B020-4E1DF3141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9EFDE1E9-7FE0-45CA-9DE2-237F77319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2270840"/>
          </a:xfrm>
          <a:custGeom>
            <a:avLst/>
            <a:gdLst>
              <a:gd name="connsiteX0" fmla="*/ 0 w 12192000"/>
              <a:gd name="connsiteY0" fmla="*/ 0 h 2270840"/>
              <a:gd name="connsiteX1" fmla="*/ 12192000 w 12192000"/>
              <a:gd name="connsiteY1" fmla="*/ 0 h 2270840"/>
              <a:gd name="connsiteX2" fmla="*/ 12192000 w 12192000"/>
              <a:gd name="connsiteY2" fmla="*/ 519831 h 2270840"/>
              <a:gd name="connsiteX3" fmla="*/ 12192000 w 12192000"/>
              <a:gd name="connsiteY3" fmla="*/ 744794 h 2270840"/>
              <a:gd name="connsiteX4" fmla="*/ 12192000 w 12192000"/>
              <a:gd name="connsiteY4" fmla="*/ 1754022 h 2270840"/>
              <a:gd name="connsiteX5" fmla="*/ 11957522 w 12192000"/>
              <a:gd name="connsiteY5" fmla="*/ 1797924 h 2270840"/>
              <a:gd name="connsiteX6" fmla="*/ 11679973 w 12192000"/>
              <a:gd name="connsiteY6" fmla="*/ 1847668 h 2270840"/>
              <a:gd name="connsiteX7" fmla="*/ 11401197 w 12192000"/>
              <a:gd name="connsiteY7" fmla="*/ 1896361 h 2270840"/>
              <a:gd name="connsiteX8" fmla="*/ 11121192 w 12192000"/>
              <a:gd name="connsiteY8" fmla="*/ 1938047 h 2270840"/>
              <a:gd name="connsiteX9" fmla="*/ 10842416 w 12192000"/>
              <a:gd name="connsiteY9" fmla="*/ 1980084 h 2270840"/>
              <a:gd name="connsiteX10" fmla="*/ 10562411 w 12192000"/>
              <a:gd name="connsiteY10" fmla="*/ 2019319 h 2270840"/>
              <a:gd name="connsiteX11" fmla="*/ 10286091 w 12192000"/>
              <a:gd name="connsiteY11" fmla="*/ 2052948 h 2270840"/>
              <a:gd name="connsiteX12" fmla="*/ 10006086 w 12192000"/>
              <a:gd name="connsiteY12" fmla="*/ 2084826 h 2270840"/>
              <a:gd name="connsiteX13" fmla="*/ 9727310 w 12192000"/>
              <a:gd name="connsiteY13" fmla="*/ 2113902 h 2270840"/>
              <a:gd name="connsiteX14" fmla="*/ 9453445 w 12192000"/>
              <a:gd name="connsiteY14" fmla="*/ 2139124 h 2270840"/>
              <a:gd name="connsiteX15" fmla="*/ 9175897 w 12192000"/>
              <a:gd name="connsiteY15" fmla="*/ 2164346 h 2270840"/>
              <a:gd name="connsiteX16" fmla="*/ 8902033 w 12192000"/>
              <a:gd name="connsiteY16" fmla="*/ 2185365 h 2270840"/>
              <a:gd name="connsiteX17" fmla="*/ 8628169 w 12192000"/>
              <a:gd name="connsiteY17" fmla="*/ 2201829 h 2270840"/>
              <a:gd name="connsiteX18" fmla="*/ 8355533 w 12192000"/>
              <a:gd name="connsiteY18" fmla="*/ 2218995 h 2270840"/>
              <a:gd name="connsiteX19" fmla="*/ 8085353 w 12192000"/>
              <a:gd name="connsiteY19" fmla="*/ 2233357 h 2270840"/>
              <a:gd name="connsiteX20" fmla="*/ 7817629 w 12192000"/>
              <a:gd name="connsiteY20" fmla="*/ 2243516 h 2270840"/>
              <a:gd name="connsiteX21" fmla="*/ 7549905 w 12192000"/>
              <a:gd name="connsiteY21" fmla="*/ 2252274 h 2270840"/>
              <a:gd name="connsiteX22" fmla="*/ 7284638 w 12192000"/>
              <a:gd name="connsiteY22" fmla="*/ 2260681 h 2270840"/>
              <a:gd name="connsiteX23" fmla="*/ 7023055 w 12192000"/>
              <a:gd name="connsiteY23" fmla="*/ 2264535 h 2270840"/>
              <a:gd name="connsiteX24" fmla="*/ 6761472 w 12192000"/>
              <a:gd name="connsiteY24" fmla="*/ 2268738 h 2270840"/>
              <a:gd name="connsiteX25" fmla="*/ 6503573 w 12192000"/>
              <a:gd name="connsiteY25" fmla="*/ 2270840 h 2270840"/>
              <a:gd name="connsiteX26" fmla="*/ 6248130 w 12192000"/>
              <a:gd name="connsiteY26" fmla="*/ 2268738 h 2270840"/>
              <a:gd name="connsiteX27" fmla="*/ 5995144 w 12192000"/>
              <a:gd name="connsiteY27" fmla="*/ 2268738 h 2270840"/>
              <a:gd name="connsiteX28" fmla="*/ 5744613 w 12192000"/>
              <a:gd name="connsiteY28" fmla="*/ 2264535 h 2270840"/>
              <a:gd name="connsiteX29" fmla="*/ 5498995 w 12192000"/>
              <a:gd name="connsiteY29" fmla="*/ 2258229 h 2270840"/>
              <a:gd name="connsiteX30" fmla="*/ 5255834 w 12192000"/>
              <a:gd name="connsiteY30" fmla="*/ 2252274 h 2270840"/>
              <a:gd name="connsiteX31" fmla="*/ 5017584 w 12192000"/>
              <a:gd name="connsiteY31" fmla="*/ 2245618 h 2270840"/>
              <a:gd name="connsiteX32" fmla="*/ 4780562 w 12192000"/>
              <a:gd name="connsiteY32" fmla="*/ 2235459 h 2270840"/>
              <a:gd name="connsiteX33" fmla="*/ 4547227 w 12192000"/>
              <a:gd name="connsiteY33" fmla="*/ 2224599 h 2270840"/>
              <a:gd name="connsiteX34" fmla="*/ 4318800 w 12192000"/>
              <a:gd name="connsiteY34" fmla="*/ 2214791 h 2270840"/>
              <a:gd name="connsiteX35" fmla="*/ 3873004 w 12192000"/>
              <a:gd name="connsiteY35" fmla="*/ 2187116 h 2270840"/>
              <a:gd name="connsiteX36" fmla="*/ 3445628 w 12192000"/>
              <a:gd name="connsiteY36" fmla="*/ 2157691 h 2270840"/>
              <a:gd name="connsiteX37" fmla="*/ 3035446 w 12192000"/>
              <a:gd name="connsiteY37" fmla="*/ 2126863 h 2270840"/>
              <a:gd name="connsiteX38" fmla="*/ 2647370 w 12192000"/>
              <a:gd name="connsiteY38" fmla="*/ 2092884 h 2270840"/>
              <a:gd name="connsiteX39" fmla="*/ 2276487 w 12192000"/>
              <a:gd name="connsiteY39" fmla="*/ 2057502 h 2270840"/>
              <a:gd name="connsiteX40" fmla="*/ 1932621 w 12192000"/>
              <a:gd name="connsiteY40" fmla="*/ 2019319 h 2270840"/>
              <a:gd name="connsiteX41" fmla="*/ 1609634 w 12192000"/>
              <a:gd name="connsiteY41" fmla="*/ 1981836 h 2270840"/>
              <a:gd name="connsiteX42" fmla="*/ 1312435 w 12192000"/>
              <a:gd name="connsiteY42" fmla="*/ 1944353 h 2270840"/>
              <a:gd name="connsiteX43" fmla="*/ 1039799 w 12192000"/>
              <a:gd name="connsiteY43" fmla="*/ 1908972 h 2270840"/>
              <a:gd name="connsiteX44" fmla="*/ 797865 w 12192000"/>
              <a:gd name="connsiteY44" fmla="*/ 1875342 h 2270840"/>
              <a:gd name="connsiteX45" fmla="*/ 579265 w 12192000"/>
              <a:gd name="connsiteY45" fmla="*/ 1843464 h 2270840"/>
              <a:gd name="connsiteX46" fmla="*/ 395052 w 12192000"/>
              <a:gd name="connsiteY46" fmla="*/ 1816841 h 2270840"/>
              <a:gd name="connsiteX47" fmla="*/ 240312 w 12192000"/>
              <a:gd name="connsiteY47" fmla="*/ 1791618 h 2270840"/>
              <a:gd name="connsiteX48" fmla="*/ 27853 w 12192000"/>
              <a:gd name="connsiteY48" fmla="*/ 1755537 h 2270840"/>
              <a:gd name="connsiteX49" fmla="*/ 0 w 12192000"/>
              <a:gd name="connsiteY49" fmla="*/ 1750824 h 2270840"/>
              <a:gd name="connsiteX50" fmla="*/ 0 w 12192000"/>
              <a:gd name="connsiteY50" fmla="*/ 744794 h 2270840"/>
              <a:gd name="connsiteX51" fmla="*/ 0 w 12192000"/>
              <a:gd name="connsiteY51" fmla="*/ 519831 h 2270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000" h="2270840">
                <a:moveTo>
                  <a:pt x="0" y="0"/>
                </a:moveTo>
                <a:lnTo>
                  <a:pt x="12192000" y="0"/>
                </a:lnTo>
                <a:lnTo>
                  <a:pt x="12192000" y="519831"/>
                </a:lnTo>
                <a:lnTo>
                  <a:pt x="12192000" y="744794"/>
                </a:lnTo>
                <a:lnTo>
                  <a:pt x="12192000" y="1754022"/>
                </a:lnTo>
                <a:lnTo>
                  <a:pt x="11957522" y="1797924"/>
                </a:lnTo>
                <a:lnTo>
                  <a:pt x="11679973" y="1847668"/>
                </a:lnTo>
                <a:lnTo>
                  <a:pt x="11401197" y="1896361"/>
                </a:lnTo>
                <a:lnTo>
                  <a:pt x="11121192" y="1938047"/>
                </a:lnTo>
                <a:lnTo>
                  <a:pt x="10842416" y="1980084"/>
                </a:lnTo>
                <a:lnTo>
                  <a:pt x="10562411" y="2019319"/>
                </a:lnTo>
                <a:lnTo>
                  <a:pt x="10286091" y="2052948"/>
                </a:lnTo>
                <a:lnTo>
                  <a:pt x="10006086" y="2084826"/>
                </a:lnTo>
                <a:lnTo>
                  <a:pt x="9727310" y="2113902"/>
                </a:lnTo>
                <a:lnTo>
                  <a:pt x="9453445" y="2139124"/>
                </a:lnTo>
                <a:lnTo>
                  <a:pt x="9175897" y="2164346"/>
                </a:lnTo>
                <a:lnTo>
                  <a:pt x="8902033" y="2185365"/>
                </a:lnTo>
                <a:lnTo>
                  <a:pt x="8628169" y="2201829"/>
                </a:lnTo>
                <a:lnTo>
                  <a:pt x="8355533" y="2218995"/>
                </a:lnTo>
                <a:lnTo>
                  <a:pt x="8085353" y="2233357"/>
                </a:lnTo>
                <a:lnTo>
                  <a:pt x="7817629" y="2243516"/>
                </a:lnTo>
                <a:lnTo>
                  <a:pt x="7549905" y="2252274"/>
                </a:lnTo>
                <a:lnTo>
                  <a:pt x="7284638" y="2260681"/>
                </a:lnTo>
                <a:lnTo>
                  <a:pt x="7023055" y="2264535"/>
                </a:lnTo>
                <a:lnTo>
                  <a:pt x="6761472" y="2268738"/>
                </a:lnTo>
                <a:lnTo>
                  <a:pt x="6503573" y="2270840"/>
                </a:lnTo>
                <a:lnTo>
                  <a:pt x="6248130" y="2268738"/>
                </a:lnTo>
                <a:lnTo>
                  <a:pt x="5995144" y="2268738"/>
                </a:lnTo>
                <a:lnTo>
                  <a:pt x="5744613" y="2264535"/>
                </a:lnTo>
                <a:lnTo>
                  <a:pt x="5498995" y="2258229"/>
                </a:lnTo>
                <a:lnTo>
                  <a:pt x="5255834" y="2252274"/>
                </a:lnTo>
                <a:lnTo>
                  <a:pt x="5017584" y="2245618"/>
                </a:lnTo>
                <a:lnTo>
                  <a:pt x="4780562" y="2235459"/>
                </a:lnTo>
                <a:lnTo>
                  <a:pt x="4547227" y="2224599"/>
                </a:lnTo>
                <a:lnTo>
                  <a:pt x="4318800" y="2214791"/>
                </a:lnTo>
                <a:lnTo>
                  <a:pt x="3873004" y="2187116"/>
                </a:lnTo>
                <a:lnTo>
                  <a:pt x="3445628" y="2157691"/>
                </a:lnTo>
                <a:lnTo>
                  <a:pt x="3035446" y="2126863"/>
                </a:lnTo>
                <a:lnTo>
                  <a:pt x="2647370" y="2092884"/>
                </a:lnTo>
                <a:lnTo>
                  <a:pt x="2276487" y="2057502"/>
                </a:lnTo>
                <a:lnTo>
                  <a:pt x="1932621" y="2019319"/>
                </a:lnTo>
                <a:lnTo>
                  <a:pt x="1609634" y="1981836"/>
                </a:lnTo>
                <a:lnTo>
                  <a:pt x="1312435" y="1944353"/>
                </a:lnTo>
                <a:lnTo>
                  <a:pt x="1039799" y="1908972"/>
                </a:lnTo>
                <a:lnTo>
                  <a:pt x="797865" y="1875342"/>
                </a:lnTo>
                <a:lnTo>
                  <a:pt x="579265" y="1843464"/>
                </a:lnTo>
                <a:lnTo>
                  <a:pt x="395052" y="1816841"/>
                </a:lnTo>
                <a:lnTo>
                  <a:pt x="240312" y="1791618"/>
                </a:lnTo>
                <a:lnTo>
                  <a:pt x="27853" y="1755537"/>
                </a:lnTo>
                <a:lnTo>
                  <a:pt x="0" y="1750824"/>
                </a:lnTo>
                <a:lnTo>
                  <a:pt x="0" y="744794"/>
                </a:lnTo>
                <a:lnTo>
                  <a:pt x="0" y="519831"/>
                </a:lnTo>
                <a:close/>
              </a:path>
            </a:pathLst>
          </a:custGeom>
          <a:ln w="44450">
            <a:gradFill>
              <a:gsLst>
                <a:gs pos="0">
                  <a:schemeClr val="bg2">
                    <a:alpha val="65000"/>
                  </a:schemeClr>
                </a:gs>
                <a:gs pos="98000">
                  <a:schemeClr val="bg2">
                    <a:lumMod val="75000"/>
                    <a:alpha val="55000"/>
                  </a:schemeClr>
                </a:gs>
              </a:gsLst>
              <a:lin ang="5400000" scaled="1"/>
            </a:gradFill>
          </a:ln>
          <a:effectLst>
            <a:outerShdw blurRad="50800" dist="38100" dir="5400000" algn="t" rotWithShape="0">
              <a:prstClr val="black">
                <a:alpha val="50000"/>
              </a:prstClr>
            </a:outerShdw>
          </a:effectLst>
        </p:spPr>
        <p:style>
          <a:lnRef idx="2">
            <a:schemeClr val="accent1">
              <a:shade val="50000"/>
            </a:schemeClr>
          </a:lnRef>
          <a:fillRef idx="1003">
            <a:schemeClr val="dk1"/>
          </a:fillRef>
          <a:effectRef idx="0">
            <a:schemeClr val="accent1"/>
          </a:effectRef>
          <a:fontRef idx="minor">
            <a:schemeClr val="lt1"/>
          </a:fontRef>
        </p:style>
        <p:txBody>
          <a:bodyPr wrap="square" rtlCol="0" anchor="ctr">
            <a:noAutofit/>
          </a:bodyPr>
          <a:lstStyle/>
          <a:p>
            <a:pPr algn="ctr"/>
            <a:endParaRPr lang="en-US" dirty="0"/>
          </a:p>
        </p:txBody>
      </p:sp>
      <p:sp>
        <p:nvSpPr>
          <p:cNvPr id="4" name="TextBox 3">
            <a:extLst>
              <a:ext uri="{FF2B5EF4-FFF2-40B4-BE49-F238E27FC236}">
                <a16:creationId xmlns:a16="http://schemas.microsoft.com/office/drawing/2014/main" id="{8F1D4157-98F4-7949-8074-FA1DC68BFC7A}"/>
              </a:ext>
            </a:extLst>
          </p:cNvPr>
          <p:cNvSpPr txBox="1"/>
          <p:nvPr/>
        </p:nvSpPr>
        <p:spPr>
          <a:xfrm>
            <a:off x="320040" y="2766658"/>
            <a:ext cx="7520940" cy="498663"/>
          </a:xfrm>
          <a:prstGeom prst="rect">
            <a:avLst/>
          </a:prstGeom>
          <a:noFill/>
        </p:spPr>
        <p:txBody>
          <a:bodyPr wrap="square" rtlCol="0">
            <a:spAutoFit/>
          </a:bodyPr>
          <a:lstStyle/>
          <a:p>
            <a:pPr>
              <a:lnSpc>
                <a:spcPct val="150000"/>
              </a:lnSpc>
            </a:pPr>
            <a:endParaRPr lang="en-US" sz="2000" dirty="0">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4FC2444D-5932-E64E-8E6B-9D5C1C37F7A4}"/>
              </a:ext>
            </a:extLst>
          </p:cNvPr>
          <p:cNvSpPr txBox="1"/>
          <p:nvPr/>
        </p:nvSpPr>
        <p:spPr>
          <a:xfrm>
            <a:off x="640080" y="2555836"/>
            <a:ext cx="7520940" cy="4062651"/>
          </a:xfrm>
          <a:prstGeom prst="rect">
            <a:avLst/>
          </a:prstGeom>
          <a:noFill/>
        </p:spPr>
        <p:txBody>
          <a:bodyPr wrap="square" rtlCol="0">
            <a:spAutoFit/>
          </a:bodyPr>
          <a:lstStyle/>
          <a:p>
            <a:pPr>
              <a:lnSpc>
                <a:spcPct val="150000"/>
              </a:lnSpc>
            </a:pPr>
            <a:r>
              <a:rPr lang="en-GB" sz="2000" dirty="0">
                <a:latin typeface="Times New Roman" panose="02020603050405020304" pitchFamily="18" charset="0"/>
                <a:cs typeface="Times New Roman" panose="02020603050405020304" pitchFamily="18" charset="0"/>
              </a:rPr>
              <a:t>“Physical Literacy can be described as the motivation, confidence, physical competence, knowledge and understanding to value and take responsibility for engagement in physical activities.” (Whitehead, 2016).</a:t>
            </a:r>
          </a:p>
          <a:p>
            <a:pPr>
              <a:lnSpc>
                <a:spcPct val="150000"/>
              </a:lnSpc>
            </a:pPr>
            <a:endParaRPr lang="en-US" sz="2000" dirty="0">
              <a:latin typeface="Times New Roman" panose="02020603050405020304" pitchFamily="18" charset="0"/>
              <a:cs typeface="Times New Roman" panose="02020603050405020304" pitchFamily="18" charset="0"/>
            </a:endParaRPr>
          </a:p>
          <a:p>
            <a:pPr>
              <a:lnSpc>
                <a:spcPct val="150000"/>
              </a:lnSpc>
            </a:pPr>
            <a:r>
              <a:rPr lang="en-GB" sz="2000" dirty="0">
                <a:latin typeface="Times New Roman" panose="02020603050405020304" pitchFamily="18" charset="0"/>
                <a:cs typeface="Times New Roman" panose="02020603050405020304" pitchFamily="18" charset="0"/>
              </a:rPr>
              <a:t>By children taking part in adventures activities, it exposes them outside their comfort zone and is known to help pupils overcome stress and anxiety.</a:t>
            </a:r>
          </a:p>
          <a:p>
            <a:endParaRPr lang="en-US" dirty="0"/>
          </a:p>
        </p:txBody>
      </p:sp>
      <p:pic>
        <p:nvPicPr>
          <p:cNvPr id="5122" name="Picture 2" descr="Physical literacy - Sport for Life">
            <a:extLst>
              <a:ext uri="{FF2B5EF4-FFF2-40B4-BE49-F238E27FC236}">
                <a16:creationId xmlns:a16="http://schemas.microsoft.com/office/drawing/2014/main" id="{A60E3FFE-A19E-7E40-8184-829F2ECEA9F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73540" y="3986971"/>
            <a:ext cx="2743200" cy="27432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BF05DD94-44A3-044C-98CD-22263B9FCDDF}"/>
              </a:ext>
            </a:extLst>
          </p:cNvPr>
          <p:cNvSpPr txBox="1"/>
          <p:nvPr/>
        </p:nvSpPr>
        <p:spPr>
          <a:xfrm>
            <a:off x="247650" y="497441"/>
            <a:ext cx="11696700" cy="1200329"/>
          </a:xfrm>
          <a:prstGeom prst="rect">
            <a:avLst/>
          </a:prstGeom>
          <a:noFill/>
        </p:spPr>
        <p:txBody>
          <a:bodyPr wrap="square" rtlCol="0">
            <a:spAutoFit/>
          </a:bodyPr>
          <a:lstStyle/>
          <a:p>
            <a:pPr algn="ctr"/>
            <a:r>
              <a:rPr lang="en-US" sz="3600" spc="600" dirty="0">
                <a:solidFill>
                  <a:schemeClr val="bg1"/>
                </a:solidFill>
                <a:latin typeface="Times New Roman" panose="02020603050405020304" pitchFamily="18" charset="0"/>
                <a:cs typeface="Times New Roman" panose="02020603050405020304" pitchFamily="18" charset="0"/>
              </a:rPr>
              <a:t>The outdoors and how it helps children's physical literacy.</a:t>
            </a:r>
            <a:endParaRPr lang="en-US" sz="3600" spc="600" dirty="0"/>
          </a:p>
        </p:txBody>
      </p:sp>
    </p:spTree>
    <p:extLst>
      <p:ext uri="{BB962C8B-B14F-4D97-AF65-F5344CB8AC3E}">
        <p14:creationId xmlns:p14="http://schemas.microsoft.com/office/powerpoint/2010/main" val="140459767"/>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690F3EE-0CD1-4520-B020-4E1DF3141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9EFDE1E9-7FE0-45CA-9DE2-237F77319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2270840"/>
          </a:xfrm>
          <a:custGeom>
            <a:avLst/>
            <a:gdLst>
              <a:gd name="connsiteX0" fmla="*/ 0 w 12192000"/>
              <a:gd name="connsiteY0" fmla="*/ 0 h 2270840"/>
              <a:gd name="connsiteX1" fmla="*/ 12192000 w 12192000"/>
              <a:gd name="connsiteY1" fmla="*/ 0 h 2270840"/>
              <a:gd name="connsiteX2" fmla="*/ 12192000 w 12192000"/>
              <a:gd name="connsiteY2" fmla="*/ 519831 h 2270840"/>
              <a:gd name="connsiteX3" fmla="*/ 12192000 w 12192000"/>
              <a:gd name="connsiteY3" fmla="*/ 744794 h 2270840"/>
              <a:gd name="connsiteX4" fmla="*/ 12192000 w 12192000"/>
              <a:gd name="connsiteY4" fmla="*/ 1754022 h 2270840"/>
              <a:gd name="connsiteX5" fmla="*/ 11957522 w 12192000"/>
              <a:gd name="connsiteY5" fmla="*/ 1797924 h 2270840"/>
              <a:gd name="connsiteX6" fmla="*/ 11679973 w 12192000"/>
              <a:gd name="connsiteY6" fmla="*/ 1847668 h 2270840"/>
              <a:gd name="connsiteX7" fmla="*/ 11401197 w 12192000"/>
              <a:gd name="connsiteY7" fmla="*/ 1896361 h 2270840"/>
              <a:gd name="connsiteX8" fmla="*/ 11121192 w 12192000"/>
              <a:gd name="connsiteY8" fmla="*/ 1938047 h 2270840"/>
              <a:gd name="connsiteX9" fmla="*/ 10842416 w 12192000"/>
              <a:gd name="connsiteY9" fmla="*/ 1980084 h 2270840"/>
              <a:gd name="connsiteX10" fmla="*/ 10562411 w 12192000"/>
              <a:gd name="connsiteY10" fmla="*/ 2019319 h 2270840"/>
              <a:gd name="connsiteX11" fmla="*/ 10286091 w 12192000"/>
              <a:gd name="connsiteY11" fmla="*/ 2052948 h 2270840"/>
              <a:gd name="connsiteX12" fmla="*/ 10006086 w 12192000"/>
              <a:gd name="connsiteY12" fmla="*/ 2084826 h 2270840"/>
              <a:gd name="connsiteX13" fmla="*/ 9727310 w 12192000"/>
              <a:gd name="connsiteY13" fmla="*/ 2113902 h 2270840"/>
              <a:gd name="connsiteX14" fmla="*/ 9453445 w 12192000"/>
              <a:gd name="connsiteY14" fmla="*/ 2139124 h 2270840"/>
              <a:gd name="connsiteX15" fmla="*/ 9175897 w 12192000"/>
              <a:gd name="connsiteY15" fmla="*/ 2164346 h 2270840"/>
              <a:gd name="connsiteX16" fmla="*/ 8902033 w 12192000"/>
              <a:gd name="connsiteY16" fmla="*/ 2185365 h 2270840"/>
              <a:gd name="connsiteX17" fmla="*/ 8628169 w 12192000"/>
              <a:gd name="connsiteY17" fmla="*/ 2201829 h 2270840"/>
              <a:gd name="connsiteX18" fmla="*/ 8355533 w 12192000"/>
              <a:gd name="connsiteY18" fmla="*/ 2218995 h 2270840"/>
              <a:gd name="connsiteX19" fmla="*/ 8085353 w 12192000"/>
              <a:gd name="connsiteY19" fmla="*/ 2233357 h 2270840"/>
              <a:gd name="connsiteX20" fmla="*/ 7817629 w 12192000"/>
              <a:gd name="connsiteY20" fmla="*/ 2243516 h 2270840"/>
              <a:gd name="connsiteX21" fmla="*/ 7549905 w 12192000"/>
              <a:gd name="connsiteY21" fmla="*/ 2252274 h 2270840"/>
              <a:gd name="connsiteX22" fmla="*/ 7284638 w 12192000"/>
              <a:gd name="connsiteY22" fmla="*/ 2260681 h 2270840"/>
              <a:gd name="connsiteX23" fmla="*/ 7023055 w 12192000"/>
              <a:gd name="connsiteY23" fmla="*/ 2264535 h 2270840"/>
              <a:gd name="connsiteX24" fmla="*/ 6761472 w 12192000"/>
              <a:gd name="connsiteY24" fmla="*/ 2268738 h 2270840"/>
              <a:gd name="connsiteX25" fmla="*/ 6503573 w 12192000"/>
              <a:gd name="connsiteY25" fmla="*/ 2270840 h 2270840"/>
              <a:gd name="connsiteX26" fmla="*/ 6248130 w 12192000"/>
              <a:gd name="connsiteY26" fmla="*/ 2268738 h 2270840"/>
              <a:gd name="connsiteX27" fmla="*/ 5995144 w 12192000"/>
              <a:gd name="connsiteY27" fmla="*/ 2268738 h 2270840"/>
              <a:gd name="connsiteX28" fmla="*/ 5744613 w 12192000"/>
              <a:gd name="connsiteY28" fmla="*/ 2264535 h 2270840"/>
              <a:gd name="connsiteX29" fmla="*/ 5498995 w 12192000"/>
              <a:gd name="connsiteY29" fmla="*/ 2258229 h 2270840"/>
              <a:gd name="connsiteX30" fmla="*/ 5255834 w 12192000"/>
              <a:gd name="connsiteY30" fmla="*/ 2252274 h 2270840"/>
              <a:gd name="connsiteX31" fmla="*/ 5017584 w 12192000"/>
              <a:gd name="connsiteY31" fmla="*/ 2245618 h 2270840"/>
              <a:gd name="connsiteX32" fmla="*/ 4780562 w 12192000"/>
              <a:gd name="connsiteY32" fmla="*/ 2235459 h 2270840"/>
              <a:gd name="connsiteX33" fmla="*/ 4547227 w 12192000"/>
              <a:gd name="connsiteY33" fmla="*/ 2224599 h 2270840"/>
              <a:gd name="connsiteX34" fmla="*/ 4318800 w 12192000"/>
              <a:gd name="connsiteY34" fmla="*/ 2214791 h 2270840"/>
              <a:gd name="connsiteX35" fmla="*/ 3873004 w 12192000"/>
              <a:gd name="connsiteY35" fmla="*/ 2187116 h 2270840"/>
              <a:gd name="connsiteX36" fmla="*/ 3445628 w 12192000"/>
              <a:gd name="connsiteY36" fmla="*/ 2157691 h 2270840"/>
              <a:gd name="connsiteX37" fmla="*/ 3035446 w 12192000"/>
              <a:gd name="connsiteY37" fmla="*/ 2126863 h 2270840"/>
              <a:gd name="connsiteX38" fmla="*/ 2647370 w 12192000"/>
              <a:gd name="connsiteY38" fmla="*/ 2092884 h 2270840"/>
              <a:gd name="connsiteX39" fmla="*/ 2276487 w 12192000"/>
              <a:gd name="connsiteY39" fmla="*/ 2057502 h 2270840"/>
              <a:gd name="connsiteX40" fmla="*/ 1932621 w 12192000"/>
              <a:gd name="connsiteY40" fmla="*/ 2019319 h 2270840"/>
              <a:gd name="connsiteX41" fmla="*/ 1609634 w 12192000"/>
              <a:gd name="connsiteY41" fmla="*/ 1981836 h 2270840"/>
              <a:gd name="connsiteX42" fmla="*/ 1312435 w 12192000"/>
              <a:gd name="connsiteY42" fmla="*/ 1944353 h 2270840"/>
              <a:gd name="connsiteX43" fmla="*/ 1039799 w 12192000"/>
              <a:gd name="connsiteY43" fmla="*/ 1908972 h 2270840"/>
              <a:gd name="connsiteX44" fmla="*/ 797865 w 12192000"/>
              <a:gd name="connsiteY44" fmla="*/ 1875342 h 2270840"/>
              <a:gd name="connsiteX45" fmla="*/ 579265 w 12192000"/>
              <a:gd name="connsiteY45" fmla="*/ 1843464 h 2270840"/>
              <a:gd name="connsiteX46" fmla="*/ 395052 w 12192000"/>
              <a:gd name="connsiteY46" fmla="*/ 1816841 h 2270840"/>
              <a:gd name="connsiteX47" fmla="*/ 240312 w 12192000"/>
              <a:gd name="connsiteY47" fmla="*/ 1791618 h 2270840"/>
              <a:gd name="connsiteX48" fmla="*/ 27853 w 12192000"/>
              <a:gd name="connsiteY48" fmla="*/ 1755537 h 2270840"/>
              <a:gd name="connsiteX49" fmla="*/ 0 w 12192000"/>
              <a:gd name="connsiteY49" fmla="*/ 1750824 h 2270840"/>
              <a:gd name="connsiteX50" fmla="*/ 0 w 12192000"/>
              <a:gd name="connsiteY50" fmla="*/ 744794 h 2270840"/>
              <a:gd name="connsiteX51" fmla="*/ 0 w 12192000"/>
              <a:gd name="connsiteY51" fmla="*/ 519831 h 2270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000" h="2270840">
                <a:moveTo>
                  <a:pt x="0" y="0"/>
                </a:moveTo>
                <a:lnTo>
                  <a:pt x="12192000" y="0"/>
                </a:lnTo>
                <a:lnTo>
                  <a:pt x="12192000" y="519831"/>
                </a:lnTo>
                <a:lnTo>
                  <a:pt x="12192000" y="744794"/>
                </a:lnTo>
                <a:lnTo>
                  <a:pt x="12192000" y="1754022"/>
                </a:lnTo>
                <a:lnTo>
                  <a:pt x="11957522" y="1797924"/>
                </a:lnTo>
                <a:lnTo>
                  <a:pt x="11679973" y="1847668"/>
                </a:lnTo>
                <a:lnTo>
                  <a:pt x="11401197" y="1896361"/>
                </a:lnTo>
                <a:lnTo>
                  <a:pt x="11121192" y="1938047"/>
                </a:lnTo>
                <a:lnTo>
                  <a:pt x="10842416" y="1980084"/>
                </a:lnTo>
                <a:lnTo>
                  <a:pt x="10562411" y="2019319"/>
                </a:lnTo>
                <a:lnTo>
                  <a:pt x="10286091" y="2052948"/>
                </a:lnTo>
                <a:lnTo>
                  <a:pt x="10006086" y="2084826"/>
                </a:lnTo>
                <a:lnTo>
                  <a:pt x="9727310" y="2113902"/>
                </a:lnTo>
                <a:lnTo>
                  <a:pt x="9453445" y="2139124"/>
                </a:lnTo>
                <a:lnTo>
                  <a:pt x="9175897" y="2164346"/>
                </a:lnTo>
                <a:lnTo>
                  <a:pt x="8902033" y="2185365"/>
                </a:lnTo>
                <a:lnTo>
                  <a:pt x="8628169" y="2201829"/>
                </a:lnTo>
                <a:lnTo>
                  <a:pt x="8355533" y="2218995"/>
                </a:lnTo>
                <a:lnTo>
                  <a:pt x="8085353" y="2233357"/>
                </a:lnTo>
                <a:lnTo>
                  <a:pt x="7817629" y="2243516"/>
                </a:lnTo>
                <a:lnTo>
                  <a:pt x="7549905" y="2252274"/>
                </a:lnTo>
                <a:lnTo>
                  <a:pt x="7284638" y="2260681"/>
                </a:lnTo>
                <a:lnTo>
                  <a:pt x="7023055" y="2264535"/>
                </a:lnTo>
                <a:lnTo>
                  <a:pt x="6761472" y="2268738"/>
                </a:lnTo>
                <a:lnTo>
                  <a:pt x="6503573" y="2270840"/>
                </a:lnTo>
                <a:lnTo>
                  <a:pt x="6248130" y="2268738"/>
                </a:lnTo>
                <a:lnTo>
                  <a:pt x="5995144" y="2268738"/>
                </a:lnTo>
                <a:lnTo>
                  <a:pt x="5744613" y="2264535"/>
                </a:lnTo>
                <a:lnTo>
                  <a:pt x="5498995" y="2258229"/>
                </a:lnTo>
                <a:lnTo>
                  <a:pt x="5255834" y="2252274"/>
                </a:lnTo>
                <a:lnTo>
                  <a:pt x="5017584" y="2245618"/>
                </a:lnTo>
                <a:lnTo>
                  <a:pt x="4780562" y="2235459"/>
                </a:lnTo>
                <a:lnTo>
                  <a:pt x="4547227" y="2224599"/>
                </a:lnTo>
                <a:lnTo>
                  <a:pt x="4318800" y="2214791"/>
                </a:lnTo>
                <a:lnTo>
                  <a:pt x="3873004" y="2187116"/>
                </a:lnTo>
                <a:lnTo>
                  <a:pt x="3445628" y="2157691"/>
                </a:lnTo>
                <a:lnTo>
                  <a:pt x="3035446" y="2126863"/>
                </a:lnTo>
                <a:lnTo>
                  <a:pt x="2647370" y="2092884"/>
                </a:lnTo>
                <a:lnTo>
                  <a:pt x="2276487" y="2057502"/>
                </a:lnTo>
                <a:lnTo>
                  <a:pt x="1932621" y="2019319"/>
                </a:lnTo>
                <a:lnTo>
                  <a:pt x="1609634" y="1981836"/>
                </a:lnTo>
                <a:lnTo>
                  <a:pt x="1312435" y="1944353"/>
                </a:lnTo>
                <a:lnTo>
                  <a:pt x="1039799" y="1908972"/>
                </a:lnTo>
                <a:lnTo>
                  <a:pt x="797865" y="1875342"/>
                </a:lnTo>
                <a:lnTo>
                  <a:pt x="579265" y="1843464"/>
                </a:lnTo>
                <a:lnTo>
                  <a:pt x="395052" y="1816841"/>
                </a:lnTo>
                <a:lnTo>
                  <a:pt x="240312" y="1791618"/>
                </a:lnTo>
                <a:lnTo>
                  <a:pt x="27853" y="1755537"/>
                </a:lnTo>
                <a:lnTo>
                  <a:pt x="0" y="1750824"/>
                </a:lnTo>
                <a:lnTo>
                  <a:pt x="0" y="744794"/>
                </a:lnTo>
                <a:lnTo>
                  <a:pt x="0" y="519831"/>
                </a:lnTo>
                <a:close/>
              </a:path>
            </a:pathLst>
          </a:custGeom>
          <a:ln w="44450">
            <a:gradFill>
              <a:gsLst>
                <a:gs pos="0">
                  <a:schemeClr val="bg2">
                    <a:alpha val="65000"/>
                  </a:schemeClr>
                </a:gs>
                <a:gs pos="98000">
                  <a:schemeClr val="bg2">
                    <a:lumMod val="75000"/>
                    <a:alpha val="55000"/>
                  </a:schemeClr>
                </a:gs>
              </a:gsLst>
              <a:lin ang="5400000" scaled="1"/>
            </a:gradFill>
          </a:ln>
          <a:effectLst>
            <a:outerShdw blurRad="50800" dist="38100" dir="5400000" algn="t" rotWithShape="0">
              <a:prstClr val="black">
                <a:alpha val="50000"/>
              </a:prstClr>
            </a:outerShdw>
          </a:effectLst>
        </p:spPr>
        <p:style>
          <a:lnRef idx="2">
            <a:schemeClr val="accent1">
              <a:shade val="50000"/>
            </a:schemeClr>
          </a:lnRef>
          <a:fillRef idx="1003">
            <a:schemeClr val="dk1"/>
          </a:fillRef>
          <a:effectRef idx="0">
            <a:schemeClr val="accent1"/>
          </a:effectRef>
          <a:fontRef idx="minor">
            <a:schemeClr val="lt1"/>
          </a:fontRef>
        </p:style>
        <p:txBody>
          <a:bodyPr wrap="square" rtlCol="0" anchor="ctr">
            <a:noAutofit/>
          </a:bodyPr>
          <a:lstStyle/>
          <a:p>
            <a:pPr algn="ctr"/>
            <a:endParaRPr lang="en-US" dirty="0"/>
          </a:p>
        </p:txBody>
      </p:sp>
      <p:sp>
        <p:nvSpPr>
          <p:cNvPr id="4" name="TextBox 3">
            <a:extLst>
              <a:ext uri="{FF2B5EF4-FFF2-40B4-BE49-F238E27FC236}">
                <a16:creationId xmlns:a16="http://schemas.microsoft.com/office/drawing/2014/main" id="{8F1D4157-98F4-7949-8074-FA1DC68BFC7A}"/>
              </a:ext>
            </a:extLst>
          </p:cNvPr>
          <p:cNvSpPr txBox="1"/>
          <p:nvPr/>
        </p:nvSpPr>
        <p:spPr>
          <a:xfrm>
            <a:off x="320040" y="2766658"/>
            <a:ext cx="7520940" cy="498663"/>
          </a:xfrm>
          <a:prstGeom prst="rect">
            <a:avLst/>
          </a:prstGeom>
          <a:noFill/>
        </p:spPr>
        <p:txBody>
          <a:bodyPr wrap="square" rtlCol="0">
            <a:spAutoFit/>
          </a:bodyPr>
          <a:lstStyle/>
          <a:p>
            <a:pPr>
              <a:lnSpc>
                <a:spcPct val="150000"/>
              </a:lnSpc>
            </a:pPr>
            <a:endParaRPr lang="en-US" sz="2000" dirty="0">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48E79368-0B1D-1D47-BA6D-255A7D90B0C6}"/>
              </a:ext>
            </a:extLst>
          </p:cNvPr>
          <p:cNvSpPr txBox="1"/>
          <p:nvPr/>
        </p:nvSpPr>
        <p:spPr>
          <a:xfrm>
            <a:off x="754380" y="2766658"/>
            <a:ext cx="10789920" cy="3139321"/>
          </a:xfrm>
          <a:prstGeom prst="rect">
            <a:avLst/>
          </a:prstGeom>
          <a:noFill/>
        </p:spPr>
        <p:txBody>
          <a:bodyPr wrap="square" rtlCol="0">
            <a:spAutoFit/>
          </a:bodyPr>
          <a:lstStyle/>
          <a:p>
            <a:pPr lvl="0" fontAlgn="base">
              <a:lnSpc>
                <a:spcPct val="150000"/>
              </a:lnSpc>
            </a:pPr>
            <a:r>
              <a:rPr lang="en-GB" sz="2000" dirty="0">
                <a:latin typeface="Times New Roman" panose="02020603050405020304" pitchFamily="18" charset="0"/>
                <a:cs typeface="Times New Roman" panose="02020603050405020304" pitchFamily="18" charset="0"/>
              </a:rPr>
              <a:t>Learning through adventurous activities is known to have significant educational benefits. It helps children develop technical, intellectual, and social skills by overcoming challenges and sharing decisions. Activities like climbing and bush craft can help develop these skills therefore I have chosen to include these activities in my development of the school. When learning outdoors education should be taught as experiential learning because of the inherent opportunities it affords individuals to reflect not just on the experience but on their own thinking.  </a:t>
            </a:r>
          </a:p>
          <a:p>
            <a:endParaRPr lang="en-US" dirty="0"/>
          </a:p>
        </p:txBody>
      </p:sp>
      <p:sp>
        <p:nvSpPr>
          <p:cNvPr id="7" name="TextBox 6">
            <a:extLst>
              <a:ext uri="{FF2B5EF4-FFF2-40B4-BE49-F238E27FC236}">
                <a16:creationId xmlns:a16="http://schemas.microsoft.com/office/drawing/2014/main" id="{D9B335C1-9501-FF45-BEE9-40C81912DFFA}"/>
              </a:ext>
            </a:extLst>
          </p:cNvPr>
          <p:cNvSpPr txBox="1"/>
          <p:nvPr/>
        </p:nvSpPr>
        <p:spPr>
          <a:xfrm>
            <a:off x="0" y="628855"/>
            <a:ext cx="12192000" cy="646331"/>
          </a:xfrm>
          <a:prstGeom prst="rect">
            <a:avLst/>
          </a:prstGeom>
          <a:noFill/>
        </p:spPr>
        <p:txBody>
          <a:bodyPr wrap="square" rtlCol="0">
            <a:spAutoFit/>
          </a:bodyPr>
          <a:lstStyle/>
          <a:p>
            <a:pPr algn="ctr"/>
            <a:r>
              <a:rPr lang="en-US" sz="3600" spc="600" dirty="0">
                <a:solidFill>
                  <a:schemeClr val="bg1"/>
                </a:solidFill>
                <a:latin typeface="Times New Roman" panose="02020603050405020304" pitchFamily="18" charset="0"/>
                <a:cs typeface="Times New Roman" panose="02020603050405020304" pitchFamily="18" charset="0"/>
              </a:rPr>
              <a:t>How adventure learning helps the curriculum. </a:t>
            </a:r>
            <a:endParaRPr lang="en-US" sz="3600" spc="600" dirty="0"/>
          </a:p>
        </p:txBody>
      </p:sp>
    </p:spTree>
    <p:extLst>
      <p:ext uri="{BB962C8B-B14F-4D97-AF65-F5344CB8AC3E}">
        <p14:creationId xmlns:p14="http://schemas.microsoft.com/office/powerpoint/2010/main" val="495270293"/>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690F3EE-0CD1-4520-B020-4E1DF3141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9EFDE1E9-7FE0-45CA-9DE2-237F77319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2270840"/>
          </a:xfrm>
          <a:custGeom>
            <a:avLst/>
            <a:gdLst>
              <a:gd name="connsiteX0" fmla="*/ 0 w 12192000"/>
              <a:gd name="connsiteY0" fmla="*/ 0 h 2270840"/>
              <a:gd name="connsiteX1" fmla="*/ 12192000 w 12192000"/>
              <a:gd name="connsiteY1" fmla="*/ 0 h 2270840"/>
              <a:gd name="connsiteX2" fmla="*/ 12192000 w 12192000"/>
              <a:gd name="connsiteY2" fmla="*/ 519831 h 2270840"/>
              <a:gd name="connsiteX3" fmla="*/ 12192000 w 12192000"/>
              <a:gd name="connsiteY3" fmla="*/ 744794 h 2270840"/>
              <a:gd name="connsiteX4" fmla="*/ 12192000 w 12192000"/>
              <a:gd name="connsiteY4" fmla="*/ 1754022 h 2270840"/>
              <a:gd name="connsiteX5" fmla="*/ 11957522 w 12192000"/>
              <a:gd name="connsiteY5" fmla="*/ 1797924 h 2270840"/>
              <a:gd name="connsiteX6" fmla="*/ 11679973 w 12192000"/>
              <a:gd name="connsiteY6" fmla="*/ 1847668 h 2270840"/>
              <a:gd name="connsiteX7" fmla="*/ 11401197 w 12192000"/>
              <a:gd name="connsiteY7" fmla="*/ 1896361 h 2270840"/>
              <a:gd name="connsiteX8" fmla="*/ 11121192 w 12192000"/>
              <a:gd name="connsiteY8" fmla="*/ 1938047 h 2270840"/>
              <a:gd name="connsiteX9" fmla="*/ 10842416 w 12192000"/>
              <a:gd name="connsiteY9" fmla="*/ 1980084 h 2270840"/>
              <a:gd name="connsiteX10" fmla="*/ 10562411 w 12192000"/>
              <a:gd name="connsiteY10" fmla="*/ 2019319 h 2270840"/>
              <a:gd name="connsiteX11" fmla="*/ 10286091 w 12192000"/>
              <a:gd name="connsiteY11" fmla="*/ 2052948 h 2270840"/>
              <a:gd name="connsiteX12" fmla="*/ 10006086 w 12192000"/>
              <a:gd name="connsiteY12" fmla="*/ 2084826 h 2270840"/>
              <a:gd name="connsiteX13" fmla="*/ 9727310 w 12192000"/>
              <a:gd name="connsiteY13" fmla="*/ 2113902 h 2270840"/>
              <a:gd name="connsiteX14" fmla="*/ 9453445 w 12192000"/>
              <a:gd name="connsiteY14" fmla="*/ 2139124 h 2270840"/>
              <a:gd name="connsiteX15" fmla="*/ 9175897 w 12192000"/>
              <a:gd name="connsiteY15" fmla="*/ 2164346 h 2270840"/>
              <a:gd name="connsiteX16" fmla="*/ 8902033 w 12192000"/>
              <a:gd name="connsiteY16" fmla="*/ 2185365 h 2270840"/>
              <a:gd name="connsiteX17" fmla="*/ 8628169 w 12192000"/>
              <a:gd name="connsiteY17" fmla="*/ 2201829 h 2270840"/>
              <a:gd name="connsiteX18" fmla="*/ 8355533 w 12192000"/>
              <a:gd name="connsiteY18" fmla="*/ 2218995 h 2270840"/>
              <a:gd name="connsiteX19" fmla="*/ 8085353 w 12192000"/>
              <a:gd name="connsiteY19" fmla="*/ 2233357 h 2270840"/>
              <a:gd name="connsiteX20" fmla="*/ 7817629 w 12192000"/>
              <a:gd name="connsiteY20" fmla="*/ 2243516 h 2270840"/>
              <a:gd name="connsiteX21" fmla="*/ 7549905 w 12192000"/>
              <a:gd name="connsiteY21" fmla="*/ 2252274 h 2270840"/>
              <a:gd name="connsiteX22" fmla="*/ 7284638 w 12192000"/>
              <a:gd name="connsiteY22" fmla="*/ 2260681 h 2270840"/>
              <a:gd name="connsiteX23" fmla="*/ 7023055 w 12192000"/>
              <a:gd name="connsiteY23" fmla="*/ 2264535 h 2270840"/>
              <a:gd name="connsiteX24" fmla="*/ 6761472 w 12192000"/>
              <a:gd name="connsiteY24" fmla="*/ 2268738 h 2270840"/>
              <a:gd name="connsiteX25" fmla="*/ 6503573 w 12192000"/>
              <a:gd name="connsiteY25" fmla="*/ 2270840 h 2270840"/>
              <a:gd name="connsiteX26" fmla="*/ 6248130 w 12192000"/>
              <a:gd name="connsiteY26" fmla="*/ 2268738 h 2270840"/>
              <a:gd name="connsiteX27" fmla="*/ 5995144 w 12192000"/>
              <a:gd name="connsiteY27" fmla="*/ 2268738 h 2270840"/>
              <a:gd name="connsiteX28" fmla="*/ 5744613 w 12192000"/>
              <a:gd name="connsiteY28" fmla="*/ 2264535 h 2270840"/>
              <a:gd name="connsiteX29" fmla="*/ 5498995 w 12192000"/>
              <a:gd name="connsiteY29" fmla="*/ 2258229 h 2270840"/>
              <a:gd name="connsiteX30" fmla="*/ 5255834 w 12192000"/>
              <a:gd name="connsiteY30" fmla="*/ 2252274 h 2270840"/>
              <a:gd name="connsiteX31" fmla="*/ 5017584 w 12192000"/>
              <a:gd name="connsiteY31" fmla="*/ 2245618 h 2270840"/>
              <a:gd name="connsiteX32" fmla="*/ 4780562 w 12192000"/>
              <a:gd name="connsiteY32" fmla="*/ 2235459 h 2270840"/>
              <a:gd name="connsiteX33" fmla="*/ 4547227 w 12192000"/>
              <a:gd name="connsiteY33" fmla="*/ 2224599 h 2270840"/>
              <a:gd name="connsiteX34" fmla="*/ 4318800 w 12192000"/>
              <a:gd name="connsiteY34" fmla="*/ 2214791 h 2270840"/>
              <a:gd name="connsiteX35" fmla="*/ 3873004 w 12192000"/>
              <a:gd name="connsiteY35" fmla="*/ 2187116 h 2270840"/>
              <a:gd name="connsiteX36" fmla="*/ 3445628 w 12192000"/>
              <a:gd name="connsiteY36" fmla="*/ 2157691 h 2270840"/>
              <a:gd name="connsiteX37" fmla="*/ 3035446 w 12192000"/>
              <a:gd name="connsiteY37" fmla="*/ 2126863 h 2270840"/>
              <a:gd name="connsiteX38" fmla="*/ 2647370 w 12192000"/>
              <a:gd name="connsiteY38" fmla="*/ 2092884 h 2270840"/>
              <a:gd name="connsiteX39" fmla="*/ 2276487 w 12192000"/>
              <a:gd name="connsiteY39" fmla="*/ 2057502 h 2270840"/>
              <a:gd name="connsiteX40" fmla="*/ 1932621 w 12192000"/>
              <a:gd name="connsiteY40" fmla="*/ 2019319 h 2270840"/>
              <a:gd name="connsiteX41" fmla="*/ 1609634 w 12192000"/>
              <a:gd name="connsiteY41" fmla="*/ 1981836 h 2270840"/>
              <a:gd name="connsiteX42" fmla="*/ 1312435 w 12192000"/>
              <a:gd name="connsiteY42" fmla="*/ 1944353 h 2270840"/>
              <a:gd name="connsiteX43" fmla="*/ 1039799 w 12192000"/>
              <a:gd name="connsiteY43" fmla="*/ 1908972 h 2270840"/>
              <a:gd name="connsiteX44" fmla="*/ 797865 w 12192000"/>
              <a:gd name="connsiteY44" fmla="*/ 1875342 h 2270840"/>
              <a:gd name="connsiteX45" fmla="*/ 579265 w 12192000"/>
              <a:gd name="connsiteY45" fmla="*/ 1843464 h 2270840"/>
              <a:gd name="connsiteX46" fmla="*/ 395052 w 12192000"/>
              <a:gd name="connsiteY46" fmla="*/ 1816841 h 2270840"/>
              <a:gd name="connsiteX47" fmla="*/ 240312 w 12192000"/>
              <a:gd name="connsiteY47" fmla="*/ 1791618 h 2270840"/>
              <a:gd name="connsiteX48" fmla="*/ 27853 w 12192000"/>
              <a:gd name="connsiteY48" fmla="*/ 1755537 h 2270840"/>
              <a:gd name="connsiteX49" fmla="*/ 0 w 12192000"/>
              <a:gd name="connsiteY49" fmla="*/ 1750824 h 2270840"/>
              <a:gd name="connsiteX50" fmla="*/ 0 w 12192000"/>
              <a:gd name="connsiteY50" fmla="*/ 744794 h 2270840"/>
              <a:gd name="connsiteX51" fmla="*/ 0 w 12192000"/>
              <a:gd name="connsiteY51" fmla="*/ 519831 h 2270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000" h="2270840">
                <a:moveTo>
                  <a:pt x="0" y="0"/>
                </a:moveTo>
                <a:lnTo>
                  <a:pt x="12192000" y="0"/>
                </a:lnTo>
                <a:lnTo>
                  <a:pt x="12192000" y="519831"/>
                </a:lnTo>
                <a:lnTo>
                  <a:pt x="12192000" y="744794"/>
                </a:lnTo>
                <a:lnTo>
                  <a:pt x="12192000" y="1754022"/>
                </a:lnTo>
                <a:lnTo>
                  <a:pt x="11957522" y="1797924"/>
                </a:lnTo>
                <a:lnTo>
                  <a:pt x="11679973" y="1847668"/>
                </a:lnTo>
                <a:lnTo>
                  <a:pt x="11401197" y="1896361"/>
                </a:lnTo>
                <a:lnTo>
                  <a:pt x="11121192" y="1938047"/>
                </a:lnTo>
                <a:lnTo>
                  <a:pt x="10842416" y="1980084"/>
                </a:lnTo>
                <a:lnTo>
                  <a:pt x="10562411" y="2019319"/>
                </a:lnTo>
                <a:lnTo>
                  <a:pt x="10286091" y="2052948"/>
                </a:lnTo>
                <a:lnTo>
                  <a:pt x="10006086" y="2084826"/>
                </a:lnTo>
                <a:lnTo>
                  <a:pt x="9727310" y="2113902"/>
                </a:lnTo>
                <a:lnTo>
                  <a:pt x="9453445" y="2139124"/>
                </a:lnTo>
                <a:lnTo>
                  <a:pt x="9175897" y="2164346"/>
                </a:lnTo>
                <a:lnTo>
                  <a:pt x="8902033" y="2185365"/>
                </a:lnTo>
                <a:lnTo>
                  <a:pt x="8628169" y="2201829"/>
                </a:lnTo>
                <a:lnTo>
                  <a:pt x="8355533" y="2218995"/>
                </a:lnTo>
                <a:lnTo>
                  <a:pt x="8085353" y="2233357"/>
                </a:lnTo>
                <a:lnTo>
                  <a:pt x="7817629" y="2243516"/>
                </a:lnTo>
                <a:lnTo>
                  <a:pt x="7549905" y="2252274"/>
                </a:lnTo>
                <a:lnTo>
                  <a:pt x="7284638" y="2260681"/>
                </a:lnTo>
                <a:lnTo>
                  <a:pt x="7023055" y="2264535"/>
                </a:lnTo>
                <a:lnTo>
                  <a:pt x="6761472" y="2268738"/>
                </a:lnTo>
                <a:lnTo>
                  <a:pt x="6503573" y="2270840"/>
                </a:lnTo>
                <a:lnTo>
                  <a:pt x="6248130" y="2268738"/>
                </a:lnTo>
                <a:lnTo>
                  <a:pt x="5995144" y="2268738"/>
                </a:lnTo>
                <a:lnTo>
                  <a:pt x="5744613" y="2264535"/>
                </a:lnTo>
                <a:lnTo>
                  <a:pt x="5498995" y="2258229"/>
                </a:lnTo>
                <a:lnTo>
                  <a:pt x="5255834" y="2252274"/>
                </a:lnTo>
                <a:lnTo>
                  <a:pt x="5017584" y="2245618"/>
                </a:lnTo>
                <a:lnTo>
                  <a:pt x="4780562" y="2235459"/>
                </a:lnTo>
                <a:lnTo>
                  <a:pt x="4547227" y="2224599"/>
                </a:lnTo>
                <a:lnTo>
                  <a:pt x="4318800" y="2214791"/>
                </a:lnTo>
                <a:lnTo>
                  <a:pt x="3873004" y="2187116"/>
                </a:lnTo>
                <a:lnTo>
                  <a:pt x="3445628" y="2157691"/>
                </a:lnTo>
                <a:lnTo>
                  <a:pt x="3035446" y="2126863"/>
                </a:lnTo>
                <a:lnTo>
                  <a:pt x="2647370" y="2092884"/>
                </a:lnTo>
                <a:lnTo>
                  <a:pt x="2276487" y="2057502"/>
                </a:lnTo>
                <a:lnTo>
                  <a:pt x="1932621" y="2019319"/>
                </a:lnTo>
                <a:lnTo>
                  <a:pt x="1609634" y="1981836"/>
                </a:lnTo>
                <a:lnTo>
                  <a:pt x="1312435" y="1944353"/>
                </a:lnTo>
                <a:lnTo>
                  <a:pt x="1039799" y="1908972"/>
                </a:lnTo>
                <a:lnTo>
                  <a:pt x="797865" y="1875342"/>
                </a:lnTo>
                <a:lnTo>
                  <a:pt x="579265" y="1843464"/>
                </a:lnTo>
                <a:lnTo>
                  <a:pt x="395052" y="1816841"/>
                </a:lnTo>
                <a:lnTo>
                  <a:pt x="240312" y="1791618"/>
                </a:lnTo>
                <a:lnTo>
                  <a:pt x="27853" y="1755537"/>
                </a:lnTo>
                <a:lnTo>
                  <a:pt x="0" y="1750824"/>
                </a:lnTo>
                <a:lnTo>
                  <a:pt x="0" y="744794"/>
                </a:lnTo>
                <a:lnTo>
                  <a:pt x="0" y="519831"/>
                </a:lnTo>
                <a:close/>
              </a:path>
            </a:pathLst>
          </a:custGeom>
          <a:ln w="44450">
            <a:gradFill>
              <a:gsLst>
                <a:gs pos="0">
                  <a:schemeClr val="bg2">
                    <a:alpha val="65000"/>
                  </a:schemeClr>
                </a:gs>
                <a:gs pos="98000">
                  <a:schemeClr val="bg2">
                    <a:lumMod val="75000"/>
                    <a:alpha val="55000"/>
                  </a:schemeClr>
                </a:gs>
              </a:gsLst>
              <a:lin ang="5400000" scaled="1"/>
            </a:gradFill>
          </a:ln>
          <a:effectLst>
            <a:outerShdw blurRad="50800" dist="38100" dir="5400000" algn="t" rotWithShape="0">
              <a:prstClr val="black">
                <a:alpha val="50000"/>
              </a:prstClr>
            </a:outerShdw>
          </a:effectLst>
        </p:spPr>
        <p:style>
          <a:lnRef idx="2">
            <a:schemeClr val="accent1">
              <a:shade val="50000"/>
            </a:schemeClr>
          </a:lnRef>
          <a:fillRef idx="1003">
            <a:schemeClr val="dk1"/>
          </a:fillRef>
          <a:effectRef idx="0">
            <a:schemeClr val="accent1"/>
          </a:effectRef>
          <a:fontRef idx="minor">
            <a:schemeClr val="lt1"/>
          </a:fontRef>
        </p:style>
        <p:txBody>
          <a:bodyPr wrap="square" rtlCol="0" anchor="ctr">
            <a:noAutofit/>
          </a:bodyPr>
          <a:lstStyle/>
          <a:p>
            <a:pPr algn="ctr"/>
            <a:endParaRPr lang="en-US" dirty="0"/>
          </a:p>
        </p:txBody>
      </p:sp>
      <p:sp>
        <p:nvSpPr>
          <p:cNvPr id="4" name="TextBox 3">
            <a:extLst>
              <a:ext uri="{FF2B5EF4-FFF2-40B4-BE49-F238E27FC236}">
                <a16:creationId xmlns:a16="http://schemas.microsoft.com/office/drawing/2014/main" id="{8F1D4157-98F4-7949-8074-FA1DC68BFC7A}"/>
              </a:ext>
            </a:extLst>
          </p:cNvPr>
          <p:cNvSpPr txBox="1"/>
          <p:nvPr/>
        </p:nvSpPr>
        <p:spPr>
          <a:xfrm>
            <a:off x="320040" y="2766658"/>
            <a:ext cx="7520940" cy="498663"/>
          </a:xfrm>
          <a:prstGeom prst="rect">
            <a:avLst/>
          </a:prstGeom>
          <a:noFill/>
        </p:spPr>
        <p:txBody>
          <a:bodyPr wrap="square" rtlCol="0">
            <a:spAutoFit/>
          </a:bodyPr>
          <a:lstStyle/>
          <a:p>
            <a:pPr>
              <a:lnSpc>
                <a:spcPct val="150000"/>
              </a:lnSpc>
            </a:pPr>
            <a:endParaRPr lang="en-US" sz="2000" dirty="0">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EA5B2C07-309D-5648-8A35-812634C291FF}"/>
              </a:ext>
            </a:extLst>
          </p:cNvPr>
          <p:cNvSpPr txBox="1"/>
          <p:nvPr/>
        </p:nvSpPr>
        <p:spPr>
          <a:xfrm>
            <a:off x="95251" y="2500754"/>
            <a:ext cx="8649008" cy="4524315"/>
          </a:xfrm>
          <a:prstGeom prst="rect">
            <a:avLst/>
          </a:prstGeom>
          <a:noFill/>
        </p:spPr>
        <p:txBody>
          <a:bodyPr wrap="square" rtlCol="0">
            <a:spAutoFit/>
          </a:bodyPr>
          <a:lstStyle/>
          <a:p>
            <a:pPr>
              <a:lnSpc>
                <a:spcPct val="150000"/>
              </a:lnSpc>
            </a:pPr>
            <a:r>
              <a:rPr lang="en-GB" sz="2000" dirty="0">
                <a:latin typeface="Times New Roman" panose="02020603050405020304" pitchFamily="18" charset="0"/>
                <a:cs typeface="Times New Roman" panose="02020603050405020304" pitchFamily="18" charset="0"/>
              </a:rPr>
              <a:t>Within the physical education curriculum in Wales adventures activities is one of the areas they should focus on, by children leaning outdoors it provides them with an opportunity to develop physical skills in different and challenging environments (Gov Wales, 2009). While many schools often forget about adventures activities as part of the curriculum and tend to focus more traditional competitive sports and send the students to an outdoor centre to get their part of adventures activities. By having the developments on school, it will allow the physical education lessons to have an adventures side while still being taught by the physical education teachers. </a:t>
            </a:r>
          </a:p>
          <a:p>
            <a:pPr>
              <a:lnSpc>
                <a:spcPct val="150000"/>
              </a:lnSpc>
            </a:pPr>
            <a:endParaRPr lang="en-GB" sz="2000" dirty="0">
              <a:latin typeface="Times New Roman" panose="02020603050405020304" pitchFamily="18" charset="0"/>
              <a:cs typeface="Times New Roman" panose="02020603050405020304" pitchFamily="18" charset="0"/>
            </a:endParaRPr>
          </a:p>
          <a:p>
            <a:endParaRPr lang="en-US" dirty="0"/>
          </a:p>
        </p:txBody>
      </p:sp>
      <p:pic>
        <p:nvPicPr>
          <p:cNvPr id="6148" name="Picture 4" descr="The Phoenix Collegiate - P.E">
            <a:extLst>
              <a:ext uri="{FF2B5EF4-FFF2-40B4-BE49-F238E27FC236}">
                <a16:creationId xmlns:a16="http://schemas.microsoft.com/office/drawing/2014/main" id="{4FEA7CA3-BAB8-814E-AD6A-2247919FE7E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44259" y="4691491"/>
            <a:ext cx="3287721" cy="152913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B7451E8-50FB-6342-BCBF-ABBD776AB2A3}"/>
              </a:ext>
            </a:extLst>
          </p:cNvPr>
          <p:cNvSpPr txBox="1"/>
          <p:nvPr/>
        </p:nvSpPr>
        <p:spPr>
          <a:xfrm>
            <a:off x="376215" y="567309"/>
            <a:ext cx="11439569" cy="1200329"/>
          </a:xfrm>
          <a:prstGeom prst="rect">
            <a:avLst/>
          </a:prstGeom>
          <a:noFill/>
        </p:spPr>
        <p:txBody>
          <a:bodyPr wrap="square" rtlCol="0">
            <a:spAutoFit/>
          </a:bodyPr>
          <a:lstStyle/>
          <a:p>
            <a:pPr algn="ctr"/>
            <a:r>
              <a:rPr lang="en-GB" sz="3600" spc="600" dirty="0">
                <a:solidFill>
                  <a:schemeClr val="bg1"/>
                </a:solidFill>
                <a:latin typeface="Times New Roman" panose="02020603050405020304" pitchFamily="18" charset="0"/>
                <a:cs typeface="Times New Roman" panose="02020603050405020304" pitchFamily="18" charset="0"/>
              </a:rPr>
              <a:t>How the pe curriculum relates to my developments.</a:t>
            </a:r>
            <a:endParaRPr lang="en-US" sz="3600" spc="600" dirty="0"/>
          </a:p>
        </p:txBody>
      </p:sp>
    </p:spTree>
    <p:extLst>
      <p:ext uri="{BB962C8B-B14F-4D97-AF65-F5344CB8AC3E}">
        <p14:creationId xmlns:p14="http://schemas.microsoft.com/office/powerpoint/2010/main" val="1226581382"/>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690F3EE-0CD1-4520-B020-4E1DF3141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9EFDE1E9-7FE0-45CA-9DE2-237F77319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2270840"/>
          </a:xfrm>
          <a:custGeom>
            <a:avLst/>
            <a:gdLst>
              <a:gd name="connsiteX0" fmla="*/ 0 w 12192000"/>
              <a:gd name="connsiteY0" fmla="*/ 0 h 2270840"/>
              <a:gd name="connsiteX1" fmla="*/ 12192000 w 12192000"/>
              <a:gd name="connsiteY1" fmla="*/ 0 h 2270840"/>
              <a:gd name="connsiteX2" fmla="*/ 12192000 w 12192000"/>
              <a:gd name="connsiteY2" fmla="*/ 519831 h 2270840"/>
              <a:gd name="connsiteX3" fmla="*/ 12192000 w 12192000"/>
              <a:gd name="connsiteY3" fmla="*/ 744794 h 2270840"/>
              <a:gd name="connsiteX4" fmla="*/ 12192000 w 12192000"/>
              <a:gd name="connsiteY4" fmla="*/ 1754022 h 2270840"/>
              <a:gd name="connsiteX5" fmla="*/ 11957522 w 12192000"/>
              <a:gd name="connsiteY5" fmla="*/ 1797924 h 2270840"/>
              <a:gd name="connsiteX6" fmla="*/ 11679973 w 12192000"/>
              <a:gd name="connsiteY6" fmla="*/ 1847668 h 2270840"/>
              <a:gd name="connsiteX7" fmla="*/ 11401197 w 12192000"/>
              <a:gd name="connsiteY7" fmla="*/ 1896361 h 2270840"/>
              <a:gd name="connsiteX8" fmla="*/ 11121192 w 12192000"/>
              <a:gd name="connsiteY8" fmla="*/ 1938047 h 2270840"/>
              <a:gd name="connsiteX9" fmla="*/ 10842416 w 12192000"/>
              <a:gd name="connsiteY9" fmla="*/ 1980084 h 2270840"/>
              <a:gd name="connsiteX10" fmla="*/ 10562411 w 12192000"/>
              <a:gd name="connsiteY10" fmla="*/ 2019319 h 2270840"/>
              <a:gd name="connsiteX11" fmla="*/ 10286091 w 12192000"/>
              <a:gd name="connsiteY11" fmla="*/ 2052948 h 2270840"/>
              <a:gd name="connsiteX12" fmla="*/ 10006086 w 12192000"/>
              <a:gd name="connsiteY12" fmla="*/ 2084826 h 2270840"/>
              <a:gd name="connsiteX13" fmla="*/ 9727310 w 12192000"/>
              <a:gd name="connsiteY13" fmla="*/ 2113902 h 2270840"/>
              <a:gd name="connsiteX14" fmla="*/ 9453445 w 12192000"/>
              <a:gd name="connsiteY14" fmla="*/ 2139124 h 2270840"/>
              <a:gd name="connsiteX15" fmla="*/ 9175897 w 12192000"/>
              <a:gd name="connsiteY15" fmla="*/ 2164346 h 2270840"/>
              <a:gd name="connsiteX16" fmla="*/ 8902033 w 12192000"/>
              <a:gd name="connsiteY16" fmla="*/ 2185365 h 2270840"/>
              <a:gd name="connsiteX17" fmla="*/ 8628169 w 12192000"/>
              <a:gd name="connsiteY17" fmla="*/ 2201829 h 2270840"/>
              <a:gd name="connsiteX18" fmla="*/ 8355533 w 12192000"/>
              <a:gd name="connsiteY18" fmla="*/ 2218995 h 2270840"/>
              <a:gd name="connsiteX19" fmla="*/ 8085353 w 12192000"/>
              <a:gd name="connsiteY19" fmla="*/ 2233357 h 2270840"/>
              <a:gd name="connsiteX20" fmla="*/ 7817629 w 12192000"/>
              <a:gd name="connsiteY20" fmla="*/ 2243516 h 2270840"/>
              <a:gd name="connsiteX21" fmla="*/ 7549905 w 12192000"/>
              <a:gd name="connsiteY21" fmla="*/ 2252274 h 2270840"/>
              <a:gd name="connsiteX22" fmla="*/ 7284638 w 12192000"/>
              <a:gd name="connsiteY22" fmla="*/ 2260681 h 2270840"/>
              <a:gd name="connsiteX23" fmla="*/ 7023055 w 12192000"/>
              <a:gd name="connsiteY23" fmla="*/ 2264535 h 2270840"/>
              <a:gd name="connsiteX24" fmla="*/ 6761472 w 12192000"/>
              <a:gd name="connsiteY24" fmla="*/ 2268738 h 2270840"/>
              <a:gd name="connsiteX25" fmla="*/ 6503573 w 12192000"/>
              <a:gd name="connsiteY25" fmla="*/ 2270840 h 2270840"/>
              <a:gd name="connsiteX26" fmla="*/ 6248130 w 12192000"/>
              <a:gd name="connsiteY26" fmla="*/ 2268738 h 2270840"/>
              <a:gd name="connsiteX27" fmla="*/ 5995144 w 12192000"/>
              <a:gd name="connsiteY27" fmla="*/ 2268738 h 2270840"/>
              <a:gd name="connsiteX28" fmla="*/ 5744613 w 12192000"/>
              <a:gd name="connsiteY28" fmla="*/ 2264535 h 2270840"/>
              <a:gd name="connsiteX29" fmla="*/ 5498995 w 12192000"/>
              <a:gd name="connsiteY29" fmla="*/ 2258229 h 2270840"/>
              <a:gd name="connsiteX30" fmla="*/ 5255834 w 12192000"/>
              <a:gd name="connsiteY30" fmla="*/ 2252274 h 2270840"/>
              <a:gd name="connsiteX31" fmla="*/ 5017584 w 12192000"/>
              <a:gd name="connsiteY31" fmla="*/ 2245618 h 2270840"/>
              <a:gd name="connsiteX32" fmla="*/ 4780562 w 12192000"/>
              <a:gd name="connsiteY32" fmla="*/ 2235459 h 2270840"/>
              <a:gd name="connsiteX33" fmla="*/ 4547227 w 12192000"/>
              <a:gd name="connsiteY33" fmla="*/ 2224599 h 2270840"/>
              <a:gd name="connsiteX34" fmla="*/ 4318800 w 12192000"/>
              <a:gd name="connsiteY34" fmla="*/ 2214791 h 2270840"/>
              <a:gd name="connsiteX35" fmla="*/ 3873004 w 12192000"/>
              <a:gd name="connsiteY35" fmla="*/ 2187116 h 2270840"/>
              <a:gd name="connsiteX36" fmla="*/ 3445628 w 12192000"/>
              <a:gd name="connsiteY36" fmla="*/ 2157691 h 2270840"/>
              <a:gd name="connsiteX37" fmla="*/ 3035446 w 12192000"/>
              <a:gd name="connsiteY37" fmla="*/ 2126863 h 2270840"/>
              <a:gd name="connsiteX38" fmla="*/ 2647370 w 12192000"/>
              <a:gd name="connsiteY38" fmla="*/ 2092884 h 2270840"/>
              <a:gd name="connsiteX39" fmla="*/ 2276487 w 12192000"/>
              <a:gd name="connsiteY39" fmla="*/ 2057502 h 2270840"/>
              <a:gd name="connsiteX40" fmla="*/ 1932621 w 12192000"/>
              <a:gd name="connsiteY40" fmla="*/ 2019319 h 2270840"/>
              <a:gd name="connsiteX41" fmla="*/ 1609634 w 12192000"/>
              <a:gd name="connsiteY41" fmla="*/ 1981836 h 2270840"/>
              <a:gd name="connsiteX42" fmla="*/ 1312435 w 12192000"/>
              <a:gd name="connsiteY42" fmla="*/ 1944353 h 2270840"/>
              <a:gd name="connsiteX43" fmla="*/ 1039799 w 12192000"/>
              <a:gd name="connsiteY43" fmla="*/ 1908972 h 2270840"/>
              <a:gd name="connsiteX44" fmla="*/ 797865 w 12192000"/>
              <a:gd name="connsiteY44" fmla="*/ 1875342 h 2270840"/>
              <a:gd name="connsiteX45" fmla="*/ 579265 w 12192000"/>
              <a:gd name="connsiteY45" fmla="*/ 1843464 h 2270840"/>
              <a:gd name="connsiteX46" fmla="*/ 395052 w 12192000"/>
              <a:gd name="connsiteY46" fmla="*/ 1816841 h 2270840"/>
              <a:gd name="connsiteX47" fmla="*/ 240312 w 12192000"/>
              <a:gd name="connsiteY47" fmla="*/ 1791618 h 2270840"/>
              <a:gd name="connsiteX48" fmla="*/ 27853 w 12192000"/>
              <a:gd name="connsiteY48" fmla="*/ 1755537 h 2270840"/>
              <a:gd name="connsiteX49" fmla="*/ 0 w 12192000"/>
              <a:gd name="connsiteY49" fmla="*/ 1750824 h 2270840"/>
              <a:gd name="connsiteX50" fmla="*/ 0 w 12192000"/>
              <a:gd name="connsiteY50" fmla="*/ 744794 h 2270840"/>
              <a:gd name="connsiteX51" fmla="*/ 0 w 12192000"/>
              <a:gd name="connsiteY51" fmla="*/ 519831 h 2270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000" h="2270840">
                <a:moveTo>
                  <a:pt x="0" y="0"/>
                </a:moveTo>
                <a:lnTo>
                  <a:pt x="12192000" y="0"/>
                </a:lnTo>
                <a:lnTo>
                  <a:pt x="12192000" y="519831"/>
                </a:lnTo>
                <a:lnTo>
                  <a:pt x="12192000" y="744794"/>
                </a:lnTo>
                <a:lnTo>
                  <a:pt x="12192000" y="1754022"/>
                </a:lnTo>
                <a:lnTo>
                  <a:pt x="11957522" y="1797924"/>
                </a:lnTo>
                <a:lnTo>
                  <a:pt x="11679973" y="1847668"/>
                </a:lnTo>
                <a:lnTo>
                  <a:pt x="11401197" y="1896361"/>
                </a:lnTo>
                <a:lnTo>
                  <a:pt x="11121192" y="1938047"/>
                </a:lnTo>
                <a:lnTo>
                  <a:pt x="10842416" y="1980084"/>
                </a:lnTo>
                <a:lnTo>
                  <a:pt x="10562411" y="2019319"/>
                </a:lnTo>
                <a:lnTo>
                  <a:pt x="10286091" y="2052948"/>
                </a:lnTo>
                <a:lnTo>
                  <a:pt x="10006086" y="2084826"/>
                </a:lnTo>
                <a:lnTo>
                  <a:pt x="9727310" y="2113902"/>
                </a:lnTo>
                <a:lnTo>
                  <a:pt x="9453445" y="2139124"/>
                </a:lnTo>
                <a:lnTo>
                  <a:pt x="9175897" y="2164346"/>
                </a:lnTo>
                <a:lnTo>
                  <a:pt x="8902033" y="2185365"/>
                </a:lnTo>
                <a:lnTo>
                  <a:pt x="8628169" y="2201829"/>
                </a:lnTo>
                <a:lnTo>
                  <a:pt x="8355533" y="2218995"/>
                </a:lnTo>
                <a:lnTo>
                  <a:pt x="8085353" y="2233357"/>
                </a:lnTo>
                <a:lnTo>
                  <a:pt x="7817629" y="2243516"/>
                </a:lnTo>
                <a:lnTo>
                  <a:pt x="7549905" y="2252274"/>
                </a:lnTo>
                <a:lnTo>
                  <a:pt x="7284638" y="2260681"/>
                </a:lnTo>
                <a:lnTo>
                  <a:pt x="7023055" y="2264535"/>
                </a:lnTo>
                <a:lnTo>
                  <a:pt x="6761472" y="2268738"/>
                </a:lnTo>
                <a:lnTo>
                  <a:pt x="6503573" y="2270840"/>
                </a:lnTo>
                <a:lnTo>
                  <a:pt x="6248130" y="2268738"/>
                </a:lnTo>
                <a:lnTo>
                  <a:pt x="5995144" y="2268738"/>
                </a:lnTo>
                <a:lnTo>
                  <a:pt x="5744613" y="2264535"/>
                </a:lnTo>
                <a:lnTo>
                  <a:pt x="5498995" y="2258229"/>
                </a:lnTo>
                <a:lnTo>
                  <a:pt x="5255834" y="2252274"/>
                </a:lnTo>
                <a:lnTo>
                  <a:pt x="5017584" y="2245618"/>
                </a:lnTo>
                <a:lnTo>
                  <a:pt x="4780562" y="2235459"/>
                </a:lnTo>
                <a:lnTo>
                  <a:pt x="4547227" y="2224599"/>
                </a:lnTo>
                <a:lnTo>
                  <a:pt x="4318800" y="2214791"/>
                </a:lnTo>
                <a:lnTo>
                  <a:pt x="3873004" y="2187116"/>
                </a:lnTo>
                <a:lnTo>
                  <a:pt x="3445628" y="2157691"/>
                </a:lnTo>
                <a:lnTo>
                  <a:pt x="3035446" y="2126863"/>
                </a:lnTo>
                <a:lnTo>
                  <a:pt x="2647370" y="2092884"/>
                </a:lnTo>
                <a:lnTo>
                  <a:pt x="2276487" y="2057502"/>
                </a:lnTo>
                <a:lnTo>
                  <a:pt x="1932621" y="2019319"/>
                </a:lnTo>
                <a:lnTo>
                  <a:pt x="1609634" y="1981836"/>
                </a:lnTo>
                <a:lnTo>
                  <a:pt x="1312435" y="1944353"/>
                </a:lnTo>
                <a:lnTo>
                  <a:pt x="1039799" y="1908972"/>
                </a:lnTo>
                <a:lnTo>
                  <a:pt x="797865" y="1875342"/>
                </a:lnTo>
                <a:lnTo>
                  <a:pt x="579265" y="1843464"/>
                </a:lnTo>
                <a:lnTo>
                  <a:pt x="395052" y="1816841"/>
                </a:lnTo>
                <a:lnTo>
                  <a:pt x="240312" y="1791618"/>
                </a:lnTo>
                <a:lnTo>
                  <a:pt x="27853" y="1755537"/>
                </a:lnTo>
                <a:lnTo>
                  <a:pt x="0" y="1750824"/>
                </a:lnTo>
                <a:lnTo>
                  <a:pt x="0" y="744794"/>
                </a:lnTo>
                <a:lnTo>
                  <a:pt x="0" y="519831"/>
                </a:lnTo>
                <a:close/>
              </a:path>
            </a:pathLst>
          </a:custGeom>
          <a:ln w="44450">
            <a:gradFill>
              <a:gsLst>
                <a:gs pos="0">
                  <a:schemeClr val="bg2">
                    <a:alpha val="65000"/>
                  </a:schemeClr>
                </a:gs>
                <a:gs pos="98000">
                  <a:schemeClr val="bg2">
                    <a:lumMod val="75000"/>
                    <a:alpha val="55000"/>
                  </a:schemeClr>
                </a:gs>
              </a:gsLst>
              <a:lin ang="5400000" scaled="1"/>
            </a:gradFill>
          </a:ln>
          <a:effectLst>
            <a:outerShdw blurRad="50800" dist="38100" dir="5400000" algn="t" rotWithShape="0">
              <a:prstClr val="black">
                <a:alpha val="50000"/>
              </a:prstClr>
            </a:outerShdw>
          </a:effectLst>
        </p:spPr>
        <p:style>
          <a:lnRef idx="2">
            <a:schemeClr val="accent1">
              <a:shade val="50000"/>
            </a:schemeClr>
          </a:lnRef>
          <a:fillRef idx="1003">
            <a:schemeClr val="dk1"/>
          </a:fillRef>
          <a:effectRef idx="0">
            <a:schemeClr val="accent1"/>
          </a:effectRef>
          <a:fontRef idx="minor">
            <a:schemeClr val="lt1"/>
          </a:fontRef>
        </p:style>
        <p:txBody>
          <a:bodyPr wrap="square" rtlCol="0" anchor="ctr">
            <a:noAutofit/>
          </a:bodyPr>
          <a:lstStyle/>
          <a:p>
            <a:pPr algn="ctr"/>
            <a:endParaRPr lang="en-US" dirty="0"/>
          </a:p>
        </p:txBody>
      </p:sp>
      <p:sp>
        <p:nvSpPr>
          <p:cNvPr id="4" name="TextBox 3">
            <a:extLst>
              <a:ext uri="{FF2B5EF4-FFF2-40B4-BE49-F238E27FC236}">
                <a16:creationId xmlns:a16="http://schemas.microsoft.com/office/drawing/2014/main" id="{8F1D4157-98F4-7949-8074-FA1DC68BFC7A}"/>
              </a:ext>
            </a:extLst>
          </p:cNvPr>
          <p:cNvSpPr txBox="1"/>
          <p:nvPr/>
        </p:nvSpPr>
        <p:spPr>
          <a:xfrm>
            <a:off x="320040" y="2766658"/>
            <a:ext cx="7520940" cy="498663"/>
          </a:xfrm>
          <a:prstGeom prst="rect">
            <a:avLst/>
          </a:prstGeom>
          <a:noFill/>
        </p:spPr>
        <p:txBody>
          <a:bodyPr wrap="square" rtlCol="0">
            <a:spAutoFit/>
          </a:bodyPr>
          <a:lstStyle/>
          <a:p>
            <a:pPr>
              <a:lnSpc>
                <a:spcPct val="150000"/>
              </a:lnSpc>
            </a:pPr>
            <a:endParaRPr lang="en-US" sz="2000" dirty="0">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03897D2-0739-004E-A876-AC34DE64C51D}"/>
              </a:ext>
            </a:extLst>
          </p:cNvPr>
          <p:cNvSpPr txBox="1"/>
          <p:nvPr/>
        </p:nvSpPr>
        <p:spPr>
          <a:xfrm>
            <a:off x="318387" y="2763926"/>
            <a:ext cx="7384128" cy="4062651"/>
          </a:xfrm>
          <a:prstGeom prst="rect">
            <a:avLst/>
          </a:prstGeom>
          <a:noFill/>
        </p:spPr>
        <p:txBody>
          <a:bodyPr wrap="square" rtlCol="0">
            <a:spAutoFit/>
          </a:bodyPr>
          <a:lstStyle/>
          <a:p>
            <a:pPr>
              <a:lnSpc>
                <a:spcPct val="150000"/>
              </a:lnSpc>
            </a:pPr>
            <a:r>
              <a:rPr lang="en-GB" sz="2000" dirty="0">
                <a:latin typeface="Times New Roman" panose="02020603050405020304" pitchFamily="18" charset="0"/>
                <a:cs typeface="Times New Roman" panose="02020603050405020304" pitchFamily="18" charset="0"/>
              </a:rPr>
              <a:t>By the children having a term to participate in different outdoor activities I will be able to spilt them up into three, two-week sections, first week being 1 hour introduction to the activity and participating in a handful of games then the next lesson the basics of the activity, the next week I will be able to start to develop the children more on the skills needed to take part, they have for the next two sessions by the end of the 2 weeks they would have had 4 hours (4 – 1-hour lessons) of this activity making them ready for the residential week. </a:t>
            </a:r>
          </a:p>
          <a:p>
            <a:endParaRPr lang="en-US" dirty="0"/>
          </a:p>
        </p:txBody>
      </p:sp>
      <p:sp>
        <p:nvSpPr>
          <p:cNvPr id="5" name="TextBox 4">
            <a:extLst>
              <a:ext uri="{FF2B5EF4-FFF2-40B4-BE49-F238E27FC236}">
                <a16:creationId xmlns:a16="http://schemas.microsoft.com/office/drawing/2014/main" id="{CD20ACF2-C7C4-344A-805A-2B7F87E7B17C}"/>
              </a:ext>
            </a:extLst>
          </p:cNvPr>
          <p:cNvSpPr txBox="1"/>
          <p:nvPr/>
        </p:nvSpPr>
        <p:spPr>
          <a:xfrm>
            <a:off x="7588630" y="5785528"/>
            <a:ext cx="2089482" cy="830997"/>
          </a:xfrm>
          <a:prstGeom prst="rect">
            <a:avLst/>
          </a:prstGeom>
          <a:noFill/>
        </p:spPr>
        <p:txBody>
          <a:bodyPr wrap="square" rtlCol="0">
            <a:spAutoFit/>
          </a:bodyPr>
          <a:lstStyle/>
          <a:p>
            <a:pPr algn="r">
              <a:lnSpc>
                <a:spcPct val="150000"/>
              </a:lnSpc>
            </a:pPr>
            <a:r>
              <a:rPr lang="en-US" sz="2000" dirty="0">
                <a:latin typeface="Times New Roman" panose="02020603050405020304" pitchFamily="18" charset="0"/>
                <a:cs typeface="Times New Roman" panose="02020603050405020304" pitchFamily="18" charset="0"/>
              </a:rPr>
              <a:t>Mountain Biking:</a:t>
            </a:r>
          </a:p>
          <a:p>
            <a:endParaRPr lang="en-US" dirty="0"/>
          </a:p>
        </p:txBody>
      </p:sp>
      <p:sp>
        <p:nvSpPr>
          <p:cNvPr id="9" name="TextBox 8">
            <a:extLst>
              <a:ext uri="{FF2B5EF4-FFF2-40B4-BE49-F238E27FC236}">
                <a16:creationId xmlns:a16="http://schemas.microsoft.com/office/drawing/2014/main" id="{BFBE16DE-C554-D146-AF4C-664A3BDEA2B1}"/>
              </a:ext>
            </a:extLst>
          </p:cNvPr>
          <p:cNvSpPr txBox="1"/>
          <p:nvPr/>
        </p:nvSpPr>
        <p:spPr>
          <a:xfrm>
            <a:off x="923260" y="812253"/>
            <a:ext cx="10345479" cy="646331"/>
          </a:xfrm>
          <a:prstGeom prst="rect">
            <a:avLst/>
          </a:prstGeom>
          <a:noFill/>
        </p:spPr>
        <p:txBody>
          <a:bodyPr wrap="square" rtlCol="0">
            <a:spAutoFit/>
          </a:bodyPr>
          <a:lstStyle/>
          <a:p>
            <a:pPr algn="ctr"/>
            <a:r>
              <a:rPr lang="en-US" sz="3600" spc="600" dirty="0">
                <a:solidFill>
                  <a:schemeClr val="bg1"/>
                </a:solidFill>
                <a:latin typeface="Times New Roman" panose="02020603050405020304" pitchFamily="18" charset="0"/>
                <a:cs typeface="Times New Roman" panose="02020603050405020304" pitchFamily="18" charset="0"/>
              </a:rPr>
              <a:t>Pupils' progression and assessment. </a:t>
            </a:r>
            <a:endParaRPr lang="en-US" sz="3600" spc="600" dirty="0"/>
          </a:p>
        </p:txBody>
      </p:sp>
      <p:pic>
        <p:nvPicPr>
          <p:cNvPr id="1026" name="Picture 2" descr="Bushcraft 2019 | Easthampstead Park Community School">
            <a:extLst>
              <a:ext uri="{FF2B5EF4-FFF2-40B4-BE49-F238E27FC236}">
                <a16:creationId xmlns:a16="http://schemas.microsoft.com/office/drawing/2014/main" id="{7024DA47-75F5-C640-A7E6-A448C70A138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88762" y="2278734"/>
            <a:ext cx="1903692" cy="142776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rip to Redpoint Climbing Centre | The Bridge Centre">
            <a:extLst>
              <a:ext uri="{FF2B5EF4-FFF2-40B4-BE49-F238E27FC236}">
                <a16:creationId xmlns:a16="http://schemas.microsoft.com/office/drawing/2014/main" id="{534331EB-D5DC-A640-A8CF-F29FC39BF4E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88762" y="3850535"/>
            <a:ext cx="1902040" cy="1427769"/>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6BE7C871-50E2-5946-BE58-0CDDA401301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87109" y="5394154"/>
            <a:ext cx="1903693" cy="142777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9CCB8F7D-4D0A-2A45-9B97-6F469C1DBC7D}"/>
              </a:ext>
            </a:extLst>
          </p:cNvPr>
          <p:cNvSpPr txBox="1"/>
          <p:nvPr/>
        </p:nvSpPr>
        <p:spPr>
          <a:xfrm>
            <a:off x="8182984" y="2766658"/>
            <a:ext cx="1504125" cy="677108"/>
          </a:xfrm>
          <a:prstGeom prst="rect">
            <a:avLst/>
          </a:prstGeom>
          <a:noFill/>
        </p:spPr>
        <p:txBody>
          <a:bodyPr wrap="square" rtlCol="0">
            <a:spAutoFit/>
          </a:bodyPr>
          <a:lstStyle/>
          <a:p>
            <a:r>
              <a:rPr lang="en-US" sz="2000" dirty="0">
                <a:latin typeface="Times New Roman" panose="02020603050405020304" pitchFamily="18" charset="0"/>
                <a:cs typeface="Times New Roman" panose="02020603050405020304" pitchFamily="18" charset="0"/>
              </a:rPr>
              <a:t>Bush Craft:</a:t>
            </a:r>
          </a:p>
          <a:p>
            <a:endParaRPr lang="en-US" dirty="0"/>
          </a:p>
        </p:txBody>
      </p:sp>
      <p:sp>
        <p:nvSpPr>
          <p:cNvPr id="12" name="TextBox 11">
            <a:extLst>
              <a:ext uri="{FF2B5EF4-FFF2-40B4-BE49-F238E27FC236}">
                <a16:creationId xmlns:a16="http://schemas.microsoft.com/office/drawing/2014/main" id="{C8D9275C-4B00-9F48-B9CD-5B7F1F97CC9A}"/>
              </a:ext>
            </a:extLst>
          </p:cNvPr>
          <p:cNvSpPr txBox="1"/>
          <p:nvPr/>
        </p:nvSpPr>
        <p:spPr>
          <a:xfrm>
            <a:off x="8447567" y="4334597"/>
            <a:ext cx="1456661" cy="677108"/>
          </a:xfrm>
          <a:prstGeom prst="rect">
            <a:avLst/>
          </a:prstGeom>
          <a:noFill/>
        </p:spPr>
        <p:txBody>
          <a:bodyPr wrap="square" rtlCol="0">
            <a:spAutoFit/>
          </a:bodyPr>
          <a:lstStyle/>
          <a:p>
            <a:r>
              <a:rPr lang="en-US" sz="2000" dirty="0">
                <a:latin typeface="Times New Roman" panose="02020603050405020304" pitchFamily="18" charset="0"/>
                <a:cs typeface="Times New Roman" panose="02020603050405020304" pitchFamily="18" charset="0"/>
              </a:rPr>
              <a:t>Climbing:</a:t>
            </a:r>
          </a:p>
          <a:p>
            <a:endParaRPr lang="en-US" dirty="0"/>
          </a:p>
        </p:txBody>
      </p:sp>
    </p:spTree>
    <p:extLst>
      <p:ext uri="{BB962C8B-B14F-4D97-AF65-F5344CB8AC3E}">
        <p14:creationId xmlns:p14="http://schemas.microsoft.com/office/powerpoint/2010/main" val="2507588991"/>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690F3EE-0CD1-4520-B020-4E1DF3141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9EFDE1E9-7FE0-45CA-9DE2-237F77319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2270840"/>
          </a:xfrm>
          <a:custGeom>
            <a:avLst/>
            <a:gdLst>
              <a:gd name="connsiteX0" fmla="*/ 0 w 12192000"/>
              <a:gd name="connsiteY0" fmla="*/ 0 h 2270840"/>
              <a:gd name="connsiteX1" fmla="*/ 12192000 w 12192000"/>
              <a:gd name="connsiteY1" fmla="*/ 0 h 2270840"/>
              <a:gd name="connsiteX2" fmla="*/ 12192000 w 12192000"/>
              <a:gd name="connsiteY2" fmla="*/ 519831 h 2270840"/>
              <a:gd name="connsiteX3" fmla="*/ 12192000 w 12192000"/>
              <a:gd name="connsiteY3" fmla="*/ 744794 h 2270840"/>
              <a:gd name="connsiteX4" fmla="*/ 12192000 w 12192000"/>
              <a:gd name="connsiteY4" fmla="*/ 1754022 h 2270840"/>
              <a:gd name="connsiteX5" fmla="*/ 11957522 w 12192000"/>
              <a:gd name="connsiteY5" fmla="*/ 1797924 h 2270840"/>
              <a:gd name="connsiteX6" fmla="*/ 11679973 w 12192000"/>
              <a:gd name="connsiteY6" fmla="*/ 1847668 h 2270840"/>
              <a:gd name="connsiteX7" fmla="*/ 11401197 w 12192000"/>
              <a:gd name="connsiteY7" fmla="*/ 1896361 h 2270840"/>
              <a:gd name="connsiteX8" fmla="*/ 11121192 w 12192000"/>
              <a:gd name="connsiteY8" fmla="*/ 1938047 h 2270840"/>
              <a:gd name="connsiteX9" fmla="*/ 10842416 w 12192000"/>
              <a:gd name="connsiteY9" fmla="*/ 1980084 h 2270840"/>
              <a:gd name="connsiteX10" fmla="*/ 10562411 w 12192000"/>
              <a:gd name="connsiteY10" fmla="*/ 2019319 h 2270840"/>
              <a:gd name="connsiteX11" fmla="*/ 10286091 w 12192000"/>
              <a:gd name="connsiteY11" fmla="*/ 2052948 h 2270840"/>
              <a:gd name="connsiteX12" fmla="*/ 10006086 w 12192000"/>
              <a:gd name="connsiteY12" fmla="*/ 2084826 h 2270840"/>
              <a:gd name="connsiteX13" fmla="*/ 9727310 w 12192000"/>
              <a:gd name="connsiteY13" fmla="*/ 2113902 h 2270840"/>
              <a:gd name="connsiteX14" fmla="*/ 9453445 w 12192000"/>
              <a:gd name="connsiteY14" fmla="*/ 2139124 h 2270840"/>
              <a:gd name="connsiteX15" fmla="*/ 9175897 w 12192000"/>
              <a:gd name="connsiteY15" fmla="*/ 2164346 h 2270840"/>
              <a:gd name="connsiteX16" fmla="*/ 8902033 w 12192000"/>
              <a:gd name="connsiteY16" fmla="*/ 2185365 h 2270840"/>
              <a:gd name="connsiteX17" fmla="*/ 8628169 w 12192000"/>
              <a:gd name="connsiteY17" fmla="*/ 2201829 h 2270840"/>
              <a:gd name="connsiteX18" fmla="*/ 8355533 w 12192000"/>
              <a:gd name="connsiteY18" fmla="*/ 2218995 h 2270840"/>
              <a:gd name="connsiteX19" fmla="*/ 8085353 w 12192000"/>
              <a:gd name="connsiteY19" fmla="*/ 2233357 h 2270840"/>
              <a:gd name="connsiteX20" fmla="*/ 7817629 w 12192000"/>
              <a:gd name="connsiteY20" fmla="*/ 2243516 h 2270840"/>
              <a:gd name="connsiteX21" fmla="*/ 7549905 w 12192000"/>
              <a:gd name="connsiteY21" fmla="*/ 2252274 h 2270840"/>
              <a:gd name="connsiteX22" fmla="*/ 7284638 w 12192000"/>
              <a:gd name="connsiteY22" fmla="*/ 2260681 h 2270840"/>
              <a:gd name="connsiteX23" fmla="*/ 7023055 w 12192000"/>
              <a:gd name="connsiteY23" fmla="*/ 2264535 h 2270840"/>
              <a:gd name="connsiteX24" fmla="*/ 6761472 w 12192000"/>
              <a:gd name="connsiteY24" fmla="*/ 2268738 h 2270840"/>
              <a:gd name="connsiteX25" fmla="*/ 6503573 w 12192000"/>
              <a:gd name="connsiteY25" fmla="*/ 2270840 h 2270840"/>
              <a:gd name="connsiteX26" fmla="*/ 6248130 w 12192000"/>
              <a:gd name="connsiteY26" fmla="*/ 2268738 h 2270840"/>
              <a:gd name="connsiteX27" fmla="*/ 5995144 w 12192000"/>
              <a:gd name="connsiteY27" fmla="*/ 2268738 h 2270840"/>
              <a:gd name="connsiteX28" fmla="*/ 5744613 w 12192000"/>
              <a:gd name="connsiteY28" fmla="*/ 2264535 h 2270840"/>
              <a:gd name="connsiteX29" fmla="*/ 5498995 w 12192000"/>
              <a:gd name="connsiteY29" fmla="*/ 2258229 h 2270840"/>
              <a:gd name="connsiteX30" fmla="*/ 5255834 w 12192000"/>
              <a:gd name="connsiteY30" fmla="*/ 2252274 h 2270840"/>
              <a:gd name="connsiteX31" fmla="*/ 5017584 w 12192000"/>
              <a:gd name="connsiteY31" fmla="*/ 2245618 h 2270840"/>
              <a:gd name="connsiteX32" fmla="*/ 4780562 w 12192000"/>
              <a:gd name="connsiteY32" fmla="*/ 2235459 h 2270840"/>
              <a:gd name="connsiteX33" fmla="*/ 4547227 w 12192000"/>
              <a:gd name="connsiteY33" fmla="*/ 2224599 h 2270840"/>
              <a:gd name="connsiteX34" fmla="*/ 4318800 w 12192000"/>
              <a:gd name="connsiteY34" fmla="*/ 2214791 h 2270840"/>
              <a:gd name="connsiteX35" fmla="*/ 3873004 w 12192000"/>
              <a:gd name="connsiteY35" fmla="*/ 2187116 h 2270840"/>
              <a:gd name="connsiteX36" fmla="*/ 3445628 w 12192000"/>
              <a:gd name="connsiteY36" fmla="*/ 2157691 h 2270840"/>
              <a:gd name="connsiteX37" fmla="*/ 3035446 w 12192000"/>
              <a:gd name="connsiteY37" fmla="*/ 2126863 h 2270840"/>
              <a:gd name="connsiteX38" fmla="*/ 2647370 w 12192000"/>
              <a:gd name="connsiteY38" fmla="*/ 2092884 h 2270840"/>
              <a:gd name="connsiteX39" fmla="*/ 2276487 w 12192000"/>
              <a:gd name="connsiteY39" fmla="*/ 2057502 h 2270840"/>
              <a:gd name="connsiteX40" fmla="*/ 1932621 w 12192000"/>
              <a:gd name="connsiteY40" fmla="*/ 2019319 h 2270840"/>
              <a:gd name="connsiteX41" fmla="*/ 1609634 w 12192000"/>
              <a:gd name="connsiteY41" fmla="*/ 1981836 h 2270840"/>
              <a:gd name="connsiteX42" fmla="*/ 1312435 w 12192000"/>
              <a:gd name="connsiteY42" fmla="*/ 1944353 h 2270840"/>
              <a:gd name="connsiteX43" fmla="*/ 1039799 w 12192000"/>
              <a:gd name="connsiteY43" fmla="*/ 1908972 h 2270840"/>
              <a:gd name="connsiteX44" fmla="*/ 797865 w 12192000"/>
              <a:gd name="connsiteY44" fmla="*/ 1875342 h 2270840"/>
              <a:gd name="connsiteX45" fmla="*/ 579265 w 12192000"/>
              <a:gd name="connsiteY45" fmla="*/ 1843464 h 2270840"/>
              <a:gd name="connsiteX46" fmla="*/ 395052 w 12192000"/>
              <a:gd name="connsiteY46" fmla="*/ 1816841 h 2270840"/>
              <a:gd name="connsiteX47" fmla="*/ 240312 w 12192000"/>
              <a:gd name="connsiteY47" fmla="*/ 1791618 h 2270840"/>
              <a:gd name="connsiteX48" fmla="*/ 27853 w 12192000"/>
              <a:gd name="connsiteY48" fmla="*/ 1755537 h 2270840"/>
              <a:gd name="connsiteX49" fmla="*/ 0 w 12192000"/>
              <a:gd name="connsiteY49" fmla="*/ 1750824 h 2270840"/>
              <a:gd name="connsiteX50" fmla="*/ 0 w 12192000"/>
              <a:gd name="connsiteY50" fmla="*/ 744794 h 2270840"/>
              <a:gd name="connsiteX51" fmla="*/ 0 w 12192000"/>
              <a:gd name="connsiteY51" fmla="*/ 519831 h 2270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000" h="2270840">
                <a:moveTo>
                  <a:pt x="0" y="0"/>
                </a:moveTo>
                <a:lnTo>
                  <a:pt x="12192000" y="0"/>
                </a:lnTo>
                <a:lnTo>
                  <a:pt x="12192000" y="519831"/>
                </a:lnTo>
                <a:lnTo>
                  <a:pt x="12192000" y="744794"/>
                </a:lnTo>
                <a:lnTo>
                  <a:pt x="12192000" y="1754022"/>
                </a:lnTo>
                <a:lnTo>
                  <a:pt x="11957522" y="1797924"/>
                </a:lnTo>
                <a:lnTo>
                  <a:pt x="11679973" y="1847668"/>
                </a:lnTo>
                <a:lnTo>
                  <a:pt x="11401197" y="1896361"/>
                </a:lnTo>
                <a:lnTo>
                  <a:pt x="11121192" y="1938047"/>
                </a:lnTo>
                <a:lnTo>
                  <a:pt x="10842416" y="1980084"/>
                </a:lnTo>
                <a:lnTo>
                  <a:pt x="10562411" y="2019319"/>
                </a:lnTo>
                <a:lnTo>
                  <a:pt x="10286091" y="2052948"/>
                </a:lnTo>
                <a:lnTo>
                  <a:pt x="10006086" y="2084826"/>
                </a:lnTo>
                <a:lnTo>
                  <a:pt x="9727310" y="2113902"/>
                </a:lnTo>
                <a:lnTo>
                  <a:pt x="9453445" y="2139124"/>
                </a:lnTo>
                <a:lnTo>
                  <a:pt x="9175897" y="2164346"/>
                </a:lnTo>
                <a:lnTo>
                  <a:pt x="8902033" y="2185365"/>
                </a:lnTo>
                <a:lnTo>
                  <a:pt x="8628169" y="2201829"/>
                </a:lnTo>
                <a:lnTo>
                  <a:pt x="8355533" y="2218995"/>
                </a:lnTo>
                <a:lnTo>
                  <a:pt x="8085353" y="2233357"/>
                </a:lnTo>
                <a:lnTo>
                  <a:pt x="7817629" y="2243516"/>
                </a:lnTo>
                <a:lnTo>
                  <a:pt x="7549905" y="2252274"/>
                </a:lnTo>
                <a:lnTo>
                  <a:pt x="7284638" y="2260681"/>
                </a:lnTo>
                <a:lnTo>
                  <a:pt x="7023055" y="2264535"/>
                </a:lnTo>
                <a:lnTo>
                  <a:pt x="6761472" y="2268738"/>
                </a:lnTo>
                <a:lnTo>
                  <a:pt x="6503573" y="2270840"/>
                </a:lnTo>
                <a:lnTo>
                  <a:pt x="6248130" y="2268738"/>
                </a:lnTo>
                <a:lnTo>
                  <a:pt x="5995144" y="2268738"/>
                </a:lnTo>
                <a:lnTo>
                  <a:pt x="5744613" y="2264535"/>
                </a:lnTo>
                <a:lnTo>
                  <a:pt x="5498995" y="2258229"/>
                </a:lnTo>
                <a:lnTo>
                  <a:pt x="5255834" y="2252274"/>
                </a:lnTo>
                <a:lnTo>
                  <a:pt x="5017584" y="2245618"/>
                </a:lnTo>
                <a:lnTo>
                  <a:pt x="4780562" y="2235459"/>
                </a:lnTo>
                <a:lnTo>
                  <a:pt x="4547227" y="2224599"/>
                </a:lnTo>
                <a:lnTo>
                  <a:pt x="4318800" y="2214791"/>
                </a:lnTo>
                <a:lnTo>
                  <a:pt x="3873004" y="2187116"/>
                </a:lnTo>
                <a:lnTo>
                  <a:pt x="3445628" y="2157691"/>
                </a:lnTo>
                <a:lnTo>
                  <a:pt x="3035446" y="2126863"/>
                </a:lnTo>
                <a:lnTo>
                  <a:pt x="2647370" y="2092884"/>
                </a:lnTo>
                <a:lnTo>
                  <a:pt x="2276487" y="2057502"/>
                </a:lnTo>
                <a:lnTo>
                  <a:pt x="1932621" y="2019319"/>
                </a:lnTo>
                <a:lnTo>
                  <a:pt x="1609634" y="1981836"/>
                </a:lnTo>
                <a:lnTo>
                  <a:pt x="1312435" y="1944353"/>
                </a:lnTo>
                <a:lnTo>
                  <a:pt x="1039799" y="1908972"/>
                </a:lnTo>
                <a:lnTo>
                  <a:pt x="797865" y="1875342"/>
                </a:lnTo>
                <a:lnTo>
                  <a:pt x="579265" y="1843464"/>
                </a:lnTo>
                <a:lnTo>
                  <a:pt x="395052" y="1816841"/>
                </a:lnTo>
                <a:lnTo>
                  <a:pt x="240312" y="1791618"/>
                </a:lnTo>
                <a:lnTo>
                  <a:pt x="27853" y="1755537"/>
                </a:lnTo>
                <a:lnTo>
                  <a:pt x="0" y="1750824"/>
                </a:lnTo>
                <a:lnTo>
                  <a:pt x="0" y="744794"/>
                </a:lnTo>
                <a:lnTo>
                  <a:pt x="0" y="519831"/>
                </a:lnTo>
                <a:close/>
              </a:path>
            </a:pathLst>
          </a:custGeom>
          <a:ln w="44450">
            <a:gradFill>
              <a:gsLst>
                <a:gs pos="0">
                  <a:schemeClr val="bg2">
                    <a:alpha val="65000"/>
                  </a:schemeClr>
                </a:gs>
                <a:gs pos="98000">
                  <a:schemeClr val="bg2">
                    <a:lumMod val="75000"/>
                    <a:alpha val="55000"/>
                  </a:schemeClr>
                </a:gs>
              </a:gsLst>
              <a:lin ang="5400000" scaled="1"/>
            </a:gradFill>
          </a:ln>
          <a:effectLst>
            <a:outerShdw blurRad="50800" dist="38100" dir="5400000" algn="t" rotWithShape="0">
              <a:prstClr val="black">
                <a:alpha val="50000"/>
              </a:prstClr>
            </a:outerShdw>
          </a:effectLst>
        </p:spPr>
        <p:style>
          <a:lnRef idx="2">
            <a:schemeClr val="accent1">
              <a:shade val="50000"/>
            </a:schemeClr>
          </a:lnRef>
          <a:fillRef idx="1003">
            <a:schemeClr val="dk1"/>
          </a:fillRef>
          <a:effectRef idx="0">
            <a:schemeClr val="accent1"/>
          </a:effectRef>
          <a:fontRef idx="minor">
            <a:schemeClr val="lt1"/>
          </a:fontRef>
        </p:style>
        <p:txBody>
          <a:bodyPr wrap="square" rtlCol="0" anchor="ctr">
            <a:noAutofit/>
          </a:bodyPr>
          <a:lstStyle/>
          <a:p>
            <a:pPr algn="ctr"/>
            <a:endParaRPr lang="en-US" dirty="0"/>
          </a:p>
        </p:txBody>
      </p:sp>
      <p:sp>
        <p:nvSpPr>
          <p:cNvPr id="4" name="TextBox 3">
            <a:extLst>
              <a:ext uri="{FF2B5EF4-FFF2-40B4-BE49-F238E27FC236}">
                <a16:creationId xmlns:a16="http://schemas.microsoft.com/office/drawing/2014/main" id="{8F1D4157-98F4-7949-8074-FA1DC68BFC7A}"/>
              </a:ext>
            </a:extLst>
          </p:cNvPr>
          <p:cNvSpPr txBox="1"/>
          <p:nvPr/>
        </p:nvSpPr>
        <p:spPr>
          <a:xfrm>
            <a:off x="323583" y="2315430"/>
            <a:ext cx="9967046" cy="4653646"/>
          </a:xfrm>
          <a:prstGeom prst="rect">
            <a:avLst/>
          </a:prstGeom>
          <a:noFill/>
        </p:spPr>
        <p:txBody>
          <a:bodyPr wrap="square" rtlCol="0">
            <a:spAutoFit/>
          </a:bodyPr>
          <a:lstStyle/>
          <a:p>
            <a:pPr>
              <a:lnSpc>
                <a:spcPct val="150000"/>
              </a:lnSpc>
            </a:pPr>
            <a:r>
              <a:rPr lang="en-US" sz="2000" dirty="0">
                <a:latin typeface="Times New Roman" panose="02020603050405020304" pitchFamily="18" charset="0"/>
                <a:cs typeface="Times New Roman" panose="02020603050405020304" pitchFamily="18" charset="0"/>
              </a:rPr>
              <a:t>For example, in the 6-week term, week one and two will be focusing on bushcraft skills, week three and four will be looking at climbing and week five and six will be taking part in mountain biking sessions. </a:t>
            </a:r>
          </a:p>
          <a:p>
            <a:pPr>
              <a:lnSpc>
                <a:spcPct val="150000"/>
              </a:lnSpc>
            </a:pPr>
            <a:endParaRPr lang="en-US" sz="2000" dirty="0">
              <a:latin typeface="Times New Roman" panose="02020603050405020304" pitchFamily="18" charset="0"/>
              <a:cs typeface="Times New Roman" panose="02020603050405020304" pitchFamily="18" charset="0"/>
            </a:endParaRPr>
          </a:p>
          <a:p>
            <a:pPr>
              <a:lnSpc>
                <a:spcPct val="150000"/>
              </a:lnSpc>
            </a:pPr>
            <a:r>
              <a:rPr lang="en-GB" sz="2000" dirty="0">
                <a:latin typeface="Times New Roman" panose="02020603050405020304" pitchFamily="18" charset="0"/>
                <a:cs typeface="Times New Roman" panose="02020603050405020304" pitchFamily="18" charset="0"/>
              </a:rPr>
              <a:t>Before the children take on to residential week, they will be assessed on the 3 activities they </a:t>
            </a:r>
          </a:p>
          <a:p>
            <a:pPr>
              <a:lnSpc>
                <a:spcPct val="150000"/>
              </a:lnSpc>
            </a:pPr>
            <a:r>
              <a:rPr lang="en-GB" sz="2000" dirty="0">
                <a:latin typeface="Times New Roman" panose="02020603050405020304" pitchFamily="18" charset="0"/>
                <a:cs typeface="Times New Roman" panose="02020603050405020304" pitchFamily="18" charset="0"/>
              </a:rPr>
              <a:t>have been doing in the previous term, the assessment will be conducted through a </a:t>
            </a:r>
          </a:p>
          <a:p>
            <a:pPr>
              <a:lnSpc>
                <a:spcPct val="150000"/>
              </a:lnSpc>
            </a:pPr>
            <a:r>
              <a:rPr lang="en-GB" sz="2000" dirty="0">
                <a:latin typeface="Times New Roman" panose="02020603050405020304" pitchFamily="18" charset="0"/>
                <a:cs typeface="Times New Roman" panose="02020603050405020304" pitchFamily="18" charset="0"/>
              </a:rPr>
              <a:t>self and peer assessment, this way pupil’s reflection will help promote</a:t>
            </a:r>
          </a:p>
          <a:p>
            <a:pPr>
              <a:lnSpc>
                <a:spcPct val="150000"/>
              </a:lnSpc>
            </a:pPr>
            <a:r>
              <a:rPr lang="en-GB" sz="2000" dirty="0">
                <a:latin typeface="Times New Roman" panose="02020603050405020304" pitchFamily="18" charset="0"/>
                <a:cs typeface="Times New Roman" panose="02020603050405020304" pitchFamily="18" charset="0"/>
              </a:rPr>
              <a:t>independent learning and communication, reflection allows students to see </a:t>
            </a:r>
          </a:p>
          <a:p>
            <a:pPr>
              <a:lnSpc>
                <a:spcPct val="150000"/>
              </a:lnSpc>
            </a:pPr>
            <a:r>
              <a:rPr lang="en-GB" sz="2000" dirty="0">
                <a:latin typeface="Times New Roman" panose="02020603050405020304" pitchFamily="18" charset="0"/>
                <a:cs typeface="Times New Roman" panose="02020603050405020304" pitchFamily="18" charset="0"/>
              </a:rPr>
              <a:t>the importance of their own learning process. </a:t>
            </a:r>
          </a:p>
          <a:p>
            <a:pPr>
              <a:lnSpc>
                <a:spcPct val="150000"/>
              </a:lnSpc>
            </a:pPr>
            <a:endParaRPr lang="en-US" sz="2000" dirty="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BFBE16DE-C554-D146-AF4C-664A3BDEA2B1}"/>
              </a:ext>
            </a:extLst>
          </p:cNvPr>
          <p:cNvSpPr txBox="1"/>
          <p:nvPr/>
        </p:nvSpPr>
        <p:spPr>
          <a:xfrm>
            <a:off x="923260" y="812253"/>
            <a:ext cx="10345479" cy="1200329"/>
          </a:xfrm>
          <a:prstGeom prst="rect">
            <a:avLst/>
          </a:prstGeom>
          <a:noFill/>
        </p:spPr>
        <p:txBody>
          <a:bodyPr wrap="square" rtlCol="0">
            <a:spAutoFit/>
          </a:bodyPr>
          <a:lstStyle/>
          <a:p>
            <a:pPr algn="ctr"/>
            <a:r>
              <a:rPr lang="en-US" sz="3600" spc="600" dirty="0">
                <a:solidFill>
                  <a:schemeClr val="bg1"/>
                </a:solidFill>
                <a:latin typeface="Times New Roman" panose="02020603050405020304" pitchFamily="18" charset="0"/>
                <a:cs typeface="Times New Roman" panose="02020603050405020304" pitchFamily="18" charset="0"/>
              </a:rPr>
              <a:t>Pupils' progression and assessment (continued ). </a:t>
            </a:r>
            <a:endParaRPr lang="en-US" sz="3600" spc="600" dirty="0"/>
          </a:p>
        </p:txBody>
      </p:sp>
      <p:pic>
        <p:nvPicPr>
          <p:cNvPr id="3074" name="Picture 2" descr="Outdoor Adventure Logo | Adventure logo, Adventure logo design, Travel logo">
            <a:extLst>
              <a:ext uri="{FF2B5EF4-FFF2-40B4-BE49-F238E27FC236}">
                <a16:creationId xmlns:a16="http://schemas.microsoft.com/office/drawing/2014/main" id="{2236DB29-D813-7347-A5A6-0BCC0A30121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587" t="13756" r="12064" b="18519"/>
          <a:stretch/>
        </p:blipFill>
        <p:spPr bwMode="auto">
          <a:xfrm>
            <a:off x="8995721" y="4758367"/>
            <a:ext cx="2945268" cy="19594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3408116"/>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690F3EE-0CD1-4520-B020-4E1DF3141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9EFDE1E9-7FE0-45CA-9DE2-237F77319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2270840"/>
          </a:xfrm>
          <a:custGeom>
            <a:avLst/>
            <a:gdLst>
              <a:gd name="connsiteX0" fmla="*/ 0 w 12192000"/>
              <a:gd name="connsiteY0" fmla="*/ 0 h 2270840"/>
              <a:gd name="connsiteX1" fmla="*/ 12192000 w 12192000"/>
              <a:gd name="connsiteY1" fmla="*/ 0 h 2270840"/>
              <a:gd name="connsiteX2" fmla="*/ 12192000 w 12192000"/>
              <a:gd name="connsiteY2" fmla="*/ 519831 h 2270840"/>
              <a:gd name="connsiteX3" fmla="*/ 12192000 w 12192000"/>
              <a:gd name="connsiteY3" fmla="*/ 744794 h 2270840"/>
              <a:gd name="connsiteX4" fmla="*/ 12192000 w 12192000"/>
              <a:gd name="connsiteY4" fmla="*/ 1754022 h 2270840"/>
              <a:gd name="connsiteX5" fmla="*/ 11957522 w 12192000"/>
              <a:gd name="connsiteY5" fmla="*/ 1797924 h 2270840"/>
              <a:gd name="connsiteX6" fmla="*/ 11679973 w 12192000"/>
              <a:gd name="connsiteY6" fmla="*/ 1847668 h 2270840"/>
              <a:gd name="connsiteX7" fmla="*/ 11401197 w 12192000"/>
              <a:gd name="connsiteY7" fmla="*/ 1896361 h 2270840"/>
              <a:gd name="connsiteX8" fmla="*/ 11121192 w 12192000"/>
              <a:gd name="connsiteY8" fmla="*/ 1938047 h 2270840"/>
              <a:gd name="connsiteX9" fmla="*/ 10842416 w 12192000"/>
              <a:gd name="connsiteY9" fmla="*/ 1980084 h 2270840"/>
              <a:gd name="connsiteX10" fmla="*/ 10562411 w 12192000"/>
              <a:gd name="connsiteY10" fmla="*/ 2019319 h 2270840"/>
              <a:gd name="connsiteX11" fmla="*/ 10286091 w 12192000"/>
              <a:gd name="connsiteY11" fmla="*/ 2052948 h 2270840"/>
              <a:gd name="connsiteX12" fmla="*/ 10006086 w 12192000"/>
              <a:gd name="connsiteY12" fmla="*/ 2084826 h 2270840"/>
              <a:gd name="connsiteX13" fmla="*/ 9727310 w 12192000"/>
              <a:gd name="connsiteY13" fmla="*/ 2113902 h 2270840"/>
              <a:gd name="connsiteX14" fmla="*/ 9453445 w 12192000"/>
              <a:gd name="connsiteY14" fmla="*/ 2139124 h 2270840"/>
              <a:gd name="connsiteX15" fmla="*/ 9175897 w 12192000"/>
              <a:gd name="connsiteY15" fmla="*/ 2164346 h 2270840"/>
              <a:gd name="connsiteX16" fmla="*/ 8902033 w 12192000"/>
              <a:gd name="connsiteY16" fmla="*/ 2185365 h 2270840"/>
              <a:gd name="connsiteX17" fmla="*/ 8628169 w 12192000"/>
              <a:gd name="connsiteY17" fmla="*/ 2201829 h 2270840"/>
              <a:gd name="connsiteX18" fmla="*/ 8355533 w 12192000"/>
              <a:gd name="connsiteY18" fmla="*/ 2218995 h 2270840"/>
              <a:gd name="connsiteX19" fmla="*/ 8085353 w 12192000"/>
              <a:gd name="connsiteY19" fmla="*/ 2233357 h 2270840"/>
              <a:gd name="connsiteX20" fmla="*/ 7817629 w 12192000"/>
              <a:gd name="connsiteY20" fmla="*/ 2243516 h 2270840"/>
              <a:gd name="connsiteX21" fmla="*/ 7549905 w 12192000"/>
              <a:gd name="connsiteY21" fmla="*/ 2252274 h 2270840"/>
              <a:gd name="connsiteX22" fmla="*/ 7284638 w 12192000"/>
              <a:gd name="connsiteY22" fmla="*/ 2260681 h 2270840"/>
              <a:gd name="connsiteX23" fmla="*/ 7023055 w 12192000"/>
              <a:gd name="connsiteY23" fmla="*/ 2264535 h 2270840"/>
              <a:gd name="connsiteX24" fmla="*/ 6761472 w 12192000"/>
              <a:gd name="connsiteY24" fmla="*/ 2268738 h 2270840"/>
              <a:gd name="connsiteX25" fmla="*/ 6503573 w 12192000"/>
              <a:gd name="connsiteY25" fmla="*/ 2270840 h 2270840"/>
              <a:gd name="connsiteX26" fmla="*/ 6248130 w 12192000"/>
              <a:gd name="connsiteY26" fmla="*/ 2268738 h 2270840"/>
              <a:gd name="connsiteX27" fmla="*/ 5995144 w 12192000"/>
              <a:gd name="connsiteY27" fmla="*/ 2268738 h 2270840"/>
              <a:gd name="connsiteX28" fmla="*/ 5744613 w 12192000"/>
              <a:gd name="connsiteY28" fmla="*/ 2264535 h 2270840"/>
              <a:gd name="connsiteX29" fmla="*/ 5498995 w 12192000"/>
              <a:gd name="connsiteY29" fmla="*/ 2258229 h 2270840"/>
              <a:gd name="connsiteX30" fmla="*/ 5255834 w 12192000"/>
              <a:gd name="connsiteY30" fmla="*/ 2252274 h 2270840"/>
              <a:gd name="connsiteX31" fmla="*/ 5017584 w 12192000"/>
              <a:gd name="connsiteY31" fmla="*/ 2245618 h 2270840"/>
              <a:gd name="connsiteX32" fmla="*/ 4780562 w 12192000"/>
              <a:gd name="connsiteY32" fmla="*/ 2235459 h 2270840"/>
              <a:gd name="connsiteX33" fmla="*/ 4547227 w 12192000"/>
              <a:gd name="connsiteY33" fmla="*/ 2224599 h 2270840"/>
              <a:gd name="connsiteX34" fmla="*/ 4318800 w 12192000"/>
              <a:gd name="connsiteY34" fmla="*/ 2214791 h 2270840"/>
              <a:gd name="connsiteX35" fmla="*/ 3873004 w 12192000"/>
              <a:gd name="connsiteY35" fmla="*/ 2187116 h 2270840"/>
              <a:gd name="connsiteX36" fmla="*/ 3445628 w 12192000"/>
              <a:gd name="connsiteY36" fmla="*/ 2157691 h 2270840"/>
              <a:gd name="connsiteX37" fmla="*/ 3035446 w 12192000"/>
              <a:gd name="connsiteY37" fmla="*/ 2126863 h 2270840"/>
              <a:gd name="connsiteX38" fmla="*/ 2647370 w 12192000"/>
              <a:gd name="connsiteY38" fmla="*/ 2092884 h 2270840"/>
              <a:gd name="connsiteX39" fmla="*/ 2276487 w 12192000"/>
              <a:gd name="connsiteY39" fmla="*/ 2057502 h 2270840"/>
              <a:gd name="connsiteX40" fmla="*/ 1932621 w 12192000"/>
              <a:gd name="connsiteY40" fmla="*/ 2019319 h 2270840"/>
              <a:gd name="connsiteX41" fmla="*/ 1609634 w 12192000"/>
              <a:gd name="connsiteY41" fmla="*/ 1981836 h 2270840"/>
              <a:gd name="connsiteX42" fmla="*/ 1312435 w 12192000"/>
              <a:gd name="connsiteY42" fmla="*/ 1944353 h 2270840"/>
              <a:gd name="connsiteX43" fmla="*/ 1039799 w 12192000"/>
              <a:gd name="connsiteY43" fmla="*/ 1908972 h 2270840"/>
              <a:gd name="connsiteX44" fmla="*/ 797865 w 12192000"/>
              <a:gd name="connsiteY44" fmla="*/ 1875342 h 2270840"/>
              <a:gd name="connsiteX45" fmla="*/ 579265 w 12192000"/>
              <a:gd name="connsiteY45" fmla="*/ 1843464 h 2270840"/>
              <a:gd name="connsiteX46" fmla="*/ 395052 w 12192000"/>
              <a:gd name="connsiteY46" fmla="*/ 1816841 h 2270840"/>
              <a:gd name="connsiteX47" fmla="*/ 240312 w 12192000"/>
              <a:gd name="connsiteY47" fmla="*/ 1791618 h 2270840"/>
              <a:gd name="connsiteX48" fmla="*/ 27853 w 12192000"/>
              <a:gd name="connsiteY48" fmla="*/ 1755537 h 2270840"/>
              <a:gd name="connsiteX49" fmla="*/ 0 w 12192000"/>
              <a:gd name="connsiteY49" fmla="*/ 1750824 h 2270840"/>
              <a:gd name="connsiteX50" fmla="*/ 0 w 12192000"/>
              <a:gd name="connsiteY50" fmla="*/ 744794 h 2270840"/>
              <a:gd name="connsiteX51" fmla="*/ 0 w 12192000"/>
              <a:gd name="connsiteY51" fmla="*/ 519831 h 2270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000" h="2270840">
                <a:moveTo>
                  <a:pt x="0" y="0"/>
                </a:moveTo>
                <a:lnTo>
                  <a:pt x="12192000" y="0"/>
                </a:lnTo>
                <a:lnTo>
                  <a:pt x="12192000" y="519831"/>
                </a:lnTo>
                <a:lnTo>
                  <a:pt x="12192000" y="744794"/>
                </a:lnTo>
                <a:lnTo>
                  <a:pt x="12192000" y="1754022"/>
                </a:lnTo>
                <a:lnTo>
                  <a:pt x="11957522" y="1797924"/>
                </a:lnTo>
                <a:lnTo>
                  <a:pt x="11679973" y="1847668"/>
                </a:lnTo>
                <a:lnTo>
                  <a:pt x="11401197" y="1896361"/>
                </a:lnTo>
                <a:lnTo>
                  <a:pt x="11121192" y="1938047"/>
                </a:lnTo>
                <a:lnTo>
                  <a:pt x="10842416" y="1980084"/>
                </a:lnTo>
                <a:lnTo>
                  <a:pt x="10562411" y="2019319"/>
                </a:lnTo>
                <a:lnTo>
                  <a:pt x="10286091" y="2052948"/>
                </a:lnTo>
                <a:lnTo>
                  <a:pt x="10006086" y="2084826"/>
                </a:lnTo>
                <a:lnTo>
                  <a:pt x="9727310" y="2113902"/>
                </a:lnTo>
                <a:lnTo>
                  <a:pt x="9453445" y="2139124"/>
                </a:lnTo>
                <a:lnTo>
                  <a:pt x="9175897" y="2164346"/>
                </a:lnTo>
                <a:lnTo>
                  <a:pt x="8902033" y="2185365"/>
                </a:lnTo>
                <a:lnTo>
                  <a:pt x="8628169" y="2201829"/>
                </a:lnTo>
                <a:lnTo>
                  <a:pt x="8355533" y="2218995"/>
                </a:lnTo>
                <a:lnTo>
                  <a:pt x="8085353" y="2233357"/>
                </a:lnTo>
                <a:lnTo>
                  <a:pt x="7817629" y="2243516"/>
                </a:lnTo>
                <a:lnTo>
                  <a:pt x="7549905" y="2252274"/>
                </a:lnTo>
                <a:lnTo>
                  <a:pt x="7284638" y="2260681"/>
                </a:lnTo>
                <a:lnTo>
                  <a:pt x="7023055" y="2264535"/>
                </a:lnTo>
                <a:lnTo>
                  <a:pt x="6761472" y="2268738"/>
                </a:lnTo>
                <a:lnTo>
                  <a:pt x="6503573" y="2270840"/>
                </a:lnTo>
                <a:lnTo>
                  <a:pt x="6248130" y="2268738"/>
                </a:lnTo>
                <a:lnTo>
                  <a:pt x="5995144" y="2268738"/>
                </a:lnTo>
                <a:lnTo>
                  <a:pt x="5744613" y="2264535"/>
                </a:lnTo>
                <a:lnTo>
                  <a:pt x="5498995" y="2258229"/>
                </a:lnTo>
                <a:lnTo>
                  <a:pt x="5255834" y="2252274"/>
                </a:lnTo>
                <a:lnTo>
                  <a:pt x="5017584" y="2245618"/>
                </a:lnTo>
                <a:lnTo>
                  <a:pt x="4780562" y="2235459"/>
                </a:lnTo>
                <a:lnTo>
                  <a:pt x="4547227" y="2224599"/>
                </a:lnTo>
                <a:lnTo>
                  <a:pt x="4318800" y="2214791"/>
                </a:lnTo>
                <a:lnTo>
                  <a:pt x="3873004" y="2187116"/>
                </a:lnTo>
                <a:lnTo>
                  <a:pt x="3445628" y="2157691"/>
                </a:lnTo>
                <a:lnTo>
                  <a:pt x="3035446" y="2126863"/>
                </a:lnTo>
                <a:lnTo>
                  <a:pt x="2647370" y="2092884"/>
                </a:lnTo>
                <a:lnTo>
                  <a:pt x="2276487" y="2057502"/>
                </a:lnTo>
                <a:lnTo>
                  <a:pt x="1932621" y="2019319"/>
                </a:lnTo>
                <a:lnTo>
                  <a:pt x="1609634" y="1981836"/>
                </a:lnTo>
                <a:lnTo>
                  <a:pt x="1312435" y="1944353"/>
                </a:lnTo>
                <a:lnTo>
                  <a:pt x="1039799" y="1908972"/>
                </a:lnTo>
                <a:lnTo>
                  <a:pt x="797865" y="1875342"/>
                </a:lnTo>
                <a:lnTo>
                  <a:pt x="579265" y="1843464"/>
                </a:lnTo>
                <a:lnTo>
                  <a:pt x="395052" y="1816841"/>
                </a:lnTo>
                <a:lnTo>
                  <a:pt x="240312" y="1791618"/>
                </a:lnTo>
                <a:lnTo>
                  <a:pt x="27853" y="1755537"/>
                </a:lnTo>
                <a:lnTo>
                  <a:pt x="0" y="1750824"/>
                </a:lnTo>
                <a:lnTo>
                  <a:pt x="0" y="744794"/>
                </a:lnTo>
                <a:lnTo>
                  <a:pt x="0" y="519831"/>
                </a:lnTo>
                <a:close/>
              </a:path>
            </a:pathLst>
          </a:custGeom>
          <a:ln w="44450">
            <a:gradFill>
              <a:gsLst>
                <a:gs pos="0">
                  <a:schemeClr val="bg2">
                    <a:alpha val="65000"/>
                  </a:schemeClr>
                </a:gs>
                <a:gs pos="98000">
                  <a:schemeClr val="bg2">
                    <a:lumMod val="75000"/>
                    <a:alpha val="55000"/>
                  </a:schemeClr>
                </a:gs>
              </a:gsLst>
              <a:lin ang="5400000" scaled="1"/>
            </a:gradFill>
          </a:ln>
          <a:effectLst>
            <a:outerShdw blurRad="50800" dist="38100" dir="5400000" algn="t" rotWithShape="0">
              <a:prstClr val="black">
                <a:alpha val="50000"/>
              </a:prstClr>
            </a:outerShdw>
          </a:effectLst>
        </p:spPr>
        <p:style>
          <a:lnRef idx="2">
            <a:schemeClr val="accent1">
              <a:shade val="50000"/>
            </a:schemeClr>
          </a:lnRef>
          <a:fillRef idx="1003">
            <a:schemeClr val="dk1"/>
          </a:fillRef>
          <a:effectRef idx="0">
            <a:schemeClr val="accent1"/>
          </a:effectRef>
          <a:fontRef idx="minor">
            <a:schemeClr val="lt1"/>
          </a:fontRef>
        </p:style>
        <p:txBody>
          <a:bodyPr wrap="square" rtlCol="0" anchor="ctr">
            <a:noAutofit/>
          </a:bodyPr>
          <a:lstStyle/>
          <a:p>
            <a:pPr algn="ctr"/>
            <a:endParaRPr lang="en-US" dirty="0"/>
          </a:p>
        </p:txBody>
      </p:sp>
      <p:sp>
        <p:nvSpPr>
          <p:cNvPr id="4" name="TextBox 3">
            <a:extLst>
              <a:ext uri="{FF2B5EF4-FFF2-40B4-BE49-F238E27FC236}">
                <a16:creationId xmlns:a16="http://schemas.microsoft.com/office/drawing/2014/main" id="{8F1D4157-98F4-7949-8074-FA1DC68BFC7A}"/>
              </a:ext>
            </a:extLst>
          </p:cNvPr>
          <p:cNvSpPr txBox="1"/>
          <p:nvPr/>
        </p:nvSpPr>
        <p:spPr>
          <a:xfrm>
            <a:off x="320040" y="2766658"/>
            <a:ext cx="7520940" cy="3730317"/>
          </a:xfrm>
          <a:prstGeom prst="rect">
            <a:avLst/>
          </a:prstGeom>
          <a:noFill/>
        </p:spPr>
        <p:txBody>
          <a:bodyPr wrap="square" rtlCol="0">
            <a:spAutoFit/>
          </a:bodyPr>
          <a:lstStyle/>
          <a:p>
            <a:pPr>
              <a:lnSpc>
                <a:spcPct val="150000"/>
              </a:lnSpc>
            </a:pPr>
            <a:r>
              <a:rPr lang="en-US" sz="2000" dirty="0">
                <a:latin typeface="Times New Roman" panose="02020603050405020304" pitchFamily="18" charset="0"/>
                <a:cs typeface="Times New Roman" panose="02020603050405020304" pitchFamily="18" charset="0"/>
              </a:rPr>
              <a:t>By having four sessions of each activity, they will be doing on their residential it will allow each student to have the basic skills needed to take part, this way they are able to develop their skills more on each activity with a qualified outdoor instructor. </a:t>
            </a:r>
          </a:p>
          <a:p>
            <a:pPr>
              <a:lnSpc>
                <a:spcPct val="150000"/>
              </a:lnSpc>
            </a:pPr>
            <a:endParaRPr lang="en-US" sz="2000" dirty="0">
              <a:latin typeface="Times New Roman" panose="02020603050405020304" pitchFamily="18" charset="0"/>
              <a:cs typeface="Times New Roman" panose="02020603050405020304" pitchFamily="18" charset="0"/>
            </a:endParaRPr>
          </a:p>
          <a:p>
            <a:pPr>
              <a:lnSpc>
                <a:spcPct val="150000"/>
              </a:lnSpc>
            </a:pPr>
            <a:r>
              <a:rPr lang="en-US" sz="2000" dirty="0">
                <a:latin typeface="Times New Roman" panose="02020603050405020304" pitchFamily="18" charset="0"/>
                <a:cs typeface="Times New Roman" panose="02020603050405020304" pitchFamily="18" charset="0"/>
              </a:rPr>
              <a:t>By already knowing some of the basic skills in each activity it will  allow the students to push their selves outside their comfort zone and gain a better understanding of each activity. </a:t>
            </a:r>
          </a:p>
        </p:txBody>
      </p:sp>
      <p:pic>
        <p:nvPicPr>
          <p:cNvPr id="7170" name="Picture 2" descr="Far Peak Climbing Centre (Northleach) - 2021 All You Need to Know Before  You Go (with Photos) - Northleach, England | Tripadvisor">
            <a:extLst>
              <a:ext uri="{FF2B5EF4-FFF2-40B4-BE49-F238E27FC236}">
                <a16:creationId xmlns:a16="http://schemas.microsoft.com/office/drawing/2014/main" id="{23AB2500-D6AF-0141-82DE-33BEE0A365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14401" y="3116660"/>
            <a:ext cx="2672799" cy="355846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EA5A457B-4C49-C44D-A1C4-1C6939B5ACF0}"/>
              </a:ext>
            </a:extLst>
          </p:cNvPr>
          <p:cNvSpPr txBox="1"/>
          <p:nvPr/>
        </p:nvSpPr>
        <p:spPr>
          <a:xfrm>
            <a:off x="359735" y="561786"/>
            <a:ext cx="11472530" cy="1200329"/>
          </a:xfrm>
          <a:prstGeom prst="rect">
            <a:avLst/>
          </a:prstGeom>
          <a:noFill/>
        </p:spPr>
        <p:txBody>
          <a:bodyPr wrap="square" rtlCol="0">
            <a:spAutoFit/>
          </a:bodyPr>
          <a:lstStyle/>
          <a:p>
            <a:pPr algn="ctr"/>
            <a:r>
              <a:rPr lang="en-US" sz="3600" spc="600" dirty="0">
                <a:solidFill>
                  <a:schemeClr val="bg1"/>
                </a:solidFill>
                <a:latin typeface="Times New Roman" panose="02020603050405020304" pitchFamily="18" charset="0"/>
                <a:cs typeface="Times New Roman" panose="02020603050405020304" pitchFamily="18" charset="0"/>
              </a:rPr>
              <a:t>How the developments will prepare the students for their residential trip. </a:t>
            </a:r>
            <a:endParaRPr lang="en-US" sz="3600" spc="600" dirty="0"/>
          </a:p>
        </p:txBody>
      </p:sp>
    </p:spTree>
    <p:extLst>
      <p:ext uri="{BB962C8B-B14F-4D97-AF65-F5344CB8AC3E}">
        <p14:creationId xmlns:p14="http://schemas.microsoft.com/office/powerpoint/2010/main" val="348476895"/>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C0753C85-367B-234C-9A7A-9C199CA01456}"/>
              </a:ext>
            </a:extLst>
          </p:cNvPr>
          <p:cNvSpPr txBox="1"/>
          <p:nvPr/>
        </p:nvSpPr>
        <p:spPr>
          <a:xfrm>
            <a:off x="1028700" y="1967266"/>
            <a:ext cx="2628900" cy="2547257"/>
          </a:xfrm>
          <a:prstGeom prst="rect">
            <a:avLst/>
          </a:prstGeom>
          <a:noFill/>
        </p:spPr>
        <p:txBody>
          <a:bodyPr vert="horz" lIns="91440" tIns="45720" rIns="91440" bIns="45720" rtlCol="0" anchor="ctr">
            <a:normAutofit/>
          </a:bodyPr>
          <a:lstStyle/>
          <a:p>
            <a:pPr algn="ctr">
              <a:lnSpc>
                <a:spcPct val="90000"/>
              </a:lnSpc>
              <a:spcBef>
                <a:spcPct val="0"/>
              </a:spcBef>
              <a:spcAft>
                <a:spcPts val="600"/>
              </a:spcAft>
            </a:pPr>
            <a:r>
              <a:rPr lang="en-US" sz="3600" kern="1200" spc="600" dirty="0">
                <a:solidFill>
                  <a:srgbClr val="FFFFFF"/>
                </a:solidFill>
                <a:latin typeface="Times New Roman" panose="02020603050405020304" pitchFamily="18" charset="0"/>
                <a:ea typeface="+mj-ea"/>
                <a:cs typeface="Times New Roman" panose="02020603050405020304" pitchFamily="18" charset="0"/>
              </a:rPr>
              <a:t>The End!</a:t>
            </a:r>
          </a:p>
        </p:txBody>
      </p:sp>
      <p:pic>
        <p:nvPicPr>
          <p:cNvPr id="4100" name="Picture 4" descr="THANK YOU FOR YOUR ATTENTION ANY QUESTIONS? Poster | your_friendly_neighbor  | Keep Calm-o-Matic">
            <a:extLst>
              <a:ext uri="{FF2B5EF4-FFF2-40B4-BE49-F238E27FC236}">
                <a16:creationId xmlns:a16="http://schemas.microsoft.com/office/drawing/2014/main" id="{828E24D9-2BA5-7D4C-BD82-E1D343FCCA3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030348" y="643466"/>
            <a:ext cx="6274636" cy="55687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687464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5.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3.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docProps/app.xml><?xml version="1.0" encoding="utf-8"?>
<Properties xmlns="http://schemas.openxmlformats.org/officeDocument/2006/extended-properties" xmlns:vt="http://schemas.openxmlformats.org/officeDocument/2006/docPropsVTypes">
  <Template>{4F9200F5-CF28-B048-BB16-42B7BF15E2E7}tf10001070</Template>
  <TotalTime>139</TotalTime>
  <Words>765</Words>
  <Application>Microsoft Macintosh PowerPoint</Application>
  <PresentationFormat>Widescreen</PresentationFormat>
  <Paragraphs>32</Paragraphs>
  <Slides>10</Slides>
  <Notes>0</Notes>
  <HiddenSlides>0</HiddenSlides>
  <MMClips>0</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10</vt:i4>
      </vt:variant>
    </vt:vector>
  </HeadingPairs>
  <TitlesOfParts>
    <vt:vector size="22" baseType="lpstr">
      <vt:lpstr>Arial</vt:lpstr>
      <vt:lpstr>Calibri</vt:lpstr>
      <vt:lpstr>Calibri Light</vt:lpstr>
      <vt:lpstr>Century Gothic</vt:lpstr>
      <vt:lpstr>Rockwell</vt:lpstr>
      <vt:lpstr>Rockwell Condensed</vt:lpstr>
      <vt:lpstr>Rockwell Extra Bold</vt:lpstr>
      <vt:lpstr>Times New Roman</vt:lpstr>
      <vt:lpstr>Wingdings</vt:lpstr>
      <vt:lpstr>Wood Type</vt:lpstr>
      <vt:lpstr>Mesh</vt:lpstr>
      <vt:lpstr>Office Theme</vt:lpstr>
      <vt:lpstr>Curriculum adventure.  Assignment two –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Curriculum adventure  Adventurous activities for key stage 3  Assignment two – Presentation.</dc:title>
  <dc:creator>Lewis John Cleverdon (1901065)</dc:creator>
  <cp:lastModifiedBy>Lewis John Cleverdon (1901065)</cp:lastModifiedBy>
  <cp:revision>5</cp:revision>
  <dcterms:created xsi:type="dcterms:W3CDTF">2021-12-16T10:06:25Z</dcterms:created>
  <dcterms:modified xsi:type="dcterms:W3CDTF">2022-01-06T14:30:25Z</dcterms:modified>
</cp:coreProperties>
</file>