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413" autoAdjust="0"/>
    <p:restoredTop sz="94610"/>
  </p:normalViewPr>
  <p:slideViewPr>
    <p:cSldViewPr snapToGrid="0" snapToObjects="1">
      <p:cViewPr varScale="1">
        <p:scale>
          <a:sx n="109" d="100"/>
          <a:sy n="109" d="100"/>
        </p:scale>
        <p:origin x="715" y="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651716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Welcome. This presentation applies Bowlby's Attachment Theory to understand Isaac's development and propose a practical, theory-informed support plan.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Isaac is a 4-year-old attending a Children's Centre in London. He lives with his mother who has post-natal depression. Staff have noted he is withdrawn, distressed when separated from mum, and has delays in language.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Bowlby proposed that attachment is biologically driven. The internal working model is especially important — early experiences with Isaac's mother shape how he views himself and relationships.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Ainsworth's Strange Situation identified these types. Isaac's clinginess and extreme distress match insecure-anxious attachment — caused by inconsistent caregiving linked to his mother's post-natal depression.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Each of Isaac's experiences maps directly onto Bowlby's theory. His mother's PND and the disrupted childcare explain the insecure attachment behaviours observed by staff.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Isaac may have a sensitive temperament biologically, but the environmental stressors — PND, disrupted childcare, relocation — have significantly shaped his insecure attachment.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All six strategies are directly linked to Bowlby's Attachment Theory. The key person approach replicates the secure base. Supporting the mother supports the primary attachment bond — which Bowlby saw as fundamental.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Bowlby's theory is well-evidenced but not without criticism. In London's diverse communities, we must apply it flexibly and with cultural awareness, rather than prescriptively.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To conclude — Isaac's developmental challenges are best understood through Bowlby's lens. Attachment disruption explains his behaviours. The support plan is theory-grounded and realistic for an early years setting. I am happy to take questions.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542/peds.2011-2663" TargetMode="External"/><Relationship Id="rId3" Type="http://schemas.openxmlformats.org/officeDocument/2006/relationships/hyperlink" Target="https://www.gov.uk/government/publications/early-years-foundation-stage-framework--2" TargetMode="External"/><Relationship Id="rId7" Type="http://schemas.openxmlformats.org/officeDocument/2006/relationships/hyperlink" Target="https://doi.org/10.1037/0003-066X.55.10.1093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nice.org.uk/guidance/cg192" TargetMode="External"/><Relationship Id="rId5" Type="http://schemas.openxmlformats.org/officeDocument/2006/relationships/hyperlink" Target="https://www.routledge.com/Nurturing-Natures/Music/p/book/9781138217836n" TargetMode="External"/><Relationship Id="rId4" Type="http://schemas.openxmlformats.org/officeDocument/2006/relationships/hyperlink" Target="https://www.routledge.com/Why-Love-Matters/Gerhardt/p/book/9780415697965" TargetMode="External"/><Relationship Id="rId9" Type="http://schemas.openxmlformats.org/officeDocument/2006/relationships/hyperlink" Target="https://www.penguinrandomhouse.com/books/297395/parenting-from-the-inside-out-by-daniel-j-siegel-md-and-mary-hartzell-med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59E0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6949440" y="-914400"/>
            <a:ext cx="3200400" cy="3200400"/>
          </a:xfrm>
          <a:prstGeom prst="ellipse">
            <a:avLst/>
          </a:prstGeom>
          <a:solidFill>
            <a:srgbClr val="FB923C">
              <a:alpha val="60000"/>
            </a:srgbClr>
          </a:solidFill>
          <a:ln w="12700">
            <a:solidFill>
              <a:srgbClr val="FB923C">
                <a:alpha val="6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-731520" y="3474720"/>
            <a:ext cx="2560320" cy="2560320"/>
          </a:xfrm>
          <a:prstGeom prst="ellipse">
            <a:avLst/>
          </a:prstGeom>
          <a:solidFill>
            <a:srgbClr val="FB923C">
              <a:alpha val="50000"/>
            </a:srgbClr>
          </a:solidFill>
          <a:ln w="12700">
            <a:solidFill>
              <a:srgbClr val="FB923C">
                <a:alpha val="5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457200" y="357219"/>
            <a:ext cx="5278898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3000" b="1" dirty="0">
                <a:solidFill>
                  <a:srgbClr val="FFFFFF"/>
                </a:solidFill>
                <a:latin typeface="Arial" panose="020B0604020202020204" pitchFamily="34" charset="0"/>
                <a:ea typeface="Cambria" pitchFamily="34" charset="-122"/>
                <a:cs typeface="Arial" panose="020B0604020202020204" pitchFamily="34" charset="0"/>
              </a:rPr>
              <a:t>Early Years Support Plan</a:t>
            </a:r>
            <a:endParaRPr lang="en-US" sz="3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428629" y="1232598"/>
            <a:ext cx="2848708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600" i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for Isaac</a:t>
            </a:r>
            <a:endParaRPr lang="en-US" sz="2600" dirty="0"/>
          </a:p>
        </p:txBody>
      </p:sp>
      <p:sp>
        <p:nvSpPr>
          <p:cNvPr id="6" name="Shape 4"/>
          <p:cNvSpPr/>
          <p:nvPr/>
        </p:nvSpPr>
        <p:spPr>
          <a:xfrm>
            <a:off x="893617" y="2059912"/>
            <a:ext cx="4592783" cy="594360"/>
          </a:xfrm>
          <a:prstGeom prst="roundRect">
            <a:avLst>
              <a:gd name="adj" fmla="val 15385"/>
            </a:avLst>
          </a:prstGeom>
          <a:solidFill>
            <a:srgbClr val="FFFFFF">
              <a:alpha val="80000"/>
            </a:srgbClr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573738" y="2041323"/>
            <a:ext cx="5359079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Applying Bowlby's Attachment Theory</a:t>
            </a:r>
            <a:endParaRPr lang="en-US" sz="1500" dirty="0">
              <a:solidFill>
                <a:srgbClr val="FF0000"/>
              </a:solidFill>
            </a:endParaRPr>
          </a:p>
        </p:txBody>
      </p:sp>
      <p:sp>
        <p:nvSpPr>
          <p:cNvPr id="8" name="Text 6"/>
          <p:cNvSpPr/>
          <p:nvPr/>
        </p:nvSpPr>
        <p:spPr>
          <a:xfrm>
            <a:off x="-1462220" y="4586821"/>
            <a:ext cx="8229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Theory: Bowlby's Attachment Theory  |  Setting: Children's Centre, London  |  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Case: Isaac, Age 4</a:t>
            </a:r>
            <a:endParaRPr lang="en-US" sz="1200" dirty="0"/>
          </a:p>
        </p:txBody>
      </p:sp>
      <p:sp>
        <p:nvSpPr>
          <p:cNvPr id="9" name="Text 7"/>
          <p:cNvSpPr/>
          <p:nvPr/>
        </p:nvSpPr>
        <p:spPr>
          <a:xfrm>
            <a:off x="3016262" y="4697969"/>
            <a:ext cx="8229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Trainee Early Years Support Worker  |  Individual Presentation</a:t>
            </a:r>
            <a:endParaRPr lang="en-US" sz="1100" dirty="0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32817" y="357219"/>
            <a:ext cx="2954739" cy="4175844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873663" y="2654272"/>
            <a:ext cx="3097737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Student Name: Zahraa bi </a:t>
            </a:r>
          </a:p>
          <a:p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Student ID: 2507270</a:t>
            </a:r>
          </a:p>
          <a:p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Lecturer : Prabjot Kaur </a:t>
            </a:r>
            <a:r>
              <a:rPr lang="en-US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sahota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Module Code : LCHS4010</a:t>
            </a:r>
          </a:p>
          <a:p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Module : Psychology in Health &amp; social care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B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F59E0B"/>
          </a:solidFill>
          <a:ln w="12700">
            <a:solidFill>
              <a:srgbClr val="F59E0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73152"/>
            <a:ext cx="8412480" cy="7680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Who is Isaac?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365760" y="1051560"/>
            <a:ext cx="5291629" cy="713232"/>
          </a:xfrm>
          <a:prstGeom prst="roundRect">
            <a:avLst>
              <a:gd name="adj" fmla="val 12821"/>
            </a:avLst>
          </a:prstGeom>
          <a:solidFill>
            <a:srgbClr val="FFFFFF"/>
          </a:solidFill>
          <a:ln w="12700">
            <a:solidFill>
              <a:srgbClr val="FEF3C7"/>
            </a:solidFill>
            <a:prstDash val="solid"/>
          </a:ln>
          <a:effectLst>
            <a:outerShdw blurRad="762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48640" y="1106424"/>
            <a:ext cx="8046720" cy="58521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👦   Age: 4 years old</a:t>
            </a:r>
            <a:endParaRPr lang="en-US" sz="1300" dirty="0"/>
          </a:p>
        </p:txBody>
      </p:sp>
      <p:sp>
        <p:nvSpPr>
          <p:cNvPr id="6" name="Shape 4"/>
          <p:cNvSpPr/>
          <p:nvPr/>
        </p:nvSpPr>
        <p:spPr>
          <a:xfrm>
            <a:off x="365760" y="1874520"/>
            <a:ext cx="5291629" cy="713232"/>
          </a:xfrm>
          <a:prstGeom prst="roundRect">
            <a:avLst>
              <a:gd name="adj" fmla="val 12821"/>
            </a:avLst>
          </a:prstGeom>
          <a:solidFill>
            <a:srgbClr val="FFFFFF"/>
          </a:solidFill>
          <a:ln w="12700">
            <a:solidFill>
              <a:srgbClr val="FEF3C7"/>
            </a:solidFill>
            <a:prstDash val="solid"/>
          </a:ln>
          <a:effectLst>
            <a:outerShdw blurRad="762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548640" y="1929384"/>
            <a:ext cx="8046720" cy="58521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📍   Setting: Children's Centre, London</a:t>
            </a:r>
            <a:endParaRPr lang="en-US" sz="1300" dirty="0"/>
          </a:p>
        </p:txBody>
      </p:sp>
      <p:sp>
        <p:nvSpPr>
          <p:cNvPr id="8" name="Shape 6"/>
          <p:cNvSpPr/>
          <p:nvPr/>
        </p:nvSpPr>
        <p:spPr>
          <a:xfrm>
            <a:off x="365760" y="2697480"/>
            <a:ext cx="5291629" cy="713232"/>
          </a:xfrm>
          <a:prstGeom prst="roundRect">
            <a:avLst>
              <a:gd name="adj" fmla="val 12821"/>
            </a:avLst>
          </a:prstGeom>
          <a:solidFill>
            <a:srgbClr val="FFFFFF"/>
          </a:solidFill>
          <a:ln w="12700">
            <a:solidFill>
              <a:srgbClr val="FEF3C7"/>
            </a:solidFill>
            <a:prstDash val="solid"/>
          </a:ln>
          <a:effectLst>
            <a:outerShdw blurRad="762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548640" y="2752344"/>
            <a:ext cx="8046720" cy="58521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👩   Family: Lives with single mother experiencing post-natal depression</a:t>
            </a:r>
            <a:endParaRPr lang="en-US" sz="1300" dirty="0"/>
          </a:p>
        </p:txBody>
      </p:sp>
      <p:sp>
        <p:nvSpPr>
          <p:cNvPr id="10" name="Shape 8"/>
          <p:cNvSpPr/>
          <p:nvPr/>
        </p:nvSpPr>
        <p:spPr>
          <a:xfrm>
            <a:off x="365760" y="3520440"/>
            <a:ext cx="5291629" cy="713232"/>
          </a:xfrm>
          <a:prstGeom prst="roundRect">
            <a:avLst>
              <a:gd name="adj" fmla="val 12821"/>
            </a:avLst>
          </a:prstGeom>
          <a:solidFill>
            <a:srgbClr val="FFFFFF"/>
          </a:solidFill>
          <a:ln w="12700">
            <a:solidFill>
              <a:srgbClr val="FEF3C7"/>
            </a:solidFill>
            <a:prstDash val="solid"/>
          </a:ln>
          <a:effectLst>
            <a:outerShdw blurRad="762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548640" y="3575304"/>
            <a:ext cx="8046720" cy="58521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🔄   History: Disrupted childcare arrangements over the past 2 years</a:t>
            </a:r>
            <a:endParaRPr lang="en-US" sz="1300" dirty="0"/>
          </a:p>
        </p:txBody>
      </p:sp>
      <p:sp>
        <p:nvSpPr>
          <p:cNvPr id="12" name="Shape 10"/>
          <p:cNvSpPr/>
          <p:nvPr/>
        </p:nvSpPr>
        <p:spPr>
          <a:xfrm>
            <a:off x="365760" y="4434840"/>
            <a:ext cx="5291629" cy="530352"/>
          </a:xfrm>
          <a:prstGeom prst="roundRect">
            <a:avLst>
              <a:gd name="adj" fmla="val 13793"/>
            </a:avLst>
          </a:prstGeom>
          <a:solidFill>
            <a:srgbClr val="FEF3C7"/>
          </a:solidFill>
          <a:ln w="12700">
            <a:solidFill>
              <a:srgbClr val="F59E0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502920" y="4434840"/>
            <a:ext cx="5154469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5C4A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Observed: Withdrawn in play  ·  Distressed at separation  ·  Language delays  ·  Struggles in group activities</a:t>
            </a:r>
            <a:endParaRPr lang="en-US" sz="1150" dirty="0"/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95912" y="1025409"/>
            <a:ext cx="2704916" cy="3939783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B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6EAF7E"/>
          </a:solidFill>
          <a:ln w="12700">
            <a:solidFill>
              <a:srgbClr val="6EAF7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73152"/>
            <a:ext cx="8412480" cy="7680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Bowlby's Attachment Theory — Key Concepts</a:t>
            </a:r>
            <a:endParaRPr lang="en-US" sz="2600" dirty="0"/>
          </a:p>
        </p:txBody>
      </p:sp>
      <p:sp>
        <p:nvSpPr>
          <p:cNvPr id="4" name="Shape 2"/>
          <p:cNvSpPr/>
          <p:nvPr/>
        </p:nvSpPr>
        <p:spPr>
          <a:xfrm>
            <a:off x="365760" y="1024128"/>
            <a:ext cx="4114800" cy="1719072"/>
          </a:xfrm>
          <a:prstGeom prst="roundRect">
            <a:avLst>
              <a:gd name="adj" fmla="val 5319"/>
            </a:avLst>
          </a:prstGeom>
          <a:solidFill>
            <a:srgbClr val="D1FAE5"/>
          </a:solidFill>
          <a:ln w="12700">
            <a:solidFill>
              <a:srgbClr val="6EAF7E"/>
            </a:solidFill>
            <a:prstDash val="solid"/>
          </a:ln>
          <a:effectLst>
            <a:outerShdw blurRad="762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02920" y="1115568"/>
            <a:ext cx="38404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6EAF7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Monotropy</a:t>
            </a:r>
            <a:endParaRPr lang="en-US" sz="1400" dirty="0"/>
          </a:p>
        </p:txBody>
      </p:sp>
      <p:sp>
        <p:nvSpPr>
          <p:cNvPr id="6" name="Text 4"/>
          <p:cNvSpPr/>
          <p:nvPr/>
        </p:nvSpPr>
        <p:spPr>
          <a:xfrm>
            <a:off x="502920" y="1481328"/>
            <a:ext cx="3840480" cy="1143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Children form one primary attachment bond usually with the mother, which is more important than all others (Bowlby, 1969)</a:t>
            </a:r>
          </a:p>
        </p:txBody>
      </p:sp>
      <p:sp>
        <p:nvSpPr>
          <p:cNvPr id="7" name="Shape 5"/>
          <p:cNvSpPr/>
          <p:nvPr/>
        </p:nvSpPr>
        <p:spPr>
          <a:xfrm>
            <a:off x="4754880" y="1024128"/>
            <a:ext cx="4114800" cy="1719072"/>
          </a:xfrm>
          <a:prstGeom prst="roundRect">
            <a:avLst>
              <a:gd name="adj" fmla="val 5319"/>
            </a:avLst>
          </a:prstGeom>
          <a:solidFill>
            <a:srgbClr val="D1FAE5"/>
          </a:solidFill>
          <a:ln w="12700">
            <a:solidFill>
              <a:srgbClr val="6EAF7E"/>
            </a:solidFill>
            <a:prstDash val="solid"/>
          </a:ln>
          <a:effectLst>
            <a:outerShdw blurRad="762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4892040" y="1115568"/>
            <a:ext cx="38404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6EAF7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Safe Haven</a:t>
            </a:r>
            <a:endParaRPr lang="en-US" sz="1400" dirty="0"/>
          </a:p>
        </p:txBody>
      </p:sp>
      <p:sp>
        <p:nvSpPr>
          <p:cNvPr id="9" name="Text 7"/>
          <p:cNvSpPr/>
          <p:nvPr/>
        </p:nvSpPr>
        <p:spPr>
          <a:xfrm>
            <a:off x="4892040" y="1481328"/>
            <a:ext cx="3840480" cy="1143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When frightened or stressed, the child goes to the caregiver for comfort and security; when the caregiver is a safe haven, the child will go to him.</a:t>
            </a:r>
          </a:p>
        </p:txBody>
      </p:sp>
      <p:sp>
        <p:nvSpPr>
          <p:cNvPr id="10" name="Shape 8"/>
          <p:cNvSpPr/>
          <p:nvPr/>
        </p:nvSpPr>
        <p:spPr>
          <a:xfrm>
            <a:off x="365760" y="2944368"/>
            <a:ext cx="4114800" cy="1719072"/>
          </a:xfrm>
          <a:prstGeom prst="roundRect">
            <a:avLst>
              <a:gd name="adj" fmla="val 5319"/>
            </a:avLst>
          </a:prstGeom>
          <a:solidFill>
            <a:srgbClr val="D1FAE5"/>
          </a:solidFill>
          <a:ln w="12700">
            <a:solidFill>
              <a:srgbClr val="6EAF7E"/>
            </a:solidFill>
            <a:prstDash val="solid"/>
          </a:ln>
          <a:effectLst>
            <a:outerShdw blurRad="762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502920" y="3035808"/>
            <a:ext cx="38404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6EAF7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Internal Working Model</a:t>
            </a:r>
            <a:endParaRPr lang="en-US" sz="1400" dirty="0"/>
          </a:p>
        </p:txBody>
      </p:sp>
      <p:sp>
        <p:nvSpPr>
          <p:cNvPr id="12" name="Text 10"/>
          <p:cNvSpPr/>
          <p:nvPr/>
        </p:nvSpPr>
        <p:spPr>
          <a:xfrm>
            <a:off x="502920" y="3401568"/>
            <a:ext cx="3840480" cy="1143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The first attachments form a mental template for all future ones and affect all future self-esteem.</a:t>
            </a:r>
          </a:p>
        </p:txBody>
      </p:sp>
      <p:sp>
        <p:nvSpPr>
          <p:cNvPr id="13" name="Shape 11"/>
          <p:cNvSpPr/>
          <p:nvPr/>
        </p:nvSpPr>
        <p:spPr>
          <a:xfrm>
            <a:off x="4754880" y="2944368"/>
            <a:ext cx="4114800" cy="1719072"/>
          </a:xfrm>
          <a:prstGeom prst="roundRect">
            <a:avLst>
              <a:gd name="adj" fmla="val 5319"/>
            </a:avLst>
          </a:prstGeom>
          <a:solidFill>
            <a:srgbClr val="D1FAE5"/>
          </a:solidFill>
          <a:ln w="12700">
            <a:solidFill>
              <a:srgbClr val="6EAF7E"/>
            </a:solidFill>
            <a:prstDash val="solid"/>
          </a:ln>
          <a:effectLst>
            <a:outerShdw blurRad="762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4892040" y="3035808"/>
            <a:ext cx="38404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6EAF7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Critical Period</a:t>
            </a:r>
            <a:endParaRPr lang="en-US" sz="1400" dirty="0"/>
          </a:p>
        </p:txBody>
      </p:sp>
      <p:sp>
        <p:nvSpPr>
          <p:cNvPr id="15" name="Text 13"/>
          <p:cNvSpPr/>
          <p:nvPr/>
        </p:nvSpPr>
        <p:spPr>
          <a:xfrm>
            <a:off x="4892040" y="3401568"/>
            <a:ext cx="3840480" cy="1143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The period of 0-2 years is sensitive period for secure attachment. Disruption at this time has long-term developmental implications.</a:t>
            </a:r>
          </a:p>
        </p:txBody>
      </p:sp>
      <p:sp>
        <p:nvSpPr>
          <p:cNvPr id="16" name="Text 14"/>
          <p:cNvSpPr/>
          <p:nvPr/>
        </p:nvSpPr>
        <p:spPr>
          <a:xfrm>
            <a:off x="365760" y="4773168"/>
            <a:ext cx="84124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5C4A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Bowlby (1969) argued attachment is a biological survival mechanism, not merely a learned behaviour.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B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FB923C"/>
          </a:solidFill>
          <a:ln w="12700">
            <a:solidFill>
              <a:srgbClr val="FB923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73152"/>
            <a:ext cx="8412480" cy="7680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Ainsworth's Types of Attachment</a:t>
            </a:r>
            <a:endParaRPr lang="en-US" sz="2800" dirty="0"/>
          </a:p>
        </p:txBody>
      </p:sp>
      <p:graphicFrame>
        <p:nvGraphicFramePr>
          <p:cNvPr id="5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09437017"/>
              </p:ext>
            </p:extLst>
          </p:nvPr>
        </p:nvGraphicFramePr>
        <p:xfrm>
          <a:off x="365760" y="1024128"/>
          <a:ext cx="8412480" cy="3291840"/>
        </p:xfrm>
        <a:graphic>
          <a:graphicData uri="http://schemas.openxmlformats.org/drawingml/2006/table">
            <a:tbl>
              <a:tblPr/>
              <a:tblGrid>
                <a:gridCol w="1828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56032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2860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73736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658368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endParaRPr lang="en-US" sz="1200" b="1" dirty="0">
                        <a:solidFill>
                          <a:srgbClr val="FFFFFF"/>
                        </a:solidFill>
                        <a:latin typeface="Cambria" pitchFamily="34" charset="0"/>
                        <a:ea typeface="Cambria" pitchFamily="34" charset="-122"/>
                        <a:cs typeface="Cambria" pitchFamily="34" charset="-120"/>
                      </a:endParaRPr>
                    </a:p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  <a:latin typeface="Cambria" pitchFamily="34" charset="0"/>
                          <a:ea typeface="Cambria" pitchFamily="34" charset="-122"/>
                          <a:cs typeface="Cambria" pitchFamily="34" charset="-120"/>
                        </a:rPr>
                        <a:t>Type</a:t>
                      </a:r>
                      <a:endParaRPr lang="en-US" sz="1200" dirty="0">
                        <a:latin typeface="Cambria" charset="0"/>
                        <a:ea typeface="Cambria" charset="0"/>
                        <a:cs typeface="Cambria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9E0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endParaRPr lang="en-US" sz="1200" b="1" dirty="0">
                        <a:solidFill>
                          <a:srgbClr val="FFFFFF"/>
                        </a:solidFill>
                        <a:latin typeface="Cambria" pitchFamily="34" charset="0"/>
                        <a:ea typeface="Cambria" pitchFamily="34" charset="-122"/>
                        <a:cs typeface="Cambria" pitchFamily="34" charset="-120"/>
                      </a:endParaRPr>
                    </a:p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  <a:latin typeface="Cambria" pitchFamily="34" charset="0"/>
                          <a:ea typeface="Cambria" pitchFamily="34" charset="-122"/>
                          <a:cs typeface="Cambria" pitchFamily="34" charset="-120"/>
                        </a:rPr>
                        <a:t>Child's Behaviour</a:t>
                      </a:r>
                      <a:endParaRPr lang="en-US" sz="1200" dirty="0">
                        <a:latin typeface="Cambria" charset="0"/>
                        <a:ea typeface="Cambria" charset="0"/>
                        <a:cs typeface="Cambria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9E0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endParaRPr lang="en-US" sz="1200" b="1" dirty="0">
                        <a:solidFill>
                          <a:srgbClr val="FFFFFF"/>
                        </a:solidFill>
                        <a:latin typeface="Cambria" pitchFamily="34" charset="0"/>
                        <a:ea typeface="Cambria" pitchFamily="34" charset="-122"/>
                        <a:cs typeface="Cambria" pitchFamily="34" charset="-120"/>
                      </a:endParaRPr>
                    </a:p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  <a:latin typeface="Cambria" pitchFamily="34" charset="0"/>
                          <a:ea typeface="Cambria" pitchFamily="34" charset="-122"/>
                          <a:cs typeface="Cambria" pitchFamily="34" charset="-120"/>
                        </a:rPr>
                        <a:t>Caregiver Pattern</a:t>
                      </a:r>
                      <a:endParaRPr lang="en-US" sz="1200" dirty="0">
                        <a:latin typeface="Cambria" charset="0"/>
                        <a:ea typeface="Cambria" charset="0"/>
                        <a:cs typeface="Cambria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9E0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endParaRPr lang="en-US" sz="1200" b="1" dirty="0">
                        <a:solidFill>
                          <a:srgbClr val="FFFFFF"/>
                        </a:solidFill>
                        <a:latin typeface="Cambria" pitchFamily="34" charset="0"/>
                        <a:ea typeface="Cambria" pitchFamily="34" charset="-122"/>
                        <a:cs typeface="Cambria" pitchFamily="34" charset="-120"/>
                      </a:endParaRPr>
                    </a:p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  <a:latin typeface="Cambria" pitchFamily="34" charset="0"/>
                          <a:ea typeface="Cambria" pitchFamily="34" charset="-122"/>
                          <a:cs typeface="Cambria" pitchFamily="34" charset="-120"/>
                        </a:rPr>
                        <a:t>Isaac's Fit?</a:t>
                      </a:r>
                      <a:endParaRPr lang="en-US" sz="1200" dirty="0">
                        <a:latin typeface="Cambria" charset="0"/>
                        <a:ea typeface="Cambria" charset="0"/>
                        <a:cs typeface="Cambria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9E0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58368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endParaRPr lang="en-US" sz="1100" dirty="0">
                        <a:solidFill>
                          <a:srgbClr val="2D2D2D"/>
                        </a:solidFill>
                        <a:latin typeface="Calibri" pitchFamily="34" charset="0"/>
                        <a:ea typeface="Calibri" pitchFamily="34" charset="-122"/>
                        <a:cs typeface="Calibri" pitchFamily="34" charset="-120"/>
                      </a:endParaRPr>
                    </a:p>
                    <a:p>
                      <a:pPr marL="0" indent="0" algn="ctr">
                        <a:buNone/>
                      </a:pPr>
                      <a:r>
                        <a:rPr lang="en-US" sz="1100" dirty="0">
                          <a:solidFill>
                            <a:srgbClr val="2D2D2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Secure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endParaRPr lang="en-US" sz="1100" dirty="0">
                        <a:solidFill>
                          <a:srgbClr val="2D2D2D"/>
                        </a:solidFill>
                        <a:latin typeface="Calibri" pitchFamily="34" charset="0"/>
                        <a:ea typeface="Calibri" pitchFamily="34" charset="-122"/>
                        <a:cs typeface="Calibri" pitchFamily="34" charset="-120"/>
                      </a:endParaRPr>
                    </a:p>
                    <a:p>
                      <a:pPr marL="0" indent="0" algn="ctr">
                        <a:buNone/>
                      </a:pPr>
                      <a:r>
                        <a:rPr lang="en-US" sz="1100" dirty="0">
                          <a:solidFill>
                            <a:srgbClr val="2D2D2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Explores freely; uses caregiver as base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endParaRPr lang="en-US" sz="1100" dirty="0">
                        <a:solidFill>
                          <a:srgbClr val="2D2D2D"/>
                        </a:solidFill>
                        <a:latin typeface="Calibri" pitchFamily="34" charset="0"/>
                        <a:ea typeface="Calibri" pitchFamily="34" charset="-122"/>
                        <a:cs typeface="Calibri" pitchFamily="34" charset="-120"/>
                      </a:endParaRPr>
                    </a:p>
                    <a:p>
                      <a:pPr marL="0" indent="0" algn="ctr">
                        <a:buNone/>
                      </a:pPr>
                      <a:r>
                        <a:rPr lang="en-US" sz="1100" dirty="0">
                          <a:solidFill>
                            <a:srgbClr val="2D2D2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Sensitive &amp; consistent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endParaRPr lang="en-US" sz="1200" b="1" dirty="0">
                        <a:solidFill>
                          <a:srgbClr val="6EAF7E"/>
                        </a:solidFill>
                        <a:latin typeface="Calibri" pitchFamily="34" charset="0"/>
                        <a:ea typeface="Calibri" pitchFamily="34" charset="-122"/>
                        <a:cs typeface="Calibri" pitchFamily="34" charset="-120"/>
                      </a:endParaRPr>
                    </a:p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6EAF7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✗  No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58368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endParaRPr lang="en-US" sz="1100" dirty="0">
                        <a:solidFill>
                          <a:srgbClr val="2D2D2D"/>
                        </a:solidFill>
                        <a:latin typeface="Calibri" pitchFamily="34" charset="0"/>
                        <a:ea typeface="Calibri" pitchFamily="34" charset="-122"/>
                        <a:cs typeface="Calibri" pitchFamily="34" charset="-120"/>
                      </a:endParaRPr>
                    </a:p>
                    <a:p>
                      <a:pPr marL="0" indent="0" algn="ctr">
                        <a:buNone/>
                      </a:pPr>
                      <a:r>
                        <a:rPr lang="en-US" sz="1100" dirty="0">
                          <a:solidFill>
                            <a:srgbClr val="2D2D2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Insecure-Anxious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endParaRPr lang="en-US" sz="1100" dirty="0">
                        <a:solidFill>
                          <a:srgbClr val="2D2D2D"/>
                        </a:solidFill>
                        <a:latin typeface="Calibri" pitchFamily="34" charset="0"/>
                        <a:ea typeface="Calibri" pitchFamily="34" charset="-122"/>
                        <a:cs typeface="Calibri" pitchFamily="34" charset="-120"/>
                      </a:endParaRPr>
                    </a:p>
                    <a:p>
                      <a:pPr marL="0" indent="0" algn="ctr">
                        <a:buNone/>
                      </a:pPr>
                      <a:r>
                        <a:rPr lang="en-US" sz="1100" dirty="0">
                          <a:solidFill>
                            <a:srgbClr val="2D2D2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Clingy; extreme distress at separation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endParaRPr lang="en-US" sz="1100" dirty="0">
                        <a:solidFill>
                          <a:srgbClr val="2D2D2D"/>
                        </a:solidFill>
                        <a:latin typeface="Calibri" pitchFamily="34" charset="0"/>
                        <a:ea typeface="Calibri" pitchFamily="34" charset="-122"/>
                        <a:cs typeface="Calibri" pitchFamily="34" charset="-120"/>
                      </a:endParaRPr>
                    </a:p>
                    <a:p>
                      <a:pPr marL="0" indent="0" algn="ctr">
                        <a:buNone/>
                      </a:pPr>
                      <a:r>
                        <a:rPr lang="en-US" sz="1100" dirty="0">
                          <a:solidFill>
                            <a:srgbClr val="2D2D2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Inconsistent responses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endParaRPr lang="en-US" sz="1200" b="1" dirty="0">
                        <a:solidFill>
                          <a:srgbClr val="FB7185"/>
                        </a:solidFill>
                        <a:latin typeface="Calibri" pitchFamily="34" charset="0"/>
                        <a:ea typeface="Calibri" pitchFamily="34" charset="-122"/>
                        <a:cs typeface="Calibri" pitchFamily="34" charset="-120"/>
                      </a:endParaRPr>
                    </a:p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FB7185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✓  YES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58368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endParaRPr lang="en-US" sz="1100" dirty="0">
                        <a:solidFill>
                          <a:srgbClr val="2D2D2D"/>
                        </a:solidFill>
                        <a:latin typeface="Calibri" pitchFamily="34" charset="0"/>
                        <a:ea typeface="Calibri" pitchFamily="34" charset="-122"/>
                        <a:cs typeface="Calibri" pitchFamily="34" charset="-120"/>
                      </a:endParaRPr>
                    </a:p>
                    <a:p>
                      <a:pPr marL="0" indent="0" algn="ctr">
                        <a:buNone/>
                      </a:pPr>
                      <a:r>
                        <a:rPr lang="en-US" sz="1100" dirty="0">
                          <a:solidFill>
                            <a:srgbClr val="2D2D2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Insecure-Avoidant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endParaRPr lang="en-US" sz="1100" dirty="0">
                        <a:solidFill>
                          <a:srgbClr val="2D2D2D"/>
                        </a:solidFill>
                        <a:latin typeface="Calibri" pitchFamily="34" charset="0"/>
                        <a:ea typeface="Calibri" pitchFamily="34" charset="-122"/>
                        <a:cs typeface="Calibri" pitchFamily="34" charset="-120"/>
                      </a:endParaRPr>
                    </a:p>
                    <a:p>
                      <a:pPr marL="0" indent="0" algn="ctr">
                        <a:buNone/>
                      </a:pPr>
                      <a:r>
                        <a:rPr lang="en-US" sz="1100" dirty="0">
                          <a:solidFill>
                            <a:srgbClr val="2D2D2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Indifferent; emotionally distant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endParaRPr lang="en-US" sz="1100" dirty="0">
                        <a:solidFill>
                          <a:srgbClr val="2D2D2D"/>
                        </a:solidFill>
                        <a:latin typeface="Calibri" pitchFamily="34" charset="0"/>
                        <a:ea typeface="Calibri" pitchFamily="34" charset="-122"/>
                        <a:cs typeface="Calibri" pitchFamily="34" charset="-120"/>
                      </a:endParaRPr>
                    </a:p>
                    <a:p>
                      <a:pPr marL="0" indent="0" algn="ctr">
                        <a:buNone/>
                      </a:pPr>
                      <a:r>
                        <a:rPr lang="en-US" sz="1100" dirty="0">
                          <a:solidFill>
                            <a:srgbClr val="2D2D2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Rejecting caregiver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endParaRPr lang="en-US" sz="1200" b="1" dirty="0">
                        <a:solidFill>
                          <a:srgbClr val="5C4A1E"/>
                        </a:solidFill>
                        <a:latin typeface="Calibri" pitchFamily="34" charset="0"/>
                        <a:ea typeface="Calibri" pitchFamily="34" charset="-122"/>
                        <a:cs typeface="Calibri" pitchFamily="34" charset="-120"/>
                      </a:endParaRPr>
                    </a:p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5C4A1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Partial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58368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endParaRPr lang="en-US" sz="1100" dirty="0">
                        <a:solidFill>
                          <a:srgbClr val="2D2D2D"/>
                        </a:solidFill>
                        <a:latin typeface="Calibri" pitchFamily="34" charset="0"/>
                        <a:ea typeface="Calibri" pitchFamily="34" charset="-122"/>
                        <a:cs typeface="Calibri" pitchFamily="34" charset="-120"/>
                      </a:endParaRPr>
                    </a:p>
                    <a:p>
                      <a:pPr marL="0" indent="0" algn="ctr">
                        <a:buNone/>
                      </a:pPr>
                      <a:r>
                        <a:rPr lang="en-US" sz="1100" dirty="0">
                          <a:solidFill>
                            <a:srgbClr val="2D2D2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Disorganized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endParaRPr lang="en-US" sz="1100" dirty="0">
                        <a:solidFill>
                          <a:srgbClr val="2D2D2D"/>
                        </a:solidFill>
                        <a:latin typeface="Calibri" pitchFamily="34" charset="0"/>
                        <a:ea typeface="Calibri" pitchFamily="34" charset="-122"/>
                        <a:cs typeface="Calibri" pitchFamily="34" charset="-120"/>
                      </a:endParaRPr>
                    </a:p>
                    <a:p>
                      <a:pPr marL="0" indent="0" algn="ctr">
                        <a:buNone/>
                      </a:pPr>
                      <a:r>
                        <a:rPr lang="en-US" sz="1100" dirty="0">
                          <a:solidFill>
                            <a:srgbClr val="2D2D2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No consistent strategy; confused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endParaRPr lang="en-US" sz="1100" dirty="0">
                        <a:solidFill>
                          <a:srgbClr val="2D2D2D"/>
                        </a:solidFill>
                        <a:latin typeface="Calibri" pitchFamily="34" charset="0"/>
                        <a:ea typeface="Calibri" pitchFamily="34" charset="-122"/>
                        <a:cs typeface="Calibri" pitchFamily="34" charset="-120"/>
                      </a:endParaRPr>
                    </a:p>
                    <a:p>
                      <a:pPr marL="0" indent="0" algn="ctr">
                        <a:buNone/>
                      </a:pPr>
                      <a:r>
                        <a:rPr lang="en-US" sz="1100" dirty="0">
                          <a:solidFill>
                            <a:srgbClr val="2D2D2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Frightening caregiver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endParaRPr lang="en-US" sz="1200" b="1" dirty="0">
                        <a:solidFill>
                          <a:srgbClr val="5C4A1E"/>
                        </a:solidFill>
                        <a:latin typeface="Calibri" pitchFamily="34" charset="0"/>
                        <a:ea typeface="Calibri" pitchFamily="34" charset="-122"/>
                        <a:cs typeface="Calibri" pitchFamily="34" charset="-120"/>
                      </a:endParaRPr>
                    </a:p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5C4A1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Possible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4" name="Shape 2"/>
          <p:cNvSpPr/>
          <p:nvPr/>
        </p:nvSpPr>
        <p:spPr>
          <a:xfrm>
            <a:off x="365760" y="4434840"/>
            <a:ext cx="8412480" cy="502920"/>
          </a:xfrm>
          <a:prstGeom prst="roundRect">
            <a:avLst>
              <a:gd name="adj" fmla="val 14545"/>
            </a:avLst>
          </a:prstGeom>
          <a:solidFill>
            <a:srgbClr val="FEF3C7"/>
          </a:solidFill>
          <a:ln w="12700">
            <a:solidFill>
              <a:srgbClr val="F59E0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3"/>
          <p:cNvSpPr/>
          <p:nvPr/>
        </p:nvSpPr>
        <p:spPr>
          <a:xfrm>
            <a:off x="502920" y="4434840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5C4A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Isaac most closely shows Insecure-Anxious Attachment,  linked to inconsistent caregiving (Ainsworth et al., 1978)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B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F59E0B"/>
          </a:solidFill>
          <a:ln w="12700">
            <a:solidFill>
              <a:srgbClr val="F59E0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73152"/>
            <a:ext cx="8412480" cy="7680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Applying Attachment Theory to Isaac</a:t>
            </a:r>
            <a:endParaRPr lang="en-US" sz="2600" dirty="0"/>
          </a:p>
        </p:txBody>
      </p:sp>
      <p:sp>
        <p:nvSpPr>
          <p:cNvPr id="4" name="Shape 2"/>
          <p:cNvSpPr/>
          <p:nvPr/>
        </p:nvSpPr>
        <p:spPr>
          <a:xfrm>
            <a:off x="365760" y="1005840"/>
            <a:ext cx="3931920" cy="457200"/>
          </a:xfrm>
          <a:prstGeom prst="roundRect">
            <a:avLst>
              <a:gd name="adj" fmla="val 16000"/>
            </a:avLst>
          </a:prstGeom>
          <a:solidFill>
            <a:srgbClr val="FB7185"/>
          </a:solidFill>
          <a:ln w="12700">
            <a:solidFill>
              <a:srgbClr val="FB718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365760" y="1005840"/>
            <a:ext cx="39319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Isaac's Experiences</a:t>
            </a:r>
            <a:endParaRPr lang="en-US" sz="1400" dirty="0"/>
          </a:p>
        </p:txBody>
      </p:sp>
      <p:sp>
        <p:nvSpPr>
          <p:cNvPr id="6" name="Shape 4"/>
          <p:cNvSpPr/>
          <p:nvPr/>
        </p:nvSpPr>
        <p:spPr>
          <a:xfrm>
            <a:off x="4846320" y="1005840"/>
            <a:ext cx="3931920" cy="457200"/>
          </a:xfrm>
          <a:prstGeom prst="roundRect">
            <a:avLst>
              <a:gd name="adj" fmla="val 16000"/>
            </a:avLst>
          </a:prstGeom>
          <a:solidFill>
            <a:srgbClr val="6EAF7E"/>
          </a:solidFill>
          <a:ln w="12700">
            <a:solidFill>
              <a:srgbClr val="6EAF7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4846320" y="1005840"/>
            <a:ext cx="39319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Attachment Theory Explains</a:t>
            </a:r>
            <a:endParaRPr lang="en-US" sz="1400" dirty="0"/>
          </a:p>
        </p:txBody>
      </p:sp>
      <p:sp>
        <p:nvSpPr>
          <p:cNvPr id="8" name="Shape 6"/>
          <p:cNvSpPr/>
          <p:nvPr/>
        </p:nvSpPr>
        <p:spPr>
          <a:xfrm>
            <a:off x="365760" y="1572768"/>
            <a:ext cx="3931920" cy="694944"/>
          </a:xfrm>
          <a:prstGeom prst="roundRect">
            <a:avLst>
              <a:gd name="adj" fmla="val 10526"/>
            </a:avLst>
          </a:prstGeom>
          <a:solidFill>
            <a:srgbClr val="FFFFFF"/>
          </a:solidFill>
          <a:ln w="12700">
            <a:solidFill>
              <a:srgbClr val="FBBF24"/>
            </a:solidFill>
            <a:prstDash val="solid"/>
          </a:ln>
          <a:effectLst>
            <a:outerShdw blurRad="762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502920" y="1609344"/>
            <a:ext cx="3657600" cy="6217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Mother's post-natal depression → inconsistent responsiveness</a:t>
            </a:r>
          </a:p>
        </p:txBody>
      </p:sp>
      <p:sp>
        <p:nvSpPr>
          <p:cNvPr id="10" name="Shape 8"/>
          <p:cNvSpPr/>
          <p:nvPr/>
        </p:nvSpPr>
        <p:spPr>
          <a:xfrm>
            <a:off x="4846320" y="1572768"/>
            <a:ext cx="3931920" cy="694944"/>
          </a:xfrm>
          <a:prstGeom prst="roundRect">
            <a:avLst>
              <a:gd name="adj" fmla="val 10526"/>
            </a:avLst>
          </a:prstGeom>
          <a:solidFill>
            <a:srgbClr val="D1FAE5"/>
          </a:solidFill>
          <a:ln w="12700">
            <a:solidFill>
              <a:srgbClr val="6EAF7E"/>
            </a:solidFill>
            <a:prstDash val="solid"/>
          </a:ln>
          <a:effectLst>
            <a:outerShdw blurRad="762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4983480" y="1609344"/>
            <a:ext cx="3657600" cy="6217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br>
              <a:rPr lang="en-US" dirty="0"/>
            </a:b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Prevents separation from others, becomes clingy and distressed when parents are away. </a:t>
            </a:r>
            <a:br>
              <a:rPr lang="en-US" sz="1100" dirty="0"/>
            </a:br>
            <a:endParaRPr lang="en-US" sz="1100" dirty="0"/>
          </a:p>
        </p:txBody>
      </p:sp>
      <p:sp>
        <p:nvSpPr>
          <p:cNvPr id="12" name="Text 10"/>
          <p:cNvSpPr/>
          <p:nvPr/>
        </p:nvSpPr>
        <p:spPr>
          <a:xfrm>
            <a:off x="4315968" y="1737360"/>
            <a:ext cx="5029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2200" dirty="0"/>
          </a:p>
        </p:txBody>
      </p:sp>
      <p:sp>
        <p:nvSpPr>
          <p:cNvPr id="13" name="Shape 11"/>
          <p:cNvSpPr/>
          <p:nvPr/>
        </p:nvSpPr>
        <p:spPr>
          <a:xfrm>
            <a:off x="365760" y="2377440"/>
            <a:ext cx="3931920" cy="694944"/>
          </a:xfrm>
          <a:prstGeom prst="roundRect">
            <a:avLst>
              <a:gd name="adj" fmla="val 10526"/>
            </a:avLst>
          </a:prstGeom>
          <a:solidFill>
            <a:srgbClr val="FFFFFF"/>
          </a:solidFill>
          <a:ln w="12700">
            <a:solidFill>
              <a:srgbClr val="FBBF24"/>
            </a:solidFill>
            <a:prstDash val="solid"/>
          </a:ln>
          <a:effectLst>
            <a:outerShdw blurRad="762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502920" y="2414016"/>
            <a:ext cx="3657600" cy="6217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Disrupted childcare for over 2 years → several separations</a:t>
            </a:r>
          </a:p>
        </p:txBody>
      </p:sp>
      <p:sp>
        <p:nvSpPr>
          <p:cNvPr id="15" name="Shape 13"/>
          <p:cNvSpPr/>
          <p:nvPr/>
        </p:nvSpPr>
        <p:spPr>
          <a:xfrm>
            <a:off x="4846320" y="2377440"/>
            <a:ext cx="3931920" cy="694944"/>
          </a:xfrm>
          <a:prstGeom prst="roundRect">
            <a:avLst>
              <a:gd name="adj" fmla="val 10526"/>
            </a:avLst>
          </a:prstGeom>
          <a:solidFill>
            <a:srgbClr val="D1FAE5"/>
          </a:solidFill>
          <a:ln w="12700">
            <a:solidFill>
              <a:srgbClr val="6EAF7E"/>
            </a:solidFill>
            <a:prstDash val="solid"/>
          </a:ln>
          <a:effectLst>
            <a:outerShdw blurRad="762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4983480" y="2330414"/>
            <a:ext cx="3657600" cy="6217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br>
              <a:rPr lang="en-US" sz="1100" dirty="0"/>
            </a:b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A lack of normal connection - emotional dysregulation</a:t>
            </a:r>
          </a:p>
        </p:txBody>
      </p:sp>
      <p:sp>
        <p:nvSpPr>
          <p:cNvPr id="17" name="Text 15"/>
          <p:cNvSpPr/>
          <p:nvPr/>
        </p:nvSpPr>
        <p:spPr>
          <a:xfrm>
            <a:off x="4315968" y="2542032"/>
            <a:ext cx="5029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2200" dirty="0"/>
          </a:p>
        </p:txBody>
      </p:sp>
      <p:sp>
        <p:nvSpPr>
          <p:cNvPr id="18" name="Shape 16"/>
          <p:cNvSpPr/>
          <p:nvPr/>
        </p:nvSpPr>
        <p:spPr>
          <a:xfrm>
            <a:off x="365760" y="3182112"/>
            <a:ext cx="3931920" cy="694944"/>
          </a:xfrm>
          <a:prstGeom prst="roundRect">
            <a:avLst>
              <a:gd name="adj" fmla="val 10526"/>
            </a:avLst>
          </a:prstGeom>
          <a:solidFill>
            <a:srgbClr val="FFFFFF"/>
          </a:solidFill>
          <a:ln w="12700">
            <a:solidFill>
              <a:srgbClr val="FBBF24"/>
            </a:solidFill>
            <a:prstDash val="solid"/>
          </a:ln>
          <a:effectLst>
            <a:outerShdw blurRad="762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502920" y="3148751"/>
            <a:ext cx="3657600" cy="6217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b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Stressed home environment = Limited social support</a:t>
            </a:r>
          </a:p>
        </p:txBody>
      </p:sp>
      <p:sp>
        <p:nvSpPr>
          <p:cNvPr id="20" name="Shape 18"/>
          <p:cNvSpPr/>
          <p:nvPr/>
        </p:nvSpPr>
        <p:spPr>
          <a:xfrm>
            <a:off x="4846320" y="3182112"/>
            <a:ext cx="3931920" cy="694944"/>
          </a:xfrm>
          <a:prstGeom prst="roundRect">
            <a:avLst>
              <a:gd name="adj" fmla="val 10526"/>
            </a:avLst>
          </a:prstGeom>
          <a:solidFill>
            <a:srgbClr val="D1FAE5"/>
          </a:solidFill>
          <a:ln w="12700">
            <a:solidFill>
              <a:srgbClr val="6EAF7E"/>
            </a:solidFill>
            <a:prstDash val="solid"/>
          </a:ln>
          <a:effectLst>
            <a:outerShdw blurRad="762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4983480" y="3218688"/>
            <a:ext cx="3657600" cy="6217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No secure base → withdrawn, avoids group play</a:t>
            </a:r>
          </a:p>
        </p:txBody>
      </p:sp>
      <p:sp>
        <p:nvSpPr>
          <p:cNvPr id="22" name="Text 20"/>
          <p:cNvSpPr/>
          <p:nvPr/>
        </p:nvSpPr>
        <p:spPr>
          <a:xfrm>
            <a:off x="4315968" y="3346704"/>
            <a:ext cx="5029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2200" dirty="0"/>
          </a:p>
        </p:txBody>
      </p:sp>
      <p:sp>
        <p:nvSpPr>
          <p:cNvPr id="23" name="Shape 21"/>
          <p:cNvSpPr/>
          <p:nvPr/>
        </p:nvSpPr>
        <p:spPr>
          <a:xfrm>
            <a:off x="365760" y="3986784"/>
            <a:ext cx="3931920" cy="694944"/>
          </a:xfrm>
          <a:prstGeom prst="roundRect">
            <a:avLst>
              <a:gd name="adj" fmla="val 10526"/>
            </a:avLst>
          </a:prstGeom>
          <a:solidFill>
            <a:srgbClr val="FFFFFF"/>
          </a:solidFill>
          <a:ln w="12700">
            <a:solidFill>
              <a:srgbClr val="FBBF24"/>
            </a:solidFill>
            <a:prstDash val="solid"/>
          </a:ln>
          <a:effectLst>
            <a:outerShdw blurRad="762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502920" y="4023360"/>
            <a:ext cx="3657600" cy="6217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Moved to London → Disruption of routines</a:t>
            </a:r>
          </a:p>
        </p:txBody>
      </p:sp>
      <p:sp>
        <p:nvSpPr>
          <p:cNvPr id="25" name="Shape 23"/>
          <p:cNvSpPr/>
          <p:nvPr/>
        </p:nvSpPr>
        <p:spPr>
          <a:xfrm>
            <a:off x="4846320" y="3986784"/>
            <a:ext cx="3931920" cy="694944"/>
          </a:xfrm>
          <a:prstGeom prst="roundRect">
            <a:avLst>
              <a:gd name="adj" fmla="val 10526"/>
            </a:avLst>
          </a:prstGeom>
          <a:solidFill>
            <a:srgbClr val="D1FAE5"/>
          </a:solidFill>
          <a:ln w="12700">
            <a:solidFill>
              <a:srgbClr val="6EAF7E"/>
            </a:solidFill>
            <a:prstDash val="solid"/>
          </a:ln>
          <a:effectLst>
            <a:outerShdw blurRad="762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4983480" y="4023360"/>
            <a:ext cx="3657600" cy="6217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The absence of mother → language delay.</a:t>
            </a:r>
          </a:p>
        </p:txBody>
      </p:sp>
      <p:sp>
        <p:nvSpPr>
          <p:cNvPr id="27" name="Text 25"/>
          <p:cNvSpPr/>
          <p:nvPr/>
        </p:nvSpPr>
        <p:spPr>
          <a:xfrm>
            <a:off x="4315968" y="4151376"/>
            <a:ext cx="5029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2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B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FB923C"/>
          </a:solidFill>
          <a:ln w="12700">
            <a:solidFill>
              <a:srgbClr val="FB923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73152"/>
            <a:ext cx="8412480" cy="7680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Nature &amp; Nurture in Isaac's Development</a:t>
            </a:r>
            <a:endParaRPr lang="en-US" sz="2600" dirty="0"/>
          </a:p>
        </p:txBody>
      </p:sp>
      <p:sp>
        <p:nvSpPr>
          <p:cNvPr id="4" name="Shape 2"/>
          <p:cNvSpPr/>
          <p:nvPr/>
        </p:nvSpPr>
        <p:spPr>
          <a:xfrm>
            <a:off x="365760" y="1005840"/>
            <a:ext cx="3840480" cy="3840480"/>
          </a:xfrm>
          <a:prstGeom prst="roundRect">
            <a:avLst>
              <a:gd name="adj" fmla="val 2857"/>
            </a:avLst>
          </a:prstGeom>
          <a:solidFill>
            <a:srgbClr val="FEF3C7"/>
          </a:solidFill>
          <a:ln w="12700">
            <a:solidFill>
              <a:srgbClr val="F59E0B"/>
            </a:solidFill>
            <a:prstDash val="solid"/>
          </a:ln>
          <a:effectLst>
            <a:outerShdw blurRad="762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48640" y="1097280"/>
            <a:ext cx="347472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F59E0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NATURE (Biological)</a:t>
            </a:r>
            <a:endParaRPr lang="en-US" sz="1500" dirty="0"/>
          </a:p>
        </p:txBody>
      </p:sp>
      <p:sp>
        <p:nvSpPr>
          <p:cNvPr id="6" name="Text 4"/>
          <p:cNvSpPr/>
          <p:nvPr/>
        </p:nvSpPr>
        <p:spPr>
          <a:xfrm>
            <a:off x="448156" y="1037090"/>
            <a:ext cx="3474720" cy="3108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1000"/>
              </a:spcAft>
              <a:buSzPct val="100000"/>
              <a:buFont typeface="Wingdings" panose="05000000000000000000" pitchFamily="2" charset="2"/>
              <a:buChar char="v"/>
            </a:pPr>
            <a:r>
              <a:rPr lang="en-US" sz="1200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Bowlby: attachment is programmed for survival</a:t>
            </a:r>
          </a:p>
          <a:p>
            <a:pPr marL="342900" indent="-342900">
              <a:spcAft>
                <a:spcPts val="1000"/>
              </a:spcAft>
              <a:buSzPct val="100000"/>
              <a:buFont typeface="Wingdings" panose="05000000000000000000" pitchFamily="2" charset="2"/>
              <a:buChar char="v"/>
            </a:pPr>
            <a:r>
              <a:rPr lang="en-US" sz="1200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Isaac might be more nervous than he should be, based on his temperament.</a:t>
            </a:r>
          </a:p>
          <a:p>
            <a:pPr marL="342900" indent="-342900">
              <a:spcAft>
                <a:spcPts val="1000"/>
              </a:spcAft>
              <a:buSzPct val="100000"/>
              <a:buFont typeface="Wingdings" panose="05000000000000000000" pitchFamily="2" charset="2"/>
              <a:buChar char="v"/>
            </a:pPr>
            <a:r>
              <a:rPr lang="en-US" sz="1200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stress of relationships has an impact on early brain development.</a:t>
            </a:r>
          </a:p>
          <a:p>
            <a:pPr marL="342900" indent="-342900">
              <a:spcAft>
                <a:spcPts val="1000"/>
              </a:spcAft>
              <a:buSzPct val="100000"/>
              <a:buFont typeface="Wingdings" panose="05000000000000000000" pitchFamily="2" charset="2"/>
              <a:buChar char="v"/>
            </a:pPr>
            <a:r>
              <a:rPr lang="en-US" sz="1200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 cortisol associated with insecure attachment</a:t>
            </a:r>
            <a:endParaRPr lang="en-US" sz="1200" dirty="0"/>
          </a:p>
        </p:txBody>
      </p:sp>
      <p:sp>
        <p:nvSpPr>
          <p:cNvPr id="7" name="Shape 5"/>
          <p:cNvSpPr/>
          <p:nvPr/>
        </p:nvSpPr>
        <p:spPr>
          <a:xfrm>
            <a:off x="4937760" y="1005840"/>
            <a:ext cx="3840480" cy="3840480"/>
          </a:xfrm>
          <a:prstGeom prst="roundRect">
            <a:avLst>
              <a:gd name="adj" fmla="val 2857"/>
            </a:avLst>
          </a:prstGeom>
          <a:solidFill>
            <a:srgbClr val="D1FAE5"/>
          </a:solidFill>
          <a:ln w="12700">
            <a:solidFill>
              <a:srgbClr val="6EAF7E"/>
            </a:solidFill>
            <a:prstDash val="solid"/>
          </a:ln>
          <a:effectLst>
            <a:outerShdw blurRad="762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5120640" y="1097280"/>
            <a:ext cx="347472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6EAF7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NURTURE (Environmental)</a:t>
            </a:r>
            <a:endParaRPr lang="en-US" sz="1500" dirty="0"/>
          </a:p>
        </p:txBody>
      </p:sp>
      <p:sp>
        <p:nvSpPr>
          <p:cNvPr id="9" name="Text 7"/>
          <p:cNvSpPr/>
          <p:nvPr/>
        </p:nvSpPr>
        <p:spPr>
          <a:xfrm>
            <a:off x="5020156" y="1200676"/>
            <a:ext cx="3474720" cy="3108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1000"/>
              </a:spcAft>
              <a:buSzPct val="100000"/>
              <a:buFont typeface="Wingdings" panose="05000000000000000000" pitchFamily="2" charset="2"/>
              <a:buChar char="v"/>
            </a:pPr>
            <a:r>
              <a:rPr lang="en-US" sz="1200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Low responsiveness → poor bonding and attachment with infant. Poor bonding and attachment with infant → high risk for failure to thrive.</a:t>
            </a:r>
          </a:p>
          <a:p>
            <a:pPr marL="342900" indent="-342900">
              <a:spcAft>
                <a:spcPts val="1000"/>
              </a:spcAft>
              <a:buSzPct val="100000"/>
              <a:buFont typeface="Wingdings" panose="05000000000000000000" pitchFamily="2" charset="2"/>
              <a:buChar char="v"/>
            </a:pPr>
            <a:r>
              <a:rPr lang="en-US" sz="1200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child's care is interrupted with an irregular pattern of care to the child.</a:t>
            </a:r>
          </a:p>
          <a:p>
            <a:pPr marL="342900" indent="-342900">
              <a:spcAft>
                <a:spcPts val="1000"/>
              </a:spcAft>
              <a:buSzPct val="100000"/>
              <a:buFont typeface="Wingdings" panose="05000000000000000000" pitchFamily="2" charset="2"/>
              <a:buChar char="v"/>
            </a:pPr>
            <a:r>
              <a:rPr lang="en-US" sz="1200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Familiar restrictive social support for the family</a:t>
            </a:r>
          </a:p>
          <a:p>
            <a:pPr marL="342900" indent="-342900">
              <a:spcAft>
                <a:spcPts val="1000"/>
              </a:spcAft>
              <a:buSzPct val="100000"/>
              <a:buFont typeface="Wingdings" panose="05000000000000000000" pitchFamily="2" charset="2"/>
              <a:buChar char="v"/>
            </a:pPr>
            <a:r>
              <a:rPr lang="en-US" sz="1200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Loss of familiar friends/community and routines → relocation</a:t>
            </a:r>
            <a:endParaRPr lang="en-US" sz="1200" dirty="0"/>
          </a:p>
        </p:txBody>
      </p:sp>
      <p:sp>
        <p:nvSpPr>
          <p:cNvPr id="10" name="Text 8"/>
          <p:cNvSpPr/>
          <p:nvPr/>
        </p:nvSpPr>
        <p:spPr>
          <a:xfrm>
            <a:off x="365760" y="4800600"/>
            <a:ext cx="84124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i="1" dirty="0">
                <a:solidFill>
                  <a:srgbClr val="5C4A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Both biology and environment interact — Isaac's development is shaped by nature AND nurture working together (nature Bowlby 1969)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B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6EAF7E"/>
          </a:solidFill>
          <a:ln w="12700">
            <a:solidFill>
              <a:srgbClr val="6EAF7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73152"/>
            <a:ext cx="8412480" cy="7680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Theory-Informed Support Plan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320040" y="1024128"/>
            <a:ext cx="2697480" cy="1783080"/>
          </a:xfrm>
          <a:prstGeom prst="roundRect">
            <a:avLst>
              <a:gd name="adj" fmla="val 6154"/>
            </a:avLst>
          </a:prstGeom>
          <a:solidFill>
            <a:srgbClr val="FFFFFF"/>
          </a:solidFill>
          <a:ln w="12700">
            <a:solidFill>
              <a:srgbClr val="FEF3C7"/>
            </a:solidFill>
            <a:prstDash val="solid"/>
          </a:ln>
          <a:effectLst>
            <a:outerShdw blurRad="762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429768" y="1115568"/>
            <a:ext cx="2487168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59E0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Key Person Approach</a:t>
            </a:r>
            <a:endParaRPr lang="en-US" sz="1200" dirty="0"/>
          </a:p>
        </p:txBody>
      </p:sp>
      <p:sp>
        <p:nvSpPr>
          <p:cNvPr id="6" name="Text 4"/>
          <p:cNvSpPr/>
          <p:nvPr/>
        </p:nvSpPr>
        <p:spPr>
          <a:xfrm>
            <a:off x="429768" y="1554480"/>
            <a:ext cx="2487168" cy="1143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A consistent key worker to create a secure base in the center (Bowlby, 1969)</a:t>
            </a:r>
          </a:p>
        </p:txBody>
      </p:sp>
      <p:sp>
        <p:nvSpPr>
          <p:cNvPr id="7" name="Shape 5"/>
          <p:cNvSpPr/>
          <p:nvPr/>
        </p:nvSpPr>
        <p:spPr>
          <a:xfrm>
            <a:off x="3246120" y="1024128"/>
            <a:ext cx="2697480" cy="1783080"/>
          </a:xfrm>
          <a:prstGeom prst="roundRect">
            <a:avLst>
              <a:gd name="adj" fmla="val 6154"/>
            </a:avLst>
          </a:prstGeom>
          <a:solidFill>
            <a:srgbClr val="FFFFFF"/>
          </a:solidFill>
          <a:ln w="12700">
            <a:solidFill>
              <a:srgbClr val="FEF3C7"/>
            </a:solidFill>
            <a:prstDash val="solid"/>
          </a:ln>
          <a:effectLst>
            <a:outerShdw blurRad="762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3355848" y="1115568"/>
            <a:ext cx="2487168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59E0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🎨  Attachment-Based Play</a:t>
            </a:r>
            <a:endParaRPr lang="en-US" sz="1200" dirty="0"/>
          </a:p>
        </p:txBody>
      </p:sp>
      <p:sp>
        <p:nvSpPr>
          <p:cNvPr id="9" name="Text 7"/>
          <p:cNvSpPr/>
          <p:nvPr/>
        </p:nvSpPr>
        <p:spPr>
          <a:xfrm>
            <a:off x="3355848" y="1554480"/>
            <a:ext cx="2487168" cy="1143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br>
              <a:rPr lang="en-US" sz="1100" dirty="0"/>
            </a:b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Child led play and storytelling to be used for supporting emotional expression and trust.</a:t>
            </a:r>
          </a:p>
        </p:txBody>
      </p:sp>
      <p:sp>
        <p:nvSpPr>
          <p:cNvPr id="10" name="Shape 8"/>
          <p:cNvSpPr/>
          <p:nvPr/>
        </p:nvSpPr>
        <p:spPr>
          <a:xfrm>
            <a:off x="6172200" y="1024128"/>
            <a:ext cx="2697480" cy="1783080"/>
          </a:xfrm>
          <a:prstGeom prst="roundRect">
            <a:avLst>
              <a:gd name="adj" fmla="val 6154"/>
            </a:avLst>
          </a:prstGeom>
          <a:solidFill>
            <a:srgbClr val="FFFFFF"/>
          </a:solidFill>
          <a:ln w="12700">
            <a:solidFill>
              <a:srgbClr val="FEF3C7"/>
            </a:solidFill>
            <a:prstDash val="solid"/>
          </a:ln>
          <a:effectLst>
            <a:outerShdw blurRad="762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6281928" y="1115568"/>
            <a:ext cx="2487168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59E0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 Language-Rich Environment</a:t>
            </a:r>
            <a:endParaRPr lang="en-US" sz="1200" dirty="0"/>
          </a:p>
        </p:txBody>
      </p:sp>
      <p:sp>
        <p:nvSpPr>
          <p:cNvPr id="12" name="Text 10"/>
          <p:cNvSpPr/>
          <p:nvPr/>
        </p:nvSpPr>
        <p:spPr>
          <a:xfrm>
            <a:off x="6281928" y="1554480"/>
            <a:ext cx="2487168" cy="1143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Shared reading, songs and talk-rich routines to address language delays</a:t>
            </a:r>
          </a:p>
        </p:txBody>
      </p:sp>
      <p:sp>
        <p:nvSpPr>
          <p:cNvPr id="13" name="Shape 11"/>
          <p:cNvSpPr/>
          <p:nvPr/>
        </p:nvSpPr>
        <p:spPr>
          <a:xfrm>
            <a:off x="320040" y="2990088"/>
            <a:ext cx="2697480" cy="1783080"/>
          </a:xfrm>
          <a:prstGeom prst="roundRect">
            <a:avLst>
              <a:gd name="adj" fmla="val 6154"/>
            </a:avLst>
          </a:prstGeom>
          <a:solidFill>
            <a:srgbClr val="FFFFFF"/>
          </a:solidFill>
          <a:ln w="12700">
            <a:solidFill>
              <a:srgbClr val="FEF3C7"/>
            </a:solidFill>
            <a:prstDash val="solid"/>
          </a:ln>
          <a:effectLst>
            <a:outerShdw blurRad="762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429768" y="3081528"/>
            <a:ext cx="2487168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59E0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👩‍👦  Parental Support</a:t>
            </a:r>
            <a:endParaRPr lang="en-US" sz="1200" dirty="0"/>
          </a:p>
        </p:txBody>
      </p:sp>
      <p:sp>
        <p:nvSpPr>
          <p:cNvPr id="15" name="Text 13"/>
          <p:cNvSpPr/>
          <p:nvPr/>
        </p:nvSpPr>
        <p:spPr>
          <a:xfrm>
            <a:off x="429768" y="3520440"/>
            <a:ext cx="2487168" cy="1143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Refer Mother to PND services, model sensitive care giving, involve her in sessions</a:t>
            </a:r>
          </a:p>
        </p:txBody>
      </p:sp>
      <p:sp>
        <p:nvSpPr>
          <p:cNvPr id="16" name="Shape 14"/>
          <p:cNvSpPr/>
          <p:nvPr/>
        </p:nvSpPr>
        <p:spPr>
          <a:xfrm>
            <a:off x="3246120" y="2990088"/>
            <a:ext cx="2697480" cy="1783080"/>
          </a:xfrm>
          <a:prstGeom prst="roundRect">
            <a:avLst>
              <a:gd name="adj" fmla="val 6154"/>
            </a:avLst>
          </a:prstGeom>
          <a:solidFill>
            <a:srgbClr val="FFFFFF"/>
          </a:solidFill>
          <a:ln w="12700">
            <a:solidFill>
              <a:srgbClr val="FEF3C7"/>
            </a:solidFill>
            <a:prstDash val="solid"/>
          </a:ln>
          <a:effectLst>
            <a:outerShdw blurRad="762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3355848" y="3081528"/>
            <a:ext cx="2487168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59E0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🔄  Transition Strategies</a:t>
            </a:r>
            <a:endParaRPr lang="en-US" sz="1200" dirty="0"/>
          </a:p>
        </p:txBody>
      </p:sp>
      <p:sp>
        <p:nvSpPr>
          <p:cNvPr id="18" name="Text 16"/>
          <p:cNvSpPr/>
          <p:nvPr/>
        </p:nvSpPr>
        <p:spPr>
          <a:xfrm>
            <a:off x="3355848" y="3520440"/>
            <a:ext cx="2487168" cy="1143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br>
              <a:rPr lang="en-US" sz="1100" dirty="0"/>
            </a:b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Slowly and gradually introducing new people, places, and routines; known farewells; visual timetables to alleviate anxiety.</a:t>
            </a:r>
          </a:p>
        </p:txBody>
      </p:sp>
      <p:sp>
        <p:nvSpPr>
          <p:cNvPr id="19" name="Shape 17"/>
          <p:cNvSpPr/>
          <p:nvPr/>
        </p:nvSpPr>
        <p:spPr>
          <a:xfrm>
            <a:off x="6172200" y="2990088"/>
            <a:ext cx="2697480" cy="1783080"/>
          </a:xfrm>
          <a:prstGeom prst="roundRect">
            <a:avLst>
              <a:gd name="adj" fmla="val 6154"/>
            </a:avLst>
          </a:prstGeom>
          <a:solidFill>
            <a:srgbClr val="FFFFFF"/>
          </a:solidFill>
          <a:ln w="12700">
            <a:solidFill>
              <a:srgbClr val="FEF3C7"/>
            </a:solidFill>
            <a:prstDash val="solid"/>
          </a:ln>
          <a:effectLst>
            <a:outerShdw blurRad="762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6281928" y="3081528"/>
            <a:ext cx="2487168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59E0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🏥  Multi-Agency Working</a:t>
            </a:r>
            <a:endParaRPr lang="en-US" sz="1200" dirty="0"/>
          </a:p>
        </p:txBody>
      </p:sp>
      <p:sp>
        <p:nvSpPr>
          <p:cNvPr id="21" name="Text 19"/>
          <p:cNvSpPr/>
          <p:nvPr/>
        </p:nvSpPr>
        <p:spPr>
          <a:xfrm>
            <a:off x="6281928" y="3520440"/>
            <a:ext cx="2487168" cy="1143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Collaborate with health visitor, social worker and speech therapist.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E36537A4-3BEA-FC28-EC42-6457E57006BA}"/>
              </a:ext>
            </a:extLst>
          </p:cNvPr>
          <p:cNvSpPr txBox="1"/>
          <p:nvPr/>
        </p:nvSpPr>
        <p:spPr>
          <a:xfrm>
            <a:off x="2188230" y="4771382"/>
            <a:ext cx="40936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Bowlby 1969 ;department for Education 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B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FB7185"/>
          </a:solidFill>
          <a:ln w="12700">
            <a:solidFill>
              <a:srgbClr val="FB718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73152"/>
            <a:ext cx="8412480" cy="7680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Critical Evaluation of Bowlby's Theory</a:t>
            </a:r>
            <a:endParaRPr lang="en-US" sz="2600" dirty="0"/>
          </a:p>
        </p:txBody>
      </p:sp>
      <p:sp>
        <p:nvSpPr>
          <p:cNvPr id="4" name="Shape 2"/>
          <p:cNvSpPr/>
          <p:nvPr/>
        </p:nvSpPr>
        <p:spPr>
          <a:xfrm>
            <a:off x="365760" y="1005840"/>
            <a:ext cx="3840480" cy="3200400"/>
          </a:xfrm>
          <a:prstGeom prst="roundRect">
            <a:avLst>
              <a:gd name="adj" fmla="val 2857"/>
            </a:avLst>
          </a:prstGeom>
          <a:solidFill>
            <a:srgbClr val="D1FAE5"/>
          </a:solidFill>
          <a:ln w="12700">
            <a:solidFill>
              <a:srgbClr val="6EAF7E"/>
            </a:solidFill>
            <a:prstDash val="solid"/>
          </a:ln>
          <a:effectLst>
            <a:outerShdw blurRad="762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48640" y="1078992"/>
            <a:ext cx="347472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6EAF7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Strengths</a:t>
            </a:r>
            <a:endParaRPr lang="en-US" sz="1500" dirty="0"/>
          </a:p>
        </p:txBody>
      </p:sp>
      <p:sp>
        <p:nvSpPr>
          <p:cNvPr id="6" name="Text 4"/>
          <p:cNvSpPr/>
          <p:nvPr/>
        </p:nvSpPr>
        <p:spPr>
          <a:xfrm>
            <a:off x="502920" y="1078992"/>
            <a:ext cx="3474720" cy="2560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200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There is some good evidence base (Ainsworth et al., 1978)</a:t>
            </a:r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200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Supports the key person need of the EYFS</a:t>
            </a:r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200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Supported with neuroscience-based research, early bonds influence brain development.</a:t>
            </a:r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200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Can be used directly in early years practice</a:t>
            </a:r>
            <a:endParaRPr lang="en-US" sz="1200" dirty="0"/>
          </a:p>
        </p:txBody>
      </p:sp>
      <p:sp>
        <p:nvSpPr>
          <p:cNvPr id="7" name="Shape 5"/>
          <p:cNvSpPr/>
          <p:nvPr/>
        </p:nvSpPr>
        <p:spPr>
          <a:xfrm>
            <a:off x="4937760" y="1005840"/>
            <a:ext cx="3840480" cy="3200400"/>
          </a:xfrm>
          <a:prstGeom prst="roundRect">
            <a:avLst>
              <a:gd name="adj" fmla="val 2857"/>
            </a:avLst>
          </a:prstGeom>
          <a:solidFill>
            <a:srgbClr val="FFF1F2"/>
          </a:solidFill>
          <a:ln w="12700">
            <a:solidFill>
              <a:srgbClr val="FB7185"/>
            </a:solidFill>
            <a:prstDash val="solid"/>
          </a:ln>
          <a:effectLst>
            <a:outerShdw blurRad="762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5120640" y="1078992"/>
            <a:ext cx="347472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FB7185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Limitations</a:t>
            </a:r>
            <a:endParaRPr lang="en-US" sz="1500" dirty="0"/>
          </a:p>
        </p:txBody>
      </p:sp>
      <p:sp>
        <p:nvSpPr>
          <p:cNvPr id="9" name="Text 7"/>
          <p:cNvSpPr/>
          <p:nvPr/>
        </p:nvSpPr>
        <p:spPr>
          <a:xfrm>
            <a:off x="5030205" y="1282572"/>
            <a:ext cx="3474720" cy="2560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200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Over-emphasizing monotropy means that it emphasizes one attachment at the expense of others.</a:t>
            </a:r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200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Gender bias is assuming mother as primary care taker.</a:t>
            </a:r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200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Cultural biases not as relevant in collectivist cultures (</a:t>
            </a:r>
            <a:r>
              <a:rPr lang="en-US" sz="1200" dirty="0" err="1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Rothbaum</a:t>
            </a:r>
            <a:r>
              <a:rPr lang="en-US" sz="1200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et al., 2000)</a:t>
            </a:r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200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Does not fully consider resilience and protective factors</a:t>
            </a:r>
            <a:endParaRPr lang="en-US" sz="1200" dirty="0"/>
          </a:p>
        </p:txBody>
      </p:sp>
      <p:sp>
        <p:nvSpPr>
          <p:cNvPr id="10" name="Shape 8"/>
          <p:cNvSpPr/>
          <p:nvPr/>
        </p:nvSpPr>
        <p:spPr>
          <a:xfrm>
            <a:off x="365760" y="4315968"/>
            <a:ext cx="8412480" cy="594360"/>
          </a:xfrm>
          <a:prstGeom prst="roundRect">
            <a:avLst>
              <a:gd name="adj" fmla="val 12308"/>
            </a:avLst>
          </a:prstGeom>
          <a:solidFill>
            <a:srgbClr val="FEF3C7"/>
          </a:solidFill>
          <a:ln w="12700">
            <a:solidFill>
              <a:srgbClr val="F59E0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502920" y="4315968"/>
            <a:ext cx="82296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5C4A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London Context: </a:t>
            </a:r>
            <a:r>
              <a:rPr lang="en-US" sz="1150" dirty="0">
                <a:solidFill>
                  <a:srgbClr val="5C4A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Isaac's family may draw on cultural practices not captured by Bowlby's Western model. Support must be culturally sensitive and inclusive.</a:t>
            </a:r>
            <a:endParaRPr lang="en-US" sz="11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59E0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6858000" y="3200400"/>
            <a:ext cx="3200400" cy="3200400"/>
          </a:xfrm>
          <a:prstGeom prst="ellipse">
            <a:avLst/>
          </a:prstGeom>
          <a:solidFill>
            <a:srgbClr val="FB923C">
              <a:alpha val="50000"/>
            </a:srgbClr>
          </a:solidFill>
          <a:ln w="12700">
            <a:solidFill>
              <a:srgbClr val="FB923C">
                <a:alpha val="5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457200" y="274320"/>
            <a:ext cx="64008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Cambria" pitchFamily="34" charset="-122"/>
                <a:cs typeface="Arial" panose="020B0604020202020204" pitchFamily="34" charset="0"/>
              </a:rPr>
              <a:t>Conclusion</a:t>
            </a:r>
            <a:endParaRPr lang="en-US" sz="3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457200" y="1143000"/>
            <a:ext cx="64008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300" dirty="0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1.  Isaac shows signs of insecure-anxious attachment linked to maternal PND and disrupted childcare</a:t>
            </a:r>
          </a:p>
        </p:txBody>
      </p:sp>
      <p:sp>
        <p:nvSpPr>
          <p:cNvPr id="5" name="Text 3"/>
          <p:cNvSpPr/>
          <p:nvPr/>
        </p:nvSpPr>
        <p:spPr>
          <a:xfrm>
            <a:off x="457200" y="1828800"/>
            <a:ext cx="64008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>
              <a:buNone/>
            </a:pPr>
            <a:r>
              <a:rPr lang="en-US" sz="1300" dirty="0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2.  Bowlby's Attachment Theory provides a clear framework to understand and respond to his needs</a:t>
            </a:r>
          </a:p>
        </p:txBody>
      </p:sp>
      <p:sp>
        <p:nvSpPr>
          <p:cNvPr id="6" name="Text 4"/>
          <p:cNvSpPr/>
          <p:nvPr/>
        </p:nvSpPr>
        <p:spPr>
          <a:xfrm>
            <a:off x="457200" y="2514600"/>
            <a:ext cx="64008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300" dirty="0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3.  A secure key person relationship at the centre is the most important single intervention</a:t>
            </a:r>
          </a:p>
        </p:txBody>
      </p:sp>
      <p:sp>
        <p:nvSpPr>
          <p:cNvPr id="7" name="Text 5"/>
          <p:cNvSpPr/>
          <p:nvPr/>
        </p:nvSpPr>
        <p:spPr>
          <a:xfrm>
            <a:off x="457200" y="3200400"/>
            <a:ext cx="64008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4.  Supporting Isaac's mother is equally </a:t>
            </a:r>
            <a:r>
              <a:rPr lang="en-US" sz="1300" dirty="0" err="1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vital,her</a:t>
            </a:r>
            <a:r>
              <a:rPr lang="en-US" sz="1300" dirty="0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 wellbeing directly affects his development</a:t>
            </a:r>
          </a:p>
        </p:txBody>
      </p:sp>
      <p:sp>
        <p:nvSpPr>
          <p:cNvPr id="8" name="Text 6"/>
          <p:cNvSpPr/>
          <p:nvPr/>
        </p:nvSpPr>
        <p:spPr>
          <a:xfrm>
            <a:off x="457200" y="3886200"/>
            <a:ext cx="64008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EF3C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5.  </a:t>
            </a:r>
            <a:r>
              <a:rPr lang="en-US" sz="1300" dirty="0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 multi-agency, attachment-informed approach gives Isaac the best chance to thrive</a:t>
            </a:r>
            <a:endParaRPr lang="en-US" sz="1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457200" y="4709160"/>
            <a:ext cx="77724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"The propensity to make strong emotional bonds to particular individuals [is] a basic component of human nature."  - Bowlby (1988)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B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77240"/>
          </a:xfrm>
          <a:prstGeom prst="rect">
            <a:avLst/>
          </a:prstGeom>
          <a:solidFill>
            <a:srgbClr val="6EAF7E"/>
          </a:solidFill>
          <a:ln w="12700">
            <a:solidFill>
              <a:srgbClr val="6EAF7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54864"/>
            <a:ext cx="8412480" cy="6766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FFFFFF"/>
                </a:solidFill>
                <a:latin typeface="Arial" panose="020B0604020202020204" pitchFamily="34" charset="0"/>
                <a:ea typeface="Cambria" pitchFamily="34" charset="-122"/>
                <a:cs typeface="Arial" panose="020B0604020202020204" pitchFamily="34" charset="0"/>
              </a:rPr>
              <a:t>References (Harvard Style)</a:t>
            </a:r>
            <a:endParaRPr lang="en-US" sz="3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365760" y="832104"/>
            <a:ext cx="8412480" cy="4160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50000"/>
              </a:lnSpc>
              <a:spcAft>
                <a:spcPts val="300"/>
              </a:spcAft>
              <a:buNone/>
            </a:pPr>
            <a:r>
              <a:rPr lang="en-US" sz="850" b="1" dirty="0">
                <a:solidFill>
                  <a:srgbClr val="F59E0B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1.  </a:t>
            </a:r>
            <a:r>
              <a:rPr lang="en-US" sz="850" dirty="0">
                <a:solidFill>
                  <a:srgbClr val="2D2D2D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Ainsworth, M.D.S., Blehar, M.C., Waters, E. and Wall, S. (1978) Patterns of Attachment: A Psychological Study of the Strange Situation. Hillsdale,                                                        </a:t>
            </a:r>
          </a:p>
          <a:p>
            <a:pPr marL="0" indent="0">
              <a:lnSpc>
                <a:spcPct val="150000"/>
              </a:lnSpc>
              <a:spcAft>
                <a:spcPts val="300"/>
              </a:spcAft>
              <a:buNone/>
            </a:pPr>
            <a:r>
              <a:rPr lang="en-US" sz="850" dirty="0">
                <a:solidFill>
                  <a:srgbClr val="2D2D2D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      NJ: Lawrence Erlbaum Associates.
</a:t>
            </a:r>
            <a:r>
              <a:rPr lang="en-US" sz="850" b="1" dirty="0">
                <a:solidFill>
                  <a:srgbClr val="F59E0B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2.  </a:t>
            </a:r>
            <a:r>
              <a:rPr lang="en-US" sz="850" dirty="0">
                <a:solidFill>
                  <a:srgbClr val="2D2D2D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Bowlby, J. (1969) Attachment and Loss, Vol. 1: Attachment. London: Hogarth Press.
</a:t>
            </a:r>
            <a:r>
              <a:rPr lang="en-US" sz="850" b="1" dirty="0">
                <a:solidFill>
                  <a:srgbClr val="F59E0B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3.  </a:t>
            </a:r>
            <a:r>
              <a:rPr lang="en-US" sz="850" dirty="0">
                <a:solidFill>
                  <a:srgbClr val="2D2D2D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Bowlby, J. (1988) A Secure Base: Parent-Child Attachment and Healthy Human Development. New York: Basic Books.
</a:t>
            </a:r>
            <a:r>
              <a:rPr lang="en-US" sz="850" b="1" dirty="0">
                <a:solidFill>
                  <a:srgbClr val="F59E0B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4.  </a:t>
            </a:r>
            <a:r>
              <a:rPr lang="en-US" sz="850" dirty="0">
                <a:solidFill>
                  <a:srgbClr val="2D2D2D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Department for Education (2021) Statutory Framework for the Early Years Foundation Stage.                                                                                                                       </a:t>
            </a:r>
          </a:p>
          <a:p>
            <a:pPr marL="0" indent="0">
              <a:lnSpc>
                <a:spcPct val="150000"/>
              </a:lnSpc>
              <a:spcAft>
                <a:spcPts val="300"/>
              </a:spcAft>
              <a:buNone/>
            </a:pPr>
            <a:r>
              <a:rPr lang="en-US" sz="850" dirty="0">
                <a:solidFill>
                  <a:srgbClr val="2D2D2D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     Available at: </a:t>
            </a:r>
            <a:r>
              <a:rPr lang="en-US" sz="850" dirty="0">
                <a:solidFill>
                  <a:srgbClr val="2D2D2D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  <a:hlinkClick r:id="rId3"/>
              </a:rPr>
              <a:t>https://www.gov.uk/government/publications/early-years-foundation-stage-framework--2</a:t>
            </a:r>
            <a:r>
              <a:rPr lang="en-US" sz="850" dirty="0">
                <a:solidFill>
                  <a:srgbClr val="2D2D2D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 
</a:t>
            </a:r>
            <a:r>
              <a:rPr lang="en-US" sz="850" b="1" dirty="0">
                <a:solidFill>
                  <a:srgbClr val="F59E0B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5.  </a:t>
            </a:r>
            <a:r>
              <a:rPr lang="en-US" sz="850" dirty="0">
                <a:solidFill>
                  <a:srgbClr val="2D2D2D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Gerhardt, S. (2019) Why Love Matters: How Affection Shapes a Baby's Brain. 2nd edn. Hove: Routledge.                                                                                            </a:t>
            </a:r>
          </a:p>
          <a:p>
            <a:pPr marL="0" indent="0">
              <a:lnSpc>
                <a:spcPct val="150000"/>
              </a:lnSpc>
              <a:spcAft>
                <a:spcPts val="300"/>
              </a:spcAft>
              <a:buNone/>
            </a:pPr>
            <a:r>
              <a:rPr lang="en-US" sz="850" dirty="0">
                <a:solidFill>
                  <a:srgbClr val="2D2D2D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     Available at: </a:t>
            </a:r>
            <a:r>
              <a:rPr lang="en-US" sz="850" dirty="0">
                <a:solidFill>
                  <a:srgbClr val="2D2D2D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  <a:hlinkClick r:id="rId4"/>
              </a:rPr>
              <a:t>https://www.routledge.com/Why-Love-Matters/Gerhardt/p/book/9780415697965</a:t>
            </a:r>
            <a:r>
              <a:rPr lang="en-US" sz="850" dirty="0">
                <a:solidFill>
                  <a:srgbClr val="2D2D2D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 
</a:t>
            </a:r>
            <a:r>
              <a:rPr lang="en-US" sz="850" b="1" dirty="0">
                <a:solidFill>
                  <a:srgbClr val="F59E0B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6.  </a:t>
            </a:r>
            <a:r>
              <a:rPr lang="en-US" sz="850" dirty="0">
                <a:solidFill>
                  <a:srgbClr val="2D2D2D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Music, G. (2017) Nurturing Natures: Attachment and Children's Emotional, Sociocultural and Brain Development. 2nd edn. London: Routledge.                                    </a:t>
            </a:r>
          </a:p>
          <a:p>
            <a:pPr marL="0" indent="0">
              <a:lnSpc>
                <a:spcPct val="150000"/>
              </a:lnSpc>
              <a:spcAft>
                <a:spcPts val="300"/>
              </a:spcAft>
              <a:buNone/>
            </a:pPr>
            <a:r>
              <a:rPr lang="en-US" sz="850" dirty="0">
                <a:solidFill>
                  <a:srgbClr val="2D2D2D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    Available at: </a:t>
            </a:r>
            <a:r>
              <a:rPr lang="en-US" sz="850" dirty="0">
                <a:solidFill>
                  <a:srgbClr val="2D2D2D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  <a:hlinkClick r:id="rId5"/>
              </a:rPr>
              <a:t>https://www.routledge.com/Nurturing-Natures/Music/p/book/9781138217836n</a:t>
            </a:r>
            <a:r>
              <a:rPr lang="en-US" sz="850" dirty="0">
                <a:solidFill>
                  <a:srgbClr val="2D2D2D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 
</a:t>
            </a:r>
            <a:r>
              <a:rPr lang="en-US" sz="850" b="1" dirty="0">
                <a:solidFill>
                  <a:srgbClr val="F59E0B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7.  </a:t>
            </a:r>
            <a:r>
              <a:rPr lang="en-US" sz="850" dirty="0">
                <a:solidFill>
                  <a:srgbClr val="2D2D2D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NICE (2020) Antenatal and Postnatal Mental Health: Clinical Management and Service Guidance (CG192).                                                                                            </a:t>
            </a:r>
          </a:p>
          <a:p>
            <a:pPr marL="0" indent="0">
              <a:lnSpc>
                <a:spcPct val="150000"/>
              </a:lnSpc>
              <a:spcAft>
                <a:spcPts val="300"/>
              </a:spcAft>
              <a:buNone/>
            </a:pPr>
            <a:r>
              <a:rPr lang="en-US" sz="850" dirty="0">
                <a:solidFill>
                  <a:srgbClr val="2D2D2D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     Available at: </a:t>
            </a:r>
            <a:r>
              <a:rPr lang="en-US" sz="850" dirty="0">
                <a:solidFill>
                  <a:srgbClr val="2D2D2D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  <a:hlinkClick r:id="rId6"/>
              </a:rPr>
              <a:t>https://www.nice.org.uk/guidance/cg192</a:t>
            </a:r>
            <a:r>
              <a:rPr lang="en-US" sz="850" dirty="0">
                <a:solidFill>
                  <a:srgbClr val="2D2D2D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 
</a:t>
            </a:r>
            <a:r>
              <a:rPr lang="en-US" sz="850" b="1" dirty="0">
                <a:solidFill>
                  <a:srgbClr val="F59E0B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8.  </a:t>
            </a:r>
            <a:r>
              <a:rPr lang="en-US" sz="850" dirty="0">
                <a:solidFill>
                  <a:srgbClr val="2D2D2D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Rothbaum, F., Weisz, J., Pott, M., Miyake, K. and Morelli, G. (2000) 'Attachment and culture', American Psychologist, 55(10), pp. 1093-1104.                                         </a:t>
            </a:r>
          </a:p>
          <a:p>
            <a:pPr marL="0" indent="0">
              <a:lnSpc>
                <a:spcPct val="150000"/>
              </a:lnSpc>
              <a:spcAft>
                <a:spcPts val="300"/>
              </a:spcAft>
              <a:buNone/>
            </a:pPr>
            <a:r>
              <a:rPr lang="en-US" sz="850" dirty="0">
                <a:solidFill>
                  <a:srgbClr val="2D2D2D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    Available at: </a:t>
            </a:r>
            <a:r>
              <a:rPr lang="en-US" sz="850" dirty="0">
                <a:solidFill>
                  <a:srgbClr val="2D2D2D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  <a:hlinkClick r:id="rId7"/>
              </a:rPr>
              <a:t>https://doi.org/10.1037/0003-066X.55.10.1093</a:t>
            </a:r>
            <a:r>
              <a:rPr lang="en-US" sz="850" dirty="0">
                <a:solidFill>
                  <a:srgbClr val="2D2D2D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 
</a:t>
            </a:r>
            <a:r>
              <a:rPr lang="en-US" sz="850" b="1" dirty="0">
                <a:solidFill>
                  <a:srgbClr val="F59E0B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9.  </a:t>
            </a:r>
            <a:r>
              <a:rPr lang="en-US" sz="850" dirty="0">
                <a:solidFill>
                  <a:srgbClr val="2D2D2D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Shonkoff, J.P. and Garner, A.S. (2018) 'The lifelong effects of early childhood adversity and toxic stress', Pediatrics, 129(1), pp. e232-e246.                                              </a:t>
            </a:r>
          </a:p>
          <a:p>
            <a:pPr marL="0" indent="0">
              <a:lnSpc>
                <a:spcPct val="150000"/>
              </a:lnSpc>
              <a:spcAft>
                <a:spcPts val="300"/>
              </a:spcAft>
              <a:buNone/>
            </a:pPr>
            <a:r>
              <a:rPr lang="en-US" sz="850" dirty="0">
                <a:solidFill>
                  <a:srgbClr val="2D2D2D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     Available at: </a:t>
            </a:r>
            <a:r>
              <a:rPr lang="en-US" sz="850" dirty="0">
                <a:solidFill>
                  <a:srgbClr val="2D2D2D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  <a:hlinkClick r:id="rId8"/>
              </a:rPr>
              <a:t>https://doi.org/10.1542/peds.2011-2663</a:t>
            </a:r>
            <a:r>
              <a:rPr lang="en-US" sz="850" dirty="0">
                <a:solidFill>
                  <a:srgbClr val="2D2D2D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 
</a:t>
            </a:r>
            <a:r>
              <a:rPr lang="en-US" sz="850" b="1" dirty="0">
                <a:solidFill>
                  <a:srgbClr val="F59E0B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10.  </a:t>
            </a:r>
            <a:r>
              <a:rPr lang="en-US" sz="850" dirty="0">
                <a:solidFill>
                  <a:srgbClr val="2D2D2D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Siegel, D.J. and Hartzell, M. (2019) Parenting from the Inside Out. New York: TarcherPerigee. </a:t>
            </a:r>
          </a:p>
          <a:p>
            <a:pPr marL="0" indent="0">
              <a:lnSpc>
                <a:spcPct val="150000"/>
              </a:lnSpc>
              <a:spcAft>
                <a:spcPts val="300"/>
              </a:spcAft>
              <a:buNone/>
            </a:pPr>
            <a:r>
              <a:rPr lang="en-US" sz="850" dirty="0">
                <a:solidFill>
                  <a:srgbClr val="2D2D2D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     Available at: </a:t>
            </a:r>
            <a:r>
              <a:rPr lang="en-US" sz="850" dirty="0">
                <a:solidFill>
                  <a:srgbClr val="2D2D2D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  <a:hlinkClick r:id="rId9"/>
              </a:rPr>
              <a:t>https://www.penguinrandomhouse.com/books/297395/parenting-from-the-inside-out-by-daniel-j-siegel-md-and-mary-hartzell-med/</a:t>
            </a:r>
            <a:r>
              <a:rPr lang="en-US" sz="850" dirty="0">
                <a:solidFill>
                  <a:srgbClr val="2D2D2D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 </a:t>
            </a:r>
            <a:endParaRPr lang="en-US" sz="8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365760" y="4919472"/>
            <a:ext cx="841248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85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166</TotalTime>
  <Words>1582</Words>
  <Application>Microsoft Office PowerPoint</Application>
  <PresentationFormat>On-screen Show (16:9)</PresentationFormat>
  <Paragraphs>154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Cambria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Early Years Support Plan for Isaac</dc:title>
  <dc:subject>PptxGenJS Presentation</dc:subject>
  <dc:creator>PptxGenJS</dc:creator>
  <cp:lastModifiedBy>zahraa bi</cp:lastModifiedBy>
  <cp:revision>12</cp:revision>
  <dcterms:created xsi:type="dcterms:W3CDTF">2026-06-13T14:04:53Z</dcterms:created>
  <dcterms:modified xsi:type="dcterms:W3CDTF">2026-06-14T11:35:37Z</dcterms:modified>
</cp:coreProperties>
</file>