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9" r:id="rId1"/>
  </p:sldMasterIdLst>
  <p:handoutMasterIdLst>
    <p:handoutMasterId r:id="rId13"/>
  </p:handoutMasterIdLst>
  <p:sldIdLst>
    <p:sldId id="256" r:id="rId2"/>
    <p:sldId id="261" r:id="rId3"/>
    <p:sldId id="270" r:id="rId4"/>
    <p:sldId id="262" r:id="rId5"/>
    <p:sldId id="264" r:id="rId6"/>
    <p:sldId id="263" r:id="rId7"/>
    <p:sldId id="267" r:id="rId8"/>
    <p:sldId id="269" r:id="rId9"/>
    <p:sldId id="258" r:id="rId10"/>
    <p:sldId id="268" r:id="rId11"/>
    <p:sldId id="271" r:id="rId12"/>
  </p:sldIdLst>
  <p:sldSz cx="9144000" cy="6858000" type="screen4x3"/>
  <p:notesSz cx="6669088" cy="97536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7" d="100"/>
          <a:sy n="47" d="100"/>
        </p:scale>
        <p:origin x="1363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FFC2B32-B7AC-4FB2-835A-DE54A98AB7D1}" type="datetimeFigureOut">
              <a:rPr lang="en-GB" smtClean="0"/>
              <a:t>19/09/2019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36099A-9A96-4307-BB33-7D1AC73AA47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764201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1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11" name="Rectangle 10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15" name="Rectangle 14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4" name="Group 3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17" name="Straight Connector 16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71281" y="2091263"/>
            <a:ext cx="6801440" cy="2590800"/>
          </a:xfrm>
        </p:spPr>
        <p:txBody>
          <a:bodyPr tIns="45720" bIns="45720" anchor="ctr">
            <a:noAutofit/>
          </a:bodyPr>
          <a:lstStyle>
            <a:lvl1pPr algn="ctr">
              <a:lnSpc>
                <a:spcPct val="83000"/>
              </a:lnSpc>
              <a:defRPr lang="en-US" sz="6200" b="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71575" y="4682062"/>
            <a:ext cx="6803136" cy="50292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1400" spc="80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400"/>
            </a:lvl2pPr>
            <a:lvl3pPr marL="914400" indent="0" algn="ctr">
              <a:buNone/>
              <a:defRPr sz="1400"/>
            </a:lvl3pPr>
            <a:lvl4pPr marL="1371600" indent="0" algn="ctr">
              <a:buNone/>
              <a:defRPr sz="1400"/>
            </a:lvl4pPr>
            <a:lvl5pPr marL="1828800" indent="0" algn="ctr">
              <a:buNone/>
              <a:defRPr sz="1400"/>
            </a:lvl5pPr>
            <a:lvl6pPr marL="2286000" indent="0" algn="ctr">
              <a:buNone/>
              <a:defRPr sz="1400"/>
            </a:lvl6pPr>
            <a:lvl7pPr marL="2743200" indent="0" algn="ctr">
              <a:buNone/>
              <a:defRPr sz="1400"/>
            </a:lvl7pPr>
            <a:lvl8pPr marL="3200400" indent="0" algn="ctr">
              <a:buNone/>
              <a:defRPr sz="1400"/>
            </a:lvl8pPr>
            <a:lvl9pPr marL="3657600" indent="0" algn="ctr">
              <a:buNone/>
              <a:defRPr sz="14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0" name="Date Placeholder 19"/>
          <p:cNvSpPr>
            <a:spLocks noGrp="1"/>
          </p:cNvSpPr>
          <p:nvPr>
            <p:ph type="dt" sz="half" idx="10"/>
          </p:nvPr>
        </p:nvSpPr>
        <p:spPr>
          <a:xfrm>
            <a:off x="3931920" y="1327188"/>
            <a:ext cx="1280160" cy="457200"/>
          </a:xfrm>
        </p:spPr>
        <p:txBody>
          <a:bodyPr/>
          <a:lstStyle>
            <a:lvl1pPr algn="ctr">
              <a:defRPr sz="11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>
          <a:xfrm>
            <a:off x="1104936" y="5211060"/>
            <a:ext cx="4429125" cy="228600"/>
          </a:xfrm>
        </p:spPr>
        <p:txBody>
          <a:bodyPr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2"/>
          </p:nvPr>
        </p:nvSpPr>
        <p:spPr>
          <a:xfrm>
            <a:off x="6455190" y="5212080"/>
            <a:ext cx="1583911" cy="228600"/>
          </a:xfrm>
        </p:spPr>
        <p:txBody>
          <a:bodyPr/>
          <a:lstStyle>
            <a:lvl1pPr>
              <a:defRPr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711105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90529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 dpi="0" rotWithShape="1">
            <a:blip r:embed="rId2">
              <a:alphaModFix amt="45000"/>
              <a:duotone>
                <a:schemeClr val="accent2">
                  <a:shade val="45000"/>
                  <a:satMod val="135000"/>
                </a:schemeClr>
                <a:prstClr val="white"/>
              </a:duotone>
            </a:blip>
            <a:srcRect/>
            <a:tile tx="-44450" ty="38100" sx="85000" sy="85000" flip="none" algn="tl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3" name="Rectangle 22"/>
          <p:cNvSpPr/>
          <p:nvPr/>
        </p:nvSpPr>
        <p:spPr>
          <a:xfrm>
            <a:off x="980902" y="1275025"/>
            <a:ext cx="7182197" cy="4307950"/>
          </a:xfrm>
          <a:prstGeom prst="rect">
            <a:avLst/>
          </a:prstGeom>
          <a:solidFill>
            <a:schemeClr val="bg1"/>
          </a:solidFill>
          <a:ln w="6350" cap="flat" cmpd="sng" algn="ctr">
            <a:noFill/>
            <a:prstDash val="solid"/>
          </a:ln>
          <a:effectLst>
            <a:outerShdw blurRad="50800" algn="ctr" rotWithShape="0">
              <a:prstClr val="black">
                <a:alpha val="66000"/>
              </a:prstClr>
            </a:outerShdw>
            <a:softEdge rad="0"/>
          </a:effectLst>
        </p:spPr>
      </p:sp>
      <p:sp>
        <p:nvSpPr>
          <p:cNvPr id="24" name="Rectangle 23"/>
          <p:cNvSpPr/>
          <p:nvPr/>
        </p:nvSpPr>
        <p:spPr>
          <a:xfrm>
            <a:off x="1088136" y="1385316"/>
            <a:ext cx="6967728" cy="4087368"/>
          </a:xfrm>
          <a:prstGeom prst="rect">
            <a:avLst/>
          </a:prstGeom>
          <a:noFill/>
          <a:ln w="6350" cap="sq" cmpd="sng" algn="ctr">
            <a:solidFill>
              <a:schemeClr val="tx1">
                <a:lumMod val="75000"/>
                <a:lumOff val="25000"/>
              </a:schemeClr>
            </a:solidFill>
            <a:prstDash val="solid"/>
            <a:miter lim="800000"/>
          </a:ln>
          <a:effectLst/>
        </p:spPr>
      </p:sp>
      <p:sp>
        <p:nvSpPr>
          <p:cNvPr id="30" name="Rectangle 29"/>
          <p:cNvSpPr/>
          <p:nvPr/>
        </p:nvSpPr>
        <p:spPr>
          <a:xfrm>
            <a:off x="3794760" y="1267730"/>
            <a:ext cx="1554480" cy="640080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grpSp>
        <p:nvGrpSpPr>
          <p:cNvPr id="31" name="Group 30"/>
          <p:cNvGrpSpPr/>
          <p:nvPr/>
        </p:nvGrpSpPr>
        <p:grpSpPr>
          <a:xfrm>
            <a:off x="3886200" y="1267731"/>
            <a:ext cx="1371600" cy="548640"/>
            <a:chOff x="5318306" y="1386268"/>
            <a:chExt cx="1567331" cy="645295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5318306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>
              <a:off x="6885637" y="1386268"/>
              <a:ext cx="0" cy="64008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>
              <a:off x="5318306" y="2031563"/>
              <a:ext cx="1567331" cy="0"/>
            </a:xfrm>
            <a:prstGeom prst="line">
              <a:avLst/>
            </a:prstGeom>
            <a:solidFill>
              <a:schemeClr val="tx1">
                <a:lumMod val="85000"/>
                <a:lumOff val="15000"/>
              </a:schemeClr>
            </a:solidFill>
            <a:ln>
              <a:solidFill>
                <a:schemeClr val="tx1"/>
              </a:solidFill>
              <a:miter lim="800000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2717" y="2094309"/>
            <a:ext cx="6803136" cy="2587752"/>
          </a:xfrm>
        </p:spPr>
        <p:txBody>
          <a:bodyPr anchor="ctr">
            <a:noAutofit/>
          </a:bodyPr>
          <a:lstStyle>
            <a:lvl1pPr algn="ctr">
              <a:lnSpc>
                <a:spcPct val="83000"/>
              </a:lnSpc>
              <a:defRPr lang="en-US" sz="6200" kern="1200" cap="all" spc="-100" baseline="0" dirty="0">
                <a:solidFill>
                  <a:schemeClr val="tx1">
                    <a:lumMod val="85000"/>
                    <a:lumOff val="15000"/>
                  </a:schemeClr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72718" y="4682062"/>
            <a:ext cx="6803136" cy="502920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31920" y="1325880"/>
            <a:ext cx="1280160" cy="457200"/>
          </a:xfrm>
        </p:spPr>
        <p:txBody>
          <a:bodyPr/>
          <a:lstStyle>
            <a:lvl1pPr algn="ctr">
              <a:defRPr lang="en-US" sz="1100" kern="1200" spc="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</a:lstStyle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04679" y="5211060"/>
            <a:ext cx="4430268" cy="228600"/>
          </a:xfrm>
        </p:spPr>
        <p:txBody>
          <a:bodyPr/>
          <a:lstStyle>
            <a:lvl1pPr algn="l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453378" y="5211060"/>
            <a:ext cx="1584198" cy="228600"/>
          </a:xfrm>
        </p:spPr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48770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3152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4880" y="2103120"/>
            <a:ext cx="3657600" cy="393192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945646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  <a:latin typeface="+mn-lt"/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31520" y="2755898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4880" y="2074334"/>
            <a:ext cx="3657600" cy="640080"/>
          </a:xfrm>
        </p:spPr>
        <p:txBody>
          <a:bodyPr anchor="ctr">
            <a:normAutofit/>
          </a:bodyPr>
          <a:lstStyle>
            <a:lvl1pPr marL="0" indent="0" algn="ctr">
              <a:spcBef>
                <a:spcPts val="0"/>
              </a:spcBef>
              <a:buNone/>
              <a:defRPr sz="1900" b="0">
                <a:solidFill>
                  <a:schemeClr val="tx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4880" y="2756581"/>
            <a:ext cx="3657600" cy="3200400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7766170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4673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2354269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15"/>
          <p:cNvSpPr/>
          <p:nvPr/>
        </p:nvSpPr>
        <p:spPr>
          <a:xfrm>
            <a:off x="184147" y="173736"/>
            <a:ext cx="6398514" cy="6510528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15" name="Rectangle 14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7392"/>
            <a:ext cx="1823085" cy="164592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lang="en-US" sz="2400" b="0" kern="1200" cap="none" spc="0" baseline="0" dirty="0">
                <a:solidFill>
                  <a:srgbClr val="FFFFFF"/>
                </a:solidFill>
                <a:effectLst/>
                <a:latin typeface="+mj-lt"/>
                <a:ea typeface="+mn-ea"/>
                <a:cs typeface="+mn-cs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68976" y="907143"/>
            <a:ext cx="5428856" cy="5043714"/>
          </a:xfrm>
        </p:spPr>
        <p:txBody>
          <a:bodyPr/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3085" cy="3505200"/>
          </a:xfrm>
        </p:spPr>
        <p:txBody>
          <a:bodyPr>
            <a:normAutofit/>
          </a:bodyPr>
          <a:lstStyle>
            <a:lvl1pPr marL="0" indent="0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algn="r">
              <a:defRPr/>
            </a:lvl1pPr>
          </a:lstStyle>
          <a:p>
            <a:endParaRPr lang="en-GB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2"/>
          </p:nvPr>
        </p:nvSpPr>
        <p:spPr>
          <a:xfrm>
            <a:off x="7795258" y="6310086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199463162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/>
          <p:cNvSpPr/>
          <p:nvPr/>
        </p:nvSpPr>
        <p:spPr>
          <a:xfrm>
            <a:off x="6765290" y="173736"/>
            <a:ext cx="2194560" cy="651052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72300" y="603504"/>
            <a:ext cx="1824228" cy="1645920"/>
          </a:xfrm>
        </p:spPr>
        <p:txBody>
          <a:bodyPr anchor="b">
            <a:noAutofit/>
          </a:bodyPr>
          <a:lstStyle>
            <a:lvl1pPr algn="l">
              <a:defRPr sz="2400" b="0">
                <a:solidFill>
                  <a:srgbClr val="FFFFFF"/>
                </a:solidFill>
                <a:latin typeface="+mj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1449" y="173736"/>
            <a:ext cx="6398514" cy="6510528"/>
          </a:xfrm>
          <a:solidFill>
            <a:schemeClr val="accent1">
              <a:lumMod val="60000"/>
              <a:lumOff val="40000"/>
            </a:schemeClr>
          </a:solidFill>
          <a:ln>
            <a:noFill/>
          </a:ln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972300" y="2286000"/>
            <a:ext cx="1824228" cy="3502152"/>
          </a:xfrm>
        </p:spPr>
        <p:txBody>
          <a:bodyPr>
            <a:normAutofit/>
          </a:bodyPr>
          <a:lstStyle>
            <a:lvl1pPr marL="0" indent="0" algn="l">
              <a:lnSpc>
                <a:spcPct val="110000"/>
              </a:lnSpc>
              <a:spcBef>
                <a:spcPts val="800"/>
              </a:spcBef>
              <a:buNone/>
              <a:defRPr sz="13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</a:defRPr>
            </a:lvl1pPr>
          </a:lstStyle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 marL="0" algn="r" defTabSz="914400" rtl="0" eaLnBrk="1" latinLnBrk="0" hangingPunct="1">
              <a:defRPr lang="en-US" sz="900" kern="1200" dirty="0">
                <a:solidFill>
                  <a:srgbClr val="FFFFFF"/>
                </a:solidFill>
                <a:effectLst>
                  <a:outerShdw blurRad="12700" dist="6350" dir="2700000" algn="tl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7797546" y="6309360"/>
            <a:ext cx="1097280" cy="274320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6868160" y="274320"/>
            <a:ext cx="1988820" cy="6309360"/>
          </a:xfrm>
          <a:prstGeom prst="rect">
            <a:avLst/>
          </a:prstGeom>
          <a:noFill/>
          <a:ln w="6350" cap="sq">
            <a:solidFill>
              <a:srgbClr val="FFFFFF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80198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41946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43700" y="762000"/>
            <a:ext cx="1771650" cy="52578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762000"/>
            <a:ext cx="6057900" cy="525780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960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76022" y="173736"/>
            <a:ext cx="8791956" cy="6510528"/>
          </a:xfrm>
          <a:prstGeom prst="rect">
            <a:avLst/>
          </a:prstGeom>
          <a:solidFill>
            <a:schemeClr val="bg2"/>
          </a:solidFill>
          <a:ln w="6350" cap="flat" cmpd="sng" algn="ctr">
            <a:noFill/>
            <a:prstDash val="solid"/>
          </a:ln>
          <a:effectLst>
            <a:softEdge rad="0"/>
          </a:effectLst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31520" y="642594"/>
            <a:ext cx="7680960" cy="13716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31520" y="2103120"/>
            <a:ext cx="7680960" cy="39319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34768" y="6309360"/>
            <a:ext cx="205740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DAD15E3A-80BB-4AD9-A2C4-D784975BE240}" type="datetimeFigureOut">
              <a:rPr lang="en-US" smtClean="0"/>
              <a:t>9/19/2019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96896" y="6309360"/>
            <a:ext cx="3950208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23382" y="6309360"/>
            <a:ext cx="1097280" cy="27432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fld id="{7D0C3752-CA98-43B6-8EC3-5E0628D5D1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1742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0" r:id="rId1"/>
    <p:sldLayoutId id="2147483871" r:id="rId2"/>
    <p:sldLayoutId id="2147483872" r:id="rId3"/>
    <p:sldLayoutId id="2147483873" r:id="rId4"/>
    <p:sldLayoutId id="2147483874" r:id="rId5"/>
    <p:sldLayoutId id="2147483875" r:id="rId6"/>
    <p:sldLayoutId id="2147483876" r:id="rId7"/>
    <p:sldLayoutId id="2147483877" r:id="rId8"/>
    <p:sldLayoutId id="2147483878" r:id="rId9"/>
    <p:sldLayoutId id="2147483879" r:id="rId10"/>
    <p:sldLayoutId id="2147483880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lang="en-US" sz="4000" kern="1200" cap="none" spc="0" baseline="0" dirty="0"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n-ea"/>
          <a:cs typeface="+mn-cs"/>
        </a:defRPr>
      </a:lvl1pPr>
    </p:titleStyle>
    <p:bodyStyle>
      <a:lvl1pPr marL="182880" indent="-182880" algn="l" defTabSz="914400" rtl="0" eaLnBrk="1" latinLnBrk="0" hangingPunct="1">
        <a:lnSpc>
          <a:spcPct val="100000"/>
        </a:lnSpc>
        <a:spcBef>
          <a:spcPts val="900"/>
        </a:spcBef>
        <a:spcAft>
          <a:spcPts val="0"/>
        </a:spcAft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19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2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500000" indent="-228600" algn="l" defTabSz="914400" rtl="0" eaLnBrk="1" latinLnBrk="0" hangingPunct="1">
        <a:lnSpc>
          <a:spcPct val="100000"/>
        </a:lnSpc>
        <a:spcBef>
          <a:spcPts val="500"/>
        </a:spcBef>
        <a:buClr>
          <a:schemeClr val="tx1">
            <a:lumMod val="85000"/>
            <a:lumOff val="15000"/>
          </a:schemeClr>
        </a:buClr>
        <a:buFont typeface="Garamond" pitchFamily="18" charset="0"/>
        <a:buChar char="◦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Xv2ar6AKvGc" TargetMode="Externa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Self limiting Beliefs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42805" y="4648200"/>
            <a:ext cx="6553200" cy="869032"/>
          </a:xfrm>
        </p:spPr>
        <p:txBody>
          <a:bodyPr>
            <a:normAutofit/>
          </a:bodyPr>
          <a:lstStyle/>
          <a:p>
            <a:r>
              <a:rPr lang="en-GB" dirty="0"/>
              <a:t>Personal and Academic Development and study skills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Satisfying Retirement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11760" y="5013176"/>
            <a:ext cx="5112568" cy="1656184"/>
          </a:xfrm>
          <a:prstGeom prst="rect">
            <a:avLst/>
          </a:prstGeom>
          <a:effectLst>
            <a:softEdge rad="292100"/>
          </a:effec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Recognising self limiting beliefs.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2103120"/>
            <a:ext cx="7872928" cy="4206200"/>
          </a:xfrm>
        </p:spPr>
        <p:txBody>
          <a:bodyPr/>
          <a:lstStyle/>
          <a:p>
            <a:r>
              <a:rPr lang="en-GB" dirty="0"/>
              <a:t>Limiting-beliefs are ideas that hold you back, ideas that keep you from becoming the person you want to be or doing the things you want to do. </a:t>
            </a:r>
          </a:p>
          <a:p>
            <a:r>
              <a:rPr lang="en-GB" dirty="0"/>
              <a:t>Most of the time, they are not even true; they are </a:t>
            </a:r>
            <a:r>
              <a:rPr lang="en-GB" b="1" dirty="0"/>
              <a:t>myths</a:t>
            </a:r>
            <a:r>
              <a:rPr lang="en-GB" dirty="0"/>
              <a:t> that we let control our lives. </a:t>
            </a:r>
          </a:p>
          <a:p>
            <a:r>
              <a:rPr lang="en-GB" dirty="0"/>
              <a:t>Many times, we are not even consciously aware that we have these beliefs. </a:t>
            </a:r>
          </a:p>
          <a:p>
            <a:r>
              <a:rPr lang="en-GB" dirty="0"/>
              <a:t>They often exist in our subconscious, directing our automatic judgments and influencing our decisions.</a:t>
            </a:r>
            <a:endParaRPr lang="en-GB" dirty="0">
              <a:effectLst>
                <a:glow>
                  <a:schemeClr val="bg1">
                    <a:lumMod val="9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378670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Self limiting beliefs.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These beliefs are usually acquired in childhood, through parenting and school experiences. </a:t>
            </a:r>
          </a:p>
          <a:p>
            <a:endParaRPr lang="en-GB" dirty="0"/>
          </a:p>
          <a:p>
            <a:r>
              <a:rPr lang="en-GB" dirty="0"/>
              <a:t>Whilst an adult may have acquired an adult’s intellect, they may still be operating from beliefs acquired, most likely, subconsciously or without adult self-reflection, at a very young age.</a:t>
            </a:r>
          </a:p>
        </p:txBody>
      </p:sp>
    </p:spTree>
    <p:extLst>
      <p:ext uri="{BB962C8B-B14F-4D97-AF65-F5344CB8AC3E}">
        <p14:creationId xmlns:p14="http://schemas.microsoft.com/office/powerpoint/2010/main" val="4688369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How Do You Know if You Have Limiting-Beliefs?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If you have ever found yourself saying "I can't" or "There's nothing I can do" or even if you catch yourself using words like </a:t>
            </a:r>
            <a:r>
              <a:rPr lang="en-GB" i="1" dirty="0"/>
              <a:t>never</a:t>
            </a:r>
            <a:r>
              <a:rPr lang="en-GB" dirty="0"/>
              <a:t>, </a:t>
            </a:r>
            <a:r>
              <a:rPr lang="en-GB" i="1" dirty="0"/>
              <a:t>always</a:t>
            </a:r>
            <a:r>
              <a:rPr lang="en-GB" dirty="0"/>
              <a:t>, </a:t>
            </a:r>
            <a:r>
              <a:rPr lang="en-GB" i="1" dirty="0"/>
              <a:t>all</a:t>
            </a:r>
            <a:r>
              <a:rPr lang="en-GB" dirty="0"/>
              <a:t>, and </a:t>
            </a:r>
            <a:r>
              <a:rPr lang="en-GB" i="1" dirty="0"/>
              <a:t>none</a:t>
            </a:r>
            <a:r>
              <a:rPr lang="en-GB" dirty="0"/>
              <a:t> then you probably have some limiting-beliefs. </a:t>
            </a:r>
          </a:p>
          <a:p>
            <a:endParaRPr lang="en-GB" dirty="0"/>
          </a:p>
          <a:p>
            <a:r>
              <a:rPr lang="en-GB" dirty="0"/>
              <a:t>If you feel that your life is not how you want it and you feel helpless or hopeless about it, then you probably have limiting-beliefs.</a:t>
            </a:r>
          </a:p>
          <a:p>
            <a:endParaRPr lang="en-GB" dirty="0"/>
          </a:p>
        </p:txBody>
      </p:sp>
      <p:pic>
        <p:nvPicPr>
          <p:cNvPr id="4" name="Picture 3" descr="Lies Leaders Believe | Leadership Freak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35126" y="4581128"/>
            <a:ext cx="4073748" cy="2088232"/>
          </a:xfrm>
          <a:prstGeom prst="rect">
            <a:avLst/>
          </a:prstGeom>
          <a:effectLst>
            <a:softEdge rad="330200"/>
          </a:effectLst>
        </p:spPr>
      </p:pic>
    </p:spTree>
    <p:extLst>
      <p:ext uri="{BB962C8B-B14F-4D97-AF65-F5344CB8AC3E}">
        <p14:creationId xmlns:p14="http://schemas.microsoft.com/office/powerpoint/2010/main" val="271547631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Examples of Limiting-Beliefs and Influenced Decisions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r>
              <a:rPr lang="en-GB" sz="3100" dirty="0"/>
              <a:t>I have always been poor, and I will always be poor, so there is no point in trying to earn more money.</a:t>
            </a:r>
          </a:p>
          <a:p>
            <a:endParaRPr lang="en-GB" sz="3100" dirty="0"/>
          </a:p>
          <a:p>
            <a:r>
              <a:rPr lang="en-GB" sz="3100" dirty="0"/>
              <a:t>I am not lucky, so I will not try anything that requires luck.</a:t>
            </a:r>
          </a:p>
          <a:p>
            <a:pPr marL="114300" indent="0">
              <a:buNone/>
            </a:pPr>
            <a:endParaRPr lang="en-GB" sz="3100" dirty="0"/>
          </a:p>
          <a:p>
            <a:r>
              <a:rPr lang="en-GB" sz="3100" dirty="0"/>
              <a:t>Anyone who is athletic is competitive and dominating, so I do not want to do things that are athletic.</a:t>
            </a:r>
          </a:p>
          <a:p>
            <a:endParaRPr lang="en-GB" sz="3100" dirty="0"/>
          </a:p>
          <a:p>
            <a:r>
              <a:rPr lang="en-GB" sz="3200" dirty="0"/>
              <a:t>I cannot trust anyone else to do the job as well as I can, so I have to do everything myself.</a:t>
            </a:r>
          </a:p>
          <a:p>
            <a:endParaRPr lang="en-GB" sz="3100" dirty="0"/>
          </a:p>
          <a:p>
            <a:endParaRPr lang="en-GB" sz="3100" dirty="0"/>
          </a:p>
          <a:p>
            <a:r>
              <a:rPr lang="en-GB" sz="3100" dirty="0"/>
              <a:t>Anyone who looks stylish and attractive is shallow and vain and usually stupid, so I would rather just look average.</a:t>
            </a:r>
          </a:p>
          <a:p>
            <a:endParaRPr lang="en-GB" sz="31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362057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6128" y="360245"/>
            <a:ext cx="8260672" cy="1039427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Can I Recognize Limiting-Beliefs?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first indication that you have a limiting-belief is a feeling.</a:t>
            </a:r>
          </a:p>
          <a:p>
            <a:endParaRPr lang="en-GB" dirty="0"/>
          </a:p>
          <a:p>
            <a:r>
              <a:rPr lang="en-GB" dirty="0"/>
              <a:t>Sometimes you may feel anxious or angry when faced with something that you have limiting beliefs about. </a:t>
            </a:r>
          </a:p>
          <a:p>
            <a:endParaRPr lang="en-GB" dirty="0"/>
          </a:p>
          <a:p>
            <a:r>
              <a:rPr lang="en-GB" dirty="0"/>
              <a:t>Sometimes you may just feel overwhelmed, irritated, or depressed without knowing why.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74798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08D93FA-1FE1-4E12-9845-F96FE98582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How Can I Recognize Limiting-Beliefs?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6ACB4B-D31E-44DC-B56E-F4805D642F2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When you notice that you are having uncomfortable feelings, stop what you are doing and ask yourself, "Why?"</a:t>
            </a:r>
          </a:p>
          <a:p>
            <a:endParaRPr lang="en-GB" dirty="0"/>
          </a:p>
          <a:p>
            <a:r>
              <a:rPr lang="en-GB" dirty="0"/>
              <a:t>"Why does being around certain people make me feel uncomfortable?"</a:t>
            </a:r>
          </a:p>
          <a:p>
            <a:endParaRPr lang="en-GB" dirty="0"/>
          </a:p>
          <a:p>
            <a:r>
              <a:rPr lang="en-GB" dirty="0"/>
              <a:t>"Why do I get angry when I have to go to work?"</a:t>
            </a:r>
          </a:p>
          <a:p>
            <a:endParaRPr lang="en-GB" dirty="0"/>
          </a:p>
          <a:p>
            <a:r>
              <a:rPr lang="en-GB" dirty="0"/>
              <a:t>"Why do I feel anxious whenever I have to talk to my relatives?"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2803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31520" y="2708920"/>
            <a:ext cx="7680960" cy="3931920"/>
          </a:xfrm>
        </p:spPr>
        <p:txBody>
          <a:bodyPr>
            <a:normAutofit/>
          </a:bodyPr>
          <a:lstStyle/>
          <a:p>
            <a:endParaRPr lang="en-GB" b="1" dirty="0"/>
          </a:p>
          <a:p>
            <a:endParaRPr lang="en-GB" b="1" dirty="0"/>
          </a:p>
          <a:p>
            <a:r>
              <a:rPr lang="en-GB" b="1" dirty="0"/>
              <a:t>Exercise</a:t>
            </a:r>
            <a:r>
              <a:rPr lang="en-GB" dirty="0"/>
              <a:t>: Either close your eyes or look to the floor and think of something you ‘SHOULD’,  ‘OUGHT’ or ‘MUST DO’.</a:t>
            </a:r>
          </a:p>
          <a:p>
            <a:r>
              <a:rPr lang="en-GB" dirty="0"/>
              <a:t>Notice what you are feeling inside. Do you feel anxious, annoyed, sad or happy?</a:t>
            </a:r>
          </a:p>
          <a:p>
            <a:r>
              <a:rPr lang="en-GB" b="1" dirty="0"/>
              <a:t>Exercise</a:t>
            </a:r>
            <a:r>
              <a:rPr lang="en-GB" dirty="0"/>
              <a:t> : Either close your eyes or look to the floor and choose one of these phrases, ‘ I would like to do it, I want to do it, it is in my best interest to do it’ </a:t>
            </a:r>
          </a:p>
          <a:p>
            <a:r>
              <a:rPr lang="en-GB" dirty="0"/>
              <a:t>What are you feeling now inside?</a:t>
            </a:r>
          </a:p>
          <a:p>
            <a:endParaRPr lang="en-GB" dirty="0"/>
          </a:p>
        </p:txBody>
      </p:sp>
      <p:pic>
        <p:nvPicPr>
          <p:cNvPr id="4" name="Picture 3" descr="How Changing Your Beliefs Actually Changes the World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" y="646930"/>
            <a:ext cx="7680960" cy="2278014"/>
          </a:xfrm>
          <a:prstGeom prst="rect">
            <a:avLst/>
          </a:prstGeom>
          <a:effectLst>
            <a:softEdge rad="114300"/>
          </a:effectLst>
        </p:spPr>
      </p:pic>
    </p:spTree>
    <p:extLst>
      <p:ext uri="{BB962C8B-B14F-4D97-AF65-F5344CB8AC3E}">
        <p14:creationId xmlns:p14="http://schemas.microsoft.com/office/powerpoint/2010/main" val="18891036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Self Limiting Beliefs: Concerning Self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Examples</a:t>
            </a:r>
            <a:r>
              <a:rPr lang="en-GB" dirty="0"/>
              <a:t>: “I am not good enough”</a:t>
            </a:r>
          </a:p>
          <a:p>
            <a:r>
              <a:rPr lang="en-GB" dirty="0"/>
              <a:t>“I am not smart enough”</a:t>
            </a:r>
          </a:p>
          <a:p>
            <a:r>
              <a:rPr lang="en-GB" dirty="0"/>
              <a:t>“Other people’s needs are more important than mine”</a:t>
            </a:r>
          </a:p>
          <a:p>
            <a:r>
              <a:rPr lang="en-GB" dirty="0"/>
              <a:t>“I don’t have enough time”</a:t>
            </a:r>
          </a:p>
          <a:p>
            <a:endParaRPr lang="en-GB" dirty="0"/>
          </a:p>
          <a:p>
            <a:r>
              <a:rPr lang="en-GB" b="1" dirty="0"/>
              <a:t>Exercise:</a:t>
            </a:r>
          </a:p>
          <a:p>
            <a:r>
              <a:rPr lang="en-GB" dirty="0"/>
              <a:t>In groups of 3 or 4 discuss and list some of the very common self-limiting beliefs you might have about yourself</a:t>
            </a:r>
          </a:p>
          <a:p>
            <a:r>
              <a:rPr lang="en-GB" dirty="0"/>
              <a:t>Feedback from groups.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Fixed mindset vs growth mindset</a:t>
            </a:r>
          </a:p>
        </p:txBody>
      </p:sp>
      <p:pic>
        <p:nvPicPr>
          <p:cNvPr id="6" name="Xv2ar6AKvGc"/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1071563" y="2276475"/>
            <a:ext cx="6784975" cy="38163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491571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The End</a:t>
            </a:r>
          </a:p>
        </p:txBody>
      </p:sp>
      <p:pic>
        <p:nvPicPr>
          <p:cNvPr id="5" name="Picture 4" descr="Napoleon Hill - Whatever Your Mind Can Conceive And ...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1520" y="2348880"/>
            <a:ext cx="7680960" cy="3686160"/>
          </a:xfrm>
          <a:prstGeom prst="rect">
            <a:avLst/>
          </a:prstGeom>
        </p:spPr>
      </p:pic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731520" y="2348880"/>
            <a:ext cx="7680960" cy="3686160"/>
          </a:xfrm>
        </p:spPr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311588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avon">
  <a:themeElements>
    <a:clrScheme name="Savon">
      <a:dk1>
        <a:sysClr val="windowText" lastClr="000000"/>
      </a:dk1>
      <a:lt1>
        <a:sysClr val="window" lastClr="FFFFFF"/>
      </a:lt1>
      <a:dk2>
        <a:srgbClr val="1485A4"/>
      </a:dk2>
      <a:lt2>
        <a:srgbClr val="E3DED1"/>
      </a:lt2>
      <a:accent1>
        <a:srgbClr val="1CADE4"/>
      </a:accent1>
      <a:accent2>
        <a:srgbClr val="2683C6"/>
      </a:accent2>
      <a:accent3>
        <a:srgbClr val="27CED7"/>
      </a:accent3>
      <a:accent4>
        <a:srgbClr val="42BA97"/>
      </a:accent4>
      <a:accent5>
        <a:srgbClr val="3E8853"/>
      </a:accent5>
      <a:accent6>
        <a:srgbClr val="62A39F"/>
      </a:accent6>
      <a:hlink>
        <a:srgbClr val="F49100"/>
      </a:hlink>
      <a:folHlink>
        <a:srgbClr val="739D9B"/>
      </a:folHlink>
    </a:clrScheme>
    <a:fontScheme name="Savon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Savon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satMod val="105000"/>
                <a:lumMod val="105000"/>
              </a:schemeClr>
            </a:gs>
            <a:gs pos="100000">
              <a:schemeClr val="phClr">
                <a:tint val="65000"/>
                <a:satMod val="100000"/>
                <a:lumMod val="100000"/>
              </a:schemeClr>
            </a:gs>
            <a:gs pos="100000">
              <a:schemeClr val="phClr">
                <a:tint val="70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0000"/>
                <a:lumMod val="100000"/>
              </a:schemeClr>
            </a:gs>
            <a:gs pos="50000">
              <a:schemeClr val="phClr">
                <a:shade val="99000"/>
                <a:satMod val="105000"/>
                <a:lumMod val="100000"/>
              </a:schemeClr>
            </a:gs>
            <a:gs pos="100000">
              <a:schemeClr val="phClr">
                <a:shade val="98000"/>
                <a:satMod val="105000"/>
                <a:lumMod val="100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12700" dir="5400000" algn="ctr" rotWithShape="0">
              <a:srgbClr val="000000">
                <a:alpha val="63000"/>
              </a:srgbClr>
            </a:outerShdw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4200000"/>
            </a:lightRig>
          </a:scene3d>
          <a:sp3d prstMaterial="flat">
            <a:bevelT w="50800" h="63500" prst="ribl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2000"/>
                <a:satMod val="160000"/>
              </a:schemeClr>
            </a:gs>
            <a:gs pos="77000">
              <a:schemeClr val="phClr">
                <a:tint val="100000"/>
                <a:shade val="73000"/>
                <a:satMod val="155000"/>
              </a:schemeClr>
            </a:gs>
            <a:gs pos="100000">
              <a:schemeClr val="phClr">
                <a:tint val="100000"/>
                <a:shade val="67000"/>
                <a:satMod val="14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2000"/>
                <a:satMod val="115000"/>
              </a:schemeClr>
            </a:duotone>
          </a:blip>
          <a:tile tx="0" ty="0" sx="60000" sy="60000" flip="none" algn="tl"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avon" id="{1306E473-ED32-493B-A2D0-240A757EDD34}" vid="{C20BADFE-D095-436F-9677-9264042809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TM03457510[[fn=Savon]]</Template>
  <TotalTime>153</TotalTime>
  <Words>626</Words>
  <Application>Microsoft Office PowerPoint</Application>
  <PresentationFormat>On-screen Show (4:3)</PresentationFormat>
  <Paragraphs>58</Paragraphs>
  <Slides>11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Calibri</vt:lpstr>
      <vt:lpstr>Century Gothic</vt:lpstr>
      <vt:lpstr>Garamond</vt:lpstr>
      <vt:lpstr>Savon</vt:lpstr>
      <vt:lpstr>Self limiting Beliefs</vt:lpstr>
      <vt:lpstr>Recognising self limiting beliefs.</vt:lpstr>
      <vt:lpstr>Self limiting beliefs.</vt:lpstr>
      <vt:lpstr>How Do You Know if You Have Limiting-Beliefs?</vt:lpstr>
      <vt:lpstr>Examples of Limiting-Beliefs and Influenced Decisions</vt:lpstr>
      <vt:lpstr>How Can I Recognize Limiting-Beliefs?</vt:lpstr>
      <vt:lpstr>How Can I Recognize Limiting-Beliefs?</vt:lpstr>
      <vt:lpstr>PowerPoint Presentation</vt:lpstr>
      <vt:lpstr>Self Limiting Beliefs: Concerning Self</vt:lpstr>
      <vt:lpstr>Fixed mindset vs growth mindset</vt:lpstr>
      <vt:lpstr>The End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Self limiting Beliefs</dc:title>
  <dc:creator>Tina</dc:creator>
  <cp:lastModifiedBy>Karen Hudson</cp:lastModifiedBy>
  <cp:revision>21</cp:revision>
  <cp:lastPrinted>2019-09-10T09:37:53Z</cp:lastPrinted>
  <dcterms:created xsi:type="dcterms:W3CDTF">2012-11-02T12:16:29Z</dcterms:created>
  <dcterms:modified xsi:type="dcterms:W3CDTF">2019-09-19T13:12:09Z</dcterms:modified>
</cp:coreProperties>
</file>