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54" r:id="rId1"/>
  </p:sldMasterIdLst>
  <p:sldIdLst>
    <p:sldId id="256" r:id="rId2"/>
    <p:sldId id="271" r:id="rId3"/>
    <p:sldId id="257" r:id="rId4"/>
    <p:sldId id="264" r:id="rId5"/>
    <p:sldId id="263" r:id="rId6"/>
    <p:sldId id="262" r:id="rId7"/>
    <p:sldId id="261" r:id="rId8"/>
    <p:sldId id="266" r:id="rId9"/>
    <p:sldId id="265" r:id="rId10"/>
    <p:sldId id="269" r:id="rId11"/>
    <p:sldId id="267" r:id="rId12"/>
    <p:sldId id="270" r:id="rId13"/>
    <p:sldId id="27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959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BB18C8-F40F-91FA-1132-0ABA1B20923A}" v="245" dt="2021-03-25T16:23:53.849"/>
    <p1510:client id="{252FB05F-03BD-1C7F-0667-311BD863EB3C}" v="82" dt="2021-03-24T20:46:15.916"/>
    <p1510:client id="{BF1B425C-005E-5F2A-0894-1153A2A2ACD6}" v="2315" dt="2021-03-23T22:02:08.529"/>
    <p1510:client id="{D5620FC2-259B-E750-D1BB-F371B6C683B6}" v="721" dt="2021-03-24T00:32:10.861"/>
    <p1510:client id="{E132EF76-93E9-6D0C-83BD-2907C2735F87}" v="2404" dt="2021-03-23T17:50:53.731"/>
    <p1510:client id="{FD854F18-79C9-490B-9F41-0BFEE5E379D0}" v="16" dt="2021-03-23T11:54:30.0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1" autoAdjust="0"/>
    <p:restoredTop sz="94660"/>
  </p:normalViewPr>
  <p:slideViewPr>
    <p:cSldViewPr snapToGrid="0">
      <p:cViewPr varScale="1">
        <p:scale>
          <a:sx n="77" d="100"/>
          <a:sy n="77" d="100"/>
        </p:scale>
        <p:origin x="108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648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8161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538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3/26/2021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4089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3/26/2021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5632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3/26/2021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2074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4550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3/26/2021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087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3/26/2021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0494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84836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0222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7477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5" r:id="rId1"/>
    <p:sldLayoutId id="2147483956" r:id="rId2"/>
    <p:sldLayoutId id="2147483957" r:id="rId3"/>
    <p:sldLayoutId id="2147483958" r:id="rId4"/>
    <p:sldLayoutId id="2147483959" r:id="rId5"/>
    <p:sldLayoutId id="2147483960" r:id="rId6"/>
    <p:sldLayoutId id="2147483961" r:id="rId7"/>
    <p:sldLayoutId id="2147483962" r:id="rId8"/>
    <p:sldLayoutId id="2147483963" r:id="rId9"/>
    <p:sldLayoutId id="2147483964" r:id="rId10"/>
    <p:sldLayoutId id="214748396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9203ABB4-7E2A-4248-9FE7-4A419AFF2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3126970D-C1E5-4FB1-84E8-86CB9CED1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7753" y="4264090"/>
            <a:ext cx="10210862" cy="106569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Is your patient deteriorating !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3729" y="5449078"/>
            <a:ext cx="10216981" cy="78449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1400" dirty="0"/>
              <a:t>Name: Mark </a:t>
            </a:r>
            <a:r>
              <a:rPr lang="en-US" sz="1400" dirty="0" err="1"/>
              <a:t>Littlejohns</a:t>
            </a:r>
            <a:r>
              <a:rPr lang="en-US" sz="1400" dirty="0"/>
              <a:t>                    </a:t>
            </a:r>
            <a:r>
              <a:rPr lang="en-US" sz="1400" dirty="0">
                <a:ea typeface="+mn-lt"/>
                <a:cs typeface="+mn-lt"/>
              </a:rPr>
              <a:t>Student Email: 2011027@student.uwtsd.ac.uk</a:t>
            </a:r>
            <a:endParaRPr lang="en-US" sz="1400" dirty="0"/>
          </a:p>
          <a:p>
            <a:pPr algn="ctr"/>
            <a:r>
              <a:rPr lang="en-US" sz="1400" dirty="0"/>
              <a:t>Student ID: 2011027                            Date: 20th March 2021</a:t>
            </a:r>
          </a:p>
          <a:p>
            <a:pPr algn="ctr"/>
            <a:endParaRPr lang="en-US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3E86C2-EBC7-40D2-A781-A87A87A8FE7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tretch/>
        </p:blipFill>
        <p:spPr>
          <a:xfrm>
            <a:off x="3227047" y="484632"/>
            <a:ext cx="6323120" cy="3556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316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8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10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12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14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11108-6057-40AC-BF39-66B042A71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6311" y="921143"/>
            <a:ext cx="3754636" cy="345542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dirty="0"/>
              <a:t>Introduction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523735-B2DC-4699-946D-35BF504D48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82778" y="1330087"/>
            <a:ext cx="6627377" cy="5383991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This presentation will look at the changes made to the </a:t>
            </a:r>
          </a:p>
          <a:p>
            <a:pPr algn="ctr">
              <a:lnSpc>
                <a:spcPct val="90000"/>
              </a:lnSpc>
            </a:pPr>
            <a:r>
              <a:rPr lang="en-US" sz="1800" b="1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National Early Warning Score</a:t>
            </a:r>
            <a:r>
              <a:rPr lang="en-US" sz="18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  </a:t>
            </a:r>
            <a:r>
              <a:rPr lang="en-US" sz="1800" b="1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- "NEWS" </a:t>
            </a: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in Wales.</a:t>
            </a:r>
          </a:p>
          <a:p>
            <a:pPr algn="ctr">
              <a:lnSpc>
                <a:spcPct val="90000"/>
              </a:lnSpc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In 2013 NEWS – "National Early Warning Score" was launched </a:t>
            </a:r>
          </a:p>
          <a:p>
            <a:pPr algn="ctr">
              <a:lnSpc>
                <a:spcPct val="90000"/>
              </a:lnSpc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across Wales.</a:t>
            </a: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In line with developments of NEWS2 by NHS England, </a:t>
            </a: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NHS Wales devised </a:t>
            </a: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their own variation and launched </a:t>
            </a:r>
            <a:r>
              <a:rPr lang="en-US" sz="1800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NEWSCymru</a:t>
            </a: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 on the </a:t>
            </a:r>
            <a:endParaRPr lang="en-US" sz="18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01st March 2021 across their hospital sites with the modified </a:t>
            </a:r>
          </a:p>
          <a:p>
            <a:pPr algn="ctr">
              <a:lnSpc>
                <a:spcPct val="90000"/>
              </a:lnSpc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changes enhancing early detection of</a:t>
            </a: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clinical deterioration.</a:t>
            </a:r>
          </a:p>
          <a:p>
            <a:pPr algn="ctr">
              <a:lnSpc>
                <a:spcPct val="90000"/>
              </a:lnSpc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endParaRPr lang="en-US" sz="18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Char char=""/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5" name="Freeform: Shape 16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55753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8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10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12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14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11108-6057-40AC-BF39-66B042A71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dirty="0"/>
              <a:t>What is NEWS </a:t>
            </a:r>
            <a:endParaRPr lang="en-US" b="1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523735-B2DC-4699-946D-35BF504D48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82778" y="1197039"/>
            <a:ext cx="6627377" cy="4017230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NEWS = National Early Warning Score</a:t>
            </a:r>
          </a:p>
          <a:p>
            <a:pPr algn="ctr">
              <a:lnSpc>
                <a:spcPct val="90000"/>
              </a:lnSpc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Nationally adopted track and trigger early warning score system.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Used in acute clinical  settings by medical professionals.</a:t>
            </a:r>
            <a:endParaRPr lang="en-US" sz="1800">
              <a:solidFill>
                <a:schemeClr val="tx1">
                  <a:lumMod val="65000"/>
                  <a:lumOff val="35000"/>
                </a:schemeClr>
              </a:solidFill>
              <a:ea typeface="+mn-lt"/>
              <a:cs typeface="+mn-lt"/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Used to identify and respond to patients at risk of deterioration.</a:t>
            </a: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Simple aggregate scoring system.</a:t>
            </a:r>
          </a:p>
          <a:p>
            <a:pPr indent="-182880">
              <a:lnSpc>
                <a:spcPct val="90000"/>
              </a:lnSpc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Measure of 6 key physiological responses.</a:t>
            </a:r>
            <a:endParaRPr lang="en-US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Tool to assist in patient escalation for urgent review.</a:t>
            </a:r>
          </a:p>
          <a:p>
            <a:pPr indent="-182880">
              <a:lnSpc>
                <a:spcPct val="90000"/>
              </a:lnSpc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Offers a "snapshot" of the patient to any medical professional.</a:t>
            </a:r>
          </a:p>
          <a:p>
            <a:pPr indent="-182880">
              <a:lnSpc>
                <a:spcPct val="90000"/>
              </a:lnSpc>
              <a:buChar char=""/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5" name="Freeform: Shape 16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743300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8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10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12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14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11108-6057-40AC-BF39-66B042A71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37" y="1711898"/>
            <a:ext cx="3091223" cy="34629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dirty="0"/>
              <a:t>Why is it important </a:t>
            </a:r>
            <a:endParaRPr lang="en-US" b="1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523735-B2DC-4699-946D-35BF504D48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61606" y="518577"/>
            <a:ext cx="6861838" cy="549016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3200" b="1" dirty="0">
                <a:solidFill>
                  <a:srgbClr val="FF0000"/>
                </a:solidFill>
              </a:rPr>
              <a:t>SEPSIS </a:t>
            </a:r>
          </a:p>
          <a:p>
            <a:pPr algn="ctr">
              <a:lnSpc>
                <a:spcPct val="90000"/>
              </a:lnSpc>
            </a:pPr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Commonly known as blood poisoning where the immune system responds to infection by turning on itself and attacks our own body organs and tissues</a:t>
            </a: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</a:t>
            </a: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  <a:ea typeface="+mn-lt"/>
              <a:cs typeface="+mn-lt"/>
            </a:endParaRPr>
          </a:p>
          <a:p>
            <a:pPr algn="ctr">
              <a:lnSpc>
                <a:spcPct val="90000"/>
              </a:lnSpc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Alerts to the early detection of patient deterioration.</a:t>
            </a:r>
          </a:p>
          <a:p>
            <a:pPr indent="-182880">
              <a:lnSpc>
                <a:spcPct val="90000"/>
              </a:lnSpc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Alerts to the potential risk of SEPSIS.</a:t>
            </a:r>
          </a:p>
          <a:p>
            <a:pPr indent="-182880">
              <a:lnSpc>
                <a:spcPct val="90000"/>
              </a:lnSpc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SEPSIS is serious and can turn into multiple organ failure.</a:t>
            </a:r>
          </a:p>
          <a:p>
            <a:pPr indent="-182880">
              <a:lnSpc>
                <a:spcPct val="90000"/>
              </a:lnSpc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Often be fatal with up to 48,000 deaths per year in the UK </a:t>
            </a:r>
          </a:p>
          <a:p>
            <a:pPr indent="-182880">
              <a:lnSpc>
                <a:spcPct val="90000"/>
              </a:lnSpc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245,000 admissions every year with a key parameter of SEPSIS.</a:t>
            </a:r>
          </a:p>
          <a:p>
            <a:pPr indent="-182880">
              <a:lnSpc>
                <a:spcPct val="90000"/>
              </a:lnSpc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NEWS scores assist in making clinical judgments..</a:t>
            </a: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Key actions that must be  undertaken at different score levels.</a:t>
            </a:r>
          </a:p>
          <a:p>
            <a:pPr indent="-182880">
              <a:lnSpc>
                <a:spcPct val="90000"/>
              </a:lnSpc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Improves patient outcomes</a:t>
            </a:r>
          </a:p>
          <a:p>
            <a:pPr indent="-182880">
              <a:lnSpc>
                <a:spcPct val="90000"/>
              </a:lnSpc>
              <a:buChar char=""/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5" name="Freeform: Shape 16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082514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8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10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12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14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11108-6057-40AC-BF39-66B042A71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dirty="0"/>
              <a:t>Why has it changed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523735-B2DC-4699-946D-35BF504D48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90361" y="1208690"/>
            <a:ext cx="6627377" cy="40092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Standardise</a:t>
            </a: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clinical monitoring and scoring.</a:t>
            </a:r>
            <a:endParaRPr lang="en-US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Standardise</a:t>
            </a: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clinical training.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Revised NEWS score to reflect earlier detection of SEPSIS.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Recognise</a:t>
            </a: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the mode of oxygen delivery to the patient.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Re-ordering of parameters to reflect ABCDE assessment.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Recognising</a:t>
            </a: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"confusion" as a key sign of potential deterioration.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To deliver a more patient centered clinical observation assessment and to detect early deterioration.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5" name="Freeform: Shape 16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755993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8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10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12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14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11108-6057-40AC-BF39-66B042A71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98" y="1673375"/>
            <a:ext cx="3419691" cy="34917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dirty="0"/>
              <a:t>Changes </a:t>
            </a:r>
            <a:br>
              <a:rPr lang="en-US" sz="4800" b="1" dirty="0"/>
            </a:br>
            <a:r>
              <a:rPr lang="en-US" sz="4800" b="1" dirty="0"/>
              <a:t>that have been made 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523735-B2DC-4699-946D-35BF504D48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61606" y="1683143"/>
            <a:ext cx="6627377" cy="349171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Oxygen Delivery Mode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Oxygen Saturation Chart Segment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Conscious Level – Confusion / Check Glucose 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Escalation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5" name="Freeform: Shape 16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35567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8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10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12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14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11108-6057-40AC-BF39-66B042A71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dirty="0"/>
              <a:t>Oxygen Device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523735-B2DC-4699-946D-35BF504D48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3221" y="755996"/>
            <a:ext cx="6627377" cy="32265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Additional row added to the oxygen therapy segment of the chart to display the type of device that oxygen is being delivered by.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eg</a:t>
            </a: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– Full Face Mask / CPAP / Nasal Canula / NIV</a:t>
            </a:r>
          </a:p>
          <a:p>
            <a:pPr indent="-182880">
              <a:lnSpc>
                <a:spcPct val="90000"/>
              </a:lnSpc>
              <a:buChar char=""/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1800" b="1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Allows for monitoring, changing to different types and the effects on oxygen saturation levels.</a:t>
            </a:r>
            <a:endParaRPr lang="en-US" b="1" i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5" name="Freeform: Shape 16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Picture 4" descr="Table&#10;&#10;Description automatically generated">
            <a:extLst>
              <a:ext uri="{FF2B5EF4-FFF2-40B4-BE49-F238E27FC236}">
                <a16:creationId xmlns:a16="http://schemas.microsoft.com/office/drawing/2014/main" id="{34FE71BF-0402-4F75-954B-C2BD557A83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782" y="3796570"/>
            <a:ext cx="3855961" cy="1845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53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8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10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12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14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11108-6057-40AC-BF39-66B042A71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37" y="1253298"/>
            <a:ext cx="3282922" cy="34917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dirty="0"/>
              <a:t>Oxygen Saturations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523735-B2DC-4699-946D-35BF504D48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131797" y="909047"/>
            <a:ext cx="3470519" cy="501571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NEWS charts are slightly different between the devolved governments.</a:t>
            </a:r>
            <a:endParaRPr lang="en-US" sz="18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 NHS England opting for a 2 segment  O2 Saturation.</a:t>
            </a:r>
            <a:endParaRPr lang="en-US" sz="18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 Reflecting the needs of patients who are known COPD or other respiratory failings. </a:t>
            </a:r>
            <a:endParaRPr lang="en-US" sz="18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1800" b="1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NHS Wales decided against this as it does not improve earlier detection of deterioration and can lead to complicated readings.</a:t>
            </a:r>
          </a:p>
        </p:txBody>
      </p:sp>
      <p:sp>
        <p:nvSpPr>
          <p:cNvPr id="35" name="Freeform: Shape 16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753B006B-441C-4F8F-9383-528790225B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3783" y="1441830"/>
            <a:ext cx="3087006" cy="3514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968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8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10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12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14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11108-6057-40AC-BF39-66B042A71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Conscious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523735-B2DC-4699-946D-35BF504D48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37416" y="1126761"/>
            <a:ext cx="6627377" cy="2584572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>
              <a:lnSpc>
                <a:spcPct val="90000"/>
              </a:lnSpc>
            </a:pPr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Changes from AVPU – ACVPU</a:t>
            </a:r>
            <a:endParaRPr lang="en-US" sz="18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 = Confusion</a:t>
            </a:r>
          </a:p>
          <a:p>
            <a:pPr algn="ctr">
              <a:lnSpc>
                <a:spcPct val="90000"/>
              </a:lnSpc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 key sign in patient deterioration.</a:t>
            </a:r>
            <a:endParaRPr lang="en-US" sz="18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Any new onset of confusion triggers a review.</a:t>
            </a:r>
            <a:endParaRPr lang="en-US" sz="18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If unable to tell if this is a new confusion.</a:t>
            </a:r>
            <a:endParaRPr lang="en-US" sz="18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Treat as new.</a:t>
            </a:r>
          </a:p>
        </p:txBody>
      </p:sp>
      <p:sp>
        <p:nvSpPr>
          <p:cNvPr id="35" name="Freeform: Shape 16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Picture 4" descr="Table&#10;&#10;Description automatically generated">
            <a:extLst>
              <a:ext uri="{FF2B5EF4-FFF2-40B4-BE49-F238E27FC236}">
                <a16:creationId xmlns:a16="http://schemas.microsoft.com/office/drawing/2014/main" id="{32CE7BA3-4A9C-4E35-A974-8964A78D09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7067" y="3720990"/>
            <a:ext cx="4085770" cy="1508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3971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8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10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12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14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11108-6057-40AC-BF39-66B042A71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Escalation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523735-B2DC-4699-946D-35BF504D48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075088" y="829307"/>
            <a:ext cx="4107206" cy="47058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285750" indent="-182880" algn="ctr">
              <a:lnSpc>
                <a:spcPct val="90000"/>
              </a:lnSpc>
              <a:buFont typeface="'Wingdings 2',Sans-Serif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If completed by a non-qualified nurse, initials of the registered nurse who has been informed.</a:t>
            </a:r>
          </a:p>
          <a:p>
            <a:pPr indent="-182880" algn="ctr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 total score of 5 or more  or a single score of 3 in any physiological response requires immediate review.</a:t>
            </a:r>
            <a:endParaRPr lang="en-US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 algn="ctr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ACTION sticker for NEWS &gt;3 or where escalation is required.</a:t>
            </a:r>
          </a:p>
          <a:p>
            <a:pPr indent="-182880" algn="ctr">
              <a:lnSpc>
                <a:spcPct val="90000"/>
              </a:lnSpc>
              <a:buFont typeface="Wingdings 2" pitchFamily="18" charset="2"/>
              <a:buChar char=""/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Response to early detection of SEPSIS and patient deterioration. </a:t>
            </a:r>
          </a:p>
          <a:p>
            <a:pPr algn="ctr">
              <a:lnSpc>
                <a:spcPct val="90000"/>
              </a:lnSpc>
            </a:pPr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Maintains accountability.</a:t>
            </a:r>
          </a:p>
          <a:p>
            <a:pPr algn="ctr">
              <a:lnSpc>
                <a:spcPct val="90000"/>
              </a:lnSpc>
            </a:pPr>
            <a:r>
              <a:rPr lang="en-US" sz="1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Enhances multidisciplinary working.</a:t>
            </a:r>
          </a:p>
        </p:txBody>
      </p:sp>
      <p:sp>
        <p:nvSpPr>
          <p:cNvPr id="35" name="Freeform: Shape 16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362115D2-EB9B-4D56-A203-D1564973CC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908" y="1472445"/>
            <a:ext cx="2876852" cy="407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3718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8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10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12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14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11108-6057-40AC-BF39-66B042A71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106" y="1683144"/>
            <a:ext cx="3312228" cy="34917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dirty="0"/>
              <a:t>Medical Parameters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523735-B2DC-4699-946D-35BF504D48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8502" y="642480"/>
            <a:ext cx="6902196" cy="3115836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"Acceptable Parameters" segment added.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Reflect the needs of those with different bodily set rates such as COPD who would score highly but is perfectly normal for them.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sz="1800" i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1900" b="1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Different to NHS England NEWS chart and allows for multiple physiological differences.</a:t>
            </a:r>
            <a:endParaRPr lang="en-US" sz="19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5" name="Freeform: Shape 16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E886DB80-4D17-4A3C-BD63-4A17EBB340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9633" y="3767015"/>
            <a:ext cx="6885351" cy="828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0782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0864E5C9-52C9-4572-AC75-548B9B9C2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45CC6500-4DBD-4C34-BC14-2387FB483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11108-6057-40AC-BF39-66B042A71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612" y="1310544"/>
            <a:ext cx="3984402" cy="504535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800" spc="-100" dirty="0"/>
              <a:t>Assess</a:t>
            </a:r>
            <a:br>
              <a:rPr lang="en-US" sz="4800" spc="-100" dirty="0"/>
            </a:br>
            <a:r>
              <a:rPr lang="en-US" sz="4800" spc="-100" dirty="0"/>
              <a:t>Plan</a:t>
            </a:r>
            <a:br>
              <a:rPr lang="en-US" sz="4800" spc="-100" dirty="0"/>
            </a:br>
            <a:r>
              <a:rPr lang="en-US" sz="4800" spc="-100" dirty="0"/>
              <a:t>Implement</a:t>
            </a:r>
            <a:br>
              <a:rPr lang="en-US" sz="4800" spc="-100" dirty="0"/>
            </a:br>
            <a:r>
              <a:rPr lang="en-US" sz="4800" spc="-100" dirty="0"/>
              <a:t>Review</a:t>
            </a:r>
            <a:br>
              <a:rPr lang="en-US" sz="4800" spc="-100" dirty="0"/>
            </a:br>
            <a:r>
              <a:rPr lang="en-US" sz="4800" spc="-100" dirty="0"/>
              <a:t>Collaborate</a:t>
            </a:r>
            <a:br>
              <a:rPr lang="en-US" sz="4800" spc="-100" dirty="0"/>
            </a:br>
            <a:br>
              <a:rPr lang="en-US" sz="4800" spc="-100" dirty="0"/>
            </a:br>
            <a:endParaRPr lang="en-US" sz="4800" spc="-100" dirty="0"/>
          </a:p>
        </p:txBody>
      </p:sp>
      <p:pic>
        <p:nvPicPr>
          <p:cNvPr id="39" name="Graphic 38" descr="Teacher">
            <a:extLst>
              <a:ext uri="{FF2B5EF4-FFF2-40B4-BE49-F238E27FC236}">
                <a16:creationId xmlns:a16="http://schemas.microsoft.com/office/drawing/2014/main" id="{8F0FBF73-3EC4-4E20-8312-7FD0CC88AB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00759" y="215313"/>
            <a:ext cx="3879222" cy="2996270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4E34A3B6-BAD2-4156-BDC6-4736248BF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5A27D4-54F3-473E-99A5-0F3D25909EFF}"/>
              </a:ext>
            </a:extLst>
          </p:cNvPr>
          <p:cNvSpPr txBox="1"/>
          <p:nvPr/>
        </p:nvSpPr>
        <p:spPr>
          <a:xfrm>
            <a:off x="4724400" y="3212495"/>
            <a:ext cx="5706533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solidFill>
                  <a:srgbClr val="595959"/>
                </a:solidFill>
              </a:rPr>
              <a:t>Whilst there are many tools that can assist in making clinical decisions, we must never forget our own clinical judgement, experience and gut feelings.</a:t>
            </a:r>
            <a:endParaRPr lang="en-US">
              <a:solidFill>
                <a:srgbClr val="595959"/>
              </a:solidFill>
            </a:endParaRPr>
          </a:p>
          <a:p>
            <a:pPr algn="ctr"/>
            <a:endParaRPr lang="en-GB" dirty="0">
              <a:solidFill>
                <a:srgbClr val="595959"/>
              </a:solidFill>
            </a:endParaRPr>
          </a:p>
          <a:p>
            <a:pPr algn="ctr"/>
            <a:r>
              <a:rPr lang="en-GB" b="1" dirty="0">
                <a:solidFill>
                  <a:srgbClr val="595959"/>
                </a:solidFill>
              </a:rPr>
              <a:t>A visual assessment can speak a thousand words.</a:t>
            </a:r>
          </a:p>
          <a:p>
            <a:pPr algn="ctr"/>
            <a:endParaRPr lang="en-GB" b="1" dirty="0"/>
          </a:p>
          <a:p>
            <a:pPr algn="ctr"/>
            <a:r>
              <a:rPr lang="en-GB" sz="3200" b="1" dirty="0">
                <a:solidFill>
                  <a:srgbClr val="FF0000"/>
                </a:solidFill>
              </a:rPr>
              <a:t>If in doubt . . .  SHOUT . . . </a:t>
            </a:r>
          </a:p>
        </p:txBody>
      </p:sp>
    </p:spTree>
    <p:extLst>
      <p:ext uri="{BB962C8B-B14F-4D97-AF65-F5344CB8AC3E}">
        <p14:creationId xmlns:p14="http://schemas.microsoft.com/office/powerpoint/2010/main" val="17681868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514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912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2" name="Graphic 51" descr="Smiling Face with No Fill">
            <a:extLst>
              <a:ext uri="{FF2B5EF4-FFF2-40B4-BE49-F238E27FC236}">
                <a16:creationId xmlns:a16="http://schemas.microsoft.com/office/drawing/2014/main" id="{A4F348B0-D640-4B62-9F6E-74FC00B975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0771" y="1535135"/>
            <a:ext cx="3778286" cy="3778286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523735-B2DC-4699-946D-35BF504D48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76759" y="2035706"/>
            <a:ext cx="6451109" cy="32745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/>
          </a:p>
          <a:p>
            <a:pPr indent="-182880" algn="ctr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9600" b="1" dirty="0"/>
              <a:t>Thank You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b="1" i="1"/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/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842653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Frame</vt:lpstr>
      <vt:lpstr>Is your patient deteriorating !</vt:lpstr>
      <vt:lpstr>Introduction</vt:lpstr>
      <vt:lpstr>What is NEWS </vt:lpstr>
      <vt:lpstr>Why is it important </vt:lpstr>
      <vt:lpstr>Why has it changed</vt:lpstr>
      <vt:lpstr>Changes  that have been made </vt:lpstr>
      <vt:lpstr>Oxygen Device </vt:lpstr>
      <vt:lpstr>Oxygen Saturations </vt:lpstr>
      <vt:lpstr>Conscious Level</vt:lpstr>
      <vt:lpstr>Escalation</vt:lpstr>
      <vt:lpstr>Medical Parameters</vt:lpstr>
      <vt:lpstr>Assess Plan Implement Review Collaborate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925</cp:revision>
  <dcterms:created xsi:type="dcterms:W3CDTF">2021-03-23T11:44:28Z</dcterms:created>
  <dcterms:modified xsi:type="dcterms:W3CDTF">2021-03-26T11:26:58Z</dcterms:modified>
</cp:coreProperties>
</file>