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84" r:id="rId4"/>
    <p:sldId id="258" r:id="rId5"/>
    <p:sldId id="259" r:id="rId6"/>
    <p:sldId id="263" r:id="rId7"/>
    <p:sldId id="264" r:id="rId8"/>
    <p:sldId id="279" r:id="rId9"/>
    <p:sldId id="265" r:id="rId10"/>
    <p:sldId id="262" r:id="rId11"/>
    <p:sldId id="261" r:id="rId12"/>
    <p:sldId id="276" r:id="rId13"/>
    <p:sldId id="267" r:id="rId14"/>
    <p:sldId id="281" r:id="rId15"/>
    <p:sldId id="272" r:id="rId16"/>
    <p:sldId id="273" r:id="rId17"/>
    <p:sldId id="274" r:id="rId18"/>
    <p:sldId id="283" r:id="rId19"/>
    <p:sldId id="282" r:id="rId20"/>
    <p:sldId id="266" r:id="rId21"/>
    <p:sldId id="285" r:id="rId22"/>
    <p:sldId id="277" r:id="rId23"/>
    <p:sldId id="278" r:id="rId24"/>
    <p:sldId id="271" r:id="rId25"/>
    <p:sldId id="270" r:id="rId26"/>
  </p:sldIdLst>
  <p:sldSz cx="9144000" cy="6858000" type="screen4x3"/>
  <p:notesSz cx="6858000"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ave Welton" initials="DW" lastIdx="1" clrIdx="0">
    <p:extLst>
      <p:ext uri="{19B8F6BF-5375-455C-9EA6-DF929625EA0E}">
        <p15:presenceInfo xmlns:p15="http://schemas.microsoft.com/office/powerpoint/2012/main" userId="98fece912d5743a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20" d="100"/>
          <a:sy n="120" d="100"/>
        </p:scale>
        <p:origin x="53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DE0B35D-B849-4643-BDE3-E21FAB194C4B}" type="datetimeFigureOut">
              <a:rPr lang="en-US" smtClean="0"/>
              <a:pPr/>
              <a:t>9/24/2026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DE0B35D-B849-4643-BDE3-E21FAB194C4B}" type="datetimeFigureOut">
              <a:rPr lang="en-US" smtClean="0"/>
              <a:pPr/>
              <a:t>9/24/2026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E0B35D-B849-4643-BDE3-E21FAB194C4B}" type="datetimeFigureOut">
              <a:rPr lang="en-US" smtClean="0"/>
              <a:pPr/>
              <a:t>9/24/2026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DE0B35D-B849-4643-BDE3-E21FAB194C4B}" type="datetimeFigureOut">
              <a:rPr lang="en-US" smtClean="0"/>
              <a:pPr/>
              <a:t>9/24/2026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DE0B35D-B849-4643-BDE3-E21FAB194C4B}" type="datetimeFigureOut">
              <a:rPr lang="en-US" smtClean="0"/>
              <a:pPr/>
              <a:t>9/24/2026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DE0B35D-B849-4643-BDE3-E21FAB194C4B}" type="datetimeFigureOut">
              <a:rPr lang="en-US" smtClean="0"/>
              <a:pPr/>
              <a:t>9/24/2026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E0B35D-B849-4643-BDE3-E21FAB194C4B}" type="datetimeFigureOut">
              <a:rPr lang="en-US" smtClean="0"/>
              <a:pPr/>
              <a:t>9/24/2026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E0B35D-B849-4643-BDE3-E21FAB194C4B}" type="datetimeFigureOut">
              <a:rPr lang="en-US" smtClean="0"/>
              <a:pPr/>
              <a:t>9/24/2026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E0B35D-B849-4643-BDE3-E21FAB194C4B}" type="datetimeFigureOut">
              <a:rPr lang="en-US" smtClean="0"/>
              <a:pPr/>
              <a:t>9/24/2026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DE0B35D-B849-4643-BDE3-E21FAB194C4B}" type="datetimeFigureOut">
              <a:rPr lang="en-US" smtClean="0"/>
              <a:pPr/>
              <a:t>9/24/2026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DE0B35D-B849-4643-BDE3-E21FAB194C4B}" type="datetimeFigureOut">
              <a:rPr lang="en-US" smtClean="0"/>
              <a:pPr/>
              <a:t>9/24/2026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5E9EFF"/>
            </a:gs>
            <a:gs pos="39999">
              <a:srgbClr val="85C2FF"/>
            </a:gs>
            <a:gs pos="70000">
              <a:srgbClr val="C4D6EB"/>
            </a:gs>
            <a:gs pos="100000">
              <a:srgbClr val="FFEBFA"/>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E0B35D-B849-4643-BDE3-E21FAB194C4B}" type="datetimeFigureOut">
              <a:rPr lang="en-US" smtClean="0"/>
              <a:pPr/>
              <a:t>9/24/2026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8A3E70-0488-45EB-8CF6-E7C28430765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mRh4X8N2saI" TargetMode="External"/><Relationship Id="rId2" Type="http://schemas.openxmlformats.org/officeDocument/2006/relationships/hyperlink" Target="https://www.youtube.com/watch?v=JWrVg4rPcGc" TargetMode="Externa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hyperlink" Target="https://media.licdn.com/embeds/media.html?src=https%3A%2F%2Fplayer.vimeo.com%2Fvideo%2F228662010&amp;url=https%3A%2F%2Fvimeo.com%2F228662010&amp;type=text%2Fhtml&amp;schema=vimeo"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ronesaferegister.org.uk/blog/hiring-a-drone-operator-guide-to-understanding-airspace/" TargetMode="External"/><Relationship Id="rId2" Type="http://schemas.openxmlformats.org/officeDocument/2006/relationships/hyperlink" Target="https://www.youtube.com/watch?v=MyW44mXHY8E" TargetMode="Externa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dronesafe.uk/restrictions/" TargetMode="External"/><Relationship Id="rId1" Type="http://schemas.openxmlformats.org/officeDocument/2006/relationships/slideLayout" Target="../slideLayouts/slideLayout2.xml"/><Relationship Id="rId4" Type="http://schemas.openxmlformats.org/officeDocument/2006/relationships/hyperlink" Target="https://nats-uk.ead-it.com/cms-nats/opencms/en/uas-restriction-zones/#UAS_Airspace_Restrictions"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notaminfo.com/ukmap"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caa.co.uk/drones/getting-started-with-drones-and-model-aircraft/drone-code/" TargetMode="External"/><Relationship Id="rId2" Type="http://schemas.openxmlformats.org/officeDocument/2006/relationships/hyperlink" Target="https://www.icao.int/about-icao/Pages/default.aspx" TargetMode="External"/><Relationship Id="rId1" Type="http://schemas.openxmlformats.org/officeDocument/2006/relationships/slideLayout" Target="../slideLayouts/slideLayout2.xml"/><Relationship Id="rId5" Type="http://schemas.openxmlformats.org/officeDocument/2006/relationships/hyperlink" Target="https://www.easa.europa.eu/easa-and-you/civil-drones-rpas" TargetMode="External"/><Relationship Id="rId4" Type="http://schemas.openxmlformats.org/officeDocument/2006/relationships/hyperlink" Target="https://www.nats.aero/faq/how-can-i-find-out-where-its-safe-to-fly-my-drone/"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www.caa.co.uk/cap1789b" TargetMode="External"/><Relationship Id="rId7" Type="http://schemas.openxmlformats.org/officeDocument/2006/relationships/hyperlink" Target="http://eur-lex.europa.eu/legal-content/EN/TXT/?uri=uriserv%3AOJ.L_.2015.163.01.0001.01.ENG" TargetMode="External"/><Relationship Id="rId2" Type="http://schemas.openxmlformats.org/officeDocument/2006/relationships/hyperlink" Target="http://www.caa.co.uk/cap1789a" TargetMode="External"/><Relationship Id="rId1" Type="http://schemas.openxmlformats.org/officeDocument/2006/relationships/slideLayout" Target="../slideLayouts/slideLayout2.xml"/><Relationship Id="rId6" Type="http://schemas.openxmlformats.org/officeDocument/2006/relationships/hyperlink" Target="http://www.caa.co.uk/cap382" TargetMode="External"/><Relationship Id="rId5" Type="http://schemas.openxmlformats.org/officeDocument/2006/relationships/hyperlink" Target="http://www.caa.co.uk/cap2013" TargetMode="External"/><Relationship Id="rId4" Type="http://schemas.openxmlformats.org/officeDocument/2006/relationships/hyperlink" Target="http://www.caa.co.uk/cap722"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caa.co.uk/drones/getting-started-with-drones-and-model-aircraft/drone-code/drone-code-overview/" TargetMode="External"/><Relationship Id="rId2" Type="http://schemas.openxmlformats.org/officeDocument/2006/relationships/hyperlink" Target="https://register-drones.caa.co.uk/drone-code" TargetMode="Externa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hyperlink" Target="https://www.caa.co.uk/drones/moving-on-to-more-advanced-flying/first-person-view-fpv/" TargetMode="External"/><Relationship Id="rId2" Type="http://schemas.openxmlformats.org/officeDocument/2006/relationships/hyperlink" Target="https://www.heliguy.com/blogs/posts/uk-drone-laws-where-can-i-fly"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youtu.be/pGHFF2J8TDg" TargetMode="External"/><Relationship Id="rId2" Type="http://schemas.openxmlformats.org/officeDocument/2006/relationships/hyperlink" Target="https://www.heliguy.com/blogs/posts/uk-drone-laws-where-can-i-fly" TargetMode="External"/><Relationship Id="rId1" Type="http://schemas.openxmlformats.org/officeDocument/2006/relationships/slideLayout" Target="../slideLayouts/slideLayout2.xml"/><Relationship Id="rId5" Type="http://schemas.openxmlformats.org/officeDocument/2006/relationships/hyperlink" Target="https://www.heliguy.com/blogs/posts/fpv-drone-laws-uk" TargetMode="External"/><Relationship Id="rId4" Type="http://schemas.openxmlformats.org/officeDocument/2006/relationships/hyperlink" Target="https://www.youtube.com/watch?v=W5WbrCBY4pk"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instagram.com/p/DKMSWnSAgkT/" TargetMode="External"/><Relationship Id="rId2" Type="http://schemas.openxmlformats.org/officeDocument/2006/relationships/hyperlink" Target="https://www.youtube.com/watch?v=HIqjHLcMypU"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caa.co.uk/consumers/remotely-piloted-aircraft/flying-in-the-specific-category/" TargetMode="External"/><Relationship Id="rId2" Type="http://schemas.openxmlformats.org/officeDocument/2006/relationships/hyperlink" Target="https://register-drones.caa.co.uk/individual" TargetMode="External"/><Relationship Id="rId1" Type="http://schemas.openxmlformats.org/officeDocument/2006/relationships/slideLayout" Target="../slideLayouts/slideLayout2.xml"/><Relationship Id="rId5" Type="http://schemas.openxmlformats.org/officeDocument/2006/relationships/hyperlink" Target="https://www.moonrockinsurance.com/" TargetMode="External"/><Relationship Id="rId4" Type="http://schemas.openxmlformats.org/officeDocument/2006/relationships/hyperlink" Target="https://www.heliguy.com/drone-insurance-i15"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youtu.be/VyGxAu8L_t4" TargetMode="External"/><Relationship Id="rId2" Type="http://schemas.openxmlformats.org/officeDocument/2006/relationships/hyperlink" Target="https://dronetraining.co.uk/" TargetMode="External"/><Relationship Id="rId1" Type="http://schemas.openxmlformats.org/officeDocument/2006/relationships/slideLayout" Target="../slideLayouts/slideLayout2.xml"/><Relationship Id="rId4" Type="http://schemas.openxmlformats.org/officeDocument/2006/relationships/hyperlink" Target="https://www.bbc.co.uk/programmes/m0004k9w"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nats.aero/airspace/drones/" TargetMode="External"/><Relationship Id="rId2" Type="http://schemas.openxmlformats.org/officeDocument/2006/relationships/hyperlink" Target="https://www.caa.co.uk/drones/getting-started-with-drones-and-model-aircraft/drone-code/" TargetMode="External"/><Relationship Id="rId1" Type="http://schemas.openxmlformats.org/officeDocument/2006/relationships/slideLayout" Target="../slideLayouts/slideLayout2.xml"/><Relationship Id="rId6" Type="http://schemas.openxmlformats.org/officeDocument/2006/relationships/hyperlink" Target="https://www.heliguy.com/" TargetMode="External"/><Relationship Id="rId5" Type="http://schemas.openxmlformats.org/officeDocument/2006/relationships/hyperlink" Target="https://notaminfo.com/ukmap" TargetMode="External"/><Relationship Id="rId4" Type="http://schemas.openxmlformats.org/officeDocument/2006/relationships/hyperlink" Target="https://airdata.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428604"/>
            <a:ext cx="7772400" cy="1470025"/>
          </a:xfrm>
        </p:spPr>
        <p:txBody>
          <a:bodyPr>
            <a:noAutofit/>
          </a:bodyPr>
          <a:lstStyle/>
          <a:p>
            <a:r>
              <a:rPr lang="en-GB" sz="6600" dirty="0">
                <a:effectLst>
                  <a:outerShdw blurRad="38100" dist="38100" dir="2700000" algn="tl">
                    <a:srgbClr val="000000">
                      <a:alpha val="43137"/>
                    </a:srgbClr>
                  </a:outerShdw>
                </a:effectLst>
              </a:rPr>
              <a:t>AERIAL FILMAKING 2026-27</a:t>
            </a:r>
          </a:p>
        </p:txBody>
      </p:sp>
      <p:sp>
        <p:nvSpPr>
          <p:cNvPr id="3" name="Subtitle 2"/>
          <p:cNvSpPr>
            <a:spLocks noGrp="1"/>
          </p:cNvSpPr>
          <p:nvPr>
            <p:ph type="subTitle" idx="1"/>
          </p:nvPr>
        </p:nvSpPr>
        <p:spPr/>
        <p:txBody>
          <a:bodyPr/>
          <a:lstStyle/>
          <a:p>
            <a:endParaRPr lang="en-GB" dirty="0"/>
          </a:p>
        </p:txBody>
      </p:sp>
      <p:sp>
        <p:nvSpPr>
          <p:cNvPr id="5" name="TextBox 4"/>
          <p:cNvSpPr txBox="1"/>
          <p:nvPr/>
        </p:nvSpPr>
        <p:spPr>
          <a:xfrm>
            <a:off x="169038" y="6339359"/>
            <a:ext cx="8501122" cy="338554"/>
          </a:xfrm>
          <a:prstGeom prst="rect">
            <a:avLst/>
          </a:prstGeom>
          <a:noFill/>
        </p:spPr>
        <p:txBody>
          <a:bodyPr wrap="square" rtlCol="0">
            <a:spAutoFit/>
          </a:bodyPr>
          <a:lstStyle/>
          <a:p>
            <a:r>
              <a:rPr lang="en-GB" sz="1600" b="1" dirty="0">
                <a:solidFill>
                  <a:schemeClr val="bg1">
                    <a:lumMod val="65000"/>
                    <a:lumOff val="35000"/>
                  </a:schemeClr>
                </a:solidFill>
              </a:rPr>
              <a:t>University of Wales Trinity Saint David September – January 2026/27		</a:t>
            </a:r>
          </a:p>
        </p:txBody>
      </p:sp>
      <p:sp>
        <p:nvSpPr>
          <p:cNvPr id="6" name="AutoShape 2">
            <a:extLst>
              <a:ext uri="{FF2B5EF4-FFF2-40B4-BE49-F238E27FC236}">
                <a16:creationId xmlns:a16="http://schemas.microsoft.com/office/drawing/2014/main" id="{E07A72BB-5CE1-F2AD-B949-8AE43499EE50}"/>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descr="A drone flying over a mountain&#10;&#10;AI-generated content may be incorrect.">
            <a:extLst>
              <a:ext uri="{FF2B5EF4-FFF2-40B4-BE49-F238E27FC236}">
                <a16:creationId xmlns:a16="http://schemas.microsoft.com/office/drawing/2014/main" id="{77FD2B33-A0D4-4199-E446-D88292E78C1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7584" y="2192233"/>
            <a:ext cx="4680521" cy="3853521"/>
          </a:xfrm>
          <a:prstGeom prst="rect">
            <a:avLst/>
          </a:prstGeom>
        </p:spPr>
      </p:pic>
      <p:pic>
        <p:nvPicPr>
          <p:cNvPr id="1026" name="Picture 2">
            <a:extLst>
              <a:ext uri="{FF2B5EF4-FFF2-40B4-BE49-F238E27FC236}">
                <a16:creationId xmlns:a16="http://schemas.microsoft.com/office/drawing/2014/main" id="{E5A3B862-A26A-BCD7-7C7C-6FA4FEEE73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96960" y="2643857"/>
            <a:ext cx="1885950" cy="24288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142852"/>
            <a:ext cx="8229600" cy="1143000"/>
          </a:xfrm>
        </p:spPr>
        <p:txBody>
          <a:bodyPr/>
          <a:lstStyle/>
          <a:p>
            <a:r>
              <a:rPr lang="en-GB" dirty="0">
                <a:effectLst>
                  <a:outerShdw blurRad="38100" dist="38100" dir="2700000" algn="tl">
                    <a:srgbClr val="000000">
                      <a:alpha val="43137"/>
                    </a:srgbClr>
                  </a:outerShdw>
                </a:effectLst>
              </a:rPr>
              <a:t>AIRSPACE AND THE LAW</a:t>
            </a:r>
          </a:p>
        </p:txBody>
      </p:sp>
      <p:sp>
        <p:nvSpPr>
          <p:cNvPr id="3" name="Content Placeholder 2"/>
          <p:cNvSpPr>
            <a:spLocks noGrp="1"/>
          </p:cNvSpPr>
          <p:nvPr>
            <p:ph idx="1"/>
          </p:nvPr>
        </p:nvSpPr>
        <p:spPr/>
        <p:txBody>
          <a:bodyPr/>
          <a:lstStyle/>
          <a:p>
            <a:pPr algn="ctr">
              <a:buNone/>
            </a:pPr>
            <a:r>
              <a:rPr lang="en-GB" b="1" u="sng" dirty="0">
                <a:solidFill>
                  <a:schemeClr val="bg1">
                    <a:lumMod val="65000"/>
                    <a:lumOff val="35000"/>
                  </a:schemeClr>
                </a:solidFill>
              </a:rPr>
              <a:t>CONTENT</a:t>
            </a:r>
          </a:p>
          <a:p>
            <a:pPr algn="ctr">
              <a:buNone/>
            </a:pPr>
            <a:endParaRPr lang="en-GB" b="1" u="sng" dirty="0">
              <a:solidFill>
                <a:schemeClr val="bg1">
                  <a:lumMod val="65000"/>
                  <a:lumOff val="35000"/>
                </a:schemeClr>
              </a:solidFill>
            </a:endParaRPr>
          </a:p>
          <a:p>
            <a:pPr marL="514350" indent="-514350">
              <a:buFont typeface="+mj-lt"/>
              <a:buAutoNum type="arabicPeriod"/>
            </a:pPr>
            <a:r>
              <a:rPr lang="en-GB" b="1" dirty="0">
                <a:solidFill>
                  <a:schemeClr val="bg1">
                    <a:lumMod val="65000"/>
                    <a:lumOff val="35000"/>
                  </a:schemeClr>
                </a:solidFill>
              </a:rPr>
              <a:t>Airspace and Operating Principles</a:t>
            </a:r>
          </a:p>
          <a:p>
            <a:pPr marL="514350" indent="-514350">
              <a:buFont typeface="+mj-lt"/>
              <a:buAutoNum type="arabicPeriod"/>
            </a:pPr>
            <a:endParaRPr lang="en-GB" b="1" dirty="0">
              <a:solidFill>
                <a:schemeClr val="bg1">
                  <a:lumMod val="65000"/>
                  <a:lumOff val="35000"/>
                </a:schemeClr>
              </a:solidFill>
            </a:endParaRPr>
          </a:p>
          <a:p>
            <a:pPr marL="514350" indent="-514350">
              <a:buFont typeface="+mj-lt"/>
              <a:buAutoNum type="arabicPeriod"/>
            </a:pPr>
            <a:r>
              <a:rPr lang="en-GB" b="1" dirty="0">
                <a:solidFill>
                  <a:schemeClr val="bg1">
                    <a:lumMod val="65000"/>
                    <a:lumOff val="35000"/>
                  </a:schemeClr>
                </a:solidFill>
              </a:rPr>
              <a:t>Air Law and Professional Practice</a:t>
            </a:r>
          </a:p>
          <a:p>
            <a:pPr marL="514350" indent="-514350">
              <a:buFont typeface="+mj-lt"/>
              <a:buAutoNum type="arabicPeriod"/>
            </a:pPr>
            <a:endParaRPr lang="en-GB" b="1" dirty="0">
              <a:solidFill>
                <a:schemeClr val="bg1">
                  <a:lumMod val="65000"/>
                  <a:lumOff val="35000"/>
                </a:schemeClr>
              </a:solidFill>
            </a:endParaRPr>
          </a:p>
          <a:p>
            <a:pPr marL="514350" indent="-514350">
              <a:buFont typeface="+mj-lt"/>
              <a:buAutoNum type="arabicPeriod"/>
            </a:pPr>
            <a:r>
              <a:rPr lang="en-GB" b="1" dirty="0">
                <a:solidFill>
                  <a:schemeClr val="bg1">
                    <a:lumMod val="65000"/>
                    <a:lumOff val="35000"/>
                  </a:schemeClr>
                </a:solidFill>
              </a:rPr>
              <a:t>Operations Manual</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2AD14-B267-D5A5-EE51-43C1B1486151}"/>
              </a:ext>
            </a:extLst>
          </p:cNvPr>
          <p:cNvSpPr>
            <a:spLocks noGrp="1"/>
          </p:cNvSpPr>
          <p:nvPr>
            <p:ph type="title"/>
          </p:nvPr>
        </p:nvSpPr>
        <p:spPr/>
        <p:txBody>
          <a:bodyPr/>
          <a:lstStyle/>
          <a:p>
            <a:r>
              <a:rPr lang="en-GB" dirty="0">
                <a:effectLst>
                  <a:outerShdw blurRad="38100" dist="38100" dir="2700000" algn="tl">
                    <a:srgbClr val="000000">
                      <a:alpha val="43137"/>
                    </a:srgbClr>
                  </a:outerShdw>
                </a:effectLst>
              </a:rPr>
              <a:t>Why do we have regulations?</a:t>
            </a:r>
          </a:p>
        </p:txBody>
      </p:sp>
      <p:sp>
        <p:nvSpPr>
          <p:cNvPr id="3" name="Content Placeholder 2">
            <a:extLst>
              <a:ext uri="{FF2B5EF4-FFF2-40B4-BE49-F238E27FC236}">
                <a16:creationId xmlns:a16="http://schemas.microsoft.com/office/drawing/2014/main" id="{B0287DBB-661D-6593-75D8-BFB5986BB907}"/>
              </a:ext>
            </a:extLst>
          </p:cNvPr>
          <p:cNvSpPr>
            <a:spLocks noGrp="1"/>
          </p:cNvSpPr>
          <p:nvPr>
            <p:ph idx="1"/>
          </p:nvPr>
        </p:nvSpPr>
        <p:spPr>
          <a:xfrm>
            <a:off x="1157311" y="1388330"/>
            <a:ext cx="5418350" cy="3023333"/>
          </a:xfrm>
        </p:spPr>
        <p:txBody>
          <a:bodyPr>
            <a:normAutofit fontScale="92500"/>
          </a:bodyPr>
          <a:lstStyle/>
          <a:p>
            <a:r>
              <a:rPr lang="en-GB" sz="1900" dirty="0">
                <a:hlinkClick r:id="rId2"/>
              </a:rPr>
              <a:t>https://www.youtube.com/watch?v=JWrVg4rPcGc</a:t>
            </a:r>
            <a:endParaRPr lang="en-GB" sz="1900" dirty="0"/>
          </a:p>
          <a:p>
            <a:endParaRPr lang="en-GB" sz="1900" dirty="0"/>
          </a:p>
          <a:p>
            <a:r>
              <a:rPr lang="en-GB" sz="1900" dirty="0">
                <a:hlinkClick r:id="rId3"/>
              </a:rPr>
              <a:t>https://www.youtube.com/watch?v=mRh4X8N2saI</a:t>
            </a:r>
            <a:endParaRPr lang="en-GB" sz="1900" dirty="0"/>
          </a:p>
          <a:p>
            <a:endParaRPr lang="en-GB" sz="1900" dirty="0"/>
          </a:p>
          <a:p>
            <a:r>
              <a:rPr lang="en-GB" sz="1900" dirty="0">
                <a:hlinkClick r:id="rId4"/>
              </a:rPr>
              <a:t>https://media.licdn.com/embeds/media.html?src=https%3A%2F%2Fplayer.vimeo.com%2Fvideo%2F228662010&amp;url=https%3A%2F%2Fvimeo.com%2F228662010&amp;type=text%2Fhtml&amp;schema=vimeo</a:t>
            </a:r>
            <a:endParaRPr lang="en-GB" sz="1900" dirty="0"/>
          </a:p>
          <a:p>
            <a:endParaRPr lang="en-GB" dirty="0"/>
          </a:p>
          <a:p>
            <a:endParaRPr lang="en-GB" dirty="0"/>
          </a:p>
        </p:txBody>
      </p:sp>
      <p:pic>
        <p:nvPicPr>
          <p:cNvPr id="2050" name="Picture 2" descr="Drone Crash Images – Browse 77,610 Stock Photos, Vectors, and Video | Adobe  Stock">
            <a:extLst>
              <a:ext uri="{FF2B5EF4-FFF2-40B4-BE49-F238E27FC236}">
                <a16:creationId xmlns:a16="http://schemas.microsoft.com/office/drawing/2014/main" id="{1C6CB01B-CD9B-80C7-47BF-E34F24639A0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3458" y="4185345"/>
            <a:ext cx="3340406" cy="229056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ront pages of the UK papers following the shutdown of Gatwick airport due to a drone ">
            <a:extLst>
              <a:ext uri="{FF2B5EF4-FFF2-40B4-BE49-F238E27FC236}">
                <a16:creationId xmlns:a16="http://schemas.microsoft.com/office/drawing/2014/main" id="{B007FE62-87A4-63C1-E0DA-2F0E7A0ADE5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094266" y="3959027"/>
            <a:ext cx="4572000" cy="2743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2028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AIRSPACE AND THE LAW</a:t>
            </a:r>
          </a:p>
        </p:txBody>
      </p:sp>
      <p:sp>
        <p:nvSpPr>
          <p:cNvPr id="14" name="TextBox 13"/>
          <p:cNvSpPr txBox="1"/>
          <p:nvPr/>
        </p:nvSpPr>
        <p:spPr>
          <a:xfrm>
            <a:off x="428596" y="1000108"/>
            <a:ext cx="8001056" cy="5509200"/>
          </a:xfrm>
          <a:prstGeom prst="rect">
            <a:avLst/>
          </a:prstGeom>
          <a:noFill/>
        </p:spPr>
        <p:txBody>
          <a:bodyPr wrap="square" rtlCol="0">
            <a:spAutoFit/>
          </a:bodyPr>
          <a:lstStyle/>
          <a:p>
            <a:pPr algn="ctr"/>
            <a:r>
              <a:rPr lang="en-GB" sz="3200" b="1" u="sng" dirty="0">
                <a:solidFill>
                  <a:schemeClr val="bg1">
                    <a:lumMod val="65000"/>
                    <a:lumOff val="35000"/>
                  </a:schemeClr>
                </a:solidFill>
              </a:rPr>
              <a:t>1. AIRSPACE OPERATING PRINCIPLES</a:t>
            </a:r>
          </a:p>
          <a:p>
            <a:pPr algn="ctr"/>
            <a:endParaRPr lang="en-GB" sz="1200" b="1" u="sng" dirty="0">
              <a:solidFill>
                <a:schemeClr val="bg1">
                  <a:lumMod val="65000"/>
                  <a:lumOff val="35000"/>
                </a:schemeClr>
              </a:solidFill>
            </a:endParaRPr>
          </a:p>
          <a:p>
            <a:pPr>
              <a:buFont typeface="Arial" pitchFamily="34" charset="0"/>
              <a:buChar char="•"/>
            </a:pPr>
            <a:r>
              <a:rPr lang="en-GB" sz="2800" b="1" dirty="0">
                <a:solidFill>
                  <a:srgbClr val="FF0000"/>
                </a:solidFill>
              </a:rPr>
              <a:t>AMSL</a:t>
            </a:r>
            <a:r>
              <a:rPr lang="en-GB" sz="2800" b="1" dirty="0">
                <a:solidFill>
                  <a:schemeClr val="bg1">
                    <a:lumMod val="65000"/>
                    <a:lumOff val="35000"/>
                  </a:schemeClr>
                </a:solidFill>
              </a:rPr>
              <a:t>:  Above mean sea level</a:t>
            </a:r>
          </a:p>
          <a:p>
            <a:pPr>
              <a:buFont typeface="Arial" pitchFamily="34" charset="0"/>
              <a:buChar char="•"/>
            </a:pPr>
            <a:r>
              <a:rPr lang="en-GB" sz="2800" b="1" dirty="0">
                <a:solidFill>
                  <a:srgbClr val="FF0000"/>
                </a:solidFill>
              </a:rPr>
              <a:t>MSL</a:t>
            </a:r>
            <a:r>
              <a:rPr lang="en-GB" sz="2800" b="1" dirty="0">
                <a:solidFill>
                  <a:schemeClr val="bg1">
                    <a:lumMod val="65000"/>
                    <a:lumOff val="35000"/>
                  </a:schemeClr>
                </a:solidFill>
              </a:rPr>
              <a:t>: Mean sea level</a:t>
            </a:r>
          </a:p>
          <a:p>
            <a:pPr>
              <a:buFont typeface="Arial" pitchFamily="34" charset="0"/>
              <a:buChar char="•"/>
            </a:pPr>
            <a:r>
              <a:rPr lang="en-GB" sz="2800" b="1" dirty="0">
                <a:solidFill>
                  <a:srgbClr val="FF0000"/>
                </a:solidFill>
              </a:rPr>
              <a:t>AGL</a:t>
            </a:r>
            <a:r>
              <a:rPr lang="en-GB" sz="2800" b="1" dirty="0">
                <a:solidFill>
                  <a:schemeClr val="bg1">
                    <a:lumMod val="65000"/>
                    <a:lumOff val="35000"/>
                  </a:schemeClr>
                </a:solidFill>
              </a:rPr>
              <a:t>:  Above ground level</a:t>
            </a:r>
          </a:p>
          <a:p>
            <a:pPr>
              <a:buFont typeface="Arial" pitchFamily="34" charset="0"/>
              <a:buChar char="•"/>
            </a:pPr>
            <a:r>
              <a:rPr lang="en-GB" sz="2800" b="1" dirty="0">
                <a:solidFill>
                  <a:srgbClr val="FF0000"/>
                </a:solidFill>
              </a:rPr>
              <a:t>ELEVATION</a:t>
            </a:r>
            <a:r>
              <a:rPr lang="en-GB" sz="2800" b="1" dirty="0">
                <a:solidFill>
                  <a:schemeClr val="bg1">
                    <a:lumMod val="65000"/>
                    <a:lumOff val="35000"/>
                  </a:schemeClr>
                </a:solidFill>
              </a:rPr>
              <a:t>:  Measurement of height above fixed reference point (usually above AMSL)</a:t>
            </a:r>
          </a:p>
          <a:p>
            <a:pPr>
              <a:buFont typeface="Arial" pitchFamily="34" charset="0"/>
              <a:buChar char="•"/>
            </a:pPr>
            <a:r>
              <a:rPr lang="en-GB" sz="2800" b="1" dirty="0">
                <a:solidFill>
                  <a:srgbClr val="FF0000"/>
                </a:solidFill>
              </a:rPr>
              <a:t>HEIGHT</a:t>
            </a:r>
            <a:r>
              <a:rPr lang="en-GB" sz="2800" b="1" dirty="0">
                <a:solidFill>
                  <a:schemeClr val="bg1">
                    <a:lumMod val="65000"/>
                    <a:lumOff val="35000"/>
                  </a:schemeClr>
                </a:solidFill>
              </a:rPr>
              <a:t>:  Measurement of vertical distance (usually above ground level - AGL)</a:t>
            </a:r>
          </a:p>
          <a:p>
            <a:pPr>
              <a:buFont typeface="Arial" pitchFamily="34" charset="0"/>
              <a:buChar char="•"/>
            </a:pPr>
            <a:r>
              <a:rPr lang="en-GB" sz="2800" b="1" dirty="0">
                <a:solidFill>
                  <a:srgbClr val="FF0000"/>
                </a:solidFill>
              </a:rPr>
              <a:t>ALTITUDE</a:t>
            </a:r>
            <a:r>
              <a:rPr lang="en-GB" sz="2800" b="1" dirty="0">
                <a:solidFill>
                  <a:schemeClr val="bg1">
                    <a:lumMod val="65000"/>
                    <a:lumOff val="35000"/>
                  </a:schemeClr>
                </a:solidFill>
              </a:rPr>
              <a:t>: Measurement of vertical distance from MSL (also measured via atmospheric pressure)</a:t>
            </a:r>
          </a:p>
          <a:p>
            <a:pPr>
              <a:buFont typeface="Arial" pitchFamily="34" charset="0"/>
              <a:buChar char="•"/>
            </a:pPr>
            <a:r>
              <a:rPr lang="en-GB" sz="2800" b="1" dirty="0">
                <a:solidFill>
                  <a:srgbClr val="FF0000"/>
                </a:solidFill>
              </a:rPr>
              <a:t>FL</a:t>
            </a:r>
            <a:r>
              <a:rPr lang="en-GB" sz="2800" b="1" dirty="0">
                <a:solidFill>
                  <a:schemeClr val="bg1">
                    <a:lumMod val="65000"/>
                    <a:lumOff val="35000"/>
                  </a:schemeClr>
                </a:solidFill>
              </a:rPr>
              <a:t> (Flight level): Altitude divided by 100 </a:t>
            </a:r>
            <a:r>
              <a:rPr lang="en-GB" sz="2800" b="1" dirty="0" err="1">
                <a:solidFill>
                  <a:schemeClr val="bg1">
                    <a:lumMod val="65000"/>
                    <a:lumOff val="35000"/>
                  </a:schemeClr>
                </a:solidFill>
              </a:rPr>
              <a:t>ie</a:t>
            </a:r>
            <a:r>
              <a:rPr lang="en-GB" sz="2800" b="1" dirty="0">
                <a:solidFill>
                  <a:schemeClr val="bg1">
                    <a:lumMod val="65000"/>
                    <a:lumOff val="35000"/>
                  </a:schemeClr>
                </a:solidFill>
              </a:rPr>
              <a:t> FL250 = altitude of 25,000ft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AIRSPACE AND THE LAW</a:t>
            </a:r>
            <a:endParaRPr lang="en-GB" dirty="0"/>
          </a:p>
        </p:txBody>
      </p:sp>
      <p:pic>
        <p:nvPicPr>
          <p:cNvPr id="6" name="Content Placeholder 5" descr="altitude-vs-elevation.jpg"/>
          <p:cNvPicPr>
            <a:picLocks noGrp="1" noChangeAspect="1"/>
          </p:cNvPicPr>
          <p:nvPr>
            <p:ph idx="1"/>
          </p:nvPr>
        </p:nvPicPr>
        <p:blipFill>
          <a:blip r:embed="rId2"/>
          <a:stretch>
            <a:fillRect/>
          </a:stretch>
        </p:blipFill>
        <p:spPr>
          <a:xfrm>
            <a:off x="642910" y="1643050"/>
            <a:ext cx="7952809" cy="5214950"/>
          </a:xfrm>
        </p:spPr>
      </p:pic>
      <p:sp>
        <p:nvSpPr>
          <p:cNvPr id="7" name="TextBox 6"/>
          <p:cNvSpPr txBox="1"/>
          <p:nvPr/>
        </p:nvSpPr>
        <p:spPr>
          <a:xfrm>
            <a:off x="1071538" y="1071546"/>
            <a:ext cx="7358114" cy="584775"/>
          </a:xfrm>
          <a:prstGeom prst="rect">
            <a:avLst/>
          </a:prstGeom>
          <a:noFill/>
        </p:spPr>
        <p:txBody>
          <a:bodyPr wrap="square" rtlCol="0">
            <a:spAutoFit/>
          </a:bodyPr>
          <a:lstStyle/>
          <a:p>
            <a:pPr algn="ctr"/>
            <a:r>
              <a:rPr lang="en-GB" sz="3200" b="1" u="sng" dirty="0">
                <a:solidFill>
                  <a:schemeClr val="bg1">
                    <a:lumMod val="65000"/>
                    <a:lumOff val="35000"/>
                  </a:schemeClr>
                </a:solidFill>
              </a:rPr>
              <a:t>HEIGHT </a:t>
            </a:r>
            <a:r>
              <a:rPr lang="en-GB" sz="3200" b="1" u="sng" dirty="0" err="1">
                <a:solidFill>
                  <a:schemeClr val="bg1">
                    <a:lumMod val="65000"/>
                    <a:lumOff val="35000"/>
                  </a:schemeClr>
                </a:solidFill>
              </a:rPr>
              <a:t>vs</a:t>
            </a:r>
            <a:r>
              <a:rPr lang="en-GB" sz="3200" b="1" u="sng" dirty="0">
                <a:solidFill>
                  <a:schemeClr val="bg1">
                    <a:lumMod val="65000"/>
                    <a:lumOff val="35000"/>
                  </a:schemeClr>
                </a:solidFill>
              </a:rPr>
              <a:t> ALTITUDE </a:t>
            </a:r>
            <a:r>
              <a:rPr lang="en-GB" sz="3200" b="1" u="sng" dirty="0" err="1">
                <a:solidFill>
                  <a:schemeClr val="bg1">
                    <a:lumMod val="65000"/>
                    <a:lumOff val="35000"/>
                  </a:schemeClr>
                </a:solidFill>
              </a:rPr>
              <a:t>vs</a:t>
            </a:r>
            <a:r>
              <a:rPr lang="en-GB" sz="3200" b="1" u="sng" dirty="0">
                <a:solidFill>
                  <a:schemeClr val="bg1">
                    <a:lumMod val="65000"/>
                    <a:lumOff val="35000"/>
                  </a:schemeClr>
                </a:solidFill>
              </a:rPr>
              <a:t> ELEVATION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a:effectLst>
                  <a:outerShdw blurRad="38100" dist="38100" dir="2700000" algn="tl">
                    <a:srgbClr val="000000">
                      <a:alpha val="43137"/>
                    </a:srgbClr>
                  </a:outerShdw>
                </a:effectLst>
              </a:rPr>
              <a:t>AIRSPACE AND THE LAW</a:t>
            </a:r>
            <a:endParaRPr lang="en-GB" dirty="0"/>
          </a:p>
        </p:txBody>
      </p:sp>
      <p:sp>
        <p:nvSpPr>
          <p:cNvPr id="3" name="Content Placeholder 2"/>
          <p:cNvSpPr>
            <a:spLocks noGrp="1"/>
          </p:cNvSpPr>
          <p:nvPr>
            <p:ph idx="1"/>
          </p:nvPr>
        </p:nvSpPr>
        <p:spPr>
          <a:xfrm>
            <a:off x="428596" y="1071546"/>
            <a:ext cx="8229600" cy="5500726"/>
          </a:xfrm>
        </p:spPr>
        <p:txBody>
          <a:bodyPr>
            <a:normAutofit/>
          </a:bodyPr>
          <a:lstStyle/>
          <a:p>
            <a:pPr algn="ctr">
              <a:buNone/>
            </a:pPr>
            <a:r>
              <a:rPr lang="en-GB" b="1" u="sng" dirty="0">
                <a:solidFill>
                  <a:schemeClr val="bg1">
                    <a:lumMod val="65000"/>
                    <a:lumOff val="35000"/>
                  </a:schemeClr>
                </a:solidFill>
              </a:rPr>
              <a:t>Navigation Measurement Units  </a:t>
            </a:r>
          </a:p>
          <a:p>
            <a:pPr algn="ctr">
              <a:buNone/>
            </a:pPr>
            <a:r>
              <a:rPr lang="en-GB" sz="2400" b="1" i="1" u="sng" dirty="0">
                <a:solidFill>
                  <a:schemeClr val="bg1">
                    <a:lumMod val="65000"/>
                    <a:lumOff val="35000"/>
                  </a:schemeClr>
                </a:solidFill>
              </a:rPr>
              <a:t>(are interchangeable)</a:t>
            </a:r>
          </a:p>
          <a:p>
            <a:pPr algn="ctr">
              <a:buNone/>
            </a:pPr>
            <a:endParaRPr lang="en-GB" sz="2400" b="1" i="1" u="sng" dirty="0">
              <a:solidFill>
                <a:schemeClr val="bg1">
                  <a:lumMod val="65000"/>
                  <a:lumOff val="35000"/>
                </a:schemeClr>
              </a:solidFill>
            </a:endParaRPr>
          </a:p>
          <a:p>
            <a:r>
              <a:rPr lang="en-GB" sz="2800" b="1" u="sng" dirty="0">
                <a:solidFill>
                  <a:srgbClr val="FF0000"/>
                </a:solidFill>
              </a:rPr>
              <a:t>Vertical Distance</a:t>
            </a:r>
            <a:r>
              <a:rPr lang="en-GB" sz="2800" b="1" dirty="0">
                <a:solidFill>
                  <a:schemeClr val="bg1">
                    <a:lumMod val="65000"/>
                    <a:lumOff val="35000"/>
                  </a:schemeClr>
                </a:solidFill>
              </a:rPr>
              <a:t>: = Feet, Meters and Flight Levels FL</a:t>
            </a:r>
          </a:p>
          <a:p>
            <a:pPr>
              <a:buNone/>
            </a:pPr>
            <a:r>
              <a:rPr lang="en-GB" sz="2800" b="1" dirty="0">
                <a:solidFill>
                  <a:schemeClr val="bg1">
                    <a:lumMod val="65000"/>
                    <a:lumOff val="35000"/>
                  </a:schemeClr>
                </a:solidFill>
              </a:rPr>
              <a:t>(Elevation, Altitude and Height)</a:t>
            </a:r>
          </a:p>
          <a:p>
            <a:endParaRPr lang="en-GB" sz="2800" b="1" dirty="0">
              <a:solidFill>
                <a:schemeClr val="bg1">
                  <a:lumMod val="65000"/>
                  <a:lumOff val="35000"/>
                </a:schemeClr>
              </a:solidFill>
            </a:endParaRPr>
          </a:p>
          <a:p>
            <a:r>
              <a:rPr lang="en-GB" sz="2800" b="1" u="sng" dirty="0">
                <a:solidFill>
                  <a:srgbClr val="FF0000"/>
                </a:solidFill>
              </a:rPr>
              <a:t>Horizontal Distances  </a:t>
            </a:r>
            <a:r>
              <a:rPr lang="en-GB" sz="2800" b="1" dirty="0">
                <a:solidFill>
                  <a:schemeClr val="bg1">
                    <a:lumMod val="65000"/>
                    <a:lumOff val="35000"/>
                  </a:schemeClr>
                </a:solidFill>
              </a:rPr>
              <a:t>= Meters, Km, Miles (or Nautical Miles used more in manned aviation)</a:t>
            </a:r>
          </a:p>
          <a:p>
            <a:endParaRPr lang="en-GB" sz="2800" b="1" dirty="0">
              <a:solidFill>
                <a:schemeClr val="bg1">
                  <a:lumMod val="65000"/>
                  <a:lumOff val="35000"/>
                </a:schemeClr>
              </a:solidFill>
            </a:endParaRPr>
          </a:p>
          <a:p>
            <a:r>
              <a:rPr lang="en-GB" sz="2800" b="1" u="sng" dirty="0">
                <a:solidFill>
                  <a:srgbClr val="FF0000"/>
                </a:solidFill>
              </a:rPr>
              <a:t>Speed</a:t>
            </a:r>
            <a:r>
              <a:rPr lang="en-GB" sz="2800" b="1" dirty="0">
                <a:solidFill>
                  <a:schemeClr val="bg1">
                    <a:lumMod val="65000"/>
                    <a:lumOff val="35000"/>
                  </a:schemeClr>
                </a:solidFill>
              </a:rPr>
              <a:t> = m/s or  km/h or mph or Knots</a:t>
            </a:r>
          </a:p>
          <a:p>
            <a:r>
              <a:rPr lang="en-GB" sz="2800" b="1" dirty="0">
                <a:solidFill>
                  <a:schemeClr val="bg1">
                    <a:lumMod val="65000"/>
                    <a:lumOff val="35000"/>
                  </a:schemeClr>
                </a:solidFill>
              </a:rPr>
              <a:t>1 </a:t>
            </a:r>
            <a:r>
              <a:rPr lang="en-GB" sz="2800" b="1" dirty="0" err="1">
                <a:solidFill>
                  <a:schemeClr val="bg1">
                    <a:lumMod val="65000"/>
                    <a:lumOff val="35000"/>
                  </a:schemeClr>
                </a:solidFill>
              </a:rPr>
              <a:t>kn</a:t>
            </a:r>
            <a:r>
              <a:rPr lang="en-GB" sz="2800" b="1" dirty="0">
                <a:solidFill>
                  <a:schemeClr val="bg1">
                    <a:lumMod val="65000"/>
                    <a:lumOff val="35000"/>
                  </a:schemeClr>
                </a:solidFill>
              </a:rPr>
              <a:t>  = 1.13 mph = 0.51 m/s = 1.85kph</a:t>
            </a:r>
          </a:p>
          <a:p>
            <a:pPr algn="ctr">
              <a:buNone/>
            </a:pPr>
            <a:endParaRPr lang="en-GB" b="1" i="1" u="sng" dirty="0">
              <a:solidFill>
                <a:schemeClr val="bg1">
                  <a:lumMod val="65000"/>
                  <a:lumOff val="35000"/>
                </a:schemeClr>
              </a:solidFill>
            </a:endParaRPr>
          </a:p>
          <a:p>
            <a:pPr algn="ctr">
              <a:buNone/>
            </a:pPr>
            <a:endParaRPr lang="en-GB" b="1" i="1" u="sng" dirty="0">
              <a:solidFill>
                <a:schemeClr val="bg1">
                  <a:lumMod val="65000"/>
                  <a:lumOff val="35000"/>
                </a:schemeClr>
              </a:solidFill>
            </a:endParaRPr>
          </a:p>
          <a:p>
            <a:endParaRPr lang="en-GB" sz="2800" b="1" dirty="0">
              <a:solidFill>
                <a:schemeClr val="bg1">
                  <a:lumMod val="65000"/>
                  <a:lumOff val="35000"/>
                </a:schemeClr>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AIRSPACE AND THE LAW</a:t>
            </a:r>
            <a:endParaRPr lang="en-GB" dirty="0"/>
          </a:p>
        </p:txBody>
      </p:sp>
      <p:sp>
        <p:nvSpPr>
          <p:cNvPr id="4" name="TextBox 3"/>
          <p:cNvSpPr txBox="1"/>
          <p:nvPr/>
        </p:nvSpPr>
        <p:spPr>
          <a:xfrm>
            <a:off x="1785918" y="1071547"/>
            <a:ext cx="6143668" cy="1015663"/>
          </a:xfrm>
          <a:prstGeom prst="rect">
            <a:avLst/>
          </a:prstGeom>
          <a:noFill/>
        </p:spPr>
        <p:txBody>
          <a:bodyPr wrap="square" rtlCol="0">
            <a:spAutoFit/>
          </a:bodyPr>
          <a:lstStyle/>
          <a:p>
            <a:r>
              <a:rPr lang="en-GB" sz="3200" b="1" u="sng" dirty="0">
                <a:solidFill>
                  <a:schemeClr val="bg1">
                    <a:lumMod val="65000"/>
                    <a:lumOff val="35000"/>
                  </a:schemeClr>
                </a:solidFill>
              </a:rPr>
              <a:t>Overview of Operating Heights</a:t>
            </a:r>
          </a:p>
          <a:p>
            <a:endParaRPr lang="en-GB" sz="2800" b="1" dirty="0">
              <a:solidFill>
                <a:schemeClr val="bg1">
                  <a:lumMod val="65000"/>
                  <a:lumOff val="35000"/>
                </a:schemeClr>
              </a:solidFill>
            </a:endParaRPr>
          </a:p>
        </p:txBody>
      </p:sp>
      <p:sp>
        <p:nvSpPr>
          <p:cNvPr id="6" name="TextBox 5"/>
          <p:cNvSpPr txBox="1"/>
          <p:nvPr/>
        </p:nvSpPr>
        <p:spPr>
          <a:xfrm>
            <a:off x="464315" y="2071646"/>
            <a:ext cx="8215370" cy="5016758"/>
          </a:xfrm>
          <a:prstGeom prst="rect">
            <a:avLst/>
          </a:prstGeom>
          <a:noFill/>
        </p:spPr>
        <p:txBody>
          <a:bodyPr wrap="square" rtlCol="0">
            <a:spAutoFit/>
          </a:bodyPr>
          <a:lstStyle/>
          <a:p>
            <a:r>
              <a:rPr lang="en-GB" sz="2000" dirty="0">
                <a:solidFill>
                  <a:schemeClr val="bg1">
                    <a:lumMod val="65000"/>
                    <a:lumOff val="35000"/>
                  </a:schemeClr>
                </a:solidFill>
              </a:rPr>
              <a:t>In aviation terms, ‘height’ means the vertical distance of an object (in this case the small unmanned aircraft) from a specified point of datum (in this case above the surface of the earth). </a:t>
            </a:r>
          </a:p>
          <a:p>
            <a:endParaRPr lang="en-GB" sz="2000" dirty="0">
              <a:solidFill>
                <a:schemeClr val="bg1">
                  <a:lumMod val="65000"/>
                  <a:lumOff val="35000"/>
                </a:schemeClr>
              </a:solidFill>
            </a:endParaRPr>
          </a:p>
          <a:p>
            <a:r>
              <a:rPr lang="en-GB" sz="2000" dirty="0">
                <a:solidFill>
                  <a:schemeClr val="bg1">
                    <a:lumMod val="65000"/>
                    <a:lumOff val="35000"/>
                  </a:schemeClr>
                </a:solidFill>
              </a:rPr>
              <a:t>Operating heights are stated in order to separate manned aircraft from unmanned aircraft</a:t>
            </a:r>
          </a:p>
          <a:p>
            <a:endParaRPr lang="en-GB" sz="2000" dirty="0">
              <a:solidFill>
                <a:schemeClr val="bg1">
                  <a:lumMod val="65000"/>
                  <a:lumOff val="35000"/>
                </a:schemeClr>
              </a:solidFill>
            </a:endParaRPr>
          </a:p>
          <a:p>
            <a:r>
              <a:rPr lang="en-GB" sz="2000" dirty="0">
                <a:solidFill>
                  <a:schemeClr val="bg1">
                    <a:lumMod val="65000"/>
                    <a:lumOff val="35000"/>
                  </a:schemeClr>
                </a:solidFill>
              </a:rPr>
              <a:t>To cater for the few occasions where a small unmanned aircraft is being flown over hilly/undulating terrain or close to a cliff edge, the 400 ft height above the surface requirement may be interpreted as being a requirement to remain within a 400 ft distance from the surface, as shown in the diagram below. </a:t>
            </a:r>
          </a:p>
          <a:p>
            <a:endParaRPr lang="en-GB" sz="2000" b="1" dirty="0">
              <a:solidFill>
                <a:schemeClr val="bg1">
                  <a:lumMod val="65000"/>
                  <a:lumOff val="35000"/>
                </a:schemeClr>
              </a:solidFill>
            </a:endParaRPr>
          </a:p>
          <a:p>
            <a:r>
              <a:rPr lang="en-GB" sz="2000" b="1" dirty="0">
                <a:solidFill>
                  <a:srgbClr val="FF0000"/>
                </a:solidFill>
              </a:rPr>
              <a:t> </a:t>
            </a:r>
          </a:p>
          <a:p>
            <a:endParaRPr lang="en-GB" sz="2000" dirty="0">
              <a:solidFill>
                <a:schemeClr val="bg1">
                  <a:lumMod val="65000"/>
                  <a:lumOff val="35000"/>
                </a:schemeClr>
              </a:solidFill>
            </a:endParaRPr>
          </a:p>
          <a:p>
            <a:endParaRPr lang="en-GB" sz="2000" dirty="0">
              <a:solidFill>
                <a:schemeClr val="bg1">
                  <a:lumMod val="65000"/>
                  <a:lumOff val="35000"/>
                </a:schemeClr>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400ftrule.png"/>
          <p:cNvPicPr>
            <a:picLocks noGrp="1" noChangeAspect="1"/>
          </p:cNvPicPr>
          <p:nvPr>
            <p:ph idx="1"/>
          </p:nvPr>
        </p:nvPicPr>
        <p:blipFill>
          <a:blip r:embed="rId2"/>
          <a:stretch>
            <a:fillRect/>
          </a:stretch>
        </p:blipFill>
        <p:spPr>
          <a:xfrm>
            <a:off x="504454" y="1600200"/>
            <a:ext cx="8135091" cy="4525963"/>
          </a:xfrm>
        </p:spPr>
      </p:pic>
      <p:sp>
        <p:nvSpPr>
          <p:cNvPr id="5"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AIRSPACE AND THE LAW</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a:effectLst>
                  <a:outerShdw blurRad="38100" dist="38100" dir="2700000" algn="tl">
                    <a:srgbClr val="000000">
                      <a:alpha val="43137"/>
                    </a:srgbClr>
                  </a:outerShdw>
                </a:effectLst>
              </a:rPr>
              <a:t>AIRSPACE AND THE LAW</a:t>
            </a:r>
            <a:endParaRPr lang="en-GB" dirty="0"/>
          </a:p>
        </p:txBody>
      </p:sp>
      <p:sp>
        <p:nvSpPr>
          <p:cNvPr id="3" name="Content Placeholder 2"/>
          <p:cNvSpPr>
            <a:spLocks noGrp="1"/>
          </p:cNvSpPr>
          <p:nvPr>
            <p:ph idx="1"/>
          </p:nvPr>
        </p:nvSpPr>
        <p:spPr>
          <a:xfrm>
            <a:off x="428596" y="1277301"/>
            <a:ext cx="8229600" cy="5257800"/>
          </a:xfrm>
        </p:spPr>
        <p:txBody>
          <a:bodyPr>
            <a:normAutofit/>
          </a:bodyPr>
          <a:lstStyle/>
          <a:p>
            <a:pPr algn="ctr">
              <a:buNone/>
            </a:pPr>
            <a:r>
              <a:rPr lang="en-GB" b="1" u="sng" dirty="0">
                <a:solidFill>
                  <a:schemeClr val="bg1">
                    <a:lumMod val="65000"/>
                    <a:lumOff val="35000"/>
                  </a:schemeClr>
                </a:solidFill>
              </a:rPr>
              <a:t>UNDERSTANDING UK AIRSPACE</a:t>
            </a:r>
          </a:p>
          <a:p>
            <a:pPr algn="ctr">
              <a:buNone/>
            </a:pPr>
            <a:endParaRPr lang="en-GB" sz="900" b="1" u="sng" dirty="0">
              <a:solidFill>
                <a:schemeClr val="bg1">
                  <a:lumMod val="65000"/>
                  <a:lumOff val="35000"/>
                </a:schemeClr>
              </a:solidFill>
            </a:endParaRPr>
          </a:p>
          <a:p>
            <a:pPr algn="ctr">
              <a:buNone/>
            </a:pPr>
            <a:r>
              <a:rPr lang="en-GB" sz="2000" b="1" u="sng" dirty="0">
                <a:solidFill>
                  <a:schemeClr val="bg1">
                    <a:lumMod val="65000"/>
                    <a:lumOff val="35000"/>
                  </a:schemeClr>
                </a:solidFill>
                <a:hlinkClick r:id="rId2"/>
              </a:rPr>
              <a:t>https://www.youtube.com/watch?v=MyW44mXHY8E</a:t>
            </a:r>
            <a:endParaRPr lang="en-GB" sz="2000" b="1" u="sng" dirty="0">
              <a:solidFill>
                <a:schemeClr val="bg1">
                  <a:lumMod val="65000"/>
                  <a:lumOff val="35000"/>
                </a:schemeClr>
              </a:solidFill>
            </a:endParaRPr>
          </a:p>
          <a:p>
            <a:pPr algn="ctr">
              <a:buNone/>
            </a:pPr>
            <a:endParaRPr lang="en-GB" sz="2000" b="1" u="sng" dirty="0">
              <a:solidFill>
                <a:schemeClr val="bg1">
                  <a:lumMod val="65000"/>
                  <a:lumOff val="35000"/>
                </a:schemeClr>
              </a:solidFill>
            </a:endParaRPr>
          </a:p>
          <a:p>
            <a:pPr algn="ctr">
              <a:buNone/>
            </a:pPr>
            <a:r>
              <a:rPr lang="en-GB" sz="2000" dirty="0">
                <a:hlinkClick r:id="rId3"/>
              </a:rPr>
              <a:t>https://dronesaferegister.org.uk/blog/hiring-a-drone-operator-guide-to-understanding-airspace/</a:t>
            </a:r>
            <a:endParaRPr lang="en-GB" sz="2000" b="1" u="sng" dirty="0">
              <a:solidFill>
                <a:schemeClr val="bg1">
                  <a:lumMod val="65000"/>
                  <a:lumOff val="35000"/>
                </a:schemeClr>
              </a:solidFill>
            </a:endParaRPr>
          </a:p>
          <a:p>
            <a:pPr algn="ctr">
              <a:buNone/>
            </a:pPr>
            <a:endParaRPr lang="en-GB" b="1" u="sng" dirty="0">
              <a:solidFill>
                <a:schemeClr val="bg1">
                  <a:lumMod val="65000"/>
                  <a:lumOff val="35000"/>
                </a:schemeClr>
              </a:solidFill>
            </a:endParaRPr>
          </a:p>
          <a:p>
            <a:pPr algn="ctr">
              <a:buNone/>
            </a:pPr>
            <a:endParaRPr lang="en-GB" u="sng" dirty="0">
              <a:solidFill>
                <a:schemeClr val="bg1">
                  <a:lumMod val="65000"/>
                  <a:lumOff val="35000"/>
                </a:schemeClr>
              </a:solidFill>
            </a:endParaRPr>
          </a:p>
        </p:txBody>
      </p:sp>
      <p:pic>
        <p:nvPicPr>
          <p:cNvPr id="4098" name="Picture 2" descr="Drone Airspace Classifications">
            <a:extLst>
              <a:ext uri="{FF2B5EF4-FFF2-40B4-BE49-F238E27FC236}">
                <a16:creationId xmlns:a16="http://schemas.microsoft.com/office/drawing/2014/main" id="{39F18238-ABDA-46EE-BB39-487DFDDD69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0443" y="3568664"/>
            <a:ext cx="7545905" cy="309634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AIRSPACE AND THE LAW</a:t>
            </a:r>
            <a:endParaRPr lang="en-GB" dirty="0"/>
          </a:p>
        </p:txBody>
      </p:sp>
      <p:sp>
        <p:nvSpPr>
          <p:cNvPr id="3" name="Content Placeholder 2"/>
          <p:cNvSpPr>
            <a:spLocks noGrp="1"/>
          </p:cNvSpPr>
          <p:nvPr>
            <p:ph idx="1"/>
          </p:nvPr>
        </p:nvSpPr>
        <p:spPr/>
        <p:txBody>
          <a:bodyPr/>
          <a:lstStyle/>
          <a:p>
            <a:pPr algn="ctr">
              <a:buNone/>
            </a:pPr>
            <a:endParaRPr lang="en-GB" b="1" dirty="0">
              <a:solidFill>
                <a:schemeClr val="bg1">
                  <a:lumMod val="65000"/>
                  <a:lumOff val="35000"/>
                </a:schemeClr>
              </a:solidFill>
            </a:endParaRPr>
          </a:p>
          <a:p>
            <a:pPr algn="ctr">
              <a:buNone/>
            </a:pPr>
            <a:endParaRPr lang="en-GB" b="1" dirty="0">
              <a:solidFill>
                <a:schemeClr val="bg1">
                  <a:lumMod val="65000"/>
                  <a:lumOff val="35000"/>
                </a:schemeClr>
              </a:solidFill>
            </a:endParaRPr>
          </a:p>
          <a:p>
            <a:pPr algn="ctr">
              <a:buNone/>
            </a:pPr>
            <a:endParaRPr lang="en-GB" b="1" dirty="0">
              <a:solidFill>
                <a:schemeClr val="bg1">
                  <a:lumMod val="65000"/>
                  <a:lumOff val="35000"/>
                </a:schemeClr>
              </a:solidFill>
            </a:endParaRPr>
          </a:p>
          <a:p>
            <a:pPr algn="ctr">
              <a:buNone/>
            </a:pPr>
            <a:endParaRPr lang="en-GB" b="1" dirty="0">
              <a:solidFill>
                <a:schemeClr val="bg1">
                  <a:lumMod val="65000"/>
                  <a:lumOff val="35000"/>
                </a:schemeClr>
              </a:solidFill>
            </a:endParaRPr>
          </a:p>
        </p:txBody>
      </p:sp>
      <p:pic>
        <p:nvPicPr>
          <p:cNvPr id="7" name="Picture 6" descr="UK AIRSPCE.jpg"/>
          <p:cNvPicPr>
            <a:picLocks noChangeAspect="1"/>
          </p:cNvPicPr>
          <p:nvPr/>
        </p:nvPicPr>
        <p:blipFill>
          <a:blip r:embed="rId2"/>
          <a:stretch>
            <a:fillRect/>
          </a:stretch>
        </p:blipFill>
        <p:spPr>
          <a:xfrm>
            <a:off x="3906096" y="1071546"/>
            <a:ext cx="4594994" cy="5474887"/>
          </a:xfrm>
          <a:prstGeom prst="rect">
            <a:avLst/>
          </a:prstGeom>
        </p:spPr>
      </p:pic>
      <p:sp>
        <p:nvSpPr>
          <p:cNvPr id="9" name="TextBox 8"/>
          <p:cNvSpPr txBox="1"/>
          <p:nvPr/>
        </p:nvSpPr>
        <p:spPr>
          <a:xfrm>
            <a:off x="175621" y="1454498"/>
            <a:ext cx="3714776" cy="4708981"/>
          </a:xfrm>
          <a:prstGeom prst="rect">
            <a:avLst/>
          </a:prstGeom>
          <a:noFill/>
        </p:spPr>
        <p:txBody>
          <a:bodyPr wrap="square" rtlCol="0">
            <a:spAutoFit/>
          </a:bodyPr>
          <a:lstStyle/>
          <a:p>
            <a:r>
              <a:rPr lang="en-GB" sz="2000" b="1" dirty="0">
                <a:solidFill>
                  <a:srgbClr val="FF0000"/>
                </a:solidFill>
              </a:rPr>
              <a:t>Class D</a:t>
            </a:r>
          </a:p>
          <a:p>
            <a:r>
              <a:rPr lang="en-GB" sz="2000" b="1" dirty="0">
                <a:solidFill>
                  <a:schemeClr val="bg1">
                    <a:lumMod val="65000"/>
                    <a:lumOff val="35000"/>
                  </a:schemeClr>
                </a:solidFill>
              </a:rPr>
              <a:t>This category is the most likely to affect the flight of a UA. You will require additional permission to fly in these zones with ATC  if you fly a UA </a:t>
            </a:r>
          </a:p>
          <a:p>
            <a:endParaRPr lang="en-GB" sz="2000" b="1" dirty="0">
              <a:solidFill>
                <a:schemeClr val="bg1">
                  <a:lumMod val="65000"/>
                  <a:lumOff val="35000"/>
                </a:schemeClr>
              </a:solidFill>
            </a:endParaRPr>
          </a:p>
          <a:p>
            <a:r>
              <a:rPr lang="en-GB" sz="2000" b="1" dirty="0">
                <a:solidFill>
                  <a:srgbClr val="FF0000"/>
                </a:solidFill>
              </a:rPr>
              <a:t>Class G</a:t>
            </a:r>
          </a:p>
          <a:p>
            <a:r>
              <a:rPr lang="en-GB" sz="2000" b="1" dirty="0">
                <a:solidFill>
                  <a:schemeClr val="bg1">
                    <a:lumMod val="65000"/>
                    <a:lumOff val="35000"/>
                  </a:schemeClr>
                </a:solidFill>
              </a:rPr>
              <a:t>This category is largely uncontrolled and you can fly here without obtaining special permission for ATC. However you will still need to adhere to relevant drone flight laws and check for NOTAMs beforehand.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AIRSPACE AND THE LAW</a:t>
            </a:r>
            <a:endParaRPr lang="en-GB" dirty="0"/>
          </a:p>
        </p:txBody>
      </p:sp>
      <p:pic>
        <p:nvPicPr>
          <p:cNvPr id="4" name="Content Placeholder 3" descr="NATS SIRSPACE.png"/>
          <p:cNvPicPr>
            <a:picLocks noGrp="1" noChangeAspect="1"/>
          </p:cNvPicPr>
          <p:nvPr>
            <p:ph idx="1"/>
          </p:nvPr>
        </p:nvPicPr>
        <p:blipFill>
          <a:blip r:embed="rId2"/>
          <a:stretch>
            <a:fillRect/>
          </a:stretch>
        </p:blipFill>
        <p:spPr>
          <a:xfrm>
            <a:off x="3571868" y="1714488"/>
            <a:ext cx="5015105" cy="3143272"/>
          </a:xfrm>
        </p:spPr>
      </p:pic>
      <p:sp>
        <p:nvSpPr>
          <p:cNvPr id="6" name="TextBox 5"/>
          <p:cNvSpPr txBox="1"/>
          <p:nvPr/>
        </p:nvSpPr>
        <p:spPr>
          <a:xfrm>
            <a:off x="357158" y="1428736"/>
            <a:ext cx="3429024" cy="5262979"/>
          </a:xfrm>
          <a:prstGeom prst="rect">
            <a:avLst/>
          </a:prstGeom>
          <a:noFill/>
        </p:spPr>
        <p:txBody>
          <a:bodyPr wrap="square" rtlCol="0">
            <a:spAutoFit/>
          </a:bodyPr>
          <a:lstStyle/>
          <a:p>
            <a:r>
              <a:rPr lang="en-GB" sz="2400" b="1" dirty="0">
                <a:solidFill>
                  <a:srgbClr val="FF0000"/>
                </a:solidFill>
              </a:rPr>
              <a:t>Control Zones (CTZ</a:t>
            </a:r>
            <a:r>
              <a:rPr lang="en-GB" sz="2400" b="1" dirty="0">
                <a:solidFill>
                  <a:schemeClr val="bg1">
                    <a:lumMod val="65000"/>
                    <a:lumOff val="35000"/>
                  </a:schemeClr>
                </a:solidFill>
              </a:rPr>
              <a:t>). Aerodrome Control Zones afford protection to aircraft within the immediate vicinity of aerodromes.</a:t>
            </a:r>
          </a:p>
          <a:p>
            <a:r>
              <a:rPr lang="en-GB" sz="2400" b="1" dirty="0">
                <a:solidFill>
                  <a:srgbClr val="FF0000"/>
                </a:solidFill>
              </a:rPr>
              <a:t>Control Areas (CTA). </a:t>
            </a:r>
            <a:r>
              <a:rPr lang="en-GB" sz="2400" b="1" dirty="0">
                <a:solidFill>
                  <a:schemeClr val="bg1">
                    <a:lumMod val="65000"/>
                    <a:lumOff val="35000"/>
                  </a:schemeClr>
                </a:solidFill>
              </a:rPr>
              <a:t>Control Areas are situated above the </a:t>
            </a:r>
            <a:r>
              <a:rPr lang="en-GB" sz="2400" b="1" dirty="0">
                <a:solidFill>
                  <a:srgbClr val="FF0000"/>
                </a:solidFill>
              </a:rPr>
              <a:t>Aerodrome Traffic Zone (ATZ) </a:t>
            </a:r>
            <a:r>
              <a:rPr lang="en-GB" sz="2400" b="1" dirty="0">
                <a:solidFill>
                  <a:schemeClr val="bg1">
                    <a:lumMod val="65000"/>
                    <a:lumOff val="35000"/>
                  </a:schemeClr>
                </a:solidFill>
              </a:rPr>
              <a:t>and afford protection over a larger area to a specified upper limit.</a:t>
            </a:r>
          </a:p>
        </p:txBody>
      </p:sp>
      <p:sp>
        <p:nvSpPr>
          <p:cNvPr id="5" name="TextBox 4"/>
          <p:cNvSpPr txBox="1"/>
          <p:nvPr/>
        </p:nvSpPr>
        <p:spPr>
          <a:xfrm>
            <a:off x="3929058" y="5042118"/>
            <a:ext cx="4929222" cy="1815882"/>
          </a:xfrm>
          <a:prstGeom prst="rect">
            <a:avLst/>
          </a:prstGeom>
          <a:noFill/>
        </p:spPr>
        <p:txBody>
          <a:bodyPr wrap="square" rtlCol="0">
            <a:spAutoFit/>
          </a:bodyPr>
          <a:lstStyle/>
          <a:p>
            <a:r>
              <a:rPr lang="en-GB" sz="2800" b="1" dirty="0">
                <a:solidFill>
                  <a:srgbClr val="FF0000"/>
                </a:solidFill>
              </a:rPr>
              <a:t>Flight Restriction Zone (FRZ)</a:t>
            </a:r>
          </a:p>
          <a:p>
            <a:r>
              <a:rPr lang="en-GB" sz="2800" b="1" dirty="0">
                <a:solidFill>
                  <a:schemeClr val="bg1">
                    <a:lumMod val="65000"/>
                    <a:lumOff val="35000"/>
                  </a:schemeClr>
                </a:solidFill>
              </a:rPr>
              <a:t>Aerodrome traffic zone, runway protection zone, additional boundary zone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AIRSPACE AND THE LAW</a:t>
            </a:r>
            <a:endParaRPr lang="en-GB" dirty="0"/>
          </a:p>
        </p:txBody>
      </p:sp>
      <p:sp>
        <p:nvSpPr>
          <p:cNvPr id="3" name="Content Placeholder 2"/>
          <p:cNvSpPr>
            <a:spLocks noGrp="1"/>
          </p:cNvSpPr>
          <p:nvPr>
            <p:ph idx="1"/>
          </p:nvPr>
        </p:nvSpPr>
        <p:spPr>
          <a:xfrm>
            <a:off x="357158" y="857232"/>
            <a:ext cx="8229600" cy="6000768"/>
          </a:xfrm>
        </p:spPr>
        <p:txBody>
          <a:bodyPr>
            <a:normAutofit/>
          </a:bodyPr>
          <a:lstStyle/>
          <a:p>
            <a:pPr algn="ctr">
              <a:buNone/>
            </a:pPr>
            <a:r>
              <a:rPr lang="en-GB" b="1" u="sng" dirty="0">
                <a:solidFill>
                  <a:schemeClr val="bg1">
                    <a:lumMod val="65000"/>
                    <a:lumOff val="35000"/>
                  </a:schemeClr>
                </a:solidFill>
              </a:rPr>
              <a:t>AIRFIELD RESTRICTIONS</a:t>
            </a:r>
          </a:p>
          <a:p>
            <a:pPr algn="ctr">
              <a:buNone/>
            </a:pPr>
            <a:r>
              <a:rPr lang="en-GB" b="1" u="sng" dirty="0">
                <a:solidFill>
                  <a:schemeClr val="bg1">
                    <a:lumMod val="65000"/>
                    <a:lumOff val="35000"/>
                  </a:schemeClr>
                </a:solidFill>
              </a:rPr>
              <a:t>Flight Restricted Zones - FRZ</a:t>
            </a:r>
          </a:p>
          <a:p>
            <a:pPr algn="ctr">
              <a:buNone/>
            </a:pPr>
            <a:endParaRPr lang="en-GB" b="1" u="sng" dirty="0">
              <a:solidFill>
                <a:schemeClr val="bg1">
                  <a:lumMod val="65000"/>
                  <a:lumOff val="35000"/>
                </a:schemeClr>
              </a:solidFill>
            </a:endParaRPr>
          </a:p>
          <a:p>
            <a:pPr algn="ctr">
              <a:buNone/>
            </a:pPr>
            <a:endParaRPr lang="en-GB" dirty="0">
              <a:hlinkClick r:id="rId2"/>
            </a:endParaRPr>
          </a:p>
          <a:p>
            <a:pPr algn="ctr">
              <a:buNone/>
            </a:pPr>
            <a:endParaRPr lang="en-GB" dirty="0">
              <a:hlinkClick r:id="rId2"/>
            </a:endParaRPr>
          </a:p>
          <a:p>
            <a:pPr algn="ctr">
              <a:buNone/>
            </a:pPr>
            <a:endParaRPr lang="en-GB" dirty="0">
              <a:hlinkClick r:id="rId2"/>
            </a:endParaRPr>
          </a:p>
          <a:p>
            <a:pPr algn="ctr">
              <a:buNone/>
            </a:pPr>
            <a:endParaRPr lang="en-GB" dirty="0">
              <a:hlinkClick r:id="rId2"/>
            </a:endParaRPr>
          </a:p>
          <a:p>
            <a:pPr algn="ctr">
              <a:buNone/>
            </a:pPr>
            <a:endParaRPr lang="en-GB" dirty="0">
              <a:hlinkClick r:id="rId2"/>
            </a:endParaRPr>
          </a:p>
          <a:p>
            <a:pPr algn="ctr">
              <a:buNone/>
            </a:pPr>
            <a:endParaRPr lang="en-GB" sz="2400" dirty="0">
              <a:hlinkClick r:id="rId2"/>
            </a:endParaRPr>
          </a:p>
          <a:p>
            <a:pPr algn="ctr">
              <a:buNone/>
            </a:pPr>
            <a:endParaRPr lang="en-GB" sz="2400" dirty="0">
              <a:hlinkClick r:id="rId2"/>
            </a:endParaRPr>
          </a:p>
        </p:txBody>
      </p:sp>
      <p:pic>
        <p:nvPicPr>
          <p:cNvPr id="6" name="Picture 5" descr="ANO-Amendments-2019-Diagram.png"/>
          <p:cNvPicPr>
            <a:picLocks noChangeAspect="1"/>
          </p:cNvPicPr>
          <p:nvPr/>
        </p:nvPicPr>
        <p:blipFill>
          <a:blip r:embed="rId3"/>
          <a:stretch>
            <a:fillRect/>
          </a:stretch>
        </p:blipFill>
        <p:spPr>
          <a:xfrm>
            <a:off x="536067" y="2204864"/>
            <a:ext cx="7636333" cy="3699921"/>
          </a:xfrm>
          <a:prstGeom prst="rect">
            <a:avLst/>
          </a:prstGeom>
        </p:spPr>
      </p:pic>
      <p:sp>
        <p:nvSpPr>
          <p:cNvPr id="5" name="TextBox 4">
            <a:extLst>
              <a:ext uri="{FF2B5EF4-FFF2-40B4-BE49-F238E27FC236}">
                <a16:creationId xmlns:a16="http://schemas.microsoft.com/office/drawing/2014/main" id="{69C8D474-6B36-7000-3A5F-FD76ADC5019C}"/>
              </a:ext>
            </a:extLst>
          </p:cNvPr>
          <p:cNvSpPr txBox="1"/>
          <p:nvPr/>
        </p:nvSpPr>
        <p:spPr>
          <a:xfrm>
            <a:off x="2627784" y="5888637"/>
            <a:ext cx="4572000" cy="923330"/>
          </a:xfrm>
          <a:prstGeom prst="rect">
            <a:avLst/>
          </a:prstGeom>
          <a:noFill/>
        </p:spPr>
        <p:txBody>
          <a:bodyPr wrap="square">
            <a:spAutoFit/>
          </a:bodyPr>
          <a:lstStyle/>
          <a:p>
            <a:r>
              <a:rPr lang="en-GB" sz="1800" b="1" dirty="0">
                <a:solidFill>
                  <a:srgbClr val="0000FF"/>
                </a:solidFill>
                <a:hlinkClick r:id="rId4">
                  <a:extLst>
                    <a:ext uri="{A12FA001-AC4F-418D-AE19-62706E023703}">
                      <ahyp:hlinkClr xmlns:ahyp="http://schemas.microsoft.com/office/drawing/2018/hyperlinkcolor" val="tx"/>
                    </a:ext>
                  </a:extLst>
                </a:hlinkClick>
              </a:rPr>
              <a:t>https://nats-uk.ead-it.com/cms-nats/opencms/en/uas-restriction-zones/#UAS_Airspace_Restrictions</a:t>
            </a:r>
            <a:endParaRPr lang="en-GB" sz="1800" b="1" dirty="0">
              <a:solidFill>
                <a:srgbClr val="0000FF"/>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a:effectLst>
                  <a:outerShdw blurRad="38100" dist="38100" dir="2700000" algn="tl">
                    <a:srgbClr val="000000">
                      <a:alpha val="43137"/>
                    </a:srgbClr>
                  </a:outerShdw>
                </a:effectLst>
              </a:rPr>
              <a:t>AIRSPACE AND THE LAW</a:t>
            </a:r>
            <a:endParaRPr lang="en-GB" dirty="0"/>
          </a:p>
        </p:txBody>
      </p:sp>
      <p:sp>
        <p:nvSpPr>
          <p:cNvPr id="3" name="Content Placeholder 2"/>
          <p:cNvSpPr>
            <a:spLocks noGrp="1"/>
          </p:cNvSpPr>
          <p:nvPr>
            <p:ph idx="1"/>
          </p:nvPr>
        </p:nvSpPr>
        <p:spPr>
          <a:xfrm>
            <a:off x="428596" y="928670"/>
            <a:ext cx="8229600" cy="5929330"/>
          </a:xfrm>
        </p:spPr>
        <p:txBody>
          <a:bodyPr>
            <a:normAutofit fontScale="92500" lnSpcReduction="10000"/>
          </a:bodyPr>
          <a:lstStyle/>
          <a:p>
            <a:pPr algn="ctr">
              <a:buNone/>
            </a:pPr>
            <a:r>
              <a:rPr lang="en-GB" sz="3600" b="1" u="sng" dirty="0">
                <a:solidFill>
                  <a:schemeClr val="bg1">
                    <a:lumMod val="65000"/>
                    <a:lumOff val="35000"/>
                  </a:schemeClr>
                </a:solidFill>
              </a:rPr>
              <a:t>NO FLY ZONES</a:t>
            </a:r>
          </a:p>
          <a:p>
            <a:r>
              <a:rPr lang="en-GB" sz="2800" b="1" dirty="0">
                <a:solidFill>
                  <a:srgbClr val="FF0000"/>
                </a:solidFill>
              </a:rPr>
              <a:t>DANGER AREAS &amp; HIRTAS</a:t>
            </a:r>
            <a:r>
              <a:rPr lang="en-GB" sz="2800" b="1" dirty="0">
                <a:solidFill>
                  <a:schemeClr val="bg1">
                    <a:lumMod val="65000"/>
                    <a:lumOff val="35000"/>
                  </a:schemeClr>
                </a:solidFill>
              </a:rPr>
              <a:t>: Include military training areas + pilot training + High Intensity Radio Transmission Areas</a:t>
            </a:r>
          </a:p>
          <a:p>
            <a:r>
              <a:rPr lang="en-GB" sz="2800" b="1" dirty="0">
                <a:solidFill>
                  <a:srgbClr val="FF0000"/>
                </a:solidFill>
              </a:rPr>
              <a:t>PROHIBITED AREAS AND FLIGHT RESTRICTION ZONES</a:t>
            </a:r>
            <a:r>
              <a:rPr lang="en-GB" sz="2800" b="1" dirty="0">
                <a:solidFill>
                  <a:schemeClr val="bg1">
                    <a:lumMod val="65000"/>
                    <a:lumOff val="35000"/>
                  </a:schemeClr>
                </a:solidFill>
              </a:rPr>
              <a:t>: Includes any restricted areas as notified by NATS + Protected Aerodromes.  </a:t>
            </a:r>
          </a:p>
          <a:p>
            <a:r>
              <a:rPr lang="en-GB" sz="2800" b="1" dirty="0">
                <a:solidFill>
                  <a:srgbClr val="FF0000"/>
                </a:solidFill>
              </a:rPr>
              <a:t>OTHER AERODROMES</a:t>
            </a:r>
            <a:r>
              <a:rPr lang="en-GB" sz="2800" b="1" dirty="0">
                <a:solidFill>
                  <a:schemeClr val="bg1">
                    <a:lumMod val="65000"/>
                    <a:lumOff val="35000"/>
                  </a:schemeClr>
                </a:solidFill>
              </a:rPr>
              <a:t>: Smaller airports and aerodromes  - seek permission from ATC</a:t>
            </a:r>
          </a:p>
          <a:p>
            <a:r>
              <a:rPr lang="en-GB" sz="2800" b="1" dirty="0">
                <a:solidFill>
                  <a:srgbClr val="FF0000"/>
                </a:solidFill>
              </a:rPr>
              <a:t>RESTRICTED AREAS</a:t>
            </a:r>
            <a:r>
              <a:rPr lang="en-GB" sz="2800" b="1" dirty="0">
                <a:solidFill>
                  <a:schemeClr val="bg1">
                    <a:lumMod val="65000"/>
                    <a:lumOff val="35000"/>
                  </a:schemeClr>
                </a:solidFill>
              </a:rPr>
              <a:t>: Sensitive areas such as prisons, Nuclear facilities, parts of London etc</a:t>
            </a:r>
          </a:p>
          <a:p>
            <a:r>
              <a:rPr lang="en-GB" sz="2800" b="1" cap="all" dirty="0">
                <a:solidFill>
                  <a:srgbClr val="FF0000"/>
                </a:solidFill>
              </a:rPr>
              <a:t>Private Land, Byelaws, requested areas</a:t>
            </a:r>
            <a:r>
              <a:rPr lang="en-GB" sz="2800" b="1" dirty="0">
                <a:solidFill>
                  <a:srgbClr val="FF0000"/>
                </a:solidFill>
              </a:rPr>
              <a:t>: </a:t>
            </a:r>
            <a:r>
              <a:rPr lang="en-GB" sz="2800" b="1" dirty="0">
                <a:solidFill>
                  <a:schemeClr val="bg1">
                    <a:lumMod val="65000"/>
                    <a:lumOff val="35000"/>
                  </a:schemeClr>
                </a:solidFill>
              </a:rPr>
              <a:t>National Trust, International Summits, Ironman Wales etc</a:t>
            </a:r>
          </a:p>
          <a:p>
            <a:r>
              <a:rPr lang="en-GB" sz="2800" b="1" dirty="0">
                <a:solidFill>
                  <a:srgbClr val="FF0000"/>
                </a:solidFill>
              </a:rPr>
              <a:t>WILDLIFE</a:t>
            </a:r>
            <a:r>
              <a:rPr lang="en-GB" sz="2800" b="1" dirty="0">
                <a:solidFill>
                  <a:schemeClr val="bg1">
                    <a:lumMod val="65000"/>
                    <a:lumOff val="35000"/>
                  </a:schemeClr>
                </a:solidFill>
              </a:rPr>
              <a:t>: Check with NRW, NE, </a:t>
            </a:r>
            <a:r>
              <a:rPr lang="en-GB" sz="2800" b="1" dirty="0" err="1">
                <a:solidFill>
                  <a:schemeClr val="bg1">
                    <a:lumMod val="65000"/>
                    <a:lumOff val="35000"/>
                  </a:schemeClr>
                </a:solidFill>
              </a:rPr>
              <a:t>NatureScot</a:t>
            </a:r>
            <a:r>
              <a:rPr lang="en-GB" sz="2800" b="1" dirty="0">
                <a:solidFill>
                  <a:schemeClr val="bg1">
                    <a:lumMod val="65000"/>
                    <a:lumOff val="35000"/>
                  </a:schemeClr>
                </a:solidFill>
              </a:rPr>
              <a:t> etc</a:t>
            </a:r>
          </a:p>
          <a:p>
            <a:endParaRPr lang="en-GB" sz="2800" b="1" dirty="0">
              <a:solidFill>
                <a:schemeClr val="bg1">
                  <a:lumMod val="65000"/>
                  <a:lumOff val="35000"/>
                </a:schemeClr>
              </a:solidFill>
            </a:endParaRPr>
          </a:p>
          <a:p>
            <a:endParaRPr lang="en-GB" sz="2800" b="1" dirty="0">
              <a:solidFill>
                <a:schemeClr val="bg1">
                  <a:lumMod val="65000"/>
                  <a:lumOff val="35000"/>
                </a:schemeClr>
              </a:solidFill>
            </a:endParaRPr>
          </a:p>
          <a:p>
            <a:pPr algn="ctr">
              <a:buNone/>
            </a:pPr>
            <a:endParaRPr lang="en-GB" sz="1000" b="1" u="sng" dirty="0">
              <a:solidFill>
                <a:schemeClr val="bg1">
                  <a:lumMod val="65000"/>
                  <a:lumOff val="35000"/>
                </a:schemeClr>
              </a:solidFill>
            </a:endParaRPr>
          </a:p>
          <a:p>
            <a:endParaRPr lang="en-GB" sz="2800" b="1" dirty="0">
              <a:solidFill>
                <a:schemeClr val="bg1">
                  <a:lumMod val="65000"/>
                  <a:lumOff val="35000"/>
                </a:schemeClr>
              </a:solidFill>
            </a:endParaRPr>
          </a:p>
          <a:p>
            <a:pPr algn="ctr"/>
            <a:endParaRPr lang="en-GB" dirty="0">
              <a:solidFill>
                <a:schemeClr val="bg1">
                  <a:lumMod val="65000"/>
                  <a:lumOff val="35000"/>
                </a:schemeClr>
              </a:solidFill>
            </a:endParaRPr>
          </a:p>
          <a:p>
            <a:endParaRPr lang="en-GB" sz="2800" b="1" dirty="0">
              <a:solidFill>
                <a:schemeClr val="bg1">
                  <a:lumMod val="65000"/>
                  <a:lumOff val="35000"/>
                </a:schemeClr>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21DE5-E2FF-4FD1-9F67-A835729F72D0}"/>
              </a:ext>
            </a:extLst>
          </p:cNvPr>
          <p:cNvSpPr>
            <a:spLocks noGrp="1"/>
          </p:cNvSpPr>
          <p:nvPr>
            <p:ph type="title"/>
          </p:nvPr>
        </p:nvSpPr>
        <p:spPr/>
        <p:txBody>
          <a:bodyPr/>
          <a:lstStyle/>
          <a:p>
            <a:r>
              <a:rPr lang="en-GB" dirty="0">
                <a:effectLst>
                  <a:outerShdw blurRad="38100" dist="38100" dir="2700000" algn="tl">
                    <a:srgbClr val="000000">
                      <a:alpha val="43137"/>
                    </a:srgbClr>
                  </a:outerShdw>
                </a:effectLst>
              </a:rPr>
              <a:t>AIRSPACE AND THE LAW</a:t>
            </a:r>
            <a:endParaRPr lang="en-GB" dirty="0"/>
          </a:p>
        </p:txBody>
      </p:sp>
      <p:sp>
        <p:nvSpPr>
          <p:cNvPr id="3" name="Content Placeholder 2">
            <a:extLst>
              <a:ext uri="{FF2B5EF4-FFF2-40B4-BE49-F238E27FC236}">
                <a16:creationId xmlns:a16="http://schemas.microsoft.com/office/drawing/2014/main" id="{2AA3441F-7418-4FE0-A060-67BD35A344F9}"/>
              </a:ext>
            </a:extLst>
          </p:cNvPr>
          <p:cNvSpPr>
            <a:spLocks noGrp="1"/>
          </p:cNvSpPr>
          <p:nvPr>
            <p:ph idx="1"/>
          </p:nvPr>
        </p:nvSpPr>
        <p:spPr>
          <a:xfrm>
            <a:off x="457200" y="1450113"/>
            <a:ext cx="8229600" cy="4525963"/>
          </a:xfrm>
        </p:spPr>
        <p:txBody>
          <a:bodyPr>
            <a:normAutofit lnSpcReduction="10000"/>
          </a:bodyPr>
          <a:lstStyle/>
          <a:p>
            <a:pPr algn="ctr">
              <a:buNone/>
            </a:pPr>
            <a:r>
              <a:rPr lang="en-GB" sz="3600" b="1" u="sng" dirty="0">
                <a:solidFill>
                  <a:schemeClr val="bg1">
                    <a:lumMod val="65000"/>
                    <a:lumOff val="35000"/>
                  </a:schemeClr>
                </a:solidFill>
              </a:rPr>
              <a:t>NO FLY ZONES</a:t>
            </a:r>
          </a:p>
          <a:p>
            <a:pPr marL="0" indent="0">
              <a:buNone/>
            </a:pPr>
            <a:endParaRPr lang="en-GB" sz="2400" dirty="0">
              <a:solidFill>
                <a:srgbClr val="002060"/>
              </a:solidFill>
            </a:endParaRPr>
          </a:p>
          <a:p>
            <a:pPr marL="0" indent="0" algn="ctr">
              <a:buNone/>
            </a:pPr>
            <a:r>
              <a:rPr lang="en-GB" sz="2800" dirty="0">
                <a:solidFill>
                  <a:schemeClr val="bg1">
                    <a:lumMod val="65000"/>
                    <a:lumOff val="35000"/>
                  </a:schemeClr>
                </a:solidFill>
              </a:rPr>
              <a:t>Always check NOTAMS (Notice to Airmen)</a:t>
            </a:r>
          </a:p>
          <a:p>
            <a:pPr marL="0" indent="0">
              <a:buNone/>
            </a:pPr>
            <a:endParaRPr lang="en-GB" sz="2400" b="1" dirty="0">
              <a:solidFill>
                <a:schemeClr val="bg1">
                  <a:lumMod val="65000"/>
                  <a:lumOff val="35000"/>
                </a:schemeClr>
              </a:solidFill>
            </a:endParaRPr>
          </a:p>
          <a:p>
            <a:pPr algn="ctr">
              <a:buNone/>
            </a:pPr>
            <a:r>
              <a:rPr lang="en-GB" sz="3600" b="1" u="sng" dirty="0">
                <a:solidFill>
                  <a:schemeClr val="bg1">
                    <a:lumMod val="65000"/>
                    <a:lumOff val="35000"/>
                  </a:schemeClr>
                </a:solidFill>
              </a:rPr>
              <a:t>USEFULL APPS</a:t>
            </a:r>
          </a:p>
          <a:p>
            <a:r>
              <a:rPr lang="en-GB" sz="2800" dirty="0">
                <a:solidFill>
                  <a:schemeClr val="bg1">
                    <a:lumMod val="65000"/>
                    <a:lumOff val="35000"/>
                  </a:schemeClr>
                </a:solidFill>
              </a:rPr>
              <a:t>Drone Assist</a:t>
            </a:r>
          </a:p>
          <a:p>
            <a:r>
              <a:rPr lang="en-GB" sz="2800" dirty="0" err="1">
                <a:solidFill>
                  <a:schemeClr val="bg1">
                    <a:lumMod val="65000"/>
                    <a:lumOff val="35000"/>
                  </a:schemeClr>
                </a:solidFill>
              </a:rPr>
              <a:t>Airmap</a:t>
            </a:r>
            <a:endParaRPr lang="en-GB" sz="2800" dirty="0">
              <a:solidFill>
                <a:schemeClr val="bg1">
                  <a:lumMod val="65000"/>
                  <a:lumOff val="35000"/>
                </a:schemeClr>
              </a:solidFill>
            </a:endParaRPr>
          </a:p>
          <a:p>
            <a:r>
              <a:rPr lang="en-GB" sz="2800" dirty="0">
                <a:solidFill>
                  <a:schemeClr val="bg1">
                    <a:lumMod val="65000"/>
                    <a:lumOff val="35000"/>
                  </a:schemeClr>
                </a:solidFill>
              </a:rPr>
              <a:t>NOTAM info</a:t>
            </a:r>
          </a:p>
          <a:p>
            <a:r>
              <a:rPr lang="en-GB" sz="2800" dirty="0">
                <a:solidFill>
                  <a:schemeClr val="bg1">
                    <a:lumMod val="65000"/>
                    <a:lumOff val="35000"/>
                  </a:schemeClr>
                </a:solidFill>
                <a:hlinkClick r:id="rId2"/>
              </a:rPr>
              <a:t>https://notaminfo.com/ukmap</a:t>
            </a:r>
            <a:endParaRPr lang="en-GB" sz="2800" dirty="0">
              <a:solidFill>
                <a:schemeClr val="bg1">
                  <a:lumMod val="65000"/>
                  <a:lumOff val="35000"/>
                </a:schemeClr>
              </a:solidFill>
            </a:endParaRPr>
          </a:p>
          <a:p>
            <a:endParaRPr lang="en-GB" sz="2800" dirty="0">
              <a:solidFill>
                <a:schemeClr val="bg1">
                  <a:lumMod val="65000"/>
                  <a:lumOff val="35000"/>
                </a:schemeClr>
              </a:solidFill>
            </a:endParaRPr>
          </a:p>
        </p:txBody>
      </p:sp>
    </p:spTree>
    <p:extLst>
      <p:ext uri="{BB962C8B-B14F-4D97-AF65-F5344CB8AC3E}">
        <p14:creationId xmlns:p14="http://schemas.microsoft.com/office/powerpoint/2010/main" val="13954193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normAutofit fontScale="90000"/>
          </a:bodyPr>
          <a:lstStyle/>
          <a:p>
            <a:pPr lvl="0"/>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AIRSPACE AND THE LAW</a:t>
            </a:r>
            <a:br>
              <a:rPr lang="en-GB" dirty="0"/>
            </a:br>
            <a:endParaRPr lang="en-GB" dirty="0"/>
          </a:p>
        </p:txBody>
      </p:sp>
      <p:sp>
        <p:nvSpPr>
          <p:cNvPr id="3" name="Content Placeholder 2"/>
          <p:cNvSpPr>
            <a:spLocks noGrp="1"/>
          </p:cNvSpPr>
          <p:nvPr>
            <p:ph idx="1"/>
          </p:nvPr>
        </p:nvSpPr>
        <p:spPr>
          <a:xfrm>
            <a:off x="428596" y="1214422"/>
            <a:ext cx="8229600" cy="4900634"/>
          </a:xfrm>
        </p:spPr>
        <p:txBody>
          <a:bodyPr>
            <a:normAutofit fontScale="70000" lnSpcReduction="20000"/>
          </a:bodyPr>
          <a:lstStyle/>
          <a:p>
            <a:pPr algn="ctr">
              <a:buNone/>
            </a:pPr>
            <a:r>
              <a:rPr lang="en-GB" sz="4600" b="1" u="sng" dirty="0">
                <a:solidFill>
                  <a:schemeClr val="bg1">
                    <a:lumMod val="65000"/>
                    <a:lumOff val="35000"/>
                  </a:schemeClr>
                </a:solidFill>
              </a:rPr>
              <a:t>2. AIR LAW – who regulates our airspace?</a:t>
            </a:r>
          </a:p>
          <a:p>
            <a:pPr algn="ctr">
              <a:buNone/>
            </a:pPr>
            <a:endParaRPr lang="en-GB" b="1" u="sng" dirty="0">
              <a:solidFill>
                <a:schemeClr val="bg1">
                  <a:lumMod val="65000"/>
                  <a:lumOff val="35000"/>
                </a:schemeClr>
              </a:solidFill>
            </a:endParaRPr>
          </a:p>
          <a:p>
            <a:r>
              <a:rPr lang="en-GB" b="1" dirty="0">
                <a:solidFill>
                  <a:srgbClr val="FF0000"/>
                </a:solidFill>
              </a:rPr>
              <a:t>ICAO </a:t>
            </a:r>
            <a:r>
              <a:rPr lang="en-GB" b="1" dirty="0">
                <a:solidFill>
                  <a:schemeClr val="bg1">
                    <a:lumMod val="65000"/>
                    <a:lumOff val="35000"/>
                  </a:schemeClr>
                </a:solidFill>
              </a:rPr>
              <a:t>– International Civil Aviation Authority (worldwide air safety regulators)</a:t>
            </a:r>
          </a:p>
          <a:p>
            <a:r>
              <a:rPr lang="en-GB" sz="2300" dirty="0">
                <a:hlinkClick r:id="rId2"/>
              </a:rPr>
              <a:t>https://www.icao.int/about-icao/Pages/default.aspx</a:t>
            </a:r>
            <a:endParaRPr lang="en-GB" sz="2300" b="1" dirty="0">
              <a:solidFill>
                <a:schemeClr val="bg1">
                  <a:lumMod val="65000"/>
                  <a:lumOff val="35000"/>
                </a:schemeClr>
              </a:solidFill>
            </a:endParaRPr>
          </a:p>
          <a:p>
            <a:pPr>
              <a:buNone/>
            </a:pPr>
            <a:endParaRPr lang="en-GB" b="1" dirty="0">
              <a:solidFill>
                <a:schemeClr val="bg1">
                  <a:lumMod val="65000"/>
                  <a:lumOff val="35000"/>
                </a:schemeClr>
              </a:solidFill>
            </a:endParaRPr>
          </a:p>
          <a:p>
            <a:r>
              <a:rPr lang="en-GB" b="1" dirty="0">
                <a:solidFill>
                  <a:srgbClr val="FF0000"/>
                </a:solidFill>
              </a:rPr>
              <a:t>CAA</a:t>
            </a:r>
            <a:r>
              <a:rPr lang="en-GB" b="1" dirty="0">
                <a:solidFill>
                  <a:schemeClr val="bg1">
                    <a:lumMod val="65000"/>
                    <a:lumOff val="35000"/>
                  </a:schemeClr>
                </a:solidFill>
              </a:rPr>
              <a:t>: Civil Aviation Authority (National Regulator)</a:t>
            </a:r>
          </a:p>
          <a:p>
            <a:r>
              <a:rPr lang="en-GB" sz="2300" dirty="0">
                <a:hlinkClick r:id="rId3"/>
              </a:rPr>
              <a:t>https://www.caa.co.uk/drones/getting-started-with-drones-and-model-aircraft/drone-code/</a:t>
            </a:r>
            <a:endParaRPr lang="en-GB" sz="2300" dirty="0"/>
          </a:p>
          <a:p>
            <a:endParaRPr lang="en-GB" sz="2400" b="1" dirty="0">
              <a:solidFill>
                <a:schemeClr val="bg1">
                  <a:lumMod val="65000"/>
                  <a:lumOff val="35000"/>
                </a:schemeClr>
              </a:solidFill>
            </a:endParaRPr>
          </a:p>
          <a:p>
            <a:r>
              <a:rPr lang="en-GB" b="1" dirty="0">
                <a:solidFill>
                  <a:srgbClr val="FF0000"/>
                </a:solidFill>
              </a:rPr>
              <a:t>NATS</a:t>
            </a:r>
            <a:r>
              <a:rPr lang="en-GB" b="1" dirty="0">
                <a:solidFill>
                  <a:schemeClr val="bg1">
                    <a:lumMod val="65000"/>
                    <a:lumOff val="35000"/>
                  </a:schemeClr>
                </a:solidFill>
              </a:rPr>
              <a:t>: National Air Traffic Services (Control Airspace)</a:t>
            </a:r>
          </a:p>
          <a:p>
            <a:r>
              <a:rPr lang="en-GB" sz="2000" dirty="0">
                <a:hlinkClick r:id="rId4"/>
              </a:rPr>
              <a:t>https://www.nats.aero/faq/how-can-i-find-out-where-its-safe-to-fly-my-drone/</a:t>
            </a:r>
            <a:endParaRPr lang="en-GB" sz="2000" dirty="0"/>
          </a:p>
          <a:p>
            <a:pPr marL="0" indent="0">
              <a:buNone/>
            </a:pPr>
            <a:endParaRPr lang="en-GB" b="1" dirty="0">
              <a:solidFill>
                <a:schemeClr val="bg1">
                  <a:lumMod val="65000"/>
                  <a:lumOff val="35000"/>
                </a:schemeClr>
              </a:solidFill>
            </a:endParaRPr>
          </a:p>
          <a:p>
            <a:pPr marL="0" indent="0">
              <a:buNone/>
            </a:pPr>
            <a:endParaRPr lang="en-GB" sz="2400" b="1" dirty="0">
              <a:solidFill>
                <a:schemeClr val="bg1">
                  <a:lumMod val="65000"/>
                  <a:lumOff val="35000"/>
                </a:schemeClr>
              </a:solidFill>
            </a:endParaRPr>
          </a:p>
          <a:p>
            <a:r>
              <a:rPr lang="en-GB" b="1" dirty="0">
                <a:solidFill>
                  <a:srgbClr val="FF0000"/>
                </a:solidFill>
              </a:rPr>
              <a:t>EASA</a:t>
            </a:r>
            <a:r>
              <a:rPr lang="en-GB" b="1" dirty="0">
                <a:solidFill>
                  <a:schemeClr val="bg1">
                    <a:lumMod val="65000"/>
                    <a:lumOff val="35000"/>
                  </a:schemeClr>
                </a:solidFill>
              </a:rPr>
              <a:t>: European Union Aviation Safety Agency European Regulator </a:t>
            </a:r>
            <a:r>
              <a:rPr lang="en-GB" sz="2100" dirty="0">
                <a:hlinkClick r:id="rId5"/>
              </a:rPr>
              <a:t>https://www.easa.europa.eu/easa-and-you/civil-drones-rpas</a:t>
            </a:r>
            <a:endParaRPr lang="en-GB" sz="2100" b="1" dirty="0">
              <a:solidFill>
                <a:schemeClr val="bg1">
                  <a:lumMod val="65000"/>
                  <a:lumOff val="35000"/>
                </a:schemeClr>
              </a:solidFill>
            </a:endParaRPr>
          </a:p>
          <a:p>
            <a:endParaRPr lang="en-GB" sz="2400" b="1" dirty="0">
              <a:solidFill>
                <a:schemeClr val="bg1">
                  <a:lumMod val="65000"/>
                  <a:lumOff val="35000"/>
                </a:schemeClr>
              </a:solidFill>
            </a:endParaRPr>
          </a:p>
          <a:p>
            <a:pPr algn="ctr">
              <a:buNone/>
            </a:pPr>
            <a:endParaRPr lang="en-GB" b="1" u="sng" dirty="0">
              <a:solidFill>
                <a:schemeClr val="bg1">
                  <a:lumMod val="65000"/>
                  <a:lumOff val="35000"/>
                </a:schemeClr>
              </a:solidFill>
            </a:endParaRPr>
          </a:p>
          <a:p>
            <a:pPr algn="ctr">
              <a:buNone/>
            </a:pPr>
            <a:endParaRPr lang="en-GB" b="1" u="sng" dirty="0">
              <a:solidFill>
                <a:schemeClr val="bg1">
                  <a:lumMod val="65000"/>
                  <a:lumOff val="35000"/>
                </a:schemeClr>
              </a:solidFill>
            </a:endParaRPr>
          </a:p>
          <a:p>
            <a:pPr algn="ct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normAutofit fontScale="90000"/>
          </a:bodyPr>
          <a:lstStyle/>
          <a:p>
            <a:pPr lvl="0"/>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AIRSPACE AND THE LAW</a:t>
            </a:r>
            <a:br>
              <a:rPr lang="en-GB" dirty="0"/>
            </a:br>
            <a:endParaRPr lang="en-GB" dirty="0"/>
          </a:p>
        </p:txBody>
      </p:sp>
      <p:sp>
        <p:nvSpPr>
          <p:cNvPr id="3" name="Content Placeholder 2"/>
          <p:cNvSpPr>
            <a:spLocks noGrp="1"/>
          </p:cNvSpPr>
          <p:nvPr>
            <p:ph idx="1"/>
          </p:nvPr>
        </p:nvSpPr>
        <p:spPr>
          <a:xfrm>
            <a:off x="428596" y="1071546"/>
            <a:ext cx="8229600" cy="5786454"/>
          </a:xfrm>
        </p:spPr>
        <p:txBody>
          <a:bodyPr>
            <a:normAutofit/>
          </a:bodyPr>
          <a:lstStyle/>
          <a:p>
            <a:pPr algn="ctr">
              <a:buNone/>
            </a:pPr>
            <a:r>
              <a:rPr lang="en-GB" sz="3600" b="1" u="sng" dirty="0">
                <a:solidFill>
                  <a:schemeClr val="bg1">
                    <a:lumMod val="65000"/>
                    <a:lumOff val="35000"/>
                  </a:schemeClr>
                </a:solidFill>
              </a:rPr>
              <a:t>UK AIR LAW: </a:t>
            </a:r>
            <a:r>
              <a:rPr lang="en-GB" b="1" u="sng" dirty="0">
                <a:solidFill>
                  <a:schemeClr val="bg1">
                    <a:lumMod val="65000"/>
                    <a:lumOff val="35000"/>
                  </a:schemeClr>
                </a:solidFill>
              </a:rPr>
              <a:t>CAA – Civil Aviation Authority</a:t>
            </a:r>
          </a:p>
          <a:p>
            <a:pPr algn="ctr">
              <a:buNone/>
            </a:pPr>
            <a:r>
              <a:rPr lang="en-GB" sz="2800" b="1" u="sng" dirty="0">
                <a:solidFill>
                  <a:schemeClr val="bg1">
                    <a:lumMod val="65000"/>
                    <a:lumOff val="35000"/>
                  </a:schemeClr>
                </a:solidFill>
              </a:rPr>
              <a:t>Key Documents </a:t>
            </a:r>
            <a:r>
              <a:rPr lang="en-GB" sz="2800" b="1" dirty="0">
                <a:solidFill>
                  <a:schemeClr val="bg1">
                    <a:lumMod val="65000"/>
                    <a:lumOff val="35000"/>
                  </a:schemeClr>
                </a:solidFill>
              </a:rPr>
              <a:t>= </a:t>
            </a:r>
            <a:r>
              <a:rPr lang="en-GB" sz="2800" b="1" dirty="0">
                <a:solidFill>
                  <a:srgbClr val="FF0000"/>
                </a:solidFill>
              </a:rPr>
              <a:t>ANO</a:t>
            </a:r>
            <a:r>
              <a:rPr lang="en-GB" sz="2800" b="1" dirty="0">
                <a:solidFill>
                  <a:schemeClr val="bg1">
                    <a:lumMod val="65000"/>
                    <a:lumOff val="35000"/>
                  </a:schemeClr>
                </a:solidFill>
              </a:rPr>
              <a:t> – Air Navigation Orders</a:t>
            </a:r>
          </a:p>
          <a:p>
            <a:pPr algn="ctr">
              <a:buNone/>
            </a:pPr>
            <a:endParaRPr lang="en-GB" sz="2800" b="1" dirty="0">
              <a:solidFill>
                <a:schemeClr val="bg1">
                  <a:lumMod val="65000"/>
                  <a:lumOff val="35000"/>
                </a:schemeClr>
              </a:solidFill>
            </a:endParaRPr>
          </a:p>
          <a:p>
            <a:pPr algn="ctr">
              <a:buNone/>
            </a:pPr>
            <a:endParaRPr lang="en-GB" sz="1000" b="1" dirty="0">
              <a:solidFill>
                <a:schemeClr val="bg1">
                  <a:lumMod val="65000"/>
                  <a:lumOff val="35000"/>
                </a:schemeClr>
              </a:solidFill>
            </a:endParaRPr>
          </a:p>
          <a:p>
            <a:pPr>
              <a:lnSpc>
                <a:spcPts val="1525"/>
              </a:lnSpc>
              <a:spcBef>
                <a:spcPts val="435"/>
              </a:spcBef>
              <a:buSzPts val="1050"/>
              <a:tabLst>
                <a:tab pos="457200" algn="l"/>
              </a:tabLst>
            </a:pPr>
            <a:r>
              <a:rPr lang="en-GB" sz="1800" spc="-40" dirty="0">
                <a:effectLst/>
                <a:latin typeface="Poppins" panose="020B0502040204020203" pitchFamily="2" charset="0"/>
                <a:ea typeface="Poppins" panose="020B0502040204020203" pitchFamily="2" charset="0"/>
                <a:cs typeface="Arial" panose="020B0604020202020204" pitchFamily="34" charset="0"/>
              </a:rPr>
              <a:t>CAP1789A.</a:t>
            </a:r>
            <a:r>
              <a:rPr lang="en-GB" sz="1800" spc="-40" dirty="0">
                <a:solidFill>
                  <a:srgbClr val="0000ED"/>
                </a:solidFill>
                <a:effectLst/>
                <a:latin typeface="Poppins" panose="020B0502040204020203" pitchFamily="2" charset="0"/>
                <a:ea typeface="Poppins" panose="020B0502040204020203" pitchFamily="2" charset="0"/>
                <a:cs typeface="Arial" panose="020B0604020202020204" pitchFamily="34" charset="0"/>
              </a:rPr>
              <a:t> </a:t>
            </a:r>
            <a:r>
              <a:rPr lang="en-GB" sz="1800" u="sng" spc="-4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2"/>
              </a:rPr>
              <a:t>Link </a:t>
            </a:r>
            <a:r>
              <a:rPr lang="en-GB" sz="1800" u="sng" spc="3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2"/>
              </a:rPr>
              <a:t>to </a:t>
            </a:r>
            <a:r>
              <a:rPr lang="en-GB" sz="1800" u="sng" spc="2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2"/>
              </a:rPr>
              <a:t>the </a:t>
            </a:r>
            <a:r>
              <a:rPr lang="en-GB" sz="1800" u="sng" spc="-4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2"/>
              </a:rPr>
              <a:t>latest</a:t>
            </a:r>
            <a:r>
              <a:rPr lang="en-GB" sz="1800" u="sng" spc="11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2"/>
              </a:rPr>
              <a:t> </a:t>
            </a:r>
            <a:r>
              <a:rPr lang="en-GB" sz="1800" u="sng" spc="-4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2"/>
              </a:rPr>
              <a:t>version.</a:t>
            </a:r>
            <a:endParaRPr lang="en-GB" sz="1800" u="sng" spc="-40" dirty="0">
              <a:solidFill>
                <a:srgbClr val="0000ED"/>
              </a:solidFill>
              <a:effectLst/>
              <a:latin typeface="Poppins" panose="020B0502040204020203" pitchFamily="2" charset="0"/>
              <a:ea typeface="Poppins" panose="020B0502040204020203" pitchFamily="2" charset="0"/>
              <a:cs typeface="Arial" panose="020B0604020202020204" pitchFamily="34" charset="0"/>
            </a:endParaRPr>
          </a:p>
          <a:p>
            <a:pPr>
              <a:lnSpc>
                <a:spcPts val="1525"/>
              </a:lnSpc>
              <a:spcBef>
                <a:spcPts val="435"/>
              </a:spcBef>
              <a:buSzPts val="1050"/>
              <a:tabLst>
                <a:tab pos="457200" algn="l"/>
              </a:tabLst>
            </a:pPr>
            <a:endParaRPr lang="en-GB" sz="1800" spc="-40" dirty="0">
              <a:effectLst/>
              <a:latin typeface="Arial" panose="020B0604020202020204" pitchFamily="34" charset="0"/>
              <a:ea typeface="Poppins" panose="020B0502040204020203" pitchFamily="2" charset="0"/>
            </a:endParaRPr>
          </a:p>
          <a:p>
            <a:pPr>
              <a:lnSpc>
                <a:spcPts val="1200"/>
              </a:lnSpc>
              <a:buSzPts val="1050"/>
              <a:tabLst>
                <a:tab pos="457200" algn="l"/>
              </a:tabLst>
            </a:pPr>
            <a:r>
              <a:rPr lang="en-GB" sz="1800" spc="-40" dirty="0">
                <a:effectLst/>
                <a:latin typeface="Poppins" panose="020B0502040204020203" pitchFamily="2" charset="0"/>
                <a:ea typeface="Poppins" panose="020B0502040204020203" pitchFamily="2" charset="0"/>
                <a:cs typeface="Arial" panose="020B0604020202020204" pitchFamily="34" charset="0"/>
              </a:rPr>
              <a:t>CAP1789B.</a:t>
            </a:r>
            <a:r>
              <a:rPr lang="en-GB" sz="1800" spc="-40" dirty="0">
                <a:solidFill>
                  <a:srgbClr val="0000ED"/>
                </a:solidFill>
                <a:effectLst/>
                <a:latin typeface="Poppins" panose="020B0502040204020203" pitchFamily="2" charset="0"/>
                <a:ea typeface="Poppins" panose="020B0502040204020203" pitchFamily="2" charset="0"/>
                <a:cs typeface="Arial" panose="020B0604020202020204" pitchFamily="34" charset="0"/>
              </a:rPr>
              <a:t> </a:t>
            </a:r>
            <a:r>
              <a:rPr lang="en-GB" sz="1800" u="sng" spc="-4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3"/>
              </a:rPr>
              <a:t>Link </a:t>
            </a:r>
            <a:r>
              <a:rPr lang="en-GB" sz="1800" u="sng" spc="3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3"/>
              </a:rPr>
              <a:t>to </a:t>
            </a:r>
            <a:r>
              <a:rPr lang="en-GB" sz="1800" u="sng" spc="2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3"/>
              </a:rPr>
              <a:t>the </a:t>
            </a:r>
            <a:r>
              <a:rPr lang="en-GB" sz="1800" u="sng" spc="-4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3"/>
              </a:rPr>
              <a:t>latest</a:t>
            </a:r>
            <a:r>
              <a:rPr lang="en-GB" sz="1800" u="sng" spc="105"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3"/>
              </a:rPr>
              <a:t> </a:t>
            </a:r>
            <a:r>
              <a:rPr lang="en-GB" sz="1800" u="sng" spc="-4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3"/>
              </a:rPr>
              <a:t>version.</a:t>
            </a:r>
            <a:endParaRPr lang="en-GB" sz="1800" u="sng" spc="-40" dirty="0">
              <a:solidFill>
                <a:srgbClr val="0000ED"/>
              </a:solidFill>
              <a:effectLst/>
              <a:latin typeface="Poppins" panose="020B0502040204020203" pitchFamily="2" charset="0"/>
              <a:ea typeface="Poppins" panose="020B0502040204020203" pitchFamily="2" charset="0"/>
              <a:cs typeface="Arial" panose="020B0604020202020204" pitchFamily="34" charset="0"/>
            </a:endParaRPr>
          </a:p>
          <a:p>
            <a:pPr>
              <a:lnSpc>
                <a:spcPts val="1200"/>
              </a:lnSpc>
              <a:buSzPts val="1050"/>
              <a:tabLst>
                <a:tab pos="457200" algn="l"/>
              </a:tabLst>
            </a:pPr>
            <a:endParaRPr lang="en-GB" sz="1800" spc="-40" dirty="0">
              <a:effectLst/>
              <a:latin typeface="Arial" panose="020B0604020202020204" pitchFamily="34" charset="0"/>
              <a:ea typeface="Poppins" panose="020B0502040204020203" pitchFamily="2" charset="0"/>
            </a:endParaRPr>
          </a:p>
          <a:p>
            <a:pPr marR="3151505">
              <a:lnSpc>
                <a:spcPct val="65000"/>
              </a:lnSpc>
              <a:spcBef>
                <a:spcPts val="95"/>
              </a:spcBef>
              <a:buSzPts val="1050"/>
              <a:tabLst>
                <a:tab pos="457200" algn="l"/>
              </a:tabLst>
            </a:pPr>
            <a:r>
              <a:rPr lang="en-GB" sz="1800" spc="-40" dirty="0">
                <a:effectLst/>
                <a:latin typeface="Poppins" panose="020B0502040204020203" pitchFamily="2" charset="0"/>
                <a:ea typeface="Poppins" panose="020B0502040204020203" pitchFamily="2" charset="0"/>
                <a:cs typeface="Arial" panose="020B0604020202020204" pitchFamily="34" charset="0"/>
              </a:rPr>
              <a:t>CAP722.</a:t>
            </a:r>
            <a:r>
              <a:rPr lang="en-GB" sz="1800" spc="-40" dirty="0">
                <a:solidFill>
                  <a:srgbClr val="0000ED"/>
                </a:solidFill>
                <a:effectLst/>
                <a:latin typeface="Poppins" panose="020B0502040204020203" pitchFamily="2" charset="0"/>
                <a:ea typeface="Poppins" panose="020B0502040204020203" pitchFamily="2" charset="0"/>
                <a:cs typeface="Arial" panose="020B0604020202020204" pitchFamily="34" charset="0"/>
              </a:rPr>
              <a:t> </a:t>
            </a:r>
            <a:r>
              <a:rPr lang="en-GB" sz="1800" u="sng" spc="-4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4"/>
              </a:rPr>
              <a:t>Link </a:t>
            </a:r>
            <a:r>
              <a:rPr lang="en-GB" sz="1800" u="sng" spc="3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4"/>
              </a:rPr>
              <a:t>to </a:t>
            </a:r>
            <a:r>
              <a:rPr lang="en-GB" sz="1800" u="sng" spc="2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4"/>
              </a:rPr>
              <a:t>the </a:t>
            </a:r>
            <a:r>
              <a:rPr lang="en-GB" sz="1800" u="sng" spc="-4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4"/>
              </a:rPr>
              <a:t>latest version.</a:t>
            </a:r>
            <a:endParaRPr lang="en-GB" sz="1800" u="sng" spc="-40" dirty="0">
              <a:solidFill>
                <a:srgbClr val="0000ED"/>
              </a:solidFill>
              <a:effectLst/>
              <a:latin typeface="Poppins" panose="020B0502040204020203" pitchFamily="2" charset="0"/>
              <a:ea typeface="Poppins" panose="020B0502040204020203" pitchFamily="2" charset="0"/>
              <a:cs typeface="Arial" panose="020B0604020202020204" pitchFamily="34" charset="0"/>
            </a:endParaRPr>
          </a:p>
          <a:p>
            <a:pPr marR="3151505">
              <a:lnSpc>
                <a:spcPct val="65000"/>
              </a:lnSpc>
              <a:spcBef>
                <a:spcPts val="95"/>
              </a:spcBef>
              <a:buSzPts val="1050"/>
              <a:tabLst>
                <a:tab pos="457200" algn="l"/>
              </a:tabLst>
            </a:pPr>
            <a:endParaRPr lang="en-GB" sz="1800" u="sng" spc="-40" dirty="0">
              <a:solidFill>
                <a:srgbClr val="0000ED"/>
              </a:solidFill>
              <a:effectLst/>
              <a:latin typeface="Poppins" panose="020B0502040204020203" pitchFamily="2" charset="0"/>
              <a:ea typeface="Poppins" panose="020B0502040204020203" pitchFamily="2" charset="0"/>
              <a:cs typeface="Arial" panose="020B0604020202020204" pitchFamily="34" charset="0"/>
            </a:endParaRPr>
          </a:p>
          <a:p>
            <a:pPr marR="3151505">
              <a:lnSpc>
                <a:spcPct val="65000"/>
              </a:lnSpc>
              <a:spcBef>
                <a:spcPts val="95"/>
              </a:spcBef>
              <a:buSzPts val="1050"/>
              <a:tabLst>
                <a:tab pos="457200" algn="l"/>
              </a:tabLst>
            </a:pPr>
            <a:r>
              <a:rPr lang="en-GB" sz="1800" spc="-15" dirty="0">
                <a:effectLst/>
                <a:latin typeface="Poppins" panose="020B0502040204020203" pitchFamily="2" charset="0"/>
                <a:ea typeface="Poppins" panose="020B0502040204020203" pitchFamily="2" charset="0"/>
                <a:cs typeface="Arial" panose="020B0604020202020204" pitchFamily="34" charset="0"/>
              </a:rPr>
              <a:t>CAP2013.</a:t>
            </a:r>
            <a:r>
              <a:rPr lang="en-GB" sz="1800" u="none" strike="noStrike" spc="-15"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5"/>
              </a:rPr>
              <a:t> </a:t>
            </a:r>
            <a:r>
              <a:rPr lang="en-GB" sz="1800" u="sng" spc="-4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5"/>
              </a:rPr>
              <a:t>Link </a:t>
            </a:r>
            <a:r>
              <a:rPr lang="en-GB" sz="1800" u="sng" spc="3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5"/>
              </a:rPr>
              <a:t>to </a:t>
            </a:r>
            <a:r>
              <a:rPr lang="en-GB" sz="1800" u="sng" spc="2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5"/>
              </a:rPr>
              <a:t>the </a:t>
            </a:r>
            <a:r>
              <a:rPr lang="en-GB" sz="1800" u="sng" spc="-4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5"/>
              </a:rPr>
              <a:t>latest</a:t>
            </a:r>
            <a:r>
              <a:rPr lang="en-GB" sz="1800" u="sng" spc="6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5"/>
              </a:rPr>
              <a:t> </a:t>
            </a:r>
            <a:r>
              <a:rPr lang="en-GB" sz="1800" u="sng" spc="-4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5"/>
              </a:rPr>
              <a:t>version.</a:t>
            </a:r>
            <a:endParaRPr lang="en-GB" sz="1800" u="sng" spc="-40" dirty="0">
              <a:solidFill>
                <a:srgbClr val="0000ED"/>
              </a:solidFill>
              <a:effectLst/>
              <a:latin typeface="Poppins" panose="020B0502040204020203" pitchFamily="2" charset="0"/>
              <a:ea typeface="Poppins" panose="020B0502040204020203" pitchFamily="2" charset="0"/>
              <a:cs typeface="Arial" panose="020B0604020202020204" pitchFamily="34" charset="0"/>
            </a:endParaRPr>
          </a:p>
          <a:p>
            <a:pPr marR="3151505">
              <a:lnSpc>
                <a:spcPct val="65000"/>
              </a:lnSpc>
              <a:spcBef>
                <a:spcPts val="95"/>
              </a:spcBef>
              <a:buSzPts val="1050"/>
              <a:tabLst>
                <a:tab pos="457200" algn="l"/>
              </a:tabLst>
            </a:pPr>
            <a:endParaRPr lang="en-GB" sz="1800" spc="-40" dirty="0">
              <a:effectLst/>
              <a:latin typeface="Arial" panose="020B0604020202020204" pitchFamily="34" charset="0"/>
              <a:ea typeface="Poppins" panose="020B0502040204020203" pitchFamily="2" charset="0"/>
            </a:endParaRPr>
          </a:p>
          <a:p>
            <a:pPr>
              <a:lnSpc>
                <a:spcPts val="1105"/>
              </a:lnSpc>
              <a:buSzPts val="1050"/>
              <a:tabLst>
                <a:tab pos="457200" algn="l"/>
              </a:tabLst>
            </a:pPr>
            <a:r>
              <a:rPr lang="en-GB" sz="1800" spc="-60" dirty="0">
                <a:effectLst/>
                <a:latin typeface="Poppins" panose="020B0502040204020203" pitchFamily="2" charset="0"/>
                <a:ea typeface="Poppins" panose="020B0502040204020203" pitchFamily="2" charset="0"/>
                <a:cs typeface="Arial" panose="020B0604020202020204" pitchFamily="34" charset="0"/>
              </a:rPr>
              <a:t>CAP382.</a:t>
            </a:r>
            <a:r>
              <a:rPr lang="en-GB" sz="1800" spc="-60" dirty="0">
                <a:solidFill>
                  <a:srgbClr val="0000ED"/>
                </a:solidFill>
                <a:effectLst/>
                <a:latin typeface="Poppins" panose="020B0502040204020203" pitchFamily="2" charset="0"/>
                <a:ea typeface="Poppins" panose="020B0502040204020203" pitchFamily="2" charset="0"/>
                <a:cs typeface="Arial" panose="020B0604020202020204" pitchFamily="34" charset="0"/>
              </a:rPr>
              <a:t> </a:t>
            </a:r>
            <a:r>
              <a:rPr lang="en-GB" sz="1800" u="sng" spc="-6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6"/>
              </a:rPr>
              <a:t>Link </a:t>
            </a:r>
            <a:r>
              <a:rPr lang="en-GB" sz="1800" u="sng" spc="3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6"/>
              </a:rPr>
              <a:t>to </a:t>
            </a:r>
            <a:r>
              <a:rPr lang="en-GB" sz="1800" u="sng" spc="2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6"/>
              </a:rPr>
              <a:t>the </a:t>
            </a:r>
            <a:r>
              <a:rPr lang="en-GB" sz="1800" u="sng" spc="-6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6"/>
              </a:rPr>
              <a:t>latest</a:t>
            </a:r>
            <a:r>
              <a:rPr lang="en-GB" sz="1800" u="sng" spc="105"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6"/>
              </a:rPr>
              <a:t> </a:t>
            </a:r>
            <a:r>
              <a:rPr lang="en-GB" sz="1800" u="sng" spc="-6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6"/>
              </a:rPr>
              <a:t>version.</a:t>
            </a:r>
            <a:endParaRPr lang="en-GB" sz="1800" u="sng" spc="-60" dirty="0">
              <a:solidFill>
                <a:srgbClr val="0000ED"/>
              </a:solidFill>
              <a:effectLst/>
              <a:latin typeface="Poppins" panose="020B0502040204020203" pitchFamily="2" charset="0"/>
              <a:ea typeface="Poppins" panose="020B0502040204020203" pitchFamily="2" charset="0"/>
              <a:cs typeface="Arial" panose="020B0604020202020204" pitchFamily="34" charset="0"/>
            </a:endParaRPr>
          </a:p>
          <a:p>
            <a:pPr>
              <a:lnSpc>
                <a:spcPts val="1105"/>
              </a:lnSpc>
              <a:buSzPts val="1050"/>
              <a:tabLst>
                <a:tab pos="457200" algn="l"/>
              </a:tabLst>
            </a:pPr>
            <a:endParaRPr lang="en-GB" sz="1800" spc="-60" dirty="0">
              <a:effectLst/>
              <a:latin typeface="Arial" panose="020B0604020202020204" pitchFamily="34" charset="0"/>
              <a:ea typeface="Poppins" panose="020B0502040204020203" pitchFamily="2" charset="0"/>
            </a:endParaRPr>
          </a:p>
          <a:p>
            <a:pPr>
              <a:lnSpc>
                <a:spcPts val="1525"/>
              </a:lnSpc>
              <a:buSzPts val="1050"/>
              <a:tabLst>
                <a:tab pos="457200" algn="l"/>
              </a:tabLst>
            </a:pPr>
            <a:r>
              <a:rPr lang="en-GB" sz="1800" u="sng" spc="-6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7"/>
              </a:rPr>
              <a:t>EU </a:t>
            </a:r>
            <a:r>
              <a:rPr lang="en-GB" sz="1800" u="sng" spc="-15"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7"/>
              </a:rPr>
              <a:t>2015/1018: </a:t>
            </a:r>
            <a:r>
              <a:rPr lang="en-GB" sz="1800" u="sng" spc="-6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7"/>
              </a:rPr>
              <a:t>EU </a:t>
            </a:r>
            <a:r>
              <a:rPr lang="en-GB" sz="1800" u="sng" spc="-25"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7"/>
              </a:rPr>
              <a:t>mandator</a:t>
            </a:r>
            <a:r>
              <a:rPr lang="en-GB" sz="1800" u="none" strike="noStrike" spc="-25"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7"/>
              </a:rPr>
              <a:t>y</a:t>
            </a:r>
            <a:r>
              <a:rPr lang="en-GB" sz="1800" u="sng" spc="-25"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7"/>
              </a:rPr>
              <a:t> </a:t>
            </a:r>
            <a:r>
              <a:rPr lang="en-GB" sz="1800" u="sng" spc="-6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7"/>
              </a:rPr>
              <a:t>reporting </a:t>
            </a:r>
            <a:r>
              <a:rPr lang="en-GB" sz="1800" u="sng" spc="-15"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7"/>
              </a:rPr>
              <a:t>guidance</a:t>
            </a:r>
            <a:r>
              <a:rPr lang="en-GB" sz="1800" u="sng" spc="-60" dirty="0">
                <a:solidFill>
                  <a:srgbClr val="0000ED"/>
                </a:solidFill>
                <a:effectLst/>
                <a:latin typeface="Poppins" panose="020B0502040204020203" pitchFamily="2" charset="0"/>
                <a:ea typeface="Poppins" panose="020B0502040204020203" pitchFamily="2" charset="0"/>
                <a:cs typeface="Arial" panose="020B0604020202020204" pitchFamily="34" charset="0"/>
                <a:hlinkClick r:id="rId7"/>
              </a:rPr>
              <a:t> (29/06/2015)</a:t>
            </a:r>
            <a:endParaRPr lang="en-GB" sz="1800" spc="-60" dirty="0">
              <a:effectLst/>
              <a:latin typeface="Arial" panose="020B0604020202020204" pitchFamily="34" charset="0"/>
              <a:ea typeface="Poppins" panose="020B0502040204020203" pitchFamily="2" charset="0"/>
            </a:endParaRPr>
          </a:p>
          <a:p>
            <a:pPr marL="0" indent="0">
              <a:buNone/>
            </a:pPr>
            <a:endParaRPr lang="en-GB" b="1" dirty="0">
              <a:solidFill>
                <a:srgbClr val="FF0000"/>
              </a:solidFill>
            </a:endParaRPr>
          </a:p>
          <a:p>
            <a:pPr algn="ctr">
              <a:buNone/>
            </a:pPr>
            <a:r>
              <a:rPr lang="en-GB" b="1" dirty="0">
                <a:solidFill>
                  <a:srgbClr val="FF0000"/>
                </a:solidFill>
              </a:rPr>
              <a:t>PLEASE CHECK REGULARLY FOR REVISIONS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472" y="0"/>
            <a:ext cx="8229600" cy="1143000"/>
          </a:xfrm>
        </p:spPr>
        <p:txBody>
          <a:bodyPr/>
          <a:lstStyle/>
          <a:p>
            <a:r>
              <a:rPr lang="en-GB" dirty="0">
                <a:effectLst>
                  <a:outerShdw blurRad="38100" dist="38100" dir="2700000" algn="tl">
                    <a:srgbClr val="000000">
                      <a:alpha val="43137"/>
                    </a:srgbClr>
                  </a:outerShdw>
                </a:effectLst>
              </a:rPr>
              <a:t>AIRSPACE AND THE LAW</a:t>
            </a:r>
            <a:endParaRPr lang="en-GB" dirty="0"/>
          </a:p>
        </p:txBody>
      </p:sp>
      <p:sp>
        <p:nvSpPr>
          <p:cNvPr id="4" name="Content Placeholder 3"/>
          <p:cNvSpPr>
            <a:spLocks noGrp="1"/>
          </p:cNvSpPr>
          <p:nvPr>
            <p:ph idx="1"/>
          </p:nvPr>
        </p:nvSpPr>
        <p:spPr>
          <a:xfrm>
            <a:off x="571472" y="980728"/>
            <a:ext cx="8229600" cy="1828800"/>
          </a:xfrm>
        </p:spPr>
        <p:txBody>
          <a:bodyPr>
            <a:normAutofit fontScale="92500" lnSpcReduction="10000"/>
          </a:bodyPr>
          <a:lstStyle/>
          <a:p>
            <a:pPr algn="ctr">
              <a:buNone/>
            </a:pPr>
            <a:r>
              <a:rPr lang="en-GB" sz="3500" b="1" u="sng" dirty="0">
                <a:solidFill>
                  <a:schemeClr val="bg1">
                    <a:lumMod val="65000"/>
                    <a:lumOff val="35000"/>
                  </a:schemeClr>
                </a:solidFill>
              </a:rPr>
              <a:t>THE RULES - WHERE CAN I FLY?</a:t>
            </a:r>
          </a:p>
          <a:p>
            <a:pPr algn="ctr">
              <a:buNone/>
            </a:pPr>
            <a:r>
              <a:rPr lang="en-GB" sz="1600" b="1" u="sng" dirty="0">
                <a:solidFill>
                  <a:schemeClr val="bg1">
                    <a:lumMod val="65000"/>
                    <a:lumOff val="35000"/>
                  </a:schemeClr>
                </a:solidFill>
              </a:rPr>
              <a:t>Drone and Model Aircraft Code</a:t>
            </a:r>
          </a:p>
          <a:p>
            <a:pPr algn="ctr">
              <a:buNone/>
            </a:pPr>
            <a:r>
              <a:rPr lang="en-GB" sz="1600" b="1" u="sng" dirty="0">
                <a:solidFill>
                  <a:schemeClr val="bg1">
                    <a:lumMod val="65000"/>
                    <a:lumOff val="35000"/>
                  </a:schemeClr>
                </a:solidFill>
                <a:hlinkClick r:id="rId2"/>
              </a:rPr>
              <a:t>https://register-drones.caa.co.uk/drone-code</a:t>
            </a:r>
            <a:endParaRPr lang="en-GB" sz="1600" b="1" u="sng" dirty="0">
              <a:solidFill>
                <a:schemeClr val="bg1">
                  <a:lumMod val="65000"/>
                  <a:lumOff val="35000"/>
                </a:schemeClr>
              </a:solidFill>
            </a:endParaRPr>
          </a:p>
          <a:p>
            <a:pPr algn="ctr">
              <a:buNone/>
            </a:pPr>
            <a:r>
              <a:rPr lang="en-GB" sz="1600" b="1" u="sng" dirty="0">
                <a:solidFill>
                  <a:schemeClr val="bg1">
                    <a:lumMod val="65000"/>
                    <a:lumOff val="35000"/>
                  </a:schemeClr>
                </a:solidFill>
              </a:rPr>
              <a:t>Where can I fly?</a:t>
            </a:r>
          </a:p>
          <a:p>
            <a:pPr marL="0" indent="0" algn="ctr">
              <a:buNone/>
            </a:pPr>
            <a:r>
              <a:rPr lang="en-GB" sz="1600" b="1" dirty="0">
                <a:solidFill>
                  <a:schemeClr val="bg1">
                    <a:lumMod val="65000"/>
                    <a:lumOff val="35000"/>
                  </a:schemeClr>
                </a:solidFill>
                <a:hlinkClick r:id="rId3"/>
              </a:rPr>
              <a:t>https://www.caa.co.uk/drones/getting-started-with-drones-and-model-aircraft/drone-code/drone-code-overview/</a:t>
            </a:r>
            <a:endParaRPr lang="en-GB" sz="1600" b="1" dirty="0">
              <a:solidFill>
                <a:schemeClr val="bg1">
                  <a:lumMod val="65000"/>
                  <a:lumOff val="35000"/>
                </a:schemeClr>
              </a:solidFill>
            </a:endParaRPr>
          </a:p>
          <a:p>
            <a:pPr marL="0" indent="0" algn="ctr">
              <a:buNone/>
            </a:pPr>
            <a:endParaRPr lang="en-GB" sz="2000" b="1" dirty="0">
              <a:solidFill>
                <a:schemeClr val="bg1">
                  <a:lumMod val="65000"/>
                  <a:lumOff val="35000"/>
                </a:schemeClr>
              </a:solidFill>
            </a:endParaRPr>
          </a:p>
          <a:p>
            <a:pPr marL="0" indent="0">
              <a:buNone/>
            </a:pPr>
            <a:endParaRPr lang="en-GB" sz="1600" b="1" dirty="0">
              <a:solidFill>
                <a:schemeClr val="bg1">
                  <a:lumMod val="65000"/>
                  <a:lumOff val="35000"/>
                </a:schemeClr>
              </a:solidFill>
            </a:endParaRPr>
          </a:p>
          <a:p>
            <a:pPr marL="0" indent="0">
              <a:buNone/>
            </a:pPr>
            <a:endParaRPr lang="en-GB" b="1" dirty="0">
              <a:solidFill>
                <a:schemeClr val="bg1">
                  <a:lumMod val="65000"/>
                  <a:lumOff val="35000"/>
                </a:schemeClr>
              </a:solidFill>
            </a:endParaRPr>
          </a:p>
        </p:txBody>
      </p:sp>
      <p:sp>
        <p:nvSpPr>
          <p:cNvPr id="3" name="TextBox 2">
            <a:extLst>
              <a:ext uri="{FF2B5EF4-FFF2-40B4-BE49-F238E27FC236}">
                <a16:creationId xmlns:a16="http://schemas.microsoft.com/office/drawing/2014/main" id="{BBACB14F-7253-4E10-BBF7-EC291EB67863}"/>
              </a:ext>
            </a:extLst>
          </p:cNvPr>
          <p:cNvSpPr txBox="1"/>
          <p:nvPr/>
        </p:nvSpPr>
        <p:spPr>
          <a:xfrm>
            <a:off x="1820090" y="6032535"/>
            <a:ext cx="4048054" cy="684560"/>
          </a:xfrm>
          <a:prstGeom prst="rect">
            <a:avLst/>
          </a:prstGeom>
          <a:noFill/>
        </p:spPr>
        <p:txBody>
          <a:bodyPr wrap="square" rtlCol="0">
            <a:spAutoFit/>
          </a:bodyPr>
          <a:lstStyle/>
          <a:p>
            <a:endParaRPr lang="en-GB" dirty="0"/>
          </a:p>
        </p:txBody>
      </p:sp>
      <p:pic>
        <p:nvPicPr>
          <p:cNvPr id="1028" name="Picture 4">
            <a:extLst>
              <a:ext uri="{FF2B5EF4-FFF2-40B4-BE49-F238E27FC236}">
                <a16:creationId xmlns:a16="http://schemas.microsoft.com/office/drawing/2014/main" id="{9134546C-518B-4581-A14E-C5531EF06F8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231111" y="3027250"/>
            <a:ext cx="6681777" cy="380530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472" y="0"/>
            <a:ext cx="8229600" cy="1143000"/>
          </a:xfrm>
        </p:spPr>
        <p:txBody>
          <a:bodyPr/>
          <a:lstStyle/>
          <a:p>
            <a:r>
              <a:rPr lang="en-GB" dirty="0">
                <a:effectLst>
                  <a:outerShdw blurRad="38100" dist="38100" dir="2700000" algn="tl">
                    <a:srgbClr val="000000">
                      <a:alpha val="43137"/>
                    </a:srgbClr>
                  </a:outerShdw>
                </a:effectLst>
              </a:rPr>
              <a:t>AIRSPACE AND THE LAW</a:t>
            </a:r>
            <a:endParaRPr lang="en-GB" dirty="0"/>
          </a:p>
        </p:txBody>
      </p:sp>
      <p:sp>
        <p:nvSpPr>
          <p:cNvPr id="4" name="Content Placeholder 3"/>
          <p:cNvSpPr>
            <a:spLocks noGrp="1"/>
          </p:cNvSpPr>
          <p:nvPr>
            <p:ph idx="1"/>
          </p:nvPr>
        </p:nvSpPr>
        <p:spPr>
          <a:xfrm>
            <a:off x="571472" y="980728"/>
            <a:ext cx="8229600" cy="4320480"/>
          </a:xfrm>
        </p:spPr>
        <p:txBody>
          <a:bodyPr>
            <a:normAutofit/>
          </a:bodyPr>
          <a:lstStyle/>
          <a:p>
            <a:pPr algn="ctr">
              <a:buNone/>
            </a:pPr>
            <a:r>
              <a:rPr lang="en-GB" sz="3500" b="1" u="sng" dirty="0">
                <a:solidFill>
                  <a:schemeClr val="bg1">
                    <a:lumMod val="65000"/>
                    <a:lumOff val="35000"/>
                  </a:schemeClr>
                </a:solidFill>
              </a:rPr>
              <a:t>THE RULES - WHERE CAN I FLY?</a:t>
            </a:r>
          </a:p>
          <a:p>
            <a:pPr marL="0" indent="0">
              <a:buNone/>
            </a:pPr>
            <a:endParaRPr lang="en-GB" sz="2000" b="1" dirty="0">
              <a:solidFill>
                <a:schemeClr val="bg1">
                  <a:lumMod val="65000"/>
                  <a:lumOff val="35000"/>
                </a:schemeClr>
              </a:solidFill>
            </a:endParaRPr>
          </a:p>
          <a:p>
            <a:pPr marL="0" indent="0">
              <a:buNone/>
            </a:pPr>
            <a:r>
              <a:rPr lang="en-GB" sz="2000" b="1" dirty="0">
                <a:solidFill>
                  <a:schemeClr val="bg1">
                    <a:lumMod val="65000"/>
                    <a:lumOff val="35000"/>
                  </a:schemeClr>
                </a:solidFill>
              </a:rPr>
              <a:t>HELIGUY – 2023 Guidance</a:t>
            </a:r>
          </a:p>
          <a:p>
            <a:pPr marL="0" indent="0">
              <a:buNone/>
            </a:pPr>
            <a:endParaRPr lang="en-GB" sz="2000" b="1" dirty="0">
              <a:solidFill>
                <a:schemeClr val="bg1">
                  <a:lumMod val="65000"/>
                  <a:lumOff val="35000"/>
                </a:schemeClr>
              </a:solidFill>
            </a:endParaRPr>
          </a:p>
          <a:p>
            <a:pPr marL="0" indent="0">
              <a:buNone/>
            </a:pPr>
            <a:r>
              <a:rPr lang="en-GB" sz="1800" b="1" u="sng" kern="50" dirty="0">
                <a:solidFill>
                  <a:srgbClr val="FF0000"/>
                </a:solidFill>
                <a:effectLst/>
                <a:latin typeface="Calibri" panose="020F0502020204030204" pitchFamily="34" charset="0"/>
                <a:ea typeface="SimSun" panose="02010600030101010101" pitchFamily="2" charset="-122"/>
                <a:hlinkClick r:id="rId2"/>
              </a:rPr>
              <a:t>https://www.heliguy.com/blogs/posts/uk-drone-laws-where-can-i-fly</a:t>
            </a:r>
            <a:endParaRPr lang="en-GB" sz="1800" b="1" u="sng" kern="50" dirty="0">
              <a:solidFill>
                <a:srgbClr val="FF0000"/>
              </a:solidFill>
              <a:effectLst/>
              <a:latin typeface="Calibri" panose="020F0502020204030204" pitchFamily="34" charset="0"/>
              <a:ea typeface="SimSun" panose="02010600030101010101" pitchFamily="2" charset="-122"/>
            </a:endParaRPr>
          </a:p>
          <a:p>
            <a:pPr marL="0" indent="0">
              <a:buNone/>
            </a:pPr>
            <a:endParaRPr lang="en-GB" sz="2000" b="1" dirty="0">
              <a:solidFill>
                <a:schemeClr val="bg1">
                  <a:lumMod val="65000"/>
                  <a:lumOff val="35000"/>
                </a:schemeClr>
              </a:solidFill>
            </a:endParaRPr>
          </a:p>
          <a:p>
            <a:pPr marL="0" indent="0">
              <a:buNone/>
            </a:pPr>
            <a:endParaRPr lang="en-GB" sz="1600" b="1" dirty="0">
              <a:solidFill>
                <a:schemeClr val="bg1">
                  <a:lumMod val="65000"/>
                  <a:lumOff val="35000"/>
                </a:schemeClr>
              </a:solidFill>
            </a:endParaRPr>
          </a:p>
          <a:p>
            <a:pPr marL="0" indent="0">
              <a:buNone/>
            </a:pPr>
            <a:r>
              <a:rPr lang="en-GB" sz="1800" b="1" dirty="0">
                <a:solidFill>
                  <a:schemeClr val="bg1">
                    <a:lumMod val="65000"/>
                    <a:lumOff val="35000"/>
                  </a:schemeClr>
                </a:solidFill>
              </a:rPr>
              <a:t>FPV</a:t>
            </a:r>
          </a:p>
          <a:p>
            <a:pPr marL="0" indent="0">
              <a:buNone/>
            </a:pPr>
            <a:r>
              <a:rPr lang="en-GB" sz="1800" b="1" dirty="0">
                <a:solidFill>
                  <a:schemeClr val="bg1">
                    <a:lumMod val="65000"/>
                    <a:lumOff val="35000"/>
                  </a:schemeClr>
                </a:solidFill>
                <a:hlinkClick r:id="rId3"/>
              </a:rPr>
              <a:t>https://www.caa.co.uk/drones/moving-on-to-more-advanced-flying/first-person-view-fpv/</a:t>
            </a:r>
            <a:endParaRPr lang="en-GB" sz="1800" b="1" dirty="0">
              <a:solidFill>
                <a:schemeClr val="bg1">
                  <a:lumMod val="65000"/>
                  <a:lumOff val="35000"/>
                </a:schemeClr>
              </a:solidFill>
            </a:endParaRPr>
          </a:p>
          <a:p>
            <a:pPr marL="0" indent="0">
              <a:buNone/>
            </a:pPr>
            <a:endParaRPr lang="en-GB" sz="1800" b="1" dirty="0">
              <a:solidFill>
                <a:schemeClr val="bg1">
                  <a:lumMod val="65000"/>
                  <a:lumOff val="35000"/>
                </a:schemeClr>
              </a:solidFill>
            </a:endParaRPr>
          </a:p>
          <a:p>
            <a:pPr marL="0" indent="0">
              <a:buNone/>
            </a:pPr>
            <a:endParaRPr lang="en-GB" b="1" dirty="0">
              <a:solidFill>
                <a:schemeClr val="bg1">
                  <a:lumMod val="65000"/>
                  <a:lumOff val="35000"/>
                </a:schemeClr>
              </a:solidFill>
            </a:endParaRPr>
          </a:p>
        </p:txBody>
      </p:sp>
      <p:sp>
        <p:nvSpPr>
          <p:cNvPr id="3" name="TextBox 2">
            <a:extLst>
              <a:ext uri="{FF2B5EF4-FFF2-40B4-BE49-F238E27FC236}">
                <a16:creationId xmlns:a16="http://schemas.microsoft.com/office/drawing/2014/main" id="{BBACB14F-7253-4E10-BBF7-EC291EB67863}"/>
              </a:ext>
            </a:extLst>
          </p:cNvPr>
          <p:cNvSpPr txBox="1"/>
          <p:nvPr/>
        </p:nvSpPr>
        <p:spPr>
          <a:xfrm>
            <a:off x="1820090" y="6032535"/>
            <a:ext cx="4048054" cy="684560"/>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31236204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E123B-4E82-4C86-9639-967F01275ADB}"/>
              </a:ext>
            </a:extLst>
          </p:cNvPr>
          <p:cNvSpPr>
            <a:spLocks noGrp="1"/>
          </p:cNvSpPr>
          <p:nvPr>
            <p:ph type="title"/>
          </p:nvPr>
        </p:nvSpPr>
        <p:spPr/>
        <p:txBody>
          <a:bodyPr/>
          <a:lstStyle/>
          <a:p>
            <a:r>
              <a:rPr lang="en-GB" dirty="0">
                <a:effectLst>
                  <a:outerShdw blurRad="38100" dist="38100" dir="2700000" algn="tl">
                    <a:srgbClr val="000000">
                      <a:alpha val="43137"/>
                    </a:srgbClr>
                  </a:outerShdw>
                </a:effectLst>
              </a:rPr>
              <a:t>AIRSPACE AND THE LAW</a:t>
            </a:r>
            <a:endParaRPr lang="en-GB" dirty="0"/>
          </a:p>
        </p:txBody>
      </p:sp>
      <p:sp>
        <p:nvSpPr>
          <p:cNvPr id="3" name="Content Placeholder 2">
            <a:extLst>
              <a:ext uri="{FF2B5EF4-FFF2-40B4-BE49-F238E27FC236}">
                <a16:creationId xmlns:a16="http://schemas.microsoft.com/office/drawing/2014/main" id="{345472A1-228A-4E80-AE6A-9CE3525543B3}"/>
              </a:ext>
            </a:extLst>
          </p:cNvPr>
          <p:cNvSpPr>
            <a:spLocks noGrp="1"/>
          </p:cNvSpPr>
          <p:nvPr>
            <p:ph idx="1"/>
          </p:nvPr>
        </p:nvSpPr>
        <p:spPr/>
        <p:txBody>
          <a:bodyPr/>
          <a:lstStyle/>
          <a:p>
            <a:pPr marL="0" indent="0" algn="ctr">
              <a:buNone/>
            </a:pPr>
            <a:r>
              <a:rPr lang="en-GB" b="1" u="sng" dirty="0">
                <a:solidFill>
                  <a:schemeClr val="bg1">
                    <a:lumMod val="65000"/>
                    <a:lumOff val="35000"/>
                  </a:schemeClr>
                </a:solidFill>
              </a:rPr>
              <a:t>PERMISSION TO FLY YOUR UAV</a:t>
            </a:r>
          </a:p>
          <a:p>
            <a:pPr marL="0" indent="0" algn="ctr">
              <a:buNone/>
            </a:pPr>
            <a:endParaRPr lang="en-GB" sz="2800" b="1" u="sng" dirty="0">
              <a:solidFill>
                <a:schemeClr val="bg1">
                  <a:lumMod val="65000"/>
                  <a:lumOff val="35000"/>
                </a:schemeClr>
              </a:solidFill>
            </a:endParaRPr>
          </a:p>
          <a:p>
            <a:pPr marL="0" indent="0" algn="ctr">
              <a:buNone/>
            </a:pPr>
            <a:r>
              <a:rPr lang="en-GB" sz="2800" b="1" u="sng" dirty="0">
                <a:solidFill>
                  <a:schemeClr val="bg1">
                    <a:lumMod val="65000"/>
                    <a:lumOff val="35000"/>
                  </a:schemeClr>
                </a:solidFill>
              </a:rPr>
              <a:t>Flying from Public Right of Way (take note for filming and photography)</a:t>
            </a:r>
          </a:p>
          <a:p>
            <a:pPr marL="0" indent="0" algn="ctr">
              <a:buNone/>
            </a:pPr>
            <a:endParaRPr lang="en-GB" sz="2800" b="1" u="sng" dirty="0">
              <a:solidFill>
                <a:schemeClr val="bg1">
                  <a:lumMod val="65000"/>
                  <a:lumOff val="35000"/>
                </a:schemeClr>
              </a:solidFill>
            </a:endParaRPr>
          </a:p>
          <a:p>
            <a:pPr marL="0" indent="0" algn="ctr">
              <a:buNone/>
            </a:pPr>
            <a:endParaRPr lang="en-GB" sz="2800" b="1" u="sng" dirty="0">
              <a:solidFill>
                <a:schemeClr val="bg1">
                  <a:lumMod val="65000"/>
                  <a:lumOff val="35000"/>
                </a:schemeClr>
              </a:solidFill>
            </a:endParaRPr>
          </a:p>
          <a:p>
            <a:endParaRPr lang="en-GB" dirty="0"/>
          </a:p>
        </p:txBody>
      </p:sp>
    </p:spTree>
    <p:extLst>
      <p:ext uri="{BB962C8B-B14F-4D97-AF65-F5344CB8AC3E}">
        <p14:creationId xmlns:p14="http://schemas.microsoft.com/office/powerpoint/2010/main" val="34956254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AIRSPACE AND THE LAW</a:t>
            </a:r>
            <a:endParaRPr lang="en-GB" dirty="0"/>
          </a:p>
        </p:txBody>
      </p:sp>
      <p:sp>
        <p:nvSpPr>
          <p:cNvPr id="3" name="Content Placeholder 2"/>
          <p:cNvSpPr>
            <a:spLocks noGrp="1"/>
          </p:cNvSpPr>
          <p:nvPr>
            <p:ph idx="1"/>
          </p:nvPr>
        </p:nvSpPr>
        <p:spPr>
          <a:xfrm>
            <a:off x="457200" y="1214422"/>
            <a:ext cx="8229600" cy="5500726"/>
          </a:xfrm>
        </p:spPr>
        <p:txBody>
          <a:bodyPr>
            <a:normAutofit/>
          </a:bodyPr>
          <a:lstStyle/>
          <a:p>
            <a:pPr algn="ctr">
              <a:buNone/>
            </a:pPr>
            <a:r>
              <a:rPr lang="en-GB" sz="3900" b="1" u="sng" dirty="0">
                <a:solidFill>
                  <a:schemeClr val="bg1">
                    <a:lumMod val="65000"/>
                    <a:lumOff val="35000"/>
                  </a:schemeClr>
                </a:solidFill>
              </a:rPr>
              <a:t>Regulations</a:t>
            </a:r>
          </a:p>
          <a:p>
            <a:pPr algn="ctr">
              <a:buNone/>
            </a:pPr>
            <a:r>
              <a:rPr lang="en-GB" sz="2800" b="1" dirty="0">
                <a:solidFill>
                  <a:schemeClr val="bg1">
                    <a:lumMod val="65000"/>
                    <a:lumOff val="35000"/>
                  </a:schemeClr>
                </a:solidFill>
              </a:rPr>
              <a:t>Very useful information and videos from </a:t>
            </a:r>
            <a:r>
              <a:rPr lang="en-GB" sz="2800" b="1" dirty="0" err="1">
                <a:solidFill>
                  <a:schemeClr val="bg1">
                    <a:lumMod val="65000"/>
                    <a:lumOff val="35000"/>
                  </a:schemeClr>
                </a:solidFill>
              </a:rPr>
              <a:t>Heliguy</a:t>
            </a:r>
            <a:r>
              <a:rPr lang="en-GB" sz="2800" b="1" dirty="0">
                <a:solidFill>
                  <a:schemeClr val="bg1">
                    <a:lumMod val="65000"/>
                    <a:lumOff val="35000"/>
                  </a:schemeClr>
                </a:solidFill>
              </a:rPr>
              <a:t> about Drone Law and the New Regulations</a:t>
            </a:r>
            <a:endParaRPr lang="en-GB" sz="3300" b="1" dirty="0">
              <a:solidFill>
                <a:schemeClr val="bg1">
                  <a:lumMod val="65000"/>
                  <a:lumOff val="35000"/>
                </a:schemeClr>
              </a:solidFill>
            </a:endParaRPr>
          </a:p>
          <a:p>
            <a:pPr algn="ctr">
              <a:buNone/>
            </a:pPr>
            <a:endParaRPr lang="en-GB" sz="2100" b="1" u="sng" dirty="0">
              <a:solidFill>
                <a:schemeClr val="bg1">
                  <a:lumMod val="65000"/>
                  <a:lumOff val="35000"/>
                </a:schemeClr>
              </a:solidFill>
            </a:endParaRPr>
          </a:p>
          <a:p>
            <a:r>
              <a:rPr lang="en-GB" b="1" dirty="0"/>
              <a:t> </a:t>
            </a:r>
            <a:r>
              <a:rPr lang="en-GB" b="1" u="sng" dirty="0">
                <a:hlinkClick r:id="rId2"/>
              </a:rPr>
              <a:t>https://www.heliguy.com/blogs/posts/uk-drone-laws-where-can-i-fly</a:t>
            </a:r>
            <a:endParaRPr lang="en-GB" dirty="0"/>
          </a:p>
          <a:p>
            <a:pPr algn="ctr">
              <a:buNone/>
            </a:pPr>
            <a:endParaRPr lang="en-GB" sz="2100" b="1" u="sng" dirty="0">
              <a:solidFill>
                <a:schemeClr val="bg1">
                  <a:lumMod val="65000"/>
                  <a:lumOff val="35000"/>
                </a:schemeClr>
              </a:solidFill>
            </a:endParaRPr>
          </a:p>
          <a:p>
            <a:pPr algn="ctr">
              <a:buNone/>
            </a:pPr>
            <a:r>
              <a:rPr lang="en-GB" sz="2100" b="1" dirty="0">
                <a:solidFill>
                  <a:srgbClr val="002060"/>
                </a:solidFill>
                <a:hlinkClick r:id="rId3">
                  <a:extLst>
                    <a:ext uri="{A12FA001-AC4F-418D-AE19-62706E023703}">
                      <ahyp:hlinkClr xmlns:ahyp="http://schemas.microsoft.com/office/drawing/2018/hyperlinkcolor" val="tx"/>
                    </a:ext>
                  </a:extLst>
                </a:hlinkClick>
              </a:rPr>
              <a:t>OPEN CATEGORY -  </a:t>
            </a:r>
            <a:r>
              <a:rPr lang="en-GB" sz="2100" b="1" u="sng" dirty="0">
                <a:solidFill>
                  <a:srgbClr val="0000FF"/>
                </a:solidFill>
                <a:hlinkClick r:id="rId4"/>
              </a:rPr>
              <a:t>https://www.youtube.com/watch?v=W5WbrCBY4pk</a:t>
            </a:r>
            <a:endParaRPr lang="en-GB" sz="2100" b="1" u="sng" dirty="0">
              <a:solidFill>
                <a:srgbClr val="0000FF"/>
              </a:solidFill>
            </a:endParaRPr>
          </a:p>
          <a:p>
            <a:pPr algn="ctr">
              <a:buNone/>
            </a:pPr>
            <a:endParaRPr lang="en-GB" sz="2100" b="1" u="sng" dirty="0">
              <a:solidFill>
                <a:srgbClr val="0000FF"/>
              </a:solidFill>
              <a:hlinkClick r:id="rId5">
                <a:extLst>
                  <a:ext uri="{A12FA001-AC4F-418D-AE19-62706E023703}">
                    <ahyp:hlinkClr xmlns:ahyp="http://schemas.microsoft.com/office/drawing/2018/hyperlinkcolor" val="tx"/>
                  </a:ext>
                </a:extLst>
              </a:hlinkClick>
            </a:endParaRPr>
          </a:p>
          <a:p>
            <a:pPr algn="ctr">
              <a:buNone/>
            </a:pPr>
            <a:r>
              <a:rPr lang="en-GB" sz="2100" b="1" u="sng" dirty="0">
                <a:solidFill>
                  <a:srgbClr val="002060"/>
                </a:solidFill>
                <a:hlinkClick r:id="rId5">
                  <a:extLst>
                    <a:ext uri="{A12FA001-AC4F-418D-AE19-62706E023703}">
                      <ahyp:hlinkClr xmlns:ahyp="http://schemas.microsoft.com/office/drawing/2018/hyperlinkcolor" val="tx"/>
                    </a:ext>
                  </a:extLst>
                </a:hlinkClick>
              </a:rPr>
              <a:t>FPV - </a:t>
            </a:r>
            <a:r>
              <a:rPr lang="en-GB" sz="2100" b="1" u="sng" dirty="0">
                <a:solidFill>
                  <a:srgbClr val="0000FF"/>
                </a:solidFill>
                <a:hlinkClick r:id="rId5">
                  <a:extLst>
                    <a:ext uri="{A12FA001-AC4F-418D-AE19-62706E023703}">
                      <ahyp:hlinkClr xmlns:ahyp="http://schemas.microsoft.com/office/drawing/2018/hyperlinkcolor" val="tx"/>
                    </a:ext>
                  </a:extLst>
                </a:hlinkClick>
              </a:rPr>
              <a:t>https://www.heliguy.com/blogs/posts/fpv-drone-laws-uk</a:t>
            </a:r>
            <a:endParaRPr lang="en-GB" sz="2100" b="1" u="sng" dirty="0">
              <a:solidFill>
                <a:schemeClr val="bg1">
                  <a:lumMod val="65000"/>
                  <a:lumOff val="35000"/>
                </a:schemeClr>
              </a:solidFill>
            </a:endParaRPr>
          </a:p>
          <a:p>
            <a:pPr algn="ctr">
              <a:buNone/>
            </a:pPr>
            <a:endParaRPr lang="en-GB" sz="1600" b="1" u="sng" dirty="0">
              <a:solidFill>
                <a:schemeClr val="bg1">
                  <a:lumMod val="65000"/>
                  <a:lumOff val="35000"/>
                </a:schemeClr>
              </a:solidFill>
            </a:endParaRPr>
          </a:p>
          <a:p>
            <a:pPr algn="ctr">
              <a:buNone/>
            </a:pPr>
            <a:endParaRPr lang="en-GB" sz="1900" dirty="0"/>
          </a:p>
          <a:p>
            <a:pPr algn="ctr">
              <a:buNone/>
            </a:pPr>
            <a:endParaRPr lang="en-GB" sz="1900" b="1" u="sng" dirty="0">
              <a:solidFill>
                <a:schemeClr val="bg1">
                  <a:lumMod val="65000"/>
                  <a:lumOff val="35000"/>
                </a:schemeClr>
              </a:solidFill>
            </a:endParaRPr>
          </a:p>
          <a:p>
            <a:pPr>
              <a:buNone/>
            </a:pPr>
            <a:endParaRPr lang="en-GB" sz="3900" b="1" u="sng" dirty="0">
              <a:solidFill>
                <a:schemeClr val="bg1">
                  <a:lumMod val="65000"/>
                  <a:lumOff val="35000"/>
                </a:schemeClr>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5EBB4-0756-2862-412C-EE2D17083D94}"/>
              </a:ext>
            </a:extLst>
          </p:cNvPr>
          <p:cNvSpPr>
            <a:spLocks noGrp="1"/>
          </p:cNvSpPr>
          <p:nvPr>
            <p:ph type="title"/>
          </p:nvPr>
        </p:nvSpPr>
        <p:spPr/>
        <p:txBody>
          <a:bodyPr>
            <a:normAutofit fontScale="90000"/>
          </a:bodyPr>
          <a:lstStyle/>
          <a:p>
            <a:br>
              <a:rPr lang="en-GB" sz="3600" dirty="0">
                <a:solidFill>
                  <a:schemeClr val="bg1"/>
                </a:solidFill>
              </a:rPr>
            </a:br>
            <a:r>
              <a:rPr lang="en-GB" sz="3600" b="1" u="sng" dirty="0">
                <a:solidFill>
                  <a:schemeClr val="bg1">
                    <a:lumMod val="65000"/>
                    <a:lumOff val="35000"/>
                  </a:schemeClr>
                </a:solidFill>
              </a:rPr>
              <a:t>Flying your drone at NIGHT</a:t>
            </a:r>
            <a:br>
              <a:rPr lang="en-GB" sz="3600" b="1" u="sng" dirty="0">
                <a:solidFill>
                  <a:schemeClr val="bg1">
                    <a:lumMod val="65000"/>
                    <a:lumOff val="35000"/>
                  </a:schemeClr>
                </a:solidFill>
              </a:rPr>
            </a:br>
            <a:endParaRPr lang="en-GB" sz="3600" dirty="0">
              <a:solidFill>
                <a:schemeClr val="bg1"/>
              </a:solidFill>
            </a:endParaRPr>
          </a:p>
        </p:txBody>
      </p:sp>
      <p:sp>
        <p:nvSpPr>
          <p:cNvPr id="3" name="Content Placeholder 2">
            <a:extLst>
              <a:ext uri="{FF2B5EF4-FFF2-40B4-BE49-F238E27FC236}">
                <a16:creationId xmlns:a16="http://schemas.microsoft.com/office/drawing/2014/main" id="{A08B4B16-8679-78CD-873D-4E1ABCE27E7D}"/>
              </a:ext>
            </a:extLst>
          </p:cNvPr>
          <p:cNvSpPr>
            <a:spLocks noGrp="1"/>
          </p:cNvSpPr>
          <p:nvPr>
            <p:ph idx="1"/>
          </p:nvPr>
        </p:nvSpPr>
        <p:spPr/>
        <p:txBody>
          <a:bodyPr/>
          <a:lstStyle/>
          <a:p>
            <a:r>
              <a:rPr lang="en-GB" sz="1800" dirty="0">
                <a:hlinkClick r:id="rId2"/>
              </a:rPr>
              <a:t>https://www.youtube.com/watch?v=HIqjHLcMypU</a:t>
            </a:r>
            <a:endParaRPr lang="en-GB" sz="1800" dirty="0"/>
          </a:p>
          <a:p>
            <a:endParaRPr lang="en-GB" sz="1800" dirty="0"/>
          </a:p>
          <a:p>
            <a:r>
              <a:rPr lang="en-GB" sz="1800" dirty="0">
                <a:solidFill>
                  <a:schemeClr val="bg1">
                    <a:lumMod val="65000"/>
                    <a:lumOff val="35000"/>
                  </a:schemeClr>
                </a:solidFill>
              </a:rPr>
              <a:t>Dinefwr Deer - Thermal survey</a:t>
            </a:r>
          </a:p>
          <a:p>
            <a:r>
              <a:rPr lang="en-GB" sz="1800" dirty="0">
                <a:hlinkClick r:id="rId3"/>
              </a:rPr>
              <a:t>https://www.instagram.com/p/DKMSWnSAgkT/</a:t>
            </a:r>
            <a:endParaRPr lang="en-GB" sz="1800" dirty="0"/>
          </a:p>
          <a:p>
            <a:endParaRPr lang="en-GB" dirty="0"/>
          </a:p>
        </p:txBody>
      </p:sp>
    </p:spTree>
    <p:extLst>
      <p:ext uri="{BB962C8B-B14F-4D97-AF65-F5344CB8AC3E}">
        <p14:creationId xmlns:p14="http://schemas.microsoft.com/office/powerpoint/2010/main" val="31605764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AIRSPACE AND THE LAW</a:t>
            </a:r>
            <a:endParaRPr lang="en-GB" dirty="0"/>
          </a:p>
        </p:txBody>
      </p:sp>
      <p:sp>
        <p:nvSpPr>
          <p:cNvPr id="3" name="Content Placeholder 2"/>
          <p:cNvSpPr>
            <a:spLocks noGrp="1"/>
          </p:cNvSpPr>
          <p:nvPr>
            <p:ph idx="1"/>
          </p:nvPr>
        </p:nvSpPr>
        <p:spPr>
          <a:xfrm>
            <a:off x="457200" y="1052736"/>
            <a:ext cx="8229600" cy="5073427"/>
          </a:xfrm>
        </p:spPr>
        <p:txBody>
          <a:bodyPr>
            <a:normAutofit/>
          </a:bodyPr>
          <a:lstStyle/>
          <a:p>
            <a:pPr algn="ctr">
              <a:buNone/>
            </a:pPr>
            <a:r>
              <a:rPr lang="en-GB" b="1" u="sng" dirty="0">
                <a:solidFill>
                  <a:schemeClr val="bg1">
                    <a:lumMod val="65000"/>
                    <a:lumOff val="35000"/>
                  </a:schemeClr>
                </a:solidFill>
              </a:rPr>
              <a:t>RECAP: REGISTERING, OPERATIONAL AUTHORISATION , INSURANCE</a:t>
            </a:r>
          </a:p>
          <a:p>
            <a:pPr algn="ctr">
              <a:buNone/>
            </a:pPr>
            <a:endParaRPr lang="en-GB" b="1" u="sng" dirty="0">
              <a:solidFill>
                <a:schemeClr val="bg1">
                  <a:lumMod val="65000"/>
                  <a:lumOff val="35000"/>
                </a:schemeClr>
              </a:solidFill>
            </a:endParaRPr>
          </a:p>
          <a:p>
            <a:r>
              <a:rPr lang="en-GB" b="1" u="sng" dirty="0">
                <a:solidFill>
                  <a:schemeClr val="bg1">
                    <a:lumMod val="65000"/>
                    <a:lumOff val="35000"/>
                  </a:schemeClr>
                </a:solidFill>
              </a:rPr>
              <a:t>How to register your drone</a:t>
            </a:r>
          </a:p>
          <a:p>
            <a:r>
              <a:rPr lang="en-GB" sz="1600" dirty="0">
                <a:hlinkClick r:id="rId2"/>
              </a:rPr>
              <a:t>https://register-drones.caa.co.uk/individual</a:t>
            </a:r>
            <a:endParaRPr lang="en-GB" sz="1600" b="1" u="sng" dirty="0">
              <a:solidFill>
                <a:schemeClr val="bg1">
                  <a:lumMod val="65000"/>
                  <a:lumOff val="35000"/>
                </a:schemeClr>
              </a:solidFill>
            </a:endParaRPr>
          </a:p>
          <a:p>
            <a:r>
              <a:rPr lang="en-GB" b="1" u="sng" dirty="0">
                <a:solidFill>
                  <a:schemeClr val="bg1">
                    <a:lumMod val="65000"/>
                    <a:lumOff val="35000"/>
                  </a:schemeClr>
                </a:solidFill>
              </a:rPr>
              <a:t>Operational Authorisation (Specific Category)</a:t>
            </a:r>
          </a:p>
          <a:p>
            <a:r>
              <a:rPr lang="en-GB" sz="1700" dirty="0">
                <a:hlinkClick r:id="rId3"/>
              </a:rPr>
              <a:t>https://www.caa.co.uk/consumers/remotely-piloted-aircraft/flying-in-the-specific-category/</a:t>
            </a:r>
            <a:endParaRPr lang="en-GB" sz="1700" dirty="0"/>
          </a:p>
          <a:p>
            <a:r>
              <a:rPr lang="en-GB" b="1" u="sng" dirty="0">
                <a:solidFill>
                  <a:schemeClr val="bg1">
                    <a:lumMod val="65000"/>
                    <a:lumOff val="35000"/>
                  </a:schemeClr>
                </a:solidFill>
              </a:rPr>
              <a:t>Insurance </a:t>
            </a:r>
            <a:r>
              <a:rPr lang="en-GB" sz="1800" b="1" u="sng" dirty="0">
                <a:solidFill>
                  <a:schemeClr val="bg1">
                    <a:lumMod val="65000"/>
                    <a:lumOff val="35000"/>
                  </a:schemeClr>
                </a:solidFill>
              </a:rPr>
              <a:t>(examples)</a:t>
            </a:r>
          </a:p>
          <a:p>
            <a:r>
              <a:rPr lang="en-GB" sz="1600" dirty="0">
                <a:hlinkClick r:id="rId4"/>
              </a:rPr>
              <a:t>https://www.heliguy.com/drone-insurance-i15</a:t>
            </a:r>
            <a:endParaRPr lang="en-GB" sz="1600" dirty="0"/>
          </a:p>
          <a:p>
            <a:r>
              <a:rPr lang="en-GB" sz="1600" dirty="0">
                <a:hlinkClick r:id="rId5"/>
              </a:rPr>
              <a:t>https://www.moonrockinsurance.com/</a:t>
            </a:r>
            <a:endParaRPr lang="en-GB" sz="1600" dirty="0"/>
          </a:p>
          <a:p>
            <a:endParaRPr lang="en-GB" sz="1600" b="1" u="sng" dirty="0">
              <a:solidFill>
                <a:schemeClr val="bg1">
                  <a:lumMod val="65000"/>
                  <a:lumOff val="35000"/>
                </a:schemeClr>
              </a:solidFill>
            </a:endParaRPr>
          </a:p>
          <a:p>
            <a:pPr algn="ctr">
              <a:buNone/>
            </a:pPr>
            <a:endParaRPr lang="en-GB" b="1" u="sng"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a:effectLst>
                  <a:outerShdw blurRad="38100" dist="38100" dir="2700000" algn="tl">
                    <a:srgbClr val="000000">
                      <a:alpha val="43137"/>
                    </a:srgbClr>
                  </a:outerShdw>
                </a:effectLst>
              </a:rPr>
              <a:t>AIRSPACE AND THE LAW</a:t>
            </a:r>
            <a:endParaRPr lang="en-GB" dirty="0"/>
          </a:p>
        </p:txBody>
      </p:sp>
      <p:sp>
        <p:nvSpPr>
          <p:cNvPr id="3" name="Content Placeholder 2"/>
          <p:cNvSpPr>
            <a:spLocks noGrp="1"/>
          </p:cNvSpPr>
          <p:nvPr>
            <p:ph idx="1"/>
          </p:nvPr>
        </p:nvSpPr>
        <p:spPr/>
        <p:txBody>
          <a:bodyPr/>
          <a:lstStyle/>
          <a:p>
            <a:pPr algn="ctr">
              <a:buNone/>
            </a:pPr>
            <a:r>
              <a:rPr lang="en-GB" b="1" u="sng" dirty="0">
                <a:solidFill>
                  <a:schemeClr val="bg1">
                    <a:lumMod val="65000"/>
                    <a:lumOff val="35000"/>
                  </a:schemeClr>
                </a:solidFill>
              </a:rPr>
              <a:t>3. OPERATIONS MANUAL</a:t>
            </a:r>
          </a:p>
          <a:p>
            <a:pPr algn="ctr">
              <a:buNone/>
            </a:pPr>
            <a:endParaRPr lang="en-GB" b="1" u="sng" dirty="0">
              <a:solidFill>
                <a:schemeClr val="bg1">
                  <a:lumMod val="65000"/>
                  <a:lumOff val="35000"/>
                </a:schemeClr>
              </a:solidFill>
            </a:endParaRPr>
          </a:p>
          <a:p>
            <a:pPr algn="ctr">
              <a:buNone/>
            </a:pPr>
            <a:r>
              <a:rPr lang="en-GB" b="1" u="sng" dirty="0">
                <a:solidFill>
                  <a:srgbClr val="FF0000"/>
                </a:solidFill>
              </a:rPr>
              <a:t>OVERVIEW OF DW ‘OPS MANUAL’</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AIRSPACE AND THE LAW</a:t>
            </a:r>
            <a:endParaRPr lang="en-GB" dirty="0"/>
          </a:p>
        </p:txBody>
      </p:sp>
      <p:sp>
        <p:nvSpPr>
          <p:cNvPr id="4" name="Content Placeholder 2"/>
          <p:cNvSpPr>
            <a:spLocks noGrp="1"/>
          </p:cNvSpPr>
          <p:nvPr>
            <p:ph idx="1"/>
          </p:nvPr>
        </p:nvSpPr>
        <p:spPr/>
        <p:txBody>
          <a:bodyPr>
            <a:normAutofit/>
          </a:bodyPr>
          <a:lstStyle/>
          <a:p>
            <a:pPr algn="ctr">
              <a:buNone/>
            </a:pPr>
            <a:r>
              <a:rPr lang="en-GB" b="1" u="sng" dirty="0">
                <a:solidFill>
                  <a:schemeClr val="bg1">
                    <a:lumMod val="65000"/>
                    <a:lumOff val="35000"/>
                  </a:schemeClr>
                </a:solidFill>
              </a:rPr>
              <a:t>USEFUL WEBSITE AND APPS</a:t>
            </a:r>
          </a:p>
          <a:p>
            <a:r>
              <a:rPr lang="en-GB" sz="2000" b="1" dirty="0" err="1">
                <a:solidFill>
                  <a:schemeClr val="bg1">
                    <a:lumMod val="65000"/>
                    <a:lumOff val="35000"/>
                  </a:schemeClr>
                </a:solidFill>
              </a:rPr>
              <a:t>Dronetraining</a:t>
            </a:r>
            <a:r>
              <a:rPr lang="en-GB" sz="2000" dirty="0">
                <a:solidFill>
                  <a:schemeClr val="bg1">
                    <a:lumMod val="65000"/>
                    <a:lumOff val="35000"/>
                  </a:schemeClr>
                </a:solidFill>
              </a:rPr>
              <a:t> – Training, assessments, support and blog. Training centre in </a:t>
            </a:r>
            <a:r>
              <a:rPr lang="en-GB" sz="2000" dirty="0" err="1">
                <a:solidFill>
                  <a:schemeClr val="bg1">
                    <a:lumMod val="65000"/>
                    <a:lumOff val="35000"/>
                  </a:schemeClr>
                </a:solidFill>
              </a:rPr>
              <a:t>Ammanford</a:t>
            </a:r>
            <a:r>
              <a:rPr lang="en-GB" sz="2000" dirty="0">
                <a:solidFill>
                  <a:schemeClr val="bg1">
                    <a:lumMod val="65000"/>
                    <a:lumOff val="35000"/>
                  </a:schemeClr>
                </a:solidFill>
              </a:rPr>
              <a:t>. DW uses this company for his support and personally recommends</a:t>
            </a:r>
          </a:p>
          <a:p>
            <a:r>
              <a:rPr lang="en-GB" sz="2000" dirty="0">
                <a:hlinkClick r:id="rId2"/>
              </a:rPr>
              <a:t>https://dronetraining.co.uk/</a:t>
            </a:r>
            <a:endParaRPr lang="en-GB" sz="2000" dirty="0"/>
          </a:p>
          <a:p>
            <a:r>
              <a:rPr lang="en-GB" sz="2000" dirty="0">
                <a:solidFill>
                  <a:schemeClr val="bg1">
                    <a:lumMod val="65000"/>
                    <a:lumOff val="35000"/>
                  </a:schemeClr>
                </a:solidFill>
              </a:rPr>
              <a:t>Link to </a:t>
            </a:r>
            <a:r>
              <a:rPr lang="en-GB" sz="2000" b="1" dirty="0" err="1">
                <a:solidFill>
                  <a:schemeClr val="bg1">
                    <a:lumMod val="65000"/>
                    <a:lumOff val="35000"/>
                  </a:schemeClr>
                </a:solidFill>
              </a:rPr>
              <a:t>Fleetlights</a:t>
            </a:r>
            <a:r>
              <a:rPr lang="en-GB" sz="2000" b="1" dirty="0">
                <a:solidFill>
                  <a:schemeClr val="bg1">
                    <a:lumMod val="65000"/>
                    <a:lumOff val="35000"/>
                  </a:schemeClr>
                </a:solidFill>
              </a:rPr>
              <a:t> | Drones on Land | Direct Line. </a:t>
            </a:r>
            <a:r>
              <a:rPr lang="en-GB" sz="2000" dirty="0">
                <a:solidFill>
                  <a:schemeClr val="bg1">
                    <a:lumMod val="65000"/>
                    <a:lumOff val="35000"/>
                  </a:schemeClr>
                </a:solidFill>
              </a:rPr>
              <a:t>Dan Bailey worked on this production </a:t>
            </a:r>
          </a:p>
          <a:p>
            <a:r>
              <a:rPr lang="en-GB" sz="2000" dirty="0">
                <a:solidFill>
                  <a:schemeClr val="bg1">
                    <a:lumMod val="65000"/>
                    <a:lumOff val="35000"/>
                  </a:schemeClr>
                </a:solidFill>
                <a:hlinkClick r:id="rId3"/>
              </a:rPr>
              <a:t>https://youtu.be/VyGxAu8L_t4</a:t>
            </a:r>
            <a:endParaRPr lang="en-GB" sz="2000" dirty="0">
              <a:solidFill>
                <a:schemeClr val="bg1">
                  <a:lumMod val="65000"/>
                  <a:lumOff val="35000"/>
                </a:schemeClr>
              </a:solidFill>
            </a:endParaRPr>
          </a:p>
          <a:p>
            <a:r>
              <a:rPr lang="en-GB" sz="2000" dirty="0">
                <a:solidFill>
                  <a:schemeClr val="bg1">
                    <a:lumMod val="65000"/>
                    <a:lumOff val="35000"/>
                  </a:schemeClr>
                </a:solidFill>
              </a:rPr>
              <a:t>BBC Wales: Land of the Wild. DW supplied several drone shots for this series.</a:t>
            </a:r>
          </a:p>
          <a:p>
            <a:r>
              <a:rPr lang="en-GB" sz="2000" dirty="0">
                <a:hlinkClick r:id="rId4"/>
              </a:rPr>
              <a:t>https://www.bbc.co.uk/programmes/m0004k9w</a:t>
            </a:r>
            <a:endParaRPr lang="en-GB" sz="2000" dirty="0">
              <a:solidFill>
                <a:schemeClr val="bg1">
                  <a:lumMod val="65000"/>
                  <a:lumOff val="35000"/>
                </a:schemeClr>
              </a:solidFill>
            </a:endParaRPr>
          </a:p>
          <a:p>
            <a:endParaRPr lang="en-GB" sz="2000" b="1" dirty="0">
              <a:solidFill>
                <a:schemeClr val="bg1">
                  <a:lumMod val="65000"/>
                  <a:lumOff val="35000"/>
                </a:schemeClr>
              </a:solidFill>
            </a:endParaRPr>
          </a:p>
          <a:p>
            <a:endParaRPr lang="en-GB" sz="2000" dirty="0">
              <a:solidFill>
                <a:schemeClr val="bg1">
                  <a:lumMod val="65000"/>
                  <a:lumOff val="35000"/>
                </a:schemeClr>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a:effectLst>
                  <a:outerShdw blurRad="38100" dist="38100" dir="2700000" algn="tl">
                    <a:srgbClr val="000000">
                      <a:alpha val="43137"/>
                    </a:srgbClr>
                  </a:outerShdw>
                </a:effectLst>
              </a:rPr>
              <a:t>AIRSPACE AND THE LAW</a:t>
            </a:r>
            <a:endParaRPr lang="en-GB" dirty="0"/>
          </a:p>
        </p:txBody>
      </p:sp>
      <p:sp>
        <p:nvSpPr>
          <p:cNvPr id="3" name="Content Placeholder 2"/>
          <p:cNvSpPr>
            <a:spLocks noGrp="1"/>
          </p:cNvSpPr>
          <p:nvPr>
            <p:ph idx="1"/>
          </p:nvPr>
        </p:nvSpPr>
        <p:spPr>
          <a:xfrm>
            <a:off x="428596" y="1000108"/>
            <a:ext cx="8229600" cy="5429264"/>
          </a:xfrm>
        </p:spPr>
        <p:txBody>
          <a:bodyPr>
            <a:normAutofit/>
          </a:bodyPr>
          <a:lstStyle/>
          <a:p>
            <a:pPr algn="ctr">
              <a:buNone/>
            </a:pPr>
            <a:r>
              <a:rPr lang="en-GB" b="1" u="sng" dirty="0">
                <a:solidFill>
                  <a:schemeClr val="bg1">
                    <a:lumMod val="65000"/>
                    <a:lumOff val="35000"/>
                  </a:schemeClr>
                </a:solidFill>
              </a:rPr>
              <a:t>USEFUL WEBSITE AND APPS</a:t>
            </a:r>
          </a:p>
          <a:p>
            <a:r>
              <a:rPr lang="en-GB" sz="2000" dirty="0">
                <a:solidFill>
                  <a:schemeClr val="bg1">
                    <a:lumMod val="65000"/>
                    <a:lumOff val="35000"/>
                  </a:schemeClr>
                </a:solidFill>
              </a:rPr>
              <a:t>Civil Aviation Authority – </a:t>
            </a:r>
            <a:r>
              <a:rPr lang="en-GB" sz="2000" b="1" dirty="0">
                <a:solidFill>
                  <a:schemeClr val="bg1">
                    <a:lumMod val="65000"/>
                    <a:lumOff val="35000"/>
                  </a:schemeClr>
                </a:solidFill>
              </a:rPr>
              <a:t>CAA</a:t>
            </a:r>
            <a:r>
              <a:rPr lang="en-GB" sz="2000" dirty="0">
                <a:solidFill>
                  <a:schemeClr val="bg1">
                    <a:lumMod val="65000"/>
                    <a:lumOff val="35000"/>
                  </a:schemeClr>
                </a:solidFill>
              </a:rPr>
              <a:t>: </a:t>
            </a:r>
            <a:r>
              <a:rPr lang="en-GB" sz="2000" dirty="0">
                <a:hlinkClick r:id="rId2"/>
              </a:rPr>
              <a:t>https://www.caa.co.uk/drones/getting-started-with-drones-and-model-aircraft/drone-code/</a:t>
            </a:r>
            <a:endParaRPr lang="en-GB" sz="2000" dirty="0"/>
          </a:p>
          <a:p>
            <a:r>
              <a:rPr lang="en-GB" sz="2000" dirty="0">
                <a:solidFill>
                  <a:schemeClr val="bg1">
                    <a:lumMod val="65000"/>
                    <a:lumOff val="35000"/>
                  </a:schemeClr>
                </a:solidFill>
              </a:rPr>
              <a:t>National Air Traffic Services – </a:t>
            </a:r>
            <a:r>
              <a:rPr lang="en-GB" sz="2000" b="1" dirty="0">
                <a:solidFill>
                  <a:schemeClr val="bg1">
                    <a:lumMod val="65000"/>
                    <a:lumOff val="35000"/>
                  </a:schemeClr>
                </a:solidFill>
              </a:rPr>
              <a:t>NATS</a:t>
            </a:r>
            <a:r>
              <a:rPr lang="en-GB" sz="2000" dirty="0">
                <a:solidFill>
                  <a:schemeClr val="bg1">
                    <a:lumMod val="65000"/>
                    <a:lumOff val="35000"/>
                  </a:schemeClr>
                </a:solidFill>
              </a:rPr>
              <a:t> (aeronautical info service)</a:t>
            </a:r>
          </a:p>
          <a:p>
            <a:r>
              <a:rPr lang="en-GB" sz="2000" dirty="0">
                <a:hlinkClick r:id="rId3"/>
              </a:rPr>
              <a:t>https://www.nats.aero/airspace/drones/</a:t>
            </a:r>
            <a:endParaRPr lang="en-GB" sz="2000" dirty="0"/>
          </a:p>
          <a:p>
            <a:r>
              <a:rPr lang="en-GB" sz="2000" b="1" dirty="0">
                <a:solidFill>
                  <a:schemeClr val="bg1">
                    <a:lumMod val="65000"/>
                    <a:lumOff val="35000"/>
                  </a:schemeClr>
                </a:solidFill>
              </a:rPr>
              <a:t>Drone Assist </a:t>
            </a:r>
            <a:r>
              <a:rPr lang="en-GB" sz="2000" dirty="0">
                <a:solidFill>
                  <a:schemeClr val="bg1">
                    <a:lumMod val="65000"/>
                    <a:lumOff val="35000"/>
                  </a:schemeClr>
                </a:solidFill>
              </a:rPr>
              <a:t>App – useful for flight planning on you </a:t>
            </a:r>
            <a:r>
              <a:rPr lang="en-GB" sz="2000" dirty="0" err="1">
                <a:solidFill>
                  <a:schemeClr val="bg1">
                    <a:lumMod val="65000"/>
                    <a:lumOff val="35000"/>
                  </a:schemeClr>
                </a:solidFill>
              </a:rPr>
              <a:t>smartphone</a:t>
            </a:r>
            <a:endParaRPr lang="en-GB" sz="2000" dirty="0">
              <a:solidFill>
                <a:schemeClr val="bg1">
                  <a:lumMod val="65000"/>
                  <a:lumOff val="35000"/>
                </a:schemeClr>
              </a:solidFill>
            </a:endParaRPr>
          </a:p>
          <a:p>
            <a:r>
              <a:rPr lang="en-GB" sz="2000" dirty="0" err="1">
                <a:solidFill>
                  <a:schemeClr val="bg1">
                    <a:lumMod val="65000"/>
                    <a:lumOff val="35000"/>
                  </a:schemeClr>
                </a:solidFill>
              </a:rPr>
              <a:t>Airdata</a:t>
            </a:r>
            <a:r>
              <a:rPr lang="en-GB" sz="2000" dirty="0">
                <a:solidFill>
                  <a:schemeClr val="bg1">
                    <a:lumMod val="65000"/>
                    <a:lumOff val="35000"/>
                  </a:schemeClr>
                </a:solidFill>
              </a:rPr>
              <a:t> – drone data management and flight analysis</a:t>
            </a:r>
          </a:p>
          <a:p>
            <a:r>
              <a:rPr lang="en-GB" sz="2000" dirty="0">
                <a:hlinkClick r:id="rId4"/>
              </a:rPr>
              <a:t>https://airdata.com/</a:t>
            </a:r>
            <a:endParaRPr lang="en-GB" sz="2000" dirty="0"/>
          </a:p>
          <a:p>
            <a:r>
              <a:rPr lang="en-GB" sz="2000" b="1" dirty="0">
                <a:solidFill>
                  <a:schemeClr val="bg1">
                    <a:lumMod val="65000"/>
                    <a:lumOff val="35000"/>
                  </a:schemeClr>
                </a:solidFill>
              </a:rPr>
              <a:t>NOTAMS</a:t>
            </a:r>
            <a:r>
              <a:rPr lang="en-GB" sz="2000" dirty="0">
                <a:solidFill>
                  <a:schemeClr val="bg1">
                    <a:lumMod val="65000"/>
                    <a:lumOff val="35000"/>
                  </a:schemeClr>
                </a:solidFill>
              </a:rPr>
              <a:t> – Notice to Airmen. Maps - Alert aircraft pilots of potential hazards along a flight route or at a location</a:t>
            </a:r>
          </a:p>
          <a:p>
            <a:r>
              <a:rPr lang="en-GB" sz="2000" dirty="0">
                <a:hlinkClick r:id="rId5"/>
              </a:rPr>
              <a:t>https://notaminfo.com/ukmap</a:t>
            </a:r>
            <a:endParaRPr lang="en-GB" sz="2000" dirty="0"/>
          </a:p>
          <a:p>
            <a:r>
              <a:rPr lang="en-GB" sz="2000" b="1" dirty="0">
                <a:solidFill>
                  <a:schemeClr val="bg1">
                    <a:lumMod val="65000"/>
                    <a:lumOff val="35000"/>
                  </a:schemeClr>
                </a:solidFill>
              </a:rPr>
              <a:t>Heliguy</a:t>
            </a:r>
            <a:r>
              <a:rPr lang="en-GB" sz="2000" dirty="0">
                <a:solidFill>
                  <a:schemeClr val="bg1">
                    <a:lumMod val="65000"/>
                    <a:lumOff val="35000"/>
                  </a:schemeClr>
                </a:solidFill>
              </a:rPr>
              <a:t> – Sales, training and useful guidance and updates for Commercial </a:t>
            </a:r>
            <a:r>
              <a:rPr lang="en-GB" sz="2000" dirty="0" err="1">
                <a:solidFill>
                  <a:schemeClr val="bg1">
                    <a:lumMod val="65000"/>
                    <a:lumOff val="35000"/>
                  </a:schemeClr>
                </a:solidFill>
              </a:rPr>
              <a:t>opperations</a:t>
            </a:r>
            <a:endParaRPr lang="en-GB" sz="2000" dirty="0">
              <a:solidFill>
                <a:schemeClr val="bg1">
                  <a:lumMod val="65000"/>
                  <a:lumOff val="35000"/>
                </a:schemeClr>
              </a:solidFill>
            </a:endParaRPr>
          </a:p>
          <a:p>
            <a:r>
              <a:rPr lang="en-GB" sz="2000" dirty="0">
                <a:hlinkClick r:id="rId6"/>
              </a:rPr>
              <a:t>https://www.heliguy.com/</a:t>
            </a:r>
            <a:endParaRPr lang="en-GB" sz="2000" dirty="0">
              <a:solidFill>
                <a:schemeClr val="bg1">
                  <a:lumMod val="65000"/>
                  <a:lumOff val="35000"/>
                </a:schemeClr>
              </a:solidFil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2972</TotalTime>
  <Words>1465</Words>
  <Application>Microsoft Office PowerPoint</Application>
  <PresentationFormat>On-screen Show (4:3)</PresentationFormat>
  <Paragraphs>207</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Poppins</vt:lpstr>
      <vt:lpstr>Office Theme</vt:lpstr>
      <vt:lpstr>AERIAL FILMAKING 2026-27</vt:lpstr>
      <vt:lpstr>AIRSPACE AND THE LAW</vt:lpstr>
      <vt:lpstr>Why do we have regulations?</vt:lpstr>
      <vt:lpstr>AIRSPACE AND THE LAW</vt:lpstr>
      <vt:lpstr>AIRSPACE AND THE LAW</vt:lpstr>
      <vt:lpstr>AIRSPACE AND THE LAW</vt:lpstr>
      <vt:lpstr>AIRSPACE AND THE LAW</vt:lpstr>
      <vt:lpstr>AIRSPACE AND THE LAW</vt:lpstr>
      <vt:lpstr>AIRSPACE AND THE LAW</vt:lpstr>
      <vt:lpstr>AIRSPACE AND THE LAW</vt:lpstr>
      <vt:lpstr>AIRSPACE AND THE LAW</vt:lpstr>
      <vt:lpstr>AIRSPACE AND THE LAW</vt:lpstr>
      <vt:lpstr>AIRSPACE AND THE LAW</vt:lpstr>
      <vt:lpstr>AIRSPACE AND THE LAW</vt:lpstr>
      <vt:lpstr> AIRSPACE AND THE LAW </vt:lpstr>
      <vt:lpstr> AIRSPACE AND THE LAW </vt:lpstr>
      <vt:lpstr>AIRSPACE AND THE LAW</vt:lpstr>
      <vt:lpstr>AIRSPACE AND THE LAW</vt:lpstr>
      <vt:lpstr>AIRSPACE AND THE LAW</vt:lpstr>
      <vt:lpstr>AIRSPACE AND THE LAW</vt:lpstr>
      <vt:lpstr> Flying your drone at NIGHT </vt:lpstr>
      <vt:lpstr>AIRSPACE AND THE LAW</vt:lpstr>
      <vt:lpstr>AIRSPACE AND THE LAW</vt:lpstr>
      <vt:lpstr>AIRSPACE AND THE LAW</vt:lpstr>
      <vt:lpstr>AIRSPACE AND THE LAW</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AERIAL FILMAKING 2020</dc:title>
  <dc:creator>Dave</dc:creator>
  <cp:lastModifiedBy>Dave Welton</cp:lastModifiedBy>
  <cp:revision>216</cp:revision>
  <dcterms:created xsi:type="dcterms:W3CDTF">2020-04-18T07:31:45Z</dcterms:created>
  <dcterms:modified xsi:type="dcterms:W3CDTF">2026-09-24T11:07:24Z</dcterms:modified>
</cp:coreProperties>
</file>