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6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5" r:id="rId13"/>
    <p:sldId id="266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A7B5DE-0DE3-15C7-D8BA-DE88DFD99148}" v="17" dt="2025-01-25T09:09:50.5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F47407-BD7C-472A-8233-6241D30E9BC8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462403-87DB-4CBD-9101-A449E48D4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613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37BF8-9992-4639-92CF-F57A417866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8AE2B8-F301-4A50-8107-C8502C95F4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FBF85C-A4CA-4C68-AE8A-94114B275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8B5C0B-5E1F-4FD1-91C2-4C82783E7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D7CEC-E489-48A0-8A30-8DAC3865C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337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43D95-C99A-46CF-BED6-54206E7E9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9AF0F-DC14-4566-9AB0-7C6C8CA97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86C0D0-CAD8-414D-9523-32A711967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6BFD76-2EE3-40DC-B634-473BD8707E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B8047-AFC8-40CC-AB63-598964A2C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239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C1813-E758-44E6-B144-C43E00517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A78C48-3920-4881-85A4-FA4976D84B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753CA-49F9-450C-950F-15C587293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788813-D86D-4BE5-A4EA-2E1E31E55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A7660A-7E5C-46A8-B899-88C80721D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132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66674-9FF9-4F0C-B51A-A700783F1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0E1A7-D996-4E5A-ACB1-D2B1B6BBE1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E521DA-C9F7-4767-A227-C49FB8BFFB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9E9858-A639-4D7F-8C7C-044D5A72A0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61398B-6408-42AE-999A-A0D805FDFB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E9847D-85FB-4C29-9CD1-89E0A9EE0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088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E3548-DA5E-4CC0-83B0-BB5FE5C9E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46987B-3C38-4452-9550-D445B000FB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8F9A68-7367-4678-B5A7-F512B00E7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606F55-6BD6-487B-BC27-949240741A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00D95E-44F6-4D0C-905A-82FD184DDF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485199-6952-4AB0-90E7-207A9FABD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DB7448-7F79-4E6F-A727-6716518C8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5E1B32-DF91-4633-88C1-03BDE78FD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021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E7045-CB65-4917-90C8-F0E728940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EC8747-13CD-4872-83F2-5FBC715AD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29FB2D-B47E-4475-9958-24F37F7CC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48EC21-2B38-434F-B212-D5115A741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16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C011A9-568B-4202-92F0-F02928D44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0535E1-905C-4C06-B6E3-EBB491109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6F64B3-B95E-4286-AFC0-6DC12EBAF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990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1E1B2-BEDD-4BDB-B05A-461931C5D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24BE-F139-4730-A7B6-D9E25F99B2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89C4F6-640B-4C71-BAA7-9A60D9521C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278531-FFF0-4FBD-A10C-DCF5BA0F0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153C08-D95E-4911-ABF8-11A287C0A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2CC56E-EE25-4430-8560-BD34E3076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868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75694-F16E-41E7-BC4A-B28E7E6A4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A3C381-A932-4946-B365-BD64219F43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DA4EA3-7C90-4072-9C1F-76B8EED6E3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DE3F64-EB75-4BE7-8E90-D8323B228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CA81E0-3DB6-4F6F-BCAF-7A1B06CD61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ECC60A-6855-461E-98F2-F33110B85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450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93522-880B-4FAF-B3D9-D64A4E934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1CE9E4-2A9F-45D6-B7E7-C1531813B9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D05F-C407-49AF-9BD5-BE5D3846D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EA0E3F-BFED-4FAF-A47A-39D9E2558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FA114-84E5-434C-AE09-9282E31A0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965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A73CCDD-ABFC-4DFE-9D2D-50024FF670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DA1D08-6337-4D88-926B-B79C976A36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5980C9-EB6A-44F8-8AD1-B13C479C6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FEF33D-43CD-4122-89A7-2843C3CE9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8C62E-38FB-45DF-BA58-89C908A7C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645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0F6A5-5019-4A55-B4A3-E387633AD0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79EB89-5C40-4ABC-822E-D36B6EC3BB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CF3E14-A847-4C64-9D76-4A58987F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76C388-4D10-4AEA-B707-1640B9841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0EE19C-1042-437A-A3F6-1286689C3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5430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35E47-2170-4451-A6F5-B0951A95C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47E07-C4A1-4404-8C78-59080B24E6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4F3816-D87D-411D-B407-3DBA5B071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D5E96-54F9-49F4-B419-65D7A07C3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116403-3D8A-4F78-A28E-79EE90B42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0832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0E5CC-F821-4AB7-9EAE-833948B36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2F86A3-8924-4698-8343-CD69A54E78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F08068-DFA7-468D-8B00-3A2CA69EF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8A8C6B-929B-4DE2-BD73-61CFFE309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B2902-CC62-40E2-A625-A407C1466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1427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BECBF-2BBB-4173-BAAD-A6021476F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079B2-5C52-4CC5-A879-98B9C7675B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E34EB0-D975-4925-A26A-A04310A62C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0577D4-9ADD-4B45-B6D0-DEBC4DE99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E6C923-0875-4258-9CDA-A73470AF3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2DF42D-5400-4382-ACB6-7A40C7EED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8518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71D82-1AD2-4E7A-8C53-E96F77D4A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9E0EE5-78C2-4954-A2CF-20D611604D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AFF256-9BFE-4581-AF4A-AD062BCAC2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F294B4-70FB-40BF-9A50-C2FCEFE34B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EA0C85-AF64-43DD-B995-3E5EEF442E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A6F061-EEBF-431F-B4BF-A38858927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535089-7CB7-4F88-83A2-98A54CBAB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08F9033-0645-4F52-A67B-637397805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3266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53B12-224D-4FBA-B50D-1A94906E6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DAF764-083E-4429-92BF-8B1C1D172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EAA3DF-99D3-4CEB-8EEB-79CA3AF664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3E05E6-F06E-423D-9C4F-1FF373114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6096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371C82-01AE-4B49-AEAF-CA4C774778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1CE3F5-5817-4758-9316-F183FCB70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981732-2C00-4068-A432-EEDE59CFA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7730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394F7-9E44-4240-8403-802D0850B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8A19C-FA37-4316-9E22-A7049D710D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C30942-7607-409D-A153-17B8793ADA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2F5548-AC45-4D72-AF35-ABED4623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EA86D3-9AB2-40EC-90C4-D14E880EA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BEE2F2-1AEF-425B-B7A2-C25729DD7D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6956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7127A-6328-45C5-B497-3EDD6D1DF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2A01FC-69F3-4108-B39A-79BDB49F04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FD0499-7F55-4A7E-8B7A-4DCAFAB48B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CF20C1-CDE1-45C4-9CE3-32267AA5E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284B97-BCF8-4BEC-BF5D-803C86CB44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00DA33-C629-4391-BF24-CB2A497B5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744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6B50D-B51B-470F-A22D-CC89C4CFD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F4F505-2EA7-49FC-8561-740D5941C7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604091-543B-4893-9104-CEA7C502D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D2BCB-1383-45F6-88F8-AA3486DE5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5A4FBB-A105-4675-A630-5CF1E6B4A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0830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0EFC9B-28D1-4A8A-8582-CA4A1D525E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3C932D-1A38-4286-A8EB-2DCDC815FA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896768-685E-481D-9D6B-1739FDBE96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BAC3E4-C948-456B-BEC0-9C4B46AC0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19E663-0B2F-4923-A218-B36B7314EB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189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089F2C-EC70-4407-BEB4-5AB60B407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849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D5224B-F5D0-48F9-845F-9292085F3B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52258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D2164F-56BF-4DFE-BB65-C7C28AA4B2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B7FECD-3401-4E39-B1C5-E02A7E209F3D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ED4BBE-04AE-48DD-BA3D-7CAF5130F5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FB6B9-02A7-4519-BFFD-3CE31E8971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414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Garamond" panose="02020404030301010803" pitchFamily="18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Garamond" panose="02020404030301010803" pitchFamily="18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Garamond" panose="02020404030301010803" pitchFamily="18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Garamond" panose="02020404030301010803" pitchFamily="18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Garamond" panose="02020404030301010803" pitchFamily="18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Garamond" panose="02020404030301010803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478322-4C45-470A-93D3-5DDA1B484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185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D51A84-2040-479F-B224-4F2B552DA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52258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53DE89-716D-44E5-BE46-D7CE614FEC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F0A6E-2CBC-4CFC-8122-6C4F6B040447}" type="datetimeFigureOut">
              <a:rPr lang="en-GB" smtClean="0"/>
              <a:t>25/01/2025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3879ED-D06D-4EBD-A92F-3E151FAAAD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E65F6E-71B2-4E9A-865F-C8719BBA0E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079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UUa5iU3Gw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F67FF-782A-48DC-9008-74F3DE62A21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Project Scope and Planning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BB04A2-894F-43FB-9877-279AEAC9590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2</a:t>
            </a:r>
          </a:p>
        </p:txBody>
      </p:sp>
    </p:spTree>
    <p:extLst>
      <p:ext uri="{BB962C8B-B14F-4D97-AF65-F5344CB8AC3E}">
        <p14:creationId xmlns:p14="http://schemas.microsoft.com/office/powerpoint/2010/main" val="1097423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E7F74-9B64-4E29-B5FE-DBEDD24FD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54404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Activity</a:t>
            </a:r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Task 1: Defining the Scope of a Real-World Project </a:t>
            </a:r>
            <a:b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5A517-8FF0-4AD3-BD70-8E1D1DC800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Objective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Understand the process and importance of defining a clear project scope.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Instructions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Small groups (3–4 students per group).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Each group selects a real-world project scenario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examples: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SzPts val="1000"/>
              <a:buFont typeface="+mj-lt"/>
              <a:buAutoNum type="arabicPeriod"/>
              <a:tabLst>
                <a:tab pos="914400" algn="l"/>
              </a:tabLst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rganizing a college event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SzPts val="1000"/>
              <a:buFont typeface="+mj-lt"/>
              <a:buAutoNum type="arabicPeriod"/>
              <a:tabLst>
                <a:tab pos="914400" algn="l"/>
              </a:tabLst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aunching a new app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SzPts val="1000"/>
              <a:buFont typeface="+mj-lt"/>
              <a:buAutoNum type="arabicPeriod"/>
              <a:tabLst>
                <a:tab pos="914400" algn="l"/>
              </a:tabLst>
            </a:pP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uilding a community park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latin typeface="Garamond"/>
                <a:hlinkClick r:id="rId2"/>
              </a:rPr>
              <a:t>What is Project Scope Management? Definition, Importance and Example - AIMS Education - YouTube</a:t>
            </a:r>
            <a:r>
              <a:rPr lang="en-GB" dirty="0">
                <a:latin typeface="Garamond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6462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B9665-4196-4557-80FD-0C33E481F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54404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Discuss and define the project scope statement, covering:</a:t>
            </a:r>
            <a:b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9E147-895B-4250-A2D4-6D2AABA341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Objectives: What are the key deliverables?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Inclusions: What tasks or elements will be included?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Exclusions: What is explicitly not part of the project?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Assumptions and constraints: Highlight any assumptions the team is making or limits they have to work within.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endParaRPr lang="en-GB" sz="20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Present your scope statements to the class, followed by a discussion on challenges they faced during the exercise.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028760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66AE5-B841-416B-8033-80747B670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Scenario 1: Organizing a college cultural festival.</a:t>
            </a:r>
            <a:b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1BA34-B01A-4880-BE53-5E46FA602E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64055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Sample Scope Statement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b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Organize a one-day cultural festival to promote student creativity, cultural diversity, and community engagement, attracting 500 attendees.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Inclusions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Venue booking (college auditorium and open lawn).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Stage setup, lighting, and sound system.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Event line-up including music, dance, art exhibition, and food stalls.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Marketing: Posters, social media, and email invitations.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Volunteer recruitment and task allocation.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9325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57D33-A217-489E-A9FA-78D909D90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Scope Statement</a:t>
            </a:r>
            <a:r>
              <a:rPr lang="en-GB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contd..</a:t>
            </a:r>
            <a:b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38372-ABEE-4E79-93C6-93B12D7CE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6976" y="1470518"/>
            <a:ext cx="10515600" cy="4351338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Exclusions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External professional performances (only student participants).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Post-event waste clean up beyond the venue boundaries.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Assumptions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venue is available on the planned date.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Volunteers are willing to contribute 10+ hours of effort.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Constraints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Budget limited to $2,000.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Event duration capped at 8 hours due to campus policies.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048787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6EC92-3EA3-4D7D-8445-AFD142B7C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Follow-Up</a:t>
            </a:r>
            <a:r>
              <a:rPr lang="en-GB" sz="4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F3D81-ECB2-45B7-91CF-2CB391D5E0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Projects fail when the scope is poorly defined because: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Misunderstood deliverables lead to unmet expectations.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Unanticipated tasks cause delays or budget overruns.</a:t>
            </a:r>
            <a:b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Example: A college event failed due to confusion over whether refreshments were included, resulting in no arrangements on the day of the event.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95498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BCE87-D8A9-4789-8A1D-2B8A7C303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Scenario 2: Launching a New App</a:t>
            </a:r>
            <a:b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B8637-2C6A-45AE-B15D-84399E884C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Scope Statement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b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Launch a mobile app for budgeting and expense tracking, targeted at young professionals, with 10,000 downloads in the first three months.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Inclusions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Core app features: Expense logging, budgeting templates, and spending analysis.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Integration with bank APIs for transaction tracking.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User support system (FAQs and chatbot).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Marketing campaign on social media.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74229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28456-47E9-4F4B-B48F-FB3CD6C81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Scope Statement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A665A-388F-4E07-BDD1-1CE4BA7ECA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64055"/>
            <a:ext cx="10515600" cy="4539541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Exclusions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Advanced features like investment tracking or tax calculations.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Support for non-English languages in the first release.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Assumptions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Users will prefer a free app with optional premium features.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development team has experience in similar projects.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Constraints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Budget of $50,000.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Launch deadline within 4 months.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783551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B7CD2-91D2-4657-97A7-E0411DC9B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Follow-Up</a:t>
            </a:r>
            <a:r>
              <a:rPr lang="en-GB" sz="4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56C08-F9BD-4576-B8E2-7A25CBD599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Projects fail when the scope is poorly defined because: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Overpromising features can lead to unmet deadlines or quality issues.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b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Example: An app project failed when developers underestimated the complexity of integrating with multiple bank APIs, delaying the launch by months.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4522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8AADF-A1DD-40A9-9320-067E4E40C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Scenario 3: Building a Community Park</a:t>
            </a:r>
            <a:br>
              <a:rPr lang="en-GB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58AAC-4C5E-4269-8E99-7E5BF087D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0518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Scope Statement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Objectives</a:t>
            </a: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b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Design and build a community park with recreational facilities and green spaces for residents within 6 months.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Inclusions</a:t>
            </a: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Landscaping (trees, lawns, pathways).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Playground equipment for children.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Benches, picnic tables, and lighting.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Trash bins and signage.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76186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743A6-2BBB-4AF7-BC10-7AA9FD676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Scope Statement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B9374-643B-44AE-A6AA-DF7E17DA6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64055"/>
            <a:ext cx="10515600" cy="4351338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Exclusions</a:t>
            </a: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Cafeteria or food facilities.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Sports courts (e.g., tennis, basketball).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Assumptions</a:t>
            </a: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Sufficient funding has been approved by local authorities.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Contractors are available for immediate engagement.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Constraints</a:t>
            </a: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Budget limited to $100,000.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Space availability is 2 acres only.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48791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54A62-BE11-453E-9415-3EF001144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Follow-Up</a:t>
            </a:r>
            <a:r>
              <a:rPr lang="en-GB" sz="4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5B2F4-8B7A-4B8D-8FDB-4F373063D8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b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Clear scope is critical to avoid misunderstandings among stakeholders.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Example: A park project failed because benches and lighting were left undefined, leading to delays and additional costs.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10966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7348F-6D5E-4D62-B04F-0FCD0FE01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Activity</a:t>
            </a:r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Task 2: Building a Project Plan using work breakdown structure (WBS)</a:t>
            </a:r>
            <a:br>
              <a:rPr lang="en-GB" sz="3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B7F40-0D35-4205-9BC1-72B902109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3794"/>
            <a:ext cx="10515600" cy="4809802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Objective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To understand how to break down a project into smaller, manageable components (WBS - Work Breakdown Structure).</a:t>
            </a:r>
            <a:b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Instructions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Each group: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Creates a Work Breakdown Structure (WBS) for the project, outlining at least 5 key deliverables and the tasks under each.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Discusses how to estimate the timeline for the tasks.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Identifies risks associated with the plan and suggests mitigation strategies.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Prepare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b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can planning tasks effectively reduce project risks?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Reflect on why breaking down the project scope into smaller deliverables is important.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487353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0BFC-4FB9-45D3-A2E2-3994A37FE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Scenario 1: Organizing a College Cultural Festival</a:t>
            </a:r>
            <a:b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90F5C-5094-415E-A1E6-2B860DC83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64055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 Breakdown Structure (WBS):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Event Planning and Approval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Define the objectives (e.g., promote cultural diversity, foster community spirit).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Choose the theme and title of the festival.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Prepare a proposal and seek approval from college authorities.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Form committees (logistics, marketing, performances, sponsorship).</a:t>
            </a:r>
          </a:p>
          <a:p>
            <a:pPr marL="342900" lvl="0" indent="-342900">
              <a:tabLst>
                <a:tab pos="457200" algn="l"/>
              </a:tabLst>
            </a:pPr>
            <a:r>
              <a:rPr lang="en-GB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Logistics and Venue Setup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Book venues (auditorium, outdoor spaces).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Arrange stage setup, lighting, sound systems, and seating.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 decoration materials (banners, flowers, cultural symbols).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Coordinate food stalls and ensure compliance with hygiene standards.</a:t>
            </a:r>
          </a:p>
          <a:p>
            <a:pPr marL="0" indent="0"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45356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A1882-2E0B-4A92-A765-F2C4F812FE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3610" y="502852"/>
            <a:ext cx="10515600" cy="5729272"/>
          </a:xfrm>
        </p:spPr>
        <p:txBody>
          <a:bodyPr>
            <a:normAutofit/>
          </a:bodyPr>
          <a:lstStyle/>
          <a:p>
            <a:pPr marL="342900" lvl="0" indent="-342900"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Programs and Activities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Manage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 schedule of events (dance, music, drama, cultural exhibitions).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Organize auditions and finalize performers.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Assign presenters and prepare event scripts.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Coordinate with external participants, if any.</a:t>
            </a:r>
          </a:p>
          <a:p>
            <a:pPr marL="342900" lvl="0" indent="-342900"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Marketing and Promotion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Design promotional materials (posters, banners, social media posts).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Launch a digital campaign on Instagram, Facebook, and college email groups.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Set up a ticketing or RSVP system for attendees.</a:t>
            </a:r>
          </a:p>
          <a:p>
            <a:pPr marL="342900" lvl="0" indent="-342900"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Sponsorship and Budget Management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Identify potential sponsors and prepare sponsorship proposals.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Negotiate deals with sponsors and local businesses (e.g., food stalls).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Allocate the budget to different teams and track expenses.</a:t>
            </a:r>
          </a:p>
          <a:p>
            <a:pPr marL="0" indent="0">
              <a:buNone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82043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B1AB3-1B55-4850-BC51-3FDAE53E0B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58788"/>
            <a:ext cx="10515600" cy="5244808"/>
          </a:xfrm>
        </p:spPr>
        <p:txBody>
          <a:bodyPr>
            <a:normAutofit/>
          </a:bodyPr>
          <a:lstStyle/>
          <a:p>
            <a:pPr marL="342900" lvl="0" indent="-342900">
              <a:tabLst>
                <a:tab pos="457200" algn="l"/>
              </a:tabLs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Day-of-Festival Management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Set up a volunteer team for on-ground management (ushers, stage managers, technical team).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Ensure all equipment is tested and ready.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Manage the event schedule and handle any contingencies.</a:t>
            </a:r>
          </a:p>
          <a:p>
            <a:pPr marL="342900" lvl="0" indent="-342900">
              <a:tabLst>
                <a:tab pos="457200" algn="l"/>
              </a:tabLs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Post-Event Tasks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Collect feedback from participants and attendees.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Dismantle equipment and clean up the venue.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Prepare a report on the festival’s success and lessons learned.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49410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CB86E-F962-4066-8454-48AA65EF1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Risk Identification and Mitigation</a:t>
            </a:r>
            <a:r>
              <a:rPr lang="en-GB" sz="4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br>
              <a:rPr lang="en-GB" sz="4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FD9D1-F6C5-4756-B840-941EA5513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1550"/>
            <a:ext cx="10515600" cy="4792046"/>
          </a:xfrm>
        </p:spPr>
        <p:txBody>
          <a:bodyPr>
            <a:normAutofit/>
          </a:bodyPr>
          <a:lstStyle/>
          <a:p>
            <a:pPr marL="342900" lvl="0" indent="-342900">
              <a:tabLst>
                <a:tab pos="457200" algn="l"/>
              </a:tabLs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Risk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Poor attendance due to inadequate promotions.</a:t>
            </a:r>
            <a:b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Mitigation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Begin promotions 4–6 weeks in advance and leverage digital platforms effectively. Collaborate with student groups for wider reach.</a:t>
            </a:r>
          </a:p>
          <a:p>
            <a:pPr marL="342900" lvl="0" indent="-342900">
              <a:tabLst>
                <a:tab pos="457200" algn="l"/>
              </a:tabLs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Risk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Performer cancellations on the event day.</a:t>
            </a:r>
            <a:b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Mitigation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Have backup performers and flexible time slots to fill unexpected gaps in the schedule.</a:t>
            </a:r>
          </a:p>
          <a:p>
            <a:pPr marL="342900" lvl="0" indent="-342900">
              <a:tabLst>
                <a:tab pos="457200" algn="l"/>
              </a:tabLs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Risk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Equipment failure during performances (e.g., sound system issues).</a:t>
            </a:r>
            <a:b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Mitigation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Test all equipment the day before and arrange backup systems.</a:t>
            </a:r>
          </a:p>
          <a:p>
            <a:pPr marL="342900" lvl="0" indent="-342900">
              <a:tabLst>
                <a:tab pos="457200" algn="l"/>
              </a:tabLs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Risk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Overrunning the budget.</a:t>
            </a:r>
            <a:b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Mitigation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Allocate a contingency fund and monitor spending weekly.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12713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45EDF-99FE-4E5B-B6F5-368B899AD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Scenario 2: Launching a New App</a:t>
            </a:r>
            <a:b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0A236-7539-43B2-AFF5-E2D16DA9B8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 Breakdown Structure (WBS)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 Design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Conduct market research to understand user needs.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Design UI/UX </a:t>
            </a:r>
            <a:r>
              <a:rPr lang="en-GB" sz="2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mockups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wireframes.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Finalize design based on user feedback.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 Development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 backend systems for data storage and processing.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Build core features (expense logging, analysis, etc.).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Test app on multiple devices and platforms (iOS, Android).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8841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F61B3-279A-4658-89EF-B0BBCB49D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5770B-0D92-4124-B538-5E52D0A4C3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4715"/>
            <a:ext cx="10515600" cy="4658881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Marketing and Launch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Create a pre-launch campaign on social media.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 a landing page for the app.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Launch on app stores and monitor downloads.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Post-Launch Maintenance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Collect user feedback and address bugs.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Roll out updates with improvements.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01599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05A08-F0AE-4BDC-B77C-97A512482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Risk Identification and Mitigation</a:t>
            </a:r>
            <a:r>
              <a:rPr lang="en-GB" sz="4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br>
              <a:rPr lang="en-GB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9F53C-22E4-4D37-991D-EE7F868738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Risk</a:t>
            </a: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Failure to meet user expectations.</a:t>
            </a:r>
            <a:b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Mitigation</a:t>
            </a: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Use focus groups during app design and development.</a:t>
            </a:r>
            <a:endParaRPr lang="en-GB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Risk</a:t>
            </a: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Budget overrun.</a:t>
            </a:r>
            <a:b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Mitigation</a:t>
            </a: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Regular cost tracking and prioritizing essential features.</a:t>
            </a:r>
            <a:endParaRPr lang="en-GB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02611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DAEE5-C371-48A3-95BE-647D583F6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Scenario 3: Building a Community Park</a:t>
            </a:r>
            <a:b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5A1D1-67B9-40C2-A9AD-7EF4B98614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6231"/>
            <a:ext cx="10515600" cy="4351338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 Breakdown Structure (WBS)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Planning and Design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Survey the land and develop a site plan.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Finalize the park layout with input from community members.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Obtain necessary permits from local authorities.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Procurement and Construction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Source materials (benches, playground equipment, lighting).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Landscape the park (plant trees, lay pathways).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Install equipment and utilities (lighting, trash bins).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07349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E5021-A05F-463D-AFE6-D39917408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2E0E7-CBF1-4857-ADA4-1DAB8B2282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3. Quality Assurance and Handover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Inspect the park for safety and quality compliance.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Organize a community walkthrough before the grand opening.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4. Post-Completion Maintenance Plan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Set up a maintenance schedule (e.g., lawn care, equipment checks).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Assign responsibilities to local authorities or contractors.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5411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1621D-0E5C-4141-B644-02A58C130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Risk Identification and Mitigation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43BDA-DC19-4F59-8F97-FAF3CDAE0A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Risk</a:t>
            </a: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Weather delays during construction.</a:t>
            </a:r>
            <a:b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Mitigation</a:t>
            </a: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Build buffer time into the project schedule.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Risk</a:t>
            </a: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Community dissatisfaction with park features.</a:t>
            </a:r>
            <a:b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Mitigation</a:t>
            </a: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Engage the community early in the design phase for input.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85543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Garamond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1549</Words>
  <Application>Microsoft Office PowerPoint</Application>
  <PresentationFormat>Widescreen</PresentationFormat>
  <Paragraphs>174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5" baseType="lpstr">
      <vt:lpstr>Office Theme</vt:lpstr>
      <vt:lpstr>Custom Design</vt:lpstr>
      <vt:lpstr>Project Scope and Planning</vt:lpstr>
      <vt:lpstr>Activity Task 1: Defining the Scope of a Real-World Project  </vt:lpstr>
      <vt:lpstr>Discuss and define the project scope statement, covering: </vt:lpstr>
      <vt:lpstr>Scenario 1: Organizing a college cultural festival. </vt:lpstr>
      <vt:lpstr>Scope Statement contd.. </vt:lpstr>
      <vt:lpstr>Follow-Up:</vt:lpstr>
      <vt:lpstr>Scenario 2: Launching a New App </vt:lpstr>
      <vt:lpstr>Scope Statement Contd..</vt:lpstr>
      <vt:lpstr>Follow-Up:</vt:lpstr>
      <vt:lpstr>Scenario 3: Building a Community Park </vt:lpstr>
      <vt:lpstr>Scope Statement Contd..</vt:lpstr>
      <vt:lpstr>Follow-Up:</vt:lpstr>
      <vt:lpstr>Activity Task 2: Building a Project Plan using work breakdown structure (WBS) </vt:lpstr>
      <vt:lpstr>Scenario 1: Organizing a College Cultural Festival </vt:lpstr>
      <vt:lpstr>PowerPoint Presentation</vt:lpstr>
      <vt:lpstr>PowerPoint Presentation</vt:lpstr>
      <vt:lpstr>Risk Identification and Mitigation: </vt:lpstr>
      <vt:lpstr>Scenario 2: Launching a New App </vt:lpstr>
      <vt:lpstr>Contd..</vt:lpstr>
      <vt:lpstr>Risk Identification and Mitigation: </vt:lpstr>
      <vt:lpstr>Scenario 3: Building a Community Park </vt:lpstr>
      <vt:lpstr>Contd..</vt:lpstr>
      <vt:lpstr>Risk Identification and Mitigation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Babar Syed</dc:creator>
  <cp:lastModifiedBy>Babar Syed</cp:lastModifiedBy>
  <cp:revision>23</cp:revision>
  <dcterms:created xsi:type="dcterms:W3CDTF">2025-01-15T14:35:49Z</dcterms:created>
  <dcterms:modified xsi:type="dcterms:W3CDTF">2025-01-25T09:10:13Z</dcterms:modified>
</cp:coreProperties>
</file>