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08" autoAdjust="0"/>
    <p:restoredTop sz="94660"/>
  </p:normalViewPr>
  <p:slideViewPr>
    <p:cSldViewPr snapToGrid="0">
      <p:cViewPr varScale="1">
        <p:scale>
          <a:sx n="64" d="100"/>
          <a:sy n="64" d="100"/>
        </p:scale>
        <p:origin x="1230"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6F7FBA-CABD-4A33-A97E-5FAA69BD085D}" type="datetimeFigureOut">
              <a:rPr lang="en-IN" smtClean="0"/>
              <a:t>22-10-2026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AD8CF3D-9F95-4E68-819F-FDD67A5807D1}" type="slidenum">
              <a:rPr lang="en-IN" smtClean="0"/>
              <a:t>‹#›</a:t>
            </a:fld>
            <a:endParaRPr lang="en-IN"/>
          </a:p>
        </p:txBody>
      </p:sp>
    </p:spTree>
    <p:extLst>
      <p:ext uri="{BB962C8B-B14F-4D97-AF65-F5344CB8AC3E}">
        <p14:creationId xmlns:p14="http://schemas.microsoft.com/office/powerpoint/2010/main" val="1698287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6F7FBA-CABD-4A33-A97E-5FAA69BD085D}" type="datetimeFigureOut">
              <a:rPr lang="en-IN" smtClean="0"/>
              <a:t>22-10-2026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AD8CF3D-9F95-4E68-819F-FDD67A5807D1}" type="slidenum">
              <a:rPr lang="en-IN" smtClean="0"/>
              <a:t>‹#›</a:t>
            </a:fld>
            <a:endParaRPr lang="en-IN"/>
          </a:p>
        </p:txBody>
      </p:sp>
    </p:spTree>
    <p:extLst>
      <p:ext uri="{BB962C8B-B14F-4D97-AF65-F5344CB8AC3E}">
        <p14:creationId xmlns:p14="http://schemas.microsoft.com/office/powerpoint/2010/main" val="2280062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tint val="82000"/>
                  </a:schemeClr>
                </a:solidFill>
              </a:defRPr>
            </a:lvl1pPr>
            <a:lvl2pPr marL="640080" indent="0">
              <a:buNone/>
              <a:defRPr sz="2800">
                <a:solidFill>
                  <a:schemeClr val="tx1">
                    <a:tint val="82000"/>
                  </a:schemeClr>
                </a:solidFill>
              </a:defRPr>
            </a:lvl2pPr>
            <a:lvl3pPr marL="1280160" indent="0">
              <a:buNone/>
              <a:defRPr sz="2520">
                <a:solidFill>
                  <a:schemeClr val="tx1">
                    <a:tint val="82000"/>
                  </a:schemeClr>
                </a:solidFill>
              </a:defRPr>
            </a:lvl3pPr>
            <a:lvl4pPr marL="1920240" indent="0">
              <a:buNone/>
              <a:defRPr sz="2240">
                <a:solidFill>
                  <a:schemeClr val="tx1">
                    <a:tint val="82000"/>
                  </a:schemeClr>
                </a:solidFill>
              </a:defRPr>
            </a:lvl4pPr>
            <a:lvl5pPr marL="2560320" indent="0">
              <a:buNone/>
              <a:defRPr sz="2240">
                <a:solidFill>
                  <a:schemeClr val="tx1">
                    <a:tint val="82000"/>
                  </a:schemeClr>
                </a:solidFill>
              </a:defRPr>
            </a:lvl5pPr>
            <a:lvl6pPr marL="3200400" indent="0">
              <a:buNone/>
              <a:defRPr sz="2240">
                <a:solidFill>
                  <a:schemeClr val="tx1">
                    <a:tint val="82000"/>
                  </a:schemeClr>
                </a:solidFill>
              </a:defRPr>
            </a:lvl6pPr>
            <a:lvl7pPr marL="3840480" indent="0">
              <a:buNone/>
              <a:defRPr sz="2240">
                <a:solidFill>
                  <a:schemeClr val="tx1">
                    <a:tint val="82000"/>
                  </a:schemeClr>
                </a:solidFill>
              </a:defRPr>
            </a:lvl7pPr>
            <a:lvl8pPr marL="4480560" indent="0">
              <a:buNone/>
              <a:defRPr sz="2240">
                <a:solidFill>
                  <a:schemeClr val="tx1">
                    <a:tint val="82000"/>
                  </a:schemeClr>
                </a:solidFill>
              </a:defRPr>
            </a:lvl8pPr>
            <a:lvl9pPr marL="5120640" indent="0">
              <a:buNone/>
              <a:defRPr sz="224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6F7FBA-CABD-4A33-A97E-5FAA69BD085D}" type="datetimeFigureOut">
              <a:rPr lang="en-IN" smtClean="0"/>
              <a:t>22-10-2026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AD8CF3D-9F95-4E68-819F-FDD67A5807D1}" type="slidenum">
              <a:rPr lang="en-IN" smtClean="0"/>
              <a:t>‹#›</a:t>
            </a:fld>
            <a:endParaRPr lang="en-IN"/>
          </a:p>
        </p:txBody>
      </p:sp>
    </p:spTree>
    <p:extLst>
      <p:ext uri="{BB962C8B-B14F-4D97-AF65-F5344CB8AC3E}">
        <p14:creationId xmlns:p14="http://schemas.microsoft.com/office/powerpoint/2010/main" val="3029665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6F7FBA-CABD-4A33-A97E-5FAA69BD085D}" type="datetimeFigureOut">
              <a:rPr lang="en-IN" smtClean="0"/>
              <a:t>22-10-2026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AD8CF3D-9F95-4E68-819F-FDD67A5807D1}" type="slidenum">
              <a:rPr lang="en-IN" smtClean="0"/>
              <a:t>‹#›</a:t>
            </a:fld>
            <a:endParaRPr lang="en-IN"/>
          </a:p>
        </p:txBody>
      </p:sp>
    </p:spTree>
    <p:extLst>
      <p:ext uri="{BB962C8B-B14F-4D97-AF65-F5344CB8AC3E}">
        <p14:creationId xmlns:p14="http://schemas.microsoft.com/office/powerpoint/2010/main" val="1728319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F7FBA-CABD-4A33-A97E-5FAA69BD085D}" type="datetimeFigureOut">
              <a:rPr lang="en-IN" smtClean="0"/>
              <a:t>22-10-2026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AD8CF3D-9F95-4E68-819F-FDD67A5807D1}" type="slidenum">
              <a:rPr lang="en-IN" smtClean="0"/>
              <a:t>‹#›</a:t>
            </a:fld>
            <a:endParaRPr lang="en-IN"/>
          </a:p>
        </p:txBody>
      </p:sp>
    </p:spTree>
    <p:extLst>
      <p:ext uri="{BB962C8B-B14F-4D97-AF65-F5344CB8AC3E}">
        <p14:creationId xmlns:p14="http://schemas.microsoft.com/office/powerpoint/2010/main" val="3546092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6F7FBA-CABD-4A33-A97E-5FAA69BD085D}" type="datetimeFigureOut">
              <a:rPr lang="en-IN" smtClean="0"/>
              <a:t>22-10-2026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AD8CF3D-9F95-4E68-819F-FDD67A5807D1}" type="slidenum">
              <a:rPr lang="en-IN" smtClean="0"/>
              <a:t>‹#›</a:t>
            </a:fld>
            <a:endParaRPr lang="en-IN"/>
          </a:p>
        </p:txBody>
      </p:sp>
    </p:spTree>
    <p:extLst>
      <p:ext uri="{BB962C8B-B14F-4D97-AF65-F5344CB8AC3E}">
        <p14:creationId xmlns:p14="http://schemas.microsoft.com/office/powerpoint/2010/main" val="2810513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6F7FBA-CABD-4A33-A97E-5FAA69BD085D}" type="datetimeFigureOut">
              <a:rPr lang="en-IN" smtClean="0"/>
              <a:t>22-10-2026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AD8CF3D-9F95-4E68-819F-FDD67A5807D1}" type="slidenum">
              <a:rPr lang="en-IN" smtClean="0"/>
              <a:t>‹#›</a:t>
            </a:fld>
            <a:endParaRPr lang="en-IN"/>
          </a:p>
        </p:txBody>
      </p:sp>
    </p:spTree>
    <p:extLst>
      <p:ext uri="{BB962C8B-B14F-4D97-AF65-F5344CB8AC3E}">
        <p14:creationId xmlns:p14="http://schemas.microsoft.com/office/powerpoint/2010/main" val="3811033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026F7FBA-CABD-4A33-A97E-5FAA69BD085D}" type="datetimeFigureOut">
              <a:rPr lang="en-IN" smtClean="0"/>
              <a:t>22-10-2026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AD8CF3D-9F95-4E68-819F-FDD67A5807D1}" type="slidenum">
              <a:rPr lang="en-IN" smtClean="0"/>
              <a:t>‹#›</a:t>
            </a:fld>
            <a:endParaRPr lang="en-IN"/>
          </a:p>
        </p:txBody>
      </p:sp>
    </p:spTree>
    <p:extLst>
      <p:ext uri="{BB962C8B-B14F-4D97-AF65-F5344CB8AC3E}">
        <p14:creationId xmlns:p14="http://schemas.microsoft.com/office/powerpoint/2010/main" val="1946273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026F7FBA-CABD-4A33-A97E-5FAA69BD085D}" type="datetimeFigureOut">
              <a:rPr lang="en-IN" smtClean="0"/>
              <a:t>22-10-2026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AD8CF3D-9F95-4E68-819F-FDD67A5807D1}" type="slidenum">
              <a:rPr lang="en-IN" smtClean="0"/>
              <a:t>‹#›</a:t>
            </a:fld>
            <a:endParaRPr lang="en-IN"/>
          </a:p>
        </p:txBody>
      </p:sp>
    </p:spTree>
    <p:extLst>
      <p:ext uri="{BB962C8B-B14F-4D97-AF65-F5344CB8AC3E}">
        <p14:creationId xmlns:p14="http://schemas.microsoft.com/office/powerpoint/2010/main" val="3677790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6F7FBA-CABD-4A33-A97E-5FAA69BD085D}" type="datetimeFigureOut">
              <a:rPr lang="en-IN" smtClean="0"/>
              <a:t>22-10-2026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AD8CF3D-9F95-4E68-819F-FDD67A5807D1}" type="slidenum">
              <a:rPr lang="en-IN" smtClean="0"/>
              <a:t>‹#›</a:t>
            </a:fld>
            <a:endParaRPr lang="en-IN"/>
          </a:p>
        </p:txBody>
      </p:sp>
    </p:spTree>
    <p:extLst>
      <p:ext uri="{BB962C8B-B14F-4D97-AF65-F5344CB8AC3E}">
        <p14:creationId xmlns:p14="http://schemas.microsoft.com/office/powerpoint/2010/main" val="7758679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6F7FBA-CABD-4A33-A97E-5FAA69BD085D}" type="datetimeFigureOut">
              <a:rPr lang="en-IN" smtClean="0"/>
              <a:t>22-10-2026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AD8CF3D-9F95-4E68-819F-FDD67A5807D1}" type="slidenum">
              <a:rPr lang="en-IN" smtClean="0"/>
              <a:t>‹#›</a:t>
            </a:fld>
            <a:endParaRPr lang="en-IN"/>
          </a:p>
        </p:txBody>
      </p:sp>
    </p:spTree>
    <p:extLst>
      <p:ext uri="{BB962C8B-B14F-4D97-AF65-F5344CB8AC3E}">
        <p14:creationId xmlns:p14="http://schemas.microsoft.com/office/powerpoint/2010/main" val="195647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82000"/>
                  </a:schemeClr>
                </a:solidFill>
              </a:defRPr>
            </a:lvl1pPr>
          </a:lstStyle>
          <a:p>
            <a:fld id="{026F7FBA-CABD-4A33-A97E-5FAA69BD085D}" type="datetimeFigureOut">
              <a:rPr lang="en-IN" smtClean="0"/>
              <a:t>22-10-2026</a:t>
            </a:fld>
            <a:endParaRPr lang="en-IN"/>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82000"/>
                  </a:schemeClr>
                </a:solidFill>
              </a:defRPr>
            </a:lvl1pPr>
          </a:lstStyle>
          <a:p>
            <a:endParaRPr lang="en-IN"/>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82000"/>
                  </a:schemeClr>
                </a:solidFill>
              </a:defRPr>
            </a:lvl1pPr>
          </a:lstStyle>
          <a:p>
            <a:fld id="{BAD8CF3D-9F95-4E68-819F-FDD67A5807D1}" type="slidenum">
              <a:rPr lang="en-IN" smtClean="0"/>
              <a:t>‹#›</a:t>
            </a:fld>
            <a:endParaRPr lang="en-IN"/>
          </a:p>
        </p:txBody>
      </p:sp>
    </p:spTree>
    <p:extLst>
      <p:ext uri="{BB962C8B-B14F-4D97-AF65-F5344CB8AC3E}">
        <p14:creationId xmlns:p14="http://schemas.microsoft.com/office/powerpoint/2010/main" val="3963397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016/j.jadr.2021.100289" TargetMode="External"/><Relationship Id="rId13" Type="http://schemas.openxmlformats.org/officeDocument/2006/relationships/hyperlink" Target="https://doi.org/10.1177/13558196241235877" TargetMode="External"/><Relationship Id="rId18" Type="http://schemas.openxmlformats.org/officeDocument/2006/relationships/image" Target="../media/image1.png"/><Relationship Id="rId3" Type="http://schemas.openxmlformats.org/officeDocument/2006/relationships/hyperlink" Target="https://doi.org/10.1007/s11920-022-01387-4" TargetMode="External"/><Relationship Id="rId7" Type="http://schemas.openxmlformats.org/officeDocument/2006/relationships/hyperlink" Target="https://doi.org/10.3389/fpubh.2023.1220614" TargetMode="External"/><Relationship Id="rId12" Type="http://schemas.openxmlformats.org/officeDocument/2006/relationships/hyperlink" Target="https://doi.org/10.1186/s13033-022-00569-0" TargetMode="External"/><Relationship Id="rId17" Type="http://schemas.openxmlformats.org/officeDocument/2006/relationships/hyperlink" Target="https://acamh.onlinelibrary.wiley.com/doi/abs/10.1111/jcpp.14145" TargetMode="External"/><Relationship Id="rId2" Type="http://schemas.openxmlformats.org/officeDocument/2006/relationships/hyperlink" Target="mailto:2313017@student.uwtsd.ac.uk" TargetMode="External"/><Relationship Id="rId16" Type="http://schemas.openxmlformats.org/officeDocument/2006/relationships/hyperlink" Target="https://doi.org/10.1016/j.actpsy.2024.104351" TargetMode="External"/><Relationship Id="rId1" Type="http://schemas.openxmlformats.org/officeDocument/2006/relationships/slideLayout" Target="../slideLayouts/slideLayout1.xml"/><Relationship Id="rId6" Type="http://schemas.openxmlformats.org/officeDocument/2006/relationships/hyperlink" Target="https://www.studentminds.org.uk/wp-content/uploads/2026/01/180129_student_mental_health__the_role_and_experience_of_academics__student_minds.pdf" TargetMode="External"/><Relationship Id="rId11" Type="http://schemas.openxmlformats.org/officeDocument/2006/relationships/hyperlink" Target="https://www.ons.gov.uk/peoplepopulationandcommunity/healthandsocialcare/healthandwellbeing/bulletins/coronavirusandfirstyearhighereducationstudentsengland/4octoberto11october2021" TargetMode="External"/><Relationship Id="rId5" Type="http://schemas.openxmlformats.org/officeDocument/2006/relationships/hyperlink" Target="https://onlinelibrary.wiley.com/doi/abs/10.1111/hsc.14078" TargetMode="External"/><Relationship Id="rId15" Type="http://schemas.openxmlformats.org/officeDocument/2006/relationships/hyperlink" Target="https://commonslibrary.parliament.uk/research-briefings/cbp-8593/" TargetMode="External"/><Relationship Id="rId10" Type="http://schemas.openxmlformats.org/officeDocument/2006/relationships/hyperlink" Target="https://digital.nhs.uk/data-and-information/publications/statistical/adult-psychiatric-morbidity-survey/survey-of-mental-health-and-wellbeing-england-2023-24/common-mental-health-conditions" TargetMode="External"/><Relationship Id="rId19" Type="http://schemas.openxmlformats.org/officeDocument/2006/relationships/image" Target="../media/image2.png"/><Relationship Id="rId4" Type="http://schemas.openxmlformats.org/officeDocument/2006/relationships/hyperlink" Target="https://doi.org/10.1111/eip.70034" TargetMode="External"/><Relationship Id="rId9" Type="http://schemas.openxmlformats.org/officeDocument/2006/relationships/hyperlink" Target="https://doi.org/10.1186/s12913" TargetMode="External"/><Relationship Id="rId14" Type="http://schemas.openxmlformats.org/officeDocument/2006/relationships/hyperlink" Target="https://taso.org.uk/libraryitem/report-student-mental-health-in-20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alpha val="42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F082D0F-E733-524C-608D-C96BC508FC6B}"/>
              </a:ext>
            </a:extLst>
          </p:cNvPr>
          <p:cNvSpPr/>
          <p:nvPr/>
        </p:nvSpPr>
        <p:spPr>
          <a:xfrm>
            <a:off x="0" y="0"/>
            <a:ext cx="12801600" cy="1040859"/>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b="1" u="sng" dirty="0">
              <a:solidFill>
                <a:schemeClr val="tx1"/>
              </a:solidFill>
              <a:latin typeface="Times New Roman" panose="02020603050405020304" pitchFamily="18" charset="0"/>
              <a:cs typeface="Times New Roman" panose="02020603050405020304" pitchFamily="18" charset="0"/>
            </a:endParaRPr>
          </a:p>
          <a:p>
            <a:pPr algn="ctr"/>
            <a:r>
              <a:rPr lang="en-IN" sz="1900" b="1" u="sng" dirty="0">
                <a:solidFill>
                  <a:schemeClr val="tx1"/>
                </a:solidFill>
                <a:latin typeface="Times New Roman" panose="02020603050405020304" pitchFamily="18" charset="0"/>
                <a:cs typeface="Times New Roman" panose="02020603050405020304" pitchFamily="18" charset="0"/>
              </a:rPr>
              <a:t>A Systematic Review of the Factors Influencing Access to Mental Health Support Among University Students in the UK</a:t>
            </a:r>
          </a:p>
          <a:p>
            <a:pPr algn="ctr"/>
            <a:endParaRPr lang="en-IN" b="1" u="sng" dirty="0">
              <a:solidFill>
                <a:schemeClr val="tx1"/>
              </a:solidFill>
              <a:latin typeface="Times New Roman" panose="02020603050405020304" pitchFamily="18" charset="0"/>
              <a:cs typeface="Times New Roman" panose="02020603050405020304" pitchFamily="18" charset="0"/>
            </a:endParaRPr>
          </a:p>
          <a:p>
            <a:pPr algn="ctr"/>
            <a:r>
              <a:rPr lang="en-IN" b="1" dirty="0">
                <a:solidFill>
                  <a:schemeClr val="tx1"/>
                </a:solidFill>
                <a:latin typeface="Times New Roman" panose="02020603050405020304" pitchFamily="18" charset="0"/>
                <a:cs typeface="Times New Roman" panose="02020603050405020304" pitchFamily="18" charset="0"/>
              </a:rPr>
              <a:t>Student name:  </a:t>
            </a:r>
            <a:r>
              <a:rPr lang="en-IN" b="1" dirty="0" err="1">
                <a:solidFill>
                  <a:schemeClr val="tx1"/>
                </a:solidFill>
                <a:latin typeface="Times New Roman" panose="02020603050405020304" pitchFamily="18" charset="0"/>
                <a:cs typeface="Times New Roman" panose="02020603050405020304" pitchFamily="18" charset="0"/>
              </a:rPr>
              <a:t>Swetaben</a:t>
            </a:r>
            <a:r>
              <a:rPr lang="en-IN" b="1" dirty="0">
                <a:solidFill>
                  <a:schemeClr val="tx1"/>
                </a:solidFill>
                <a:latin typeface="Times New Roman" panose="02020603050405020304" pitchFamily="18" charset="0"/>
                <a:cs typeface="Times New Roman" panose="02020603050405020304" pitchFamily="18" charset="0"/>
              </a:rPr>
              <a:t> Parmar                Student ID: 2313017           University email address: </a:t>
            </a:r>
            <a:r>
              <a:rPr lang="en-IN" b="1" dirty="0">
                <a:solidFill>
                  <a:schemeClr val="tx1"/>
                </a:solidFill>
                <a:latin typeface="Times New Roman" panose="02020603050405020304" pitchFamily="18" charset="0"/>
                <a:cs typeface="Times New Roman" panose="02020603050405020304" pitchFamily="18" charset="0"/>
                <a:hlinkClick r:id="rId2"/>
              </a:rPr>
              <a:t>2313017@student.uwtsd.ac.uk</a:t>
            </a:r>
            <a:r>
              <a:rPr lang="en-IN" b="1" dirty="0">
                <a:solidFill>
                  <a:schemeClr val="tx1"/>
                </a:solidFill>
                <a:latin typeface="Times New Roman" panose="02020603050405020304" pitchFamily="18" charset="0"/>
                <a:cs typeface="Times New Roman" panose="02020603050405020304" pitchFamily="18" charset="0"/>
              </a:rPr>
              <a:t>               Department:      </a:t>
            </a:r>
            <a:r>
              <a:rPr lang="en-IN" b="1" dirty="0" err="1">
                <a:solidFill>
                  <a:schemeClr val="tx1"/>
                </a:solidFill>
                <a:latin typeface="Times New Roman" panose="02020603050405020304" pitchFamily="18" charset="0"/>
                <a:cs typeface="Times New Roman" panose="02020603050405020304" pitchFamily="18" charset="0"/>
              </a:rPr>
              <a:t>Mastrs</a:t>
            </a:r>
            <a:r>
              <a:rPr lang="en-IN" b="1" dirty="0">
                <a:solidFill>
                  <a:schemeClr val="tx1"/>
                </a:solidFill>
                <a:latin typeface="Times New Roman" panose="02020603050405020304" pitchFamily="18" charset="0"/>
                <a:cs typeface="Times New Roman" panose="02020603050405020304" pitchFamily="18" charset="0"/>
              </a:rPr>
              <a:t> Of Public Health and Social Care                         Supervisor: Dr </a:t>
            </a:r>
            <a:r>
              <a:rPr lang="en-IN" b="1">
                <a:solidFill>
                  <a:schemeClr val="tx1"/>
                </a:solidFill>
                <a:latin typeface="Times New Roman" panose="02020603050405020304" pitchFamily="18" charset="0"/>
                <a:cs typeface="Times New Roman" panose="02020603050405020304" pitchFamily="18" charset="0"/>
              </a:rPr>
              <a:t>Soban Sadiq</a:t>
            </a:r>
            <a:endParaRPr lang="en-IN" b="1" dirty="0">
              <a:solidFill>
                <a:schemeClr val="tx1"/>
              </a:solidFill>
              <a:latin typeface="Times New Roman" panose="02020603050405020304" pitchFamily="18" charset="0"/>
              <a:cs typeface="Times New Roman" panose="02020603050405020304" pitchFamily="18" charset="0"/>
            </a:endParaRPr>
          </a:p>
          <a:p>
            <a:pPr algn="ctr"/>
            <a:endParaRPr lang="en-IN" dirty="0">
              <a:solidFill>
                <a:schemeClr val="tx1"/>
              </a:solidFill>
            </a:endParaRPr>
          </a:p>
        </p:txBody>
      </p:sp>
      <p:sp>
        <p:nvSpPr>
          <p:cNvPr id="9" name="Rectangle 8">
            <a:extLst>
              <a:ext uri="{FF2B5EF4-FFF2-40B4-BE49-F238E27FC236}">
                <a16:creationId xmlns:a16="http://schemas.microsoft.com/office/drawing/2014/main" id="{D43CD48A-D2D0-F500-4B2A-93EF31714172}"/>
              </a:ext>
            </a:extLst>
          </p:cNvPr>
          <p:cNvSpPr/>
          <p:nvPr/>
        </p:nvSpPr>
        <p:spPr>
          <a:xfrm>
            <a:off x="58368" y="1099225"/>
            <a:ext cx="5175113" cy="2913075"/>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IN" sz="950" b="1" u="sng" dirty="0">
                <a:solidFill>
                  <a:schemeClr val="tx1"/>
                </a:solidFill>
                <a:latin typeface="Times New Roman" panose="02020603050405020304" pitchFamily="18" charset="0"/>
                <a:cs typeface="Times New Roman" panose="02020603050405020304" pitchFamily="18" charset="0"/>
              </a:rPr>
              <a:t>1. Introduction/Rationale </a:t>
            </a:r>
            <a:endParaRPr lang="en-IN" sz="950" u="sng"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IN" sz="950" dirty="0">
                <a:solidFill>
                  <a:schemeClr val="tx1"/>
                </a:solidFill>
                <a:latin typeface="Times New Roman" panose="02020603050405020304" pitchFamily="18" charset="0"/>
                <a:cs typeface="Times New Roman" panose="02020603050405020304" pitchFamily="18" charset="0"/>
              </a:rPr>
              <a:t>University students may encounter barriers when seeking mental health support, including uncertainty about available services, stigma and preferences for particular forms of care (Buck </a:t>
            </a:r>
            <a:r>
              <a:rPr lang="en-IN" sz="950" i="1" dirty="0">
                <a:solidFill>
                  <a:schemeClr val="tx1"/>
                </a:solidFill>
                <a:latin typeface="Times New Roman" panose="02020603050405020304" pitchFamily="18" charset="0"/>
                <a:cs typeface="Times New Roman" panose="02020603050405020304" pitchFamily="18" charset="0"/>
              </a:rPr>
              <a:t>et al</a:t>
            </a:r>
            <a:r>
              <a:rPr lang="en-IN" sz="950" dirty="0">
                <a:solidFill>
                  <a:schemeClr val="tx1"/>
                </a:solidFill>
                <a:latin typeface="Times New Roman" panose="02020603050405020304" pitchFamily="18" charset="0"/>
                <a:cs typeface="Times New Roman" panose="02020603050405020304" pitchFamily="18" charset="0"/>
              </a:rPr>
              <a:t>. 2025; Hyseni Duraku </a:t>
            </a:r>
            <a:r>
              <a:rPr lang="en-IN" sz="950" i="1" dirty="0">
                <a:solidFill>
                  <a:schemeClr val="tx1"/>
                </a:solidFill>
                <a:latin typeface="Times New Roman" panose="02020603050405020304" pitchFamily="18" charset="0"/>
                <a:cs typeface="Times New Roman" panose="02020603050405020304" pitchFamily="18" charset="0"/>
              </a:rPr>
              <a:t>et al. </a:t>
            </a:r>
            <a:r>
              <a:rPr lang="en-IN" sz="950" dirty="0">
                <a:solidFill>
                  <a:schemeClr val="tx1"/>
                </a:solidFill>
                <a:latin typeface="Times New Roman" panose="02020603050405020304" pitchFamily="18" charset="0"/>
                <a:cs typeface="Times New Roman" panose="02020603050405020304" pitchFamily="18" charset="0"/>
              </a:rPr>
              <a:t>2023). According to the raw data from the survey of the Office for National Statistics (ONS, 2021), 21% of first-year higher education students in England used mental health and wellbeing services since September 2020 (ONS, 2021). </a:t>
            </a:r>
          </a:p>
          <a:p>
            <a:pPr marL="171450" lvl="0" indent="-171450" algn="just">
              <a:buFont typeface="Arial" panose="020B0604020202020204" pitchFamily="34" charset="0"/>
              <a:buChar char="•"/>
            </a:pPr>
            <a:r>
              <a:rPr lang="en-IN" sz="950" dirty="0">
                <a:solidFill>
                  <a:schemeClr val="tx1"/>
                </a:solidFill>
                <a:latin typeface="Times New Roman" panose="02020603050405020304" pitchFamily="18" charset="0"/>
                <a:cs typeface="Times New Roman" panose="02020603050405020304" pitchFamily="18" charset="0"/>
              </a:rPr>
              <a:t>The majority of students (who previously used any services) stated that general practice or primary care was the most common type of service they used (47%), then private counsellors or mental health practitioners (30%) and ‘NHS or Improving Access to Psychological Therapies services’ (28%) (ONS, 2021). </a:t>
            </a:r>
          </a:p>
          <a:p>
            <a:pPr marL="171450" lvl="0" indent="-171450" algn="just">
              <a:buFont typeface="Arial" panose="020B0604020202020204" pitchFamily="34" charset="0"/>
              <a:buChar char="•"/>
            </a:pPr>
            <a:r>
              <a:rPr lang="en-IN" sz="950" dirty="0">
                <a:solidFill>
                  <a:schemeClr val="tx1"/>
                </a:solidFill>
                <a:latin typeface="Times New Roman" panose="02020603050405020304" pitchFamily="18" charset="0"/>
                <a:cs typeface="Times New Roman" panose="02020603050405020304" pitchFamily="18" charset="0"/>
              </a:rPr>
              <a:t>Also, 70% of students stated they preferred to receive help face-to-face, while 13% of students preferred virtual support. There has been an increase in the number of students reporting a mental health condition at their university from less than 1% in 2010/11 to 5.8% in 2022/23 (UK Parliament, 2025). This trend can be seen in the graph [Figure 1].</a:t>
            </a:r>
          </a:p>
          <a:p>
            <a:pPr marL="171450" indent="-171450" algn="just">
              <a:buFont typeface="Arial" panose="020B0604020202020204" pitchFamily="34" charset="0"/>
              <a:buChar char="•"/>
            </a:pPr>
            <a:r>
              <a:rPr lang="en-IN" sz="950" dirty="0">
                <a:solidFill>
                  <a:schemeClr val="tx1"/>
                </a:solidFill>
                <a:latin typeface="Times New Roman" panose="02020603050405020304" pitchFamily="18" charset="0"/>
                <a:cs typeface="Times New Roman" panose="02020603050405020304" pitchFamily="18" charset="0"/>
              </a:rPr>
              <a:t>This research is important to find out why some students seek support and others face barriers. Earlier research has indicated that there are influences such as stigma and barriers (Zhao </a:t>
            </a:r>
            <a:r>
              <a:rPr lang="en-IN" sz="950" i="1" dirty="0">
                <a:solidFill>
                  <a:schemeClr val="tx1"/>
                </a:solidFill>
                <a:latin typeface="Times New Roman" panose="02020603050405020304" pitchFamily="18" charset="0"/>
                <a:cs typeface="Times New Roman" panose="02020603050405020304" pitchFamily="18" charset="0"/>
              </a:rPr>
              <a:t>et al.</a:t>
            </a:r>
            <a:r>
              <a:rPr lang="en-IN" sz="950" dirty="0">
                <a:solidFill>
                  <a:schemeClr val="tx1"/>
                </a:solidFill>
                <a:latin typeface="Times New Roman" panose="02020603050405020304" pitchFamily="18" charset="0"/>
                <a:cs typeface="Times New Roman" panose="02020603050405020304" pitchFamily="18" charset="0"/>
              </a:rPr>
              <a:t> 2025; Holding </a:t>
            </a:r>
            <a:r>
              <a:rPr lang="en-IN" sz="950" i="1" dirty="0">
                <a:solidFill>
                  <a:schemeClr val="tx1"/>
                </a:solidFill>
                <a:latin typeface="Times New Roman" panose="02020603050405020304" pitchFamily="18" charset="0"/>
                <a:cs typeface="Times New Roman" panose="02020603050405020304" pitchFamily="18" charset="0"/>
              </a:rPr>
              <a:t>et al</a:t>
            </a:r>
            <a:r>
              <a:rPr lang="en-IN" sz="950" dirty="0">
                <a:solidFill>
                  <a:schemeClr val="tx1"/>
                </a:solidFill>
                <a:latin typeface="Times New Roman" panose="02020603050405020304" pitchFamily="18" charset="0"/>
                <a:cs typeface="Times New Roman" panose="02020603050405020304" pitchFamily="18" charset="0"/>
              </a:rPr>
              <a:t>. 2022). The systematic review seeks to provide an analysis of individual, social and organisational barriers that affect access among UK University students, identifying gaps and informing recommendations for more accessible and inclusive services.</a:t>
            </a:r>
          </a:p>
          <a:p>
            <a:pPr lvl="0" algn="just"/>
            <a:endParaRPr lang="en-IN" sz="950" dirty="0">
              <a:solidFill>
                <a:schemeClr val="tx1"/>
              </a:solidFill>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8F67D734-2E6B-7949-12AF-FE55112EADEA}"/>
              </a:ext>
            </a:extLst>
          </p:cNvPr>
          <p:cNvSpPr/>
          <p:nvPr/>
        </p:nvSpPr>
        <p:spPr>
          <a:xfrm>
            <a:off x="9163452" y="1128411"/>
            <a:ext cx="3579780" cy="317121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IN" sz="1000" b="1" u="sng" dirty="0">
                <a:solidFill>
                  <a:schemeClr val="tx1"/>
                </a:solidFill>
                <a:latin typeface="Times New Roman" panose="02020603050405020304" pitchFamily="18" charset="0"/>
                <a:cs typeface="Times New Roman" panose="02020603050405020304" pitchFamily="18" charset="0"/>
              </a:rPr>
              <a:t>3. Research question, aims and objectives </a:t>
            </a:r>
            <a:endParaRPr lang="en-IN" sz="1000" u="sng" dirty="0">
              <a:solidFill>
                <a:schemeClr val="tx1"/>
              </a:solidFill>
              <a:latin typeface="Times New Roman" panose="02020603050405020304" pitchFamily="18" charset="0"/>
              <a:cs typeface="Times New Roman" panose="02020603050405020304" pitchFamily="18" charset="0"/>
            </a:endParaRPr>
          </a:p>
          <a:p>
            <a:pPr algn="just"/>
            <a:r>
              <a:rPr lang="en-IN" sz="1000" b="1" dirty="0">
                <a:solidFill>
                  <a:schemeClr val="tx1"/>
                </a:solidFill>
                <a:latin typeface="Times New Roman" panose="02020603050405020304" pitchFamily="18" charset="0"/>
                <a:cs typeface="Times New Roman" panose="02020603050405020304" pitchFamily="18" charset="0"/>
              </a:rPr>
              <a:t>Aim</a:t>
            </a:r>
            <a:endParaRPr lang="en-IN" sz="1000" dirty="0">
              <a:solidFill>
                <a:schemeClr val="tx1"/>
              </a:solidFill>
              <a:latin typeface="Times New Roman" panose="02020603050405020304" pitchFamily="18" charset="0"/>
              <a:cs typeface="Times New Roman" panose="02020603050405020304" pitchFamily="18" charset="0"/>
            </a:endParaRPr>
          </a:p>
          <a:p>
            <a:pPr algn="just"/>
            <a:r>
              <a:rPr lang="en-IN" sz="1000" dirty="0">
                <a:solidFill>
                  <a:schemeClr val="tx1"/>
                </a:solidFill>
                <a:latin typeface="Times New Roman" panose="02020603050405020304" pitchFamily="18" charset="0"/>
                <a:cs typeface="Times New Roman" panose="02020603050405020304" pitchFamily="18" charset="0"/>
              </a:rPr>
              <a:t>To conduct a systematic review of the literature to identify and critically investigate the factors that affect access to mental health support for university students in the UK.</a:t>
            </a:r>
          </a:p>
          <a:p>
            <a:pPr algn="just"/>
            <a:r>
              <a:rPr lang="en-IN" sz="1000" b="1" dirty="0">
                <a:solidFill>
                  <a:schemeClr val="tx1"/>
                </a:solidFill>
                <a:latin typeface="Times New Roman" panose="02020603050405020304" pitchFamily="18" charset="0"/>
                <a:cs typeface="Times New Roman" panose="02020603050405020304" pitchFamily="18" charset="0"/>
              </a:rPr>
              <a:t>Question</a:t>
            </a:r>
            <a:endParaRPr lang="en-IN" sz="1000" dirty="0">
              <a:solidFill>
                <a:schemeClr val="tx1"/>
              </a:solidFill>
              <a:latin typeface="Times New Roman" panose="02020603050405020304" pitchFamily="18" charset="0"/>
              <a:cs typeface="Times New Roman" panose="02020603050405020304" pitchFamily="18" charset="0"/>
            </a:endParaRPr>
          </a:p>
          <a:p>
            <a:pPr algn="just"/>
            <a:r>
              <a:rPr lang="en-IN" sz="1000" dirty="0">
                <a:solidFill>
                  <a:schemeClr val="tx1"/>
                </a:solidFill>
                <a:latin typeface="Times New Roman" panose="02020603050405020304" pitchFamily="18" charset="0"/>
                <a:cs typeface="Times New Roman" panose="02020603050405020304" pitchFamily="18" charset="0"/>
              </a:rPr>
              <a:t>What factors affect the availability of mental health services for college students in the UK?</a:t>
            </a:r>
          </a:p>
          <a:p>
            <a:pPr algn="just"/>
            <a:r>
              <a:rPr lang="en-IN" sz="1000" b="1" dirty="0">
                <a:solidFill>
                  <a:schemeClr val="tx1"/>
                </a:solidFill>
                <a:latin typeface="Times New Roman" panose="02020603050405020304" pitchFamily="18" charset="0"/>
                <a:cs typeface="Times New Roman" panose="02020603050405020304" pitchFamily="18" charset="0"/>
              </a:rPr>
              <a:t>Objectives </a:t>
            </a:r>
            <a:endParaRPr lang="en-IN" sz="10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IN" sz="1000" dirty="0">
                <a:solidFill>
                  <a:schemeClr val="tx1"/>
                </a:solidFill>
                <a:latin typeface="Times New Roman" panose="02020603050405020304" pitchFamily="18" charset="0"/>
                <a:cs typeface="Times New Roman" panose="02020603050405020304" pitchFamily="18" charset="0"/>
              </a:rPr>
              <a:t>To explore the main barriers and facilitators to accessing mental health support for the university student population in the UK.</a:t>
            </a:r>
          </a:p>
          <a:p>
            <a:pPr marL="171450" lvl="0" indent="-171450" algn="just">
              <a:buFont typeface="Arial" panose="020B0604020202020204" pitchFamily="34" charset="0"/>
              <a:buChar char="•"/>
            </a:pPr>
            <a:r>
              <a:rPr lang="en-IN" sz="1000" dirty="0">
                <a:solidFill>
                  <a:schemeClr val="tx1"/>
                </a:solidFill>
                <a:latin typeface="Times New Roman" panose="02020603050405020304" pitchFamily="18" charset="0"/>
                <a:cs typeface="Times New Roman" panose="02020603050405020304" pitchFamily="18" charset="0"/>
              </a:rPr>
              <a:t>To explore how stigma, awareness and mental health literacy impact upon students' help-seeking in school.</a:t>
            </a:r>
          </a:p>
          <a:p>
            <a:pPr marL="171450" lvl="0" indent="-171450" algn="just">
              <a:buFont typeface="Arial" panose="020B0604020202020204" pitchFamily="34" charset="0"/>
              <a:buChar char="•"/>
            </a:pPr>
            <a:r>
              <a:rPr lang="en-IN" sz="1000" dirty="0">
                <a:solidFill>
                  <a:schemeClr val="tx1"/>
                </a:solidFill>
                <a:latin typeface="Times New Roman" panose="02020603050405020304" pitchFamily="18" charset="0"/>
                <a:cs typeface="Times New Roman" panose="02020603050405020304" pitchFamily="18" charset="0"/>
              </a:rPr>
              <a:t>To examine the importance of institutional support, availability of services, service costs and service access in seeking mental health services.</a:t>
            </a:r>
          </a:p>
          <a:p>
            <a:pPr marL="171450" lvl="0" indent="-171450" algn="just">
              <a:buFont typeface="Arial" panose="020B0604020202020204" pitchFamily="34" charset="0"/>
              <a:buChar char="•"/>
            </a:pPr>
            <a:r>
              <a:rPr lang="en-IN" sz="1000" dirty="0">
                <a:solidFill>
                  <a:schemeClr val="tx1"/>
                </a:solidFill>
                <a:latin typeface="Times New Roman" panose="02020603050405020304" pitchFamily="18" charset="0"/>
                <a:cs typeface="Times New Roman" panose="02020603050405020304" pitchFamily="18" charset="0"/>
              </a:rPr>
              <a:t>To map the existing literature and make recommendations to address the needs of mental health services for university students.</a:t>
            </a:r>
          </a:p>
        </p:txBody>
      </p:sp>
      <p:sp>
        <p:nvSpPr>
          <p:cNvPr id="13" name="Rectangle 12">
            <a:extLst>
              <a:ext uri="{FF2B5EF4-FFF2-40B4-BE49-F238E27FC236}">
                <a16:creationId xmlns:a16="http://schemas.microsoft.com/office/drawing/2014/main" id="{445BE2BB-ADFE-EA1B-6089-A1468BA61D4B}"/>
              </a:ext>
            </a:extLst>
          </p:cNvPr>
          <p:cNvSpPr/>
          <p:nvPr/>
        </p:nvSpPr>
        <p:spPr>
          <a:xfrm>
            <a:off x="58368" y="4135539"/>
            <a:ext cx="6575896" cy="2991555"/>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IN" sz="900" b="1" dirty="0">
                <a:solidFill>
                  <a:schemeClr val="tx1"/>
                </a:solidFill>
                <a:latin typeface="Times New Roman" panose="02020603050405020304" pitchFamily="18" charset="0"/>
                <a:cs typeface="Times New Roman" panose="02020603050405020304" pitchFamily="18" charset="0"/>
              </a:rPr>
              <a:t>2. </a:t>
            </a:r>
            <a:r>
              <a:rPr lang="en-IN" sz="900" b="1" u="sng" dirty="0">
                <a:solidFill>
                  <a:schemeClr val="tx1"/>
                </a:solidFill>
                <a:latin typeface="Times New Roman" panose="02020603050405020304" pitchFamily="18" charset="0"/>
                <a:cs typeface="Times New Roman" panose="02020603050405020304" pitchFamily="18" charset="0"/>
              </a:rPr>
              <a:t>Prevalence</a:t>
            </a:r>
            <a:r>
              <a:rPr lang="en-IN" sz="900" b="1" dirty="0">
                <a:solidFill>
                  <a:schemeClr val="tx1"/>
                </a:solidFill>
                <a:latin typeface="Times New Roman" panose="02020603050405020304" pitchFamily="18" charset="0"/>
                <a:cs typeface="Times New Roman" panose="02020603050405020304" pitchFamily="18" charset="0"/>
              </a:rPr>
              <a:t> </a:t>
            </a:r>
            <a:endParaRPr lang="en-IN" sz="9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IN" sz="900" dirty="0">
                <a:solidFill>
                  <a:schemeClr val="tx1"/>
                </a:solidFill>
                <a:latin typeface="Times New Roman" panose="02020603050405020304" pitchFamily="18" charset="0"/>
                <a:cs typeface="Times New Roman" panose="02020603050405020304" pitchFamily="18" charset="0"/>
              </a:rPr>
              <a:t>University student mental health problems constitute a serious public health concern in the UK, especially since receiving adequate support at the right time affects well-being, engagement and retention of students (Linton</a:t>
            </a:r>
            <a:r>
              <a:rPr lang="en-IN" sz="900" i="1" dirty="0">
                <a:solidFill>
                  <a:schemeClr val="tx1"/>
                </a:solidFill>
                <a:latin typeface="Times New Roman" panose="02020603050405020304" pitchFamily="18" charset="0"/>
                <a:cs typeface="Times New Roman" panose="02020603050405020304" pitchFamily="18" charset="0"/>
              </a:rPr>
              <a:t> et al. </a:t>
            </a:r>
            <a:r>
              <a:rPr lang="en-IN" sz="900" dirty="0">
                <a:solidFill>
                  <a:schemeClr val="tx1"/>
                </a:solidFill>
                <a:latin typeface="Times New Roman" panose="02020603050405020304" pitchFamily="18" charset="0"/>
                <a:cs typeface="Times New Roman" panose="02020603050405020304" pitchFamily="18" charset="0"/>
              </a:rPr>
              <a:t>2022; Osborn </a:t>
            </a:r>
            <a:r>
              <a:rPr lang="en-IN" sz="900" i="1" dirty="0">
                <a:solidFill>
                  <a:schemeClr val="tx1"/>
                </a:solidFill>
                <a:latin typeface="Times New Roman" panose="02020603050405020304" pitchFamily="18" charset="0"/>
                <a:cs typeface="Times New Roman" panose="02020603050405020304" pitchFamily="18" charset="0"/>
              </a:rPr>
              <a:t>et al. </a:t>
            </a:r>
            <a:r>
              <a:rPr lang="en-IN" sz="900" dirty="0">
                <a:solidFill>
                  <a:schemeClr val="tx1"/>
                </a:solidFill>
                <a:latin typeface="Times New Roman" panose="02020603050405020304" pitchFamily="18" charset="0"/>
                <a:cs typeface="Times New Roman" panose="02020603050405020304" pitchFamily="18" charset="0"/>
              </a:rPr>
              <a:t>2024). The Office for National Statistics (ONS, 2022) noted that 37% of students attending higher education institutions in England exhibited signs of depression, which underscores the level of psychological distress among students. It is crucial to distinguish between the prevalence of mental health problems and the number of students facing obstacles when accessing services (Osborn </a:t>
            </a:r>
            <a:r>
              <a:rPr lang="en-IN" sz="900" i="1" dirty="0">
                <a:solidFill>
                  <a:schemeClr val="tx1"/>
                </a:solidFill>
                <a:latin typeface="Times New Roman" panose="02020603050405020304" pitchFamily="18" charset="0"/>
                <a:cs typeface="Times New Roman" panose="02020603050405020304" pitchFamily="18" charset="0"/>
              </a:rPr>
              <a:t>et al. </a:t>
            </a:r>
            <a:r>
              <a:rPr lang="en-IN" sz="900" dirty="0">
                <a:solidFill>
                  <a:schemeClr val="tx1"/>
                </a:solidFill>
                <a:latin typeface="Times New Roman" panose="02020603050405020304" pitchFamily="18" charset="0"/>
                <a:cs typeface="Times New Roman" panose="02020603050405020304" pitchFamily="18" charset="0"/>
              </a:rPr>
              <a:t>2022; </a:t>
            </a:r>
            <a:r>
              <a:rPr lang="en-IN" sz="900" dirty="0" err="1">
                <a:solidFill>
                  <a:schemeClr val="tx1"/>
                </a:solidFill>
                <a:latin typeface="Times New Roman" panose="02020603050405020304" pitchFamily="18" charset="0"/>
                <a:cs typeface="Times New Roman" panose="02020603050405020304" pitchFamily="18" charset="0"/>
              </a:rPr>
              <a:t>Bantjes</a:t>
            </a:r>
            <a:r>
              <a:rPr lang="en-IN" sz="900" dirty="0">
                <a:solidFill>
                  <a:schemeClr val="tx1"/>
                </a:solidFill>
                <a:latin typeface="Times New Roman" panose="02020603050405020304" pitchFamily="18" charset="0"/>
                <a:cs typeface="Times New Roman" panose="02020603050405020304" pitchFamily="18" charset="0"/>
              </a:rPr>
              <a:t> </a:t>
            </a:r>
            <a:r>
              <a:rPr lang="en-IN" sz="900" i="1" dirty="0">
                <a:solidFill>
                  <a:schemeClr val="tx1"/>
                </a:solidFill>
                <a:latin typeface="Times New Roman" panose="02020603050405020304" pitchFamily="18" charset="0"/>
                <a:cs typeface="Times New Roman" panose="02020603050405020304" pitchFamily="18" charset="0"/>
              </a:rPr>
              <a:t>et al</a:t>
            </a:r>
            <a:r>
              <a:rPr lang="en-IN" sz="900" dirty="0">
                <a:solidFill>
                  <a:schemeClr val="tx1"/>
                </a:solidFill>
                <a:latin typeface="Times New Roman" panose="02020603050405020304" pitchFamily="18" charset="0"/>
                <a:cs typeface="Times New Roman" panose="02020603050405020304" pitchFamily="18" charset="0"/>
              </a:rPr>
              <a:t>. 2022; Zhang </a:t>
            </a:r>
            <a:r>
              <a:rPr lang="en-IN" sz="900" i="1" dirty="0">
                <a:solidFill>
                  <a:schemeClr val="tx1"/>
                </a:solidFill>
                <a:latin typeface="Times New Roman" panose="02020603050405020304" pitchFamily="18" charset="0"/>
                <a:cs typeface="Times New Roman" panose="02020603050405020304" pitchFamily="18" charset="0"/>
              </a:rPr>
              <a:t>et al</a:t>
            </a:r>
            <a:r>
              <a:rPr lang="en-IN" sz="900" dirty="0">
                <a:solidFill>
                  <a:schemeClr val="tx1"/>
                </a:solidFill>
                <a:latin typeface="Times New Roman" panose="02020603050405020304" pitchFamily="18" charset="0"/>
                <a:cs typeface="Times New Roman" panose="02020603050405020304" pitchFamily="18" charset="0"/>
              </a:rPr>
              <a:t>. 2024). </a:t>
            </a:r>
          </a:p>
          <a:p>
            <a:pPr marL="171450" lvl="0" indent="-171450" algn="just">
              <a:buFont typeface="Arial" panose="020B0604020202020204" pitchFamily="34" charset="0"/>
              <a:buChar char="•"/>
            </a:pPr>
            <a:r>
              <a:rPr lang="en-IN" sz="900" dirty="0">
                <a:solidFill>
                  <a:schemeClr val="tx1"/>
                </a:solidFill>
                <a:latin typeface="Times New Roman" panose="02020603050405020304" pitchFamily="18" charset="0"/>
                <a:cs typeface="Times New Roman" panose="02020603050405020304" pitchFamily="18" charset="0"/>
              </a:rPr>
              <a:t>Similarly, the study ‘Student Mental Health: The Role and Experiences of Academics’ stressed the significance of social interaction and support networks in students’ mental health experiences (Hughes </a:t>
            </a:r>
            <a:r>
              <a:rPr lang="en-IN" sz="900" i="1" dirty="0">
                <a:solidFill>
                  <a:schemeClr val="tx1"/>
                </a:solidFill>
                <a:latin typeface="Times New Roman" panose="02020603050405020304" pitchFamily="18" charset="0"/>
                <a:cs typeface="Times New Roman" panose="02020603050405020304" pitchFamily="18" charset="0"/>
              </a:rPr>
              <a:t>et al.</a:t>
            </a:r>
            <a:r>
              <a:rPr lang="en-IN" sz="900" dirty="0">
                <a:solidFill>
                  <a:schemeClr val="tx1"/>
                </a:solidFill>
                <a:latin typeface="Times New Roman" panose="02020603050405020304" pitchFamily="18" charset="0"/>
                <a:cs typeface="Times New Roman" panose="02020603050405020304" pitchFamily="18" charset="0"/>
              </a:rPr>
              <a:t> 2018). Many issues can impede access to professional assistance including stigma, lack of knowledge about the availability of mental health resources, confidentiality concerns and challenges with accessing university and NHS support. Such obstacles tend to be even more relevant where students need their mental well-being assessed on time or where they need psychological help. </a:t>
            </a:r>
          </a:p>
          <a:p>
            <a:pPr marL="171450" lvl="0" indent="-171450" algn="just">
              <a:buFont typeface="Arial" panose="020B0604020202020204" pitchFamily="34" charset="0"/>
              <a:buChar char="•"/>
            </a:pPr>
            <a:r>
              <a:rPr lang="en-IN" sz="900" dirty="0">
                <a:solidFill>
                  <a:schemeClr val="tx1"/>
                </a:solidFill>
                <a:latin typeface="Times New Roman" panose="02020603050405020304" pitchFamily="18" charset="0"/>
                <a:cs typeface="Times New Roman" panose="02020603050405020304" pitchFamily="18" charset="0"/>
              </a:rPr>
              <a:t>Mental health services in the NHS are delivered through various means yet their availability depends on the location (UK Parliament, 2025; Lowther-Payne </a:t>
            </a:r>
            <a:r>
              <a:rPr lang="en-IN" sz="900" i="1" dirty="0">
                <a:solidFill>
                  <a:schemeClr val="tx1"/>
                </a:solidFill>
                <a:latin typeface="Times New Roman" panose="02020603050405020304" pitchFamily="18" charset="0"/>
                <a:cs typeface="Times New Roman" panose="02020603050405020304" pitchFamily="18" charset="0"/>
              </a:rPr>
              <a:t>et al. </a:t>
            </a:r>
            <a:r>
              <a:rPr lang="en-IN" sz="900" dirty="0">
                <a:solidFill>
                  <a:schemeClr val="tx1"/>
                </a:solidFill>
                <a:latin typeface="Times New Roman" panose="02020603050405020304" pitchFamily="18" charset="0"/>
                <a:cs typeface="Times New Roman" panose="02020603050405020304" pitchFamily="18" charset="0"/>
              </a:rPr>
              <a:t>2023). As regards 16 to 24-year-olds, the prevalence of mental disorders increased from 17.5% in 2007 and 18.9% in 2014 to 25.8% in 2023/4. On the other hand, the prevalence of mental disorders among people aged 75 and above was low and constant at 9.9% in 2007 and 8.8% in 2014 and 10.2% in 2023/4 (NHS, 2025). </a:t>
            </a:r>
          </a:p>
          <a:p>
            <a:pPr marL="171450" lvl="0" indent="-171450" algn="just">
              <a:buFont typeface="Arial" panose="020B0604020202020204" pitchFamily="34" charset="0"/>
              <a:buChar char="•"/>
            </a:pPr>
            <a:r>
              <a:rPr lang="en-IN" sz="900" dirty="0">
                <a:solidFill>
                  <a:schemeClr val="tx1"/>
                </a:solidFill>
                <a:latin typeface="Times New Roman" panose="02020603050405020304" pitchFamily="18" charset="0"/>
                <a:cs typeface="Times New Roman" panose="02020603050405020304" pitchFamily="18" charset="0"/>
              </a:rPr>
              <a:t>A more recent source is available for the wider UK student population, ‘the 2025 Student Academic Experience Survey’ analysis reported that 18.9% of students experienced a mental health difficulty, compared with 6.1% in 2017 (TASO, 2026). Thus, it is crucial to have insight into the prevalence of mental health problems with obstacles faced while seeking help. This systematic review aims to explore the impact of individual, social and organisational factors on the availability of mental health services for university students in the UK.</a:t>
            </a:r>
          </a:p>
        </p:txBody>
      </p:sp>
      <p:sp>
        <p:nvSpPr>
          <p:cNvPr id="15" name="Rectangle 14">
            <a:extLst>
              <a:ext uri="{FF2B5EF4-FFF2-40B4-BE49-F238E27FC236}">
                <a16:creationId xmlns:a16="http://schemas.microsoft.com/office/drawing/2014/main" id="{D2384810-74DA-D0FF-76C5-DE4640681A64}"/>
              </a:ext>
            </a:extLst>
          </p:cNvPr>
          <p:cNvSpPr/>
          <p:nvPr/>
        </p:nvSpPr>
        <p:spPr>
          <a:xfrm>
            <a:off x="6815844" y="4367720"/>
            <a:ext cx="5914418" cy="163425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IN" sz="1200" b="1" u="sng" dirty="0">
                <a:solidFill>
                  <a:schemeClr val="tx1"/>
                </a:solidFill>
                <a:latin typeface="Times New Roman" panose="02020603050405020304" pitchFamily="18" charset="0"/>
                <a:cs typeface="Times New Roman" panose="02020603050405020304" pitchFamily="18" charset="0"/>
              </a:rPr>
              <a:t>4. Research Impact </a:t>
            </a:r>
            <a:endParaRPr lang="en-IN" sz="1200" u="sng"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IN" sz="1000" dirty="0">
                <a:solidFill>
                  <a:schemeClr val="tx1"/>
                </a:solidFill>
                <a:latin typeface="Times New Roman" panose="02020603050405020304" pitchFamily="18" charset="0"/>
                <a:cs typeface="Times New Roman" panose="02020603050405020304" pitchFamily="18" charset="0"/>
              </a:rPr>
              <a:t>The findings from this research will benefit UK University students through the identification of barriers to mental health services and elements that motivate students to seek mental help early. This study can be used by universities to ensure there is mental health awareness among the students, reducing stigma, effective signposting and the development of accessible services. </a:t>
            </a:r>
          </a:p>
          <a:p>
            <a:pPr marL="171450" lvl="0" indent="-171450" algn="just">
              <a:buFont typeface="Arial" panose="020B0604020202020204" pitchFamily="34" charset="0"/>
              <a:buChar char="•"/>
            </a:pPr>
            <a:r>
              <a:rPr lang="en-IN" sz="1000" dirty="0">
                <a:solidFill>
                  <a:schemeClr val="tx1"/>
                </a:solidFill>
                <a:latin typeface="Times New Roman" panose="02020603050405020304" pitchFamily="18" charset="0"/>
                <a:cs typeface="Times New Roman" panose="02020603050405020304" pitchFamily="18" charset="0"/>
              </a:rPr>
              <a:t>For public health and social care services, the review may identify opportunities to improve coordination between university wellbeing teams, NHS services and community providers. </a:t>
            </a:r>
          </a:p>
          <a:p>
            <a:pPr marL="171450" lvl="0" indent="-171450" algn="just">
              <a:buFont typeface="Arial" panose="020B0604020202020204" pitchFamily="34" charset="0"/>
              <a:buChar char="•"/>
            </a:pPr>
            <a:r>
              <a:rPr lang="en-IN" sz="1000" dirty="0">
                <a:solidFill>
                  <a:schemeClr val="tx1"/>
                </a:solidFill>
                <a:latin typeface="Times New Roman" panose="02020603050405020304" pitchFamily="18" charset="0"/>
                <a:cs typeface="Times New Roman" panose="02020603050405020304" pitchFamily="18" charset="0"/>
              </a:rPr>
              <a:t>Also, the findings from the study will aid the university policymakers and health care providers in planning student-focused interventions and programs. The review will provide recommendations by identifying evidence gaps for future research and improvements in student mental health provision. </a:t>
            </a:r>
          </a:p>
        </p:txBody>
      </p:sp>
      <p:sp>
        <p:nvSpPr>
          <p:cNvPr id="17" name="Rectangle 16">
            <a:extLst>
              <a:ext uri="{FF2B5EF4-FFF2-40B4-BE49-F238E27FC236}">
                <a16:creationId xmlns:a16="http://schemas.microsoft.com/office/drawing/2014/main" id="{4B715F09-5528-49C1-5603-AA52F0A2B91F}"/>
              </a:ext>
            </a:extLst>
          </p:cNvPr>
          <p:cNvSpPr/>
          <p:nvPr/>
        </p:nvSpPr>
        <p:spPr>
          <a:xfrm>
            <a:off x="7214685" y="6070061"/>
            <a:ext cx="5505855" cy="3385224"/>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IN" sz="800" b="1" u="sng" dirty="0">
                <a:solidFill>
                  <a:schemeClr val="tx1"/>
                </a:solidFill>
                <a:latin typeface="Times New Roman" panose="02020603050405020304" pitchFamily="18" charset="0"/>
                <a:cs typeface="Times New Roman" panose="02020603050405020304" pitchFamily="18" charset="0"/>
              </a:rPr>
              <a:t>References</a:t>
            </a:r>
            <a:endParaRPr lang="en-IN" sz="800" dirty="0">
              <a:solidFill>
                <a:schemeClr val="tx1"/>
              </a:solidFill>
              <a:latin typeface="Times New Roman" panose="02020603050405020304" pitchFamily="18" charset="0"/>
              <a:cs typeface="Times New Roman" panose="02020603050405020304" pitchFamily="18" charset="0"/>
            </a:endParaRPr>
          </a:p>
          <a:p>
            <a:pPr algn="just"/>
            <a:r>
              <a:rPr lang="en-IN" sz="600" dirty="0" err="1">
                <a:solidFill>
                  <a:schemeClr val="tx1"/>
                </a:solidFill>
                <a:latin typeface="Times New Roman" panose="02020603050405020304" pitchFamily="18" charset="0"/>
                <a:cs typeface="Times New Roman" panose="02020603050405020304" pitchFamily="18" charset="0"/>
              </a:rPr>
              <a:t>Bantjes</a:t>
            </a:r>
            <a:r>
              <a:rPr lang="en-IN" sz="600" dirty="0">
                <a:solidFill>
                  <a:schemeClr val="tx1"/>
                </a:solidFill>
                <a:latin typeface="Times New Roman" panose="02020603050405020304" pitchFamily="18" charset="0"/>
                <a:cs typeface="Times New Roman" panose="02020603050405020304" pitchFamily="18" charset="0"/>
              </a:rPr>
              <a:t>, J., Hunt, X. and Stein, D.J., 2022. Public health approaches to promoting university students’ mental health: A global perspective. </a:t>
            </a:r>
            <a:r>
              <a:rPr lang="en-IN" sz="600" i="1" dirty="0">
                <a:solidFill>
                  <a:schemeClr val="tx1"/>
                </a:solidFill>
                <a:latin typeface="Times New Roman" panose="02020603050405020304" pitchFamily="18" charset="0"/>
                <a:cs typeface="Times New Roman" panose="02020603050405020304" pitchFamily="18" charset="0"/>
              </a:rPr>
              <a:t>Current psychiatry reports</a:t>
            </a:r>
            <a:r>
              <a:rPr lang="en-IN" sz="600" dirty="0">
                <a:solidFill>
                  <a:schemeClr val="tx1"/>
                </a:solidFill>
                <a:latin typeface="Times New Roman" panose="02020603050405020304" pitchFamily="18" charset="0"/>
                <a:cs typeface="Times New Roman" panose="02020603050405020304" pitchFamily="18" charset="0"/>
              </a:rPr>
              <a:t>, </a:t>
            </a:r>
            <a:r>
              <a:rPr lang="en-IN" sz="600" i="1" dirty="0">
                <a:solidFill>
                  <a:schemeClr val="tx1"/>
                </a:solidFill>
                <a:latin typeface="Times New Roman" panose="02020603050405020304" pitchFamily="18" charset="0"/>
                <a:cs typeface="Times New Roman" panose="02020603050405020304" pitchFamily="18" charset="0"/>
              </a:rPr>
              <a:t>24</a:t>
            </a:r>
            <a:r>
              <a:rPr lang="en-IN" sz="600" dirty="0">
                <a:solidFill>
                  <a:schemeClr val="tx1"/>
                </a:solidFill>
                <a:latin typeface="Times New Roman" panose="02020603050405020304" pitchFamily="18" charset="0"/>
                <a:cs typeface="Times New Roman" panose="02020603050405020304" pitchFamily="18" charset="0"/>
              </a:rPr>
              <a:t>(12), pp.809-818. </a:t>
            </a:r>
            <a:r>
              <a:rPr lang="en-IN" sz="600" u="sng"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https://doi.org/10.1007/s11920-022-01387-4</a:t>
            </a:r>
            <a:r>
              <a:rPr lang="en-IN" sz="600" dirty="0">
                <a:solidFill>
                  <a:schemeClr val="tx1"/>
                </a:solidFill>
                <a:latin typeface="Times New Roman" panose="02020603050405020304" pitchFamily="18" charset="0"/>
                <a:cs typeface="Times New Roman" panose="02020603050405020304" pitchFamily="18" charset="0"/>
              </a:rPr>
              <a:t> </a:t>
            </a:r>
          </a:p>
          <a:p>
            <a:pPr algn="just"/>
            <a:r>
              <a:rPr lang="en-IN" sz="600" dirty="0">
                <a:solidFill>
                  <a:schemeClr val="tx1"/>
                </a:solidFill>
                <a:latin typeface="Times New Roman" panose="02020603050405020304" pitchFamily="18" charset="0"/>
                <a:cs typeface="Times New Roman" panose="02020603050405020304" pitchFamily="18" charset="0"/>
              </a:rPr>
              <a:t>Buck, B., Whiting, E., Filip, T.F., Russell, M.T., Akhras, S., Busanet, H., Thakkar, K.N., McCleery, A. and Minor, K.S., 2025. Obstacles to Seeking Help: Perceived Barriers and Stigma Towards Mental Health Treatment in College Students at Elevated Risk for Psychosis. </a:t>
            </a:r>
            <a:r>
              <a:rPr lang="en-IN" sz="600" i="1" dirty="0">
                <a:solidFill>
                  <a:schemeClr val="tx1"/>
                </a:solidFill>
                <a:latin typeface="Times New Roman" panose="02020603050405020304" pitchFamily="18" charset="0"/>
                <a:cs typeface="Times New Roman" panose="02020603050405020304" pitchFamily="18" charset="0"/>
              </a:rPr>
              <a:t>Early intervention in psychiatry</a:t>
            </a:r>
            <a:r>
              <a:rPr lang="en-IN" sz="600" dirty="0">
                <a:solidFill>
                  <a:schemeClr val="tx1"/>
                </a:solidFill>
                <a:latin typeface="Times New Roman" panose="02020603050405020304" pitchFamily="18" charset="0"/>
                <a:cs typeface="Times New Roman" panose="02020603050405020304" pitchFamily="18" charset="0"/>
              </a:rPr>
              <a:t>, </a:t>
            </a:r>
            <a:r>
              <a:rPr lang="en-IN" sz="600" i="1" dirty="0">
                <a:solidFill>
                  <a:schemeClr val="tx1"/>
                </a:solidFill>
                <a:latin typeface="Times New Roman" panose="02020603050405020304" pitchFamily="18" charset="0"/>
                <a:cs typeface="Times New Roman" panose="02020603050405020304" pitchFamily="18" charset="0"/>
              </a:rPr>
              <a:t>19</a:t>
            </a:r>
            <a:r>
              <a:rPr lang="en-IN" sz="600" dirty="0">
                <a:solidFill>
                  <a:schemeClr val="tx1"/>
                </a:solidFill>
                <a:latin typeface="Times New Roman" panose="02020603050405020304" pitchFamily="18" charset="0"/>
                <a:cs typeface="Times New Roman" panose="02020603050405020304" pitchFamily="18" charset="0"/>
              </a:rPr>
              <a:t>(4), p.e70034. </a:t>
            </a:r>
            <a:r>
              <a:rPr lang="en-IN" sz="600" u="sng" dirty="0">
                <a:solidFill>
                  <a:schemeClr val="tx1"/>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https://doi.org/10.1111/eip.70034</a:t>
            </a:r>
            <a:r>
              <a:rPr lang="en-IN" sz="600" dirty="0">
                <a:solidFill>
                  <a:schemeClr val="tx1"/>
                </a:solidFill>
                <a:latin typeface="Times New Roman" panose="02020603050405020304" pitchFamily="18" charset="0"/>
                <a:cs typeface="Times New Roman" panose="02020603050405020304" pitchFamily="18" charset="0"/>
              </a:rPr>
              <a:t> </a:t>
            </a:r>
          </a:p>
          <a:p>
            <a:pPr algn="just"/>
            <a:r>
              <a:rPr lang="en-IN" sz="600" dirty="0">
                <a:solidFill>
                  <a:schemeClr val="tx1"/>
                </a:solidFill>
                <a:latin typeface="Times New Roman" panose="02020603050405020304" pitchFamily="18" charset="0"/>
                <a:cs typeface="Times New Roman" panose="02020603050405020304" pitchFamily="18" charset="0"/>
              </a:rPr>
              <a:t>Holding, E., Crowder, M., Woodrow, N., Griffin, N., Knights, N., Goyder, E., McKeown, R. and Fairbrother, H., 2022. Exploring young people's perspectives on mental health support: A qualitative study across three geographical areas in England, UK. </a:t>
            </a:r>
            <a:r>
              <a:rPr lang="en-IN" sz="600" i="1" dirty="0">
                <a:solidFill>
                  <a:schemeClr val="tx1"/>
                </a:solidFill>
                <a:latin typeface="Times New Roman" panose="02020603050405020304" pitchFamily="18" charset="0"/>
                <a:cs typeface="Times New Roman" panose="02020603050405020304" pitchFamily="18" charset="0"/>
              </a:rPr>
              <a:t>Health &amp; Social Care in the Community</a:t>
            </a:r>
            <a:r>
              <a:rPr lang="en-IN" sz="600" dirty="0">
                <a:solidFill>
                  <a:schemeClr val="tx1"/>
                </a:solidFill>
                <a:latin typeface="Times New Roman" panose="02020603050405020304" pitchFamily="18" charset="0"/>
                <a:cs typeface="Times New Roman" panose="02020603050405020304" pitchFamily="18" charset="0"/>
              </a:rPr>
              <a:t>, </a:t>
            </a:r>
            <a:r>
              <a:rPr lang="en-IN" sz="600" i="1" dirty="0">
                <a:solidFill>
                  <a:schemeClr val="tx1"/>
                </a:solidFill>
                <a:latin typeface="Times New Roman" panose="02020603050405020304" pitchFamily="18" charset="0"/>
                <a:cs typeface="Times New Roman" panose="02020603050405020304" pitchFamily="18" charset="0"/>
              </a:rPr>
              <a:t>30</a:t>
            </a:r>
            <a:r>
              <a:rPr lang="en-IN" sz="600" dirty="0">
                <a:solidFill>
                  <a:schemeClr val="tx1"/>
                </a:solidFill>
                <a:latin typeface="Times New Roman" panose="02020603050405020304" pitchFamily="18" charset="0"/>
                <a:cs typeface="Times New Roman" panose="02020603050405020304" pitchFamily="18" charset="0"/>
              </a:rPr>
              <a:t>(6), pp.e6366-e6375. DOI: </a:t>
            </a:r>
            <a:r>
              <a:rPr lang="en-IN" sz="600" u="sng" dirty="0">
                <a:solidFill>
                  <a:schemeClr val="tx1"/>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10.1111/hsc.14078</a:t>
            </a:r>
            <a:r>
              <a:rPr lang="en-IN" sz="600" dirty="0">
                <a:solidFill>
                  <a:schemeClr val="tx1"/>
                </a:solidFill>
                <a:latin typeface="Times New Roman" panose="02020603050405020304" pitchFamily="18" charset="0"/>
                <a:cs typeface="Times New Roman" panose="02020603050405020304" pitchFamily="18" charset="0"/>
              </a:rPr>
              <a:t> </a:t>
            </a:r>
          </a:p>
          <a:p>
            <a:pPr algn="just"/>
            <a:r>
              <a:rPr lang="en-IN" sz="600" dirty="0">
                <a:solidFill>
                  <a:schemeClr val="tx1"/>
                </a:solidFill>
                <a:latin typeface="Times New Roman" panose="02020603050405020304" pitchFamily="18" charset="0"/>
                <a:cs typeface="Times New Roman" panose="02020603050405020304" pitchFamily="18" charset="0"/>
              </a:rPr>
              <a:t>Hughes. G., Panjwani. M., </a:t>
            </a:r>
            <a:r>
              <a:rPr lang="en-IN" sz="600" dirty="0" err="1">
                <a:solidFill>
                  <a:schemeClr val="tx1"/>
                </a:solidFill>
                <a:latin typeface="Times New Roman" panose="02020603050405020304" pitchFamily="18" charset="0"/>
                <a:cs typeface="Times New Roman" panose="02020603050405020304" pitchFamily="18" charset="0"/>
              </a:rPr>
              <a:t>Tulcidas</a:t>
            </a:r>
            <a:r>
              <a:rPr lang="en-IN" sz="600" dirty="0">
                <a:solidFill>
                  <a:schemeClr val="tx1"/>
                </a:solidFill>
                <a:latin typeface="Times New Roman" panose="02020603050405020304" pitchFamily="18" charset="0"/>
                <a:cs typeface="Times New Roman" panose="02020603050405020304" pitchFamily="18" charset="0"/>
              </a:rPr>
              <a:t>. P., and Byrom. N., 2018. Student Mental Health: The Role and Experiences of Academics.</a:t>
            </a:r>
            <a:r>
              <a:rPr lang="en-IN" sz="600" u="sng" dirty="0">
                <a:solidFill>
                  <a:schemeClr val="tx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 https://www.studentminds.org.uk/wp-content/uploads/2026/01/180129_student_mental_health__the_role_and_experience_of_academics__student_minds.pdf</a:t>
            </a:r>
            <a:endParaRPr lang="en-IN" sz="600" dirty="0">
              <a:solidFill>
                <a:schemeClr val="tx1"/>
              </a:solidFill>
              <a:latin typeface="Times New Roman" panose="02020603050405020304" pitchFamily="18" charset="0"/>
              <a:cs typeface="Times New Roman" panose="02020603050405020304" pitchFamily="18" charset="0"/>
            </a:endParaRPr>
          </a:p>
          <a:p>
            <a:pPr algn="just"/>
            <a:r>
              <a:rPr lang="en-IN" sz="600" dirty="0">
                <a:solidFill>
                  <a:schemeClr val="tx1"/>
                </a:solidFill>
                <a:latin typeface="Times New Roman" panose="02020603050405020304" pitchFamily="18" charset="0"/>
                <a:cs typeface="Times New Roman" panose="02020603050405020304" pitchFamily="18" charset="0"/>
              </a:rPr>
              <a:t>Hyseni Duraku, Z., Davis, H. and Hamiti, E., 2023. Mental health, study skills, social support, and barriers to seeking psychological help among university students: a call for mental health support in higher education. </a:t>
            </a:r>
            <a:r>
              <a:rPr lang="en-IN" sz="600" i="1" dirty="0">
                <a:solidFill>
                  <a:schemeClr val="tx1"/>
                </a:solidFill>
                <a:latin typeface="Times New Roman" panose="02020603050405020304" pitchFamily="18" charset="0"/>
                <a:cs typeface="Times New Roman" panose="02020603050405020304" pitchFamily="18" charset="0"/>
              </a:rPr>
              <a:t>Frontiers in public health</a:t>
            </a:r>
            <a:r>
              <a:rPr lang="en-IN" sz="600" dirty="0">
                <a:solidFill>
                  <a:schemeClr val="tx1"/>
                </a:solidFill>
                <a:latin typeface="Times New Roman" panose="02020603050405020304" pitchFamily="18" charset="0"/>
                <a:cs typeface="Times New Roman" panose="02020603050405020304" pitchFamily="18" charset="0"/>
              </a:rPr>
              <a:t>, </a:t>
            </a:r>
            <a:r>
              <a:rPr lang="en-IN" sz="600" i="1" dirty="0">
                <a:solidFill>
                  <a:schemeClr val="tx1"/>
                </a:solidFill>
                <a:latin typeface="Times New Roman" panose="02020603050405020304" pitchFamily="18" charset="0"/>
                <a:cs typeface="Times New Roman" panose="02020603050405020304" pitchFamily="18" charset="0"/>
              </a:rPr>
              <a:t>11</a:t>
            </a:r>
            <a:r>
              <a:rPr lang="en-IN" sz="600" dirty="0">
                <a:solidFill>
                  <a:schemeClr val="tx1"/>
                </a:solidFill>
                <a:latin typeface="Times New Roman" panose="02020603050405020304" pitchFamily="18" charset="0"/>
                <a:cs typeface="Times New Roman" panose="02020603050405020304" pitchFamily="18" charset="0"/>
              </a:rPr>
              <a:t>, p.1220614. </a:t>
            </a:r>
            <a:r>
              <a:rPr lang="en-IN" sz="600" u="sng" dirty="0">
                <a:solidFill>
                  <a:schemeClr val="tx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https://doi.org/10.3389/fpubh.2023.1220614</a:t>
            </a:r>
            <a:r>
              <a:rPr lang="en-IN" sz="600" dirty="0">
                <a:solidFill>
                  <a:schemeClr val="tx1"/>
                </a:solidFill>
                <a:latin typeface="Times New Roman" panose="02020603050405020304" pitchFamily="18" charset="0"/>
                <a:cs typeface="Times New Roman" panose="02020603050405020304" pitchFamily="18" charset="0"/>
              </a:rPr>
              <a:t> </a:t>
            </a:r>
          </a:p>
          <a:p>
            <a:pPr algn="just"/>
            <a:r>
              <a:rPr lang="en-IN" sz="600" dirty="0">
                <a:solidFill>
                  <a:schemeClr val="tx1"/>
                </a:solidFill>
                <a:latin typeface="Times New Roman" panose="02020603050405020304" pitchFamily="18" charset="0"/>
                <a:cs typeface="Times New Roman" panose="02020603050405020304" pitchFamily="18" charset="0"/>
              </a:rPr>
              <a:t>Linton, M.J., Biddle, L., Bennet, J., Gunnell, D., Purdy, S. and Kidger, J., 2022. Barriers to students opting-in to universities notifying emergency contacts when serious mental health concerns emerge: A UK mixed methods analysis of policy preferences. </a:t>
            </a:r>
            <a:r>
              <a:rPr lang="en-IN" sz="600" i="1" dirty="0">
                <a:solidFill>
                  <a:schemeClr val="tx1"/>
                </a:solidFill>
                <a:latin typeface="Times New Roman" panose="02020603050405020304" pitchFamily="18" charset="0"/>
                <a:cs typeface="Times New Roman" panose="02020603050405020304" pitchFamily="18" charset="0"/>
              </a:rPr>
              <a:t>Journal of Affective Disorders Reports</a:t>
            </a:r>
            <a:r>
              <a:rPr lang="en-IN" sz="600" dirty="0">
                <a:solidFill>
                  <a:schemeClr val="tx1"/>
                </a:solidFill>
                <a:latin typeface="Times New Roman" panose="02020603050405020304" pitchFamily="18" charset="0"/>
                <a:cs typeface="Times New Roman" panose="02020603050405020304" pitchFamily="18" charset="0"/>
              </a:rPr>
              <a:t>, </a:t>
            </a:r>
            <a:r>
              <a:rPr lang="en-IN" sz="600" i="1" dirty="0">
                <a:solidFill>
                  <a:schemeClr val="tx1"/>
                </a:solidFill>
                <a:latin typeface="Times New Roman" panose="02020603050405020304" pitchFamily="18" charset="0"/>
                <a:cs typeface="Times New Roman" panose="02020603050405020304" pitchFamily="18" charset="0"/>
              </a:rPr>
              <a:t>7</a:t>
            </a:r>
            <a:r>
              <a:rPr lang="en-IN" sz="600" dirty="0">
                <a:solidFill>
                  <a:schemeClr val="tx1"/>
                </a:solidFill>
                <a:latin typeface="Times New Roman" panose="02020603050405020304" pitchFamily="18" charset="0"/>
                <a:cs typeface="Times New Roman" panose="02020603050405020304" pitchFamily="18" charset="0"/>
              </a:rPr>
              <a:t>, p.100289. </a:t>
            </a:r>
            <a:r>
              <a:rPr lang="en-IN" sz="600" u="sng" dirty="0">
                <a:solidFill>
                  <a:schemeClr val="tx1"/>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https://doi.org/10.1016/j.jadr.2021.100289</a:t>
            </a:r>
            <a:r>
              <a:rPr lang="en-IN" sz="600" dirty="0">
                <a:solidFill>
                  <a:schemeClr val="tx1"/>
                </a:solidFill>
                <a:latin typeface="Times New Roman" panose="02020603050405020304" pitchFamily="18" charset="0"/>
                <a:cs typeface="Times New Roman" panose="02020603050405020304" pitchFamily="18" charset="0"/>
              </a:rPr>
              <a:t> </a:t>
            </a:r>
          </a:p>
          <a:p>
            <a:pPr algn="just"/>
            <a:r>
              <a:rPr lang="en-IN" sz="600" dirty="0">
                <a:solidFill>
                  <a:schemeClr val="tx1"/>
                </a:solidFill>
                <a:latin typeface="Times New Roman" panose="02020603050405020304" pitchFamily="18" charset="0"/>
                <a:cs typeface="Times New Roman" panose="02020603050405020304" pitchFamily="18" charset="0"/>
              </a:rPr>
              <a:t>Lowther-Payne, H.J., Ushakova, A., Beckwith, A., Liberty, C., Edge, R. and Lobban, F., 2023. Understanding inequalities in access to adult mental health services in the UK: a systematic mapping review. </a:t>
            </a:r>
            <a:r>
              <a:rPr lang="en-IN" sz="600" i="1" dirty="0">
                <a:solidFill>
                  <a:schemeClr val="tx1"/>
                </a:solidFill>
                <a:latin typeface="Times New Roman" panose="02020603050405020304" pitchFamily="18" charset="0"/>
                <a:cs typeface="Times New Roman" panose="02020603050405020304" pitchFamily="18" charset="0"/>
              </a:rPr>
              <a:t>BMC health services research</a:t>
            </a:r>
            <a:r>
              <a:rPr lang="en-IN" sz="600" dirty="0">
                <a:solidFill>
                  <a:schemeClr val="tx1"/>
                </a:solidFill>
                <a:latin typeface="Times New Roman" panose="02020603050405020304" pitchFamily="18" charset="0"/>
                <a:cs typeface="Times New Roman" panose="02020603050405020304" pitchFamily="18" charset="0"/>
              </a:rPr>
              <a:t>, </a:t>
            </a:r>
            <a:r>
              <a:rPr lang="en-IN" sz="600" i="1" dirty="0">
                <a:solidFill>
                  <a:schemeClr val="tx1"/>
                </a:solidFill>
                <a:latin typeface="Times New Roman" panose="02020603050405020304" pitchFamily="18" charset="0"/>
                <a:cs typeface="Times New Roman" panose="02020603050405020304" pitchFamily="18" charset="0"/>
              </a:rPr>
              <a:t>23</a:t>
            </a:r>
            <a:r>
              <a:rPr lang="en-IN" sz="600" dirty="0">
                <a:solidFill>
                  <a:schemeClr val="tx1"/>
                </a:solidFill>
                <a:latin typeface="Times New Roman" panose="02020603050405020304" pitchFamily="18" charset="0"/>
                <a:cs typeface="Times New Roman" panose="02020603050405020304" pitchFamily="18" charset="0"/>
              </a:rPr>
              <a:t>(1), p.1042. </a:t>
            </a:r>
            <a:r>
              <a:rPr lang="en-IN" sz="600" u="sng" dirty="0">
                <a:solidFill>
                  <a:schemeClr val="tx1"/>
                </a:solidFill>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https://doi.org/10.1186/s12913</a:t>
            </a:r>
            <a:r>
              <a:rPr lang="en-IN" sz="600" dirty="0">
                <a:solidFill>
                  <a:schemeClr val="tx1"/>
                </a:solidFill>
                <a:latin typeface="Times New Roman" panose="02020603050405020304" pitchFamily="18" charset="0"/>
                <a:cs typeface="Times New Roman" panose="02020603050405020304" pitchFamily="18" charset="0"/>
              </a:rPr>
              <a:t> </a:t>
            </a:r>
          </a:p>
          <a:p>
            <a:pPr algn="just"/>
            <a:r>
              <a:rPr lang="en-IN" sz="600" dirty="0">
                <a:solidFill>
                  <a:schemeClr val="tx1"/>
                </a:solidFill>
                <a:latin typeface="Times New Roman" panose="02020603050405020304" pitchFamily="18" charset="0"/>
                <a:cs typeface="Times New Roman" panose="02020603050405020304" pitchFamily="18" charset="0"/>
              </a:rPr>
              <a:t>NHS., 2025. Adult Psychiatric Morbidity Survey: Survey of Mental Health and Wellbeing, England, 2023/4.</a:t>
            </a:r>
            <a:r>
              <a:rPr lang="en-IN" sz="600" u="sng" dirty="0">
                <a:solidFill>
                  <a:schemeClr val="tx1"/>
                </a:solidFill>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 https://digital.nhs.uk/data-and-information/publications/statistical/adult-psychiatric-morbidity-survey/survey-of-mental-health-and-wellbeing-england-2023-24/common-mental-health-conditions</a:t>
            </a:r>
            <a:endParaRPr lang="en-IN" sz="600" dirty="0">
              <a:solidFill>
                <a:schemeClr val="tx1"/>
              </a:solidFill>
              <a:latin typeface="Times New Roman" panose="02020603050405020304" pitchFamily="18" charset="0"/>
              <a:cs typeface="Times New Roman" panose="02020603050405020304" pitchFamily="18" charset="0"/>
            </a:endParaRPr>
          </a:p>
          <a:p>
            <a:pPr algn="just"/>
            <a:r>
              <a:rPr lang="en-IN" sz="600" dirty="0">
                <a:solidFill>
                  <a:schemeClr val="tx1"/>
                </a:solidFill>
                <a:latin typeface="Times New Roman" panose="02020603050405020304" pitchFamily="18" charset="0"/>
                <a:cs typeface="Times New Roman" panose="02020603050405020304" pitchFamily="18" charset="0"/>
              </a:rPr>
              <a:t>ONS., 2021. Coronavirus and first year higher education students, England: 4 October to 11 October 2021.</a:t>
            </a:r>
            <a:r>
              <a:rPr lang="en-IN" sz="600" u="sng" dirty="0">
                <a:solidFill>
                  <a:schemeClr val="tx1"/>
                </a:solidFill>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https://www.ons.gov.uk/peoplepopulationandcommunity/healthandsocialcare/healthandwellbeing/bulletins/coronavirusandfirstyearhighereducationstudentsengland/4octoberto11october2021</a:t>
            </a:r>
            <a:endParaRPr lang="en-IN" sz="600" dirty="0">
              <a:solidFill>
                <a:schemeClr val="tx1"/>
              </a:solidFill>
              <a:latin typeface="Times New Roman" panose="02020603050405020304" pitchFamily="18" charset="0"/>
              <a:cs typeface="Times New Roman" panose="02020603050405020304" pitchFamily="18" charset="0"/>
            </a:endParaRPr>
          </a:p>
          <a:p>
            <a:pPr algn="just"/>
            <a:r>
              <a:rPr lang="en-IN" sz="600" dirty="0">
                <a:solidFill>
                  <a:schemeClr val="tx1"/>
                </a:solidFill>
                <a:latin typeface="Times New Roman" panose="02020603050405020304" pitchFamily="18" charset="0"/>
                <a:cs typeface="Times New Roman" panose="02020603050405020304" pitchFamily="18" charset="0"/>
              </a:rPr>
              <a:t>Osborn, T.G., Li, S., Saunders, R. and Fonagy, P., 2022. University students’ use of mental health services: a systematic review and meta-analysis. </a:t>
            </a:r>
            <a:r>
              <a:rPr lang="en-IN" sz="600" i="1" dirty="0">
                <a:solidFill>
                  <a:schemeClr val="tx1"/>
                </a:solidFill>
                <a:latin typeface="Times New Roman" panose="02020603050405020304" pitchFamily="18" charset="0"/>
                <a:cs typeface="Times New Roman" panose="02020603050405020304" pitchFamily="18" charset="0"/>
              </a:rPr>
              <a:t>International journal of mental health systems</a:t>
            </a:r>
            <a:r>
              <a:rPr lang="en-IN" sz="600" dirty="0">
                <a:solidFill>
                  <a:schemeClr val="tx1"/>
                </a:solidFill>
                <a:latin typeface="Times New Roman" panose="02020603050405020304" pitchFamily="18" charset="0"/>
                <a:cs typeface="Times New Roman" panose="02020603050405020304" pitchFamily="18" charset="0"/>
              </a:rPr>
              <a:t>, </a:t>
            </a:r>
            <a:r>
              <a:rPr lang="en-IN" sz="600" i="1" dirty="0">
                <a:solidFill>
                  <a:schemeClr val="tx1"/>
                </a:solidFill>
                <a:latin typeface="Times New Roman" panose="02020603050405020304" pitchFamily="18" charset="0"/>
                <a:cs typeface="Times New Roman" panose="02020603050405020304" pitchFamily="18" charset="0"/>
              </a:rPr>
              <a:t>16</a:t>
            </a:r>
            <a:r>
              <a:rPr lang="en-IN" sz="600" dirty="0">
                <a:solidFill>
                  <a:schemeClr val="tx1"/>
                </a:solidFill>
                <a:latin typeface="Times New Roman" panose="02020603050405020304" pitchFamily="18" charset="0"/>
                <a:cs typeface="Times New Roman" panose="02020603050405020304" pitchFamily="18" charset="0"/>
              </a:rPr>
              <a:t>(1), p.57. </a:t>
            </a:r>
            <a:r>
              <a:rPr lang="en-IN" sz="600" u="sng" dirty="0">
                <a:solidFill>
                  <a:schemeClr val="tx1"/>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https://doi.org/10.1186/s13033-022-00569-0</a:t>
            </a:r>
            <a:r>
              <a:rPr lang="en-IN" sz="600" dirty="0">
                <a:solidFill>
                  <a:schemeClr val="tx1"/>
                </a:solidFill>
                <a:latin typeface="Times New Roman" panose="02020603050405020304" pitchFamily="18" charset="0"/>
                <a:cs typeface="Times New Roman" panose="02020603050405020304" pitchFamily="18" charset="0"/>
              </a:rPr>
              <a:t> </a:t>
            </a:r>
          </a:p>
          <a:p>
            <a:pPr algn="just"/>
            <a:r>
              <a:rPr lang="en-IN" sz="600" dirty="0">
                <a:solidFill>
                  <a:schemeClr val="tx1"/>
                </a:solidFill>
                <a:latin typeface="Times New Roman" panose="02020603050405020304" pitchFamily="18" charset="0"/>
                <a:cs typeface="Times New Roman" panose="02020603050405020304" pitchFamily="18" charset="0"/>
              </a:rPr>
              <a:t>Osborn, T.G., Town, R., Bawendi, M., Stapley, E., Saunders, R. and Fonagy, P., 2024. University students’ access to mental health services: A qualitative study of the experiences of health service professionals through the lens of candidacy in England. </a:t>
            </a:r>
            <a:r>
              <a:rPr lang="en-IN" sz="600" i="1" dirty="0">
                <a:solidFill>
                  <a:schemeClr val="tx1"/>
                </a:solidFill>
                <a:latin typeface="Times New Roman" panose="02020603050405020304" pitchFamily="18" charset="0"/>
                <a:cs typeface="Times New Roman" panose="02020603050405020304" pitchFamily="18" charset="0"/>
              </a:rPr>
              <a:t>Journal of Health Services Research &amp; Policy</a:t>
            </a:r>
            <a:r>
              <a:rPr lang="en-IN" sz="600" dirty="0">
                <a:solidFill>
                  <a:schemeClr val="tx1"/>
                </a:solidFill>
                <a:latin typeface="Times New Roman" panose="02020603050405020304" pitchFamily="18" charset="0"/>
                <a:cs typeface="Times New Roman" panose="02020603050405020304" pitchFamily="18" charset="0"/>
              </a:rPr>
              <a:t>, </a:t>
            </a:r>
            <a:r>
              <a:rPr lang="en-IN" sz="600" i="1" dirty="0">
                <a:solidFill>
                  <a:schemeClr val="tx1"/>
                </a:solidFill>
                <a:latin typeface="Times New Roman" panose="02020603050405020304" pitchFamily="18" charset="0"/>
                <a:cs typeface="Times New Roman" panose="02020603050405020304" pitchFamily="18" charset="0"/>
              </a:rPr>
              <a:t>29</a:t>
            </a:r>
            <a:r>
              <a:rPr lang="en-IN" sz="600" dirty="0">
                <a:solidFill>
                  <a:schemeClr val="tx1"/>
                </a:solidFill>
                <a:latin typeface="Times New Roman" panose="02020603050405020304" pitchFamily="18" charset="0"/>
                <a:cs typeface="Times New Roman" panose="02020603050405020304" pitchFamily="18" charset="0"/>
              </a:rPr>
              <a:t>(4), pp.230-239. </a:t>
            </a:r>
            <a:r>
              <a:rPr lang="en-IN" sz="600" u="sng" dirty="0">
                <a:solidFill>
                  <a:schemeClr val="tx1"/>
                </a:solidFill>
                <a:latin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https://doi.org/10.1177/13558196241235877</a:t>
            </a:r>
            <a:r>
              <a:rPr lang="en-IN" sz="600" dirty="0">
                <a:solidFill>
                  <a:schemeClr val="tx1"/>
                </a:solidFill>
                <a:latin typeface="Times New Roman" panose="02020603050405020304" pitchFamily="18" charset="0"/>
                <a:cs typeface="Times New Roman" panose="02020603050405020304" pitchFamily="18" charset="0"/>
              </a:rPr>
              <a:t> </a:t>
            </a:r>
          </a:p>
          <a:p>
            <a:pPr algn="just"/>
            <a:r>
              <a:rPr lang="en-IN" sz="600" dirty="0">
                <a:solidFill>
                  <a:schemeClr val="tx1"/>
                </a:solidFill>
                <a:latin typeface="Times New Roman" panose="02020603050405020304" pitchFamily="18" charset="0"/>
                <a:cs typeface="Times New Roman" panose="02020603050405020304" pitchFamily="18" charset="0"/>
              </a:rPr>
              <a:t>TASO., 2026. Report | Student mental health in 2025: Patterns of mental health inequality among diverse student populations.</a:t>
            </a:r>
            <a:r>
              <a:rPr lang="en-IN" sz="600" u="sng" dirty="0">
                <a:solidFill>
                  <a:schemeClr val="tx1"/>
                </a:solidFill>
                <a:latin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val="tx"/>
                    </a:ext>
                  </a:extLst>
                </a:hlinkClick>
              </a:rPr>
              <a:t> https://taso.org.uk/libraryitem/report-student-mental-health-in-2025/</a:t>
            </a:r>
            <a:endParaRPr lang="en-IN" sz="600" dirty="0">
              <a:solidFill>
                <a:schemeClr val="tx1"/>
              </a:solidFill>
              <a:latin typeface="Times New Roman" panose="02020603050405020304" pitchFamily="18" charset="0"/>
              <a:cs typeface="Times New Roman" panose="02020603050405020304" pitchFamily="18" charset="0"/>
            </a:endParaRPr>
          </a:p>
          <a:p>
            <a:pPr algn="just"/>
            <a:r>
              <a:rPr lang="en-IN" sz="600" dirty="0">
                <a:solidFill>
                  <a:schemeClr val="tx1"/>
                </a:solidFill>
                <a:latin typeface="Times New Roman" panose="02020603050405020304" pitchFamily="18" charset="0"/>
                <a:cs typeface="Times New Roman" panose="02020603050405020304" pitchFamily="18" charset="0"/>
              </a:rPr>
              <a:t>UK Parliament., 2025. Student mental health in England: Statistics, policy, and guidance.</a:t>
            </a:r>
            <a:r>
              <a:rPr lang="en-IN" sz="600" u="sng" dirty="0">
                <a:solidFill>
                  <a:schemeClr val="tx1"/>
                </a:solidFill>
                <a:latin typeface="Times New Roman" panose="02020603050405020304" pitchFamily="18" charset="0"/>
                <a:cs typeface="Times New Roman" panose="02020603050405020304" pitchFamily="18" charset="0"/>
                <a:hlinkClick r:id="rId15">
                  <a:extLst>
                    <a:ext uri="{A12FA001-AC4F-418D-AE19-62706E023703}">
                      <ahyp:hlinkClr xmlns:ahyp="http://schemas.microsoft.com/office/drawing/2018/hyperlinkcolor" val="tx"/>
                    </a:ext>
                  </a:extLst>
                </a:hlinkClick>
              </a:rPr>
              <a:t> https://commonslibrary.parliament.uk/research-briefings/cbp-8593/</a:t>
            </a:r>
            <a:endParaRPr lang="en-IN" sz="600" dirty="0">
              <a:solidFill>
                <a:schemeClr val="tx1"/>
              </a:solidFill>
              <a:latin typeface="Times New Roman" panose="02020603050405020304" pitchFamily="18" charset="0"/>
              <a:cs typeface="Times New Roman" panose="02020603050405020304" pitchFamily="18" charset="0"/>
            </a:endParaRPr>
          </a:p>
          <a:p>
            <a:pPr algn="just"/>
            <a:r>
              <a:rPr lang="en-IN" sz="600" dirty="0">
                <a:solidFill>
                  <a:schemeClr val="tx1"/>
                </a:solidFill>
                <a:latin typeface="Times New Roman" panose="02020603050405020304" pitchFamily="18" charset="0"/>
                <a:cs typeface="Times New Roman" panose="02020603050405020304" pitchFamily="18" charset="0"/>
              </a:rPr>
              <a:t>Zhang, J., Peng, C. and Chen, C., 2024. Mental health and academic performance of college students: Knowledge in the field of mental health, self-control, and learning in college. </a:t>
            </a:r>
            <a:r>
              <a:rPr lang="en-IN" sz="600" i="1" dirty="0">
                <a:solidFill>
                  <a:schemeClr val="tx1"/>
                </a:solidFill>
                <a:latin typeface="Times New Roman" panose="02020603050405020304" pitchFamily="18" charset="0"/>
                <a:cs typeface="Times New Roman" panose="02020603050405020304" pitchFamily="18" charset="0"/>
              </a:rPr>
              <a:t>Acta </a:t>
            </a:r>
            <a:r>
              <a:rPr lang="en-IN" sz="600" i="1" dirty="0" err="1">
                <a:solidFill>
                  <a:schemeClr val="tx1"/>
                </a:solidFill>
                <a:latin typeface="Times New Roman" panose="02020603050405020304" pitchFamily="18" charset="0"/>
                <a:cs typeface="Times New Roman" panose="02020603050405020304" pitchFamily="18" charset="0"/>
              </a:rPr>
              <a:t>Psychologica</a:t>
            </a:r>
            <a:r>
              <a:rPr lang="en-IN" sz="600" dirty="0">
                <a:solidFill>
                  <a:schemeClr val="tx1"/>
                </a:solidFill>
                <a:latin typeface="Times New Roman" panose="02020603050405020304" pitchFamily="18" charset="0"/>
                <a:cs typeface="Times New Roman" panose="02020603050405020304" pitchFamily="18" charset="0"/>
              </a:rPr>
              <a:t>, </a:t>
            </a:r>
            <a:r>
              <a:rPr lang="en-IN" sz="600" i="1" dirty="0">
                <a:solidFill>
                  <a:schemeClr val="tx1"/>
                </a:solidFill>
                <a:latin typeface="Times New Roman" panose="02020603050405020304" pitchFamily="18" charset="0"/>
                <a:cs typeface="Times New Roman" panose="02020603050405020304" pitchFamily="18" charset="0"/>
              </a:rPr>
              <a:t>248</a:t>
            </a:r>
            <a:r>
              <a:rPr lang="en-IN" sz="600" dirty="0">
                <a:solidFill>
                  <a:schemeClr val="tx1"/>
                </a:solidFill>
                <a:latin typeface="Times New Roman" panose="02020603050405020304" pitchFamily="18" charset="0"/>
                <a:cs typeface="Times New Roman" panose="02020603050405020304" pitchFamily="18" charset="0"/>
              </a:rPr>
              <a:t>, p.104351. </a:t>
            </a:r>
            <a:r>
              <a:rPr lang="en-IN" sz="600" u="sng" dirty="0">
                <a:solidFill>
                  <a:schemeClr val="tx1"/>
                </a:solidFill>
                <a:latin typeface="Times New Roman" panose="02020603050405020304" pitchFamily="18" charset="0"/>
                <a:cs typeface="Times New Roman" panose="02020603050405020304" pitchFamily="18" charset="0"/>
                <a:hlinkClick r:id="rId16">
                  <a:extLst>
                    <a:ext uri="{A12FA001-AC4F-418D-AE19-62706E023703}">
                      <ahyp:hlinkClr xmlns:ahyp="http://schemas.microsoft.com/office/drawing/2018/hyperlinkcolor" val="tx"/>
                    </a:ext>
                  </a:extLst>
                </a:hlinkClick>
              </a:rPr>
              <a:t>https://doi.org/10.1016/j.actpsy.2024.104351</a:t>
            </a:r>
            <a:r>
              <a:rPr lang="en-IN" sz="600" dirty="0">
                <a:solidFill>
                  <a:schemeClr val="tx1"/>
                </a:solidFill>
                <a:latin typeface="Times New Roman" panose="02020603050405020304" pitchFamily="18" charset="0"/>
                <a:cs typeface="Times New Roman" panose="02020603050405020304" pitchFamily="18" charset="0"/>
              </a:rPr>
              <a:t> </a:t>
            </a:r>
          </a:p>
          <a:p>
            <a:pPr algn="just"/>
            <a:r>
              <a:rPr lang="en-IN" sz="600" dirty="0">
                <a:solidFill>
                  <a:schemeClr val="tx1"/>
                </a:solidFill>
                <a:latin typeface="Times New Roman" panose="02020603050405020304" pitchFamily="18" charset="0"/>
                <a:cs typeface="Times New Roman" panose="02020603050405020304" pitchFamily="18" charset="0"/>
              </a:rPr>
              <a:t>Zhao, R., </a:t>
            </a:r>
            <a:r>
              <a:rPr lang="en-IN" sz="600" dirty="0" err="1">
                <a:solidFill>
                  <a:schemeClr val="tx1"/>
                </a:solidFill>
                <a:latin typeface="Times New Roman" panose="02020603050405020304" pitchFamily="18" charset="0"/>
                <a:cs typeface="Times New Roman" panose="02020603050405020304" pitchFamily="18" charset="0"/>
              </a:rPr>
              <a:t>Amanvermez</a:t>
            </a:r>
            <a:r>
              <a:rPr lang="en-IN" sz="600" dirty="0">
                <a:solidFill>
                  <a:schemeClr val="tx1"/>
                </a:solidFill>
                <a:latin typeface="Times New Roman" panose="02020603050405020304" pitchFamily="18" charset="0"/>
                <a:cs typeface="Times New Roman" panose="02020603050405020304" pitchFamily="18" charset="0"/>
              </a:rPr>
              <a:t>, Y., Pei, J., Castro‐Ramirez, F., </a:t>
            </a:r>
            <a:r>
              <a:rPr lang="en-IN" sz="600" dirty="0" err="1">
                <a:solidFill>
                  <a:schemeClr val="tx1"/>
                </a:solidFill>
                <a:latin typeface="Times New Roman" panose="02020603050405020304" pitchFamily="18" charset="0"/>
                <a:cs typeface="Times New Roman" panose="02020603050405020304" pitchFamily="18" charset="0"/>
              </a:rPr>
              <a:t>Rapsey</a:t>
            </a:r>
            <a:r>
              <a:rPr lang="en-IN" sz="600" dirty="0">
                <a:solidFill>
                  <a:schemeClr val="tx1"/>
                </a:solidFill>
                <a:latin typeface="Times New Roman" panose="02020603050405020304" pitchFamily="18" charset="0"/>
                <a:cs typeface="Times New Roman" panose="02020603050405020304" pitchFamily="18" charset="0"/>
              </a:rPr>
              <a:t>, C., Garcia, C., Ebert, D.D., Haro, J.M., Fodor, L.A., David, O.A. and Rankin, O., 2025. Research Review: Help‐seeking intentions, behaviors, and barriers in college students–a systematic review and meta‐analysis. </a:t>
            </a:r>
            <a:r>
              <a:rPr lang="en-IN" sz="600" i="1" dirty="0">
                <a:solidFill>
                  <a:schemeClr val="tx1"/>
                </a:solidFill>
                <a:latin typeface="Times New Roman" panose="02020603050405020304" pitchFamily="18" charset="0"/>
                <a:cs typeface="Times New Roman" panose="02020603050405020304" pitchFamily="18" charset="0"/>
              </a:rPr>
              <a:t>Journal of child psychology and psychiatry</a:t>
            </a:r>
            <a:r>
              <a:rPr lang="en-IN" sz="600" dirty="0">
                <a:solidFill>
                  <a:schemeClr val="tx1"/>
                </a:solidFill>
                <a:latin typeface="Times New Roman" panose="02020603050405020304" pitchFamily="18" charset="0"/>
                <a:cs typeface="Times New Roman" panose="02020603050405020304" pitchFamily="18" charset="0"/>
              </a:rPr>
              <a:t>, </a:t>
            </a:r>
            <a:r>
              <a:rPr lang="en-IN" sz="600" i="1" dirty="0">
                <a:solidFill>
                  <a:schemeClr val="tx1"/>
                </a:solidFill>
                <a:latin typeface="Times New Roman" panose="02020603050405020304" pitchFamily="18" charset="0"/>
                <a:cs typeface="Times New Roman" panose="02020603050405020304" pitchFamily="18" charset="0"/>
              </a:rPr>
              <a:t>66</a:t>
            </a:r>
            <a:r>
              <a:rPr lang="en-IN" sz="600" dirty="0">
                <a:solidFill>
                  <a:schemeClr val="tx1"/>
                </a:solidFill>
                <a:latin typeface="Times New Roman" panose="02020603050405020304" pitchFamily="18" charset="0"/>
                <a:cs typeface="Times New Roman" panose="02020603050405020304" pitchFamily="18" charset="0"/>
              </a:rPr>
              <a:t>(10), pp.1593-1605. doi:</a:t>
            </a:r>
            <a:r>
              <a:rPr lang="en-IN" sz="600" u="sng" dirty="0">
                <a:solidFill>
                  <a:schemeClr val="tx1"/>
                </a:solidFill>
                <a:latin typeface="Times New Roman" panose="02020603050405020304" pitchFamily="18" charset="0"/>
                <a:cs typeface="Times New Roman" panose="02020603050405020304" pitchFamily="18" charset="0"/>
                <a:hlinkClick r:id="rId17">
                  <a:extLst>
                    <a:ext uri="{A12FA001-AC4F-418D-AE19-62706E023703}">
                      <ahyp:hlinkClr xmlns:ahyp="http://schemas.microsoft.com/office/drawing/2018/hyperlinkcolor" val="tx"/>
                    </a:ext>
                  </a:extLst>
                </a:hlinkClick>
              </a:rPr>
              <a:t>10.1111/jcpp.14145</a:t>
            </a:r>
            <a:endParaRPr lang="en-IN" sz="600" dirty="0">
              <a:solidFill>
                <a:schemeClr val="tx1"/>
              </a:solidFill>
              <a:latin typeface="Times New Roman" panose="02020603050405020304" pitchFamily="18" charset="0"/>
              <a:cs typeface="Times New Roman" panose="02020603050405020304" pitchFamily="18" charset="0"/>
            </a:endParaRPr>
          </a:p>
        </p:txBody>
      </p:sp>
      <p:pic>
        <p:nvPicPr>
          <p:cNvPr id="18" name="image2.png">
            <a:extLst>
              <a:ext uri="{FF2B5EF4-FFF2-40B4-BE49-F238E27FC236}">
                <a16:creationId xmlns:a16="http://schemas.microsoft.com/office/drawing/2014/main" id="{97E374DA-F252-B847-00C3-B710DC25D0D2}"/>
              </a:ext>
            </a:extLst>
          </p:cNvPr>
          <p:cNvPicPr/>
          <p:nvPr/>
        </p:nvPicPr>
        <p:blipFill>
          <a:blip r:embed="rId18"/>
          <a:srcRect/>
          <a:stretch>
            <a:fillRect/>
          </a:stretch>
        </p:blipFill>
        <p:spPr>
          <a:xfrm>
            <a:off x="5330758" y="1099227"/>
            <a:ext cx="3754873" cy="2500005"/>
          </a:xfrm>
          <a:prstGeom prst="rect">
            <a:avLst/>
          </a:prstGeom>
          <a:ln w="12700">
            <a:solidFill>
              <a:srgbClr val="000000"/>
            </a:solidFill>
            <a:prstDash val="solid"/>
          </a:ln>
        </p:spPr>
      </p:pic>
      <p:sp>
        <p:nvSpPr>
          <p:cNvPr id="19" name="TextBox 18">
            <a:extLst>
              <a:ext uri="{FF2B5EF4-FFF2-40B4-BE49-F238E27FC236}">
                <a16:creationId xmlns:a16="http://schemas.microsoft.com/office/drawing/2014/main" id="{CB5D864A-580B-9C7B-151A-23B08FF27837}"/>
              </a:ext>
            </a:extLst>
          </p:cNvPr>
          <p:cNvSpPr txBox="1"/>
          <p:nvPr/>
        </p:nvSpPr>
        <p:spPr>
          <a:xfrm>
            <a:off x="5330758" y="3667331"/>
            <a:ext cx="3754873" cy="400110"/>
          </a:xfrm>
          <a:prstGeom prst="rect">
            <a:avLst/>
          </a:prstGeom>
          <a:noFill/>
        </p:spPr>
        <p:txBody>
          <a:bodyPr wrap="square" rtlCol="0">
            <a:spAutoFit/>
          </a:bodyPr>
          <a:lstStyle/>
          <a:p>
            <a:pPr algn="ctr"/>
            <a:r>
              <a:rPr lang="en-IN" sz="1000" b="1" dirty="0">
                <a:latin typeface="Times New Roman" panose="02020603050405020304" pitchFamily="18" charset="0"/>
                <a:cs typeface="Times New Roman" panose="02020603050405020304" pitchFamily="18" charset="0"/>
              </a:rPr>
              <a:t>Figure 1: Mental Health Trends</a:t>
            </a:r>
            <a:endParaRPr lang="en-IN" sz="1000" dirty="0">
              <a:latin typeface="Times New Roman" panose="02020603050405020304" pitchFamily="18" charset="0"/>
              <a:cs typeface="Times New Roman" panose="02020603050405020304" pitchFamily="18" charset="0"/>
            </a:endParaRPr>
          </a:p>
          <a:p>
            <a:pPr algn="ctr"/>
            <a:r>
              <a:rPr lang="en-IN" sz="1000" dirty="0">
                <a:latin typeface="Times New Roman" panose="02020603050405020304" pitchFamily="18" charset="0"/>
                <a:cs typeface="Times New Roman" panose="02020603050405020304" pitchFamily="18" charset="0"/>
              </a:rPr>
              <a:t>Source: (UK Parliament, 2025)</a:t>
            </a:r>
          </a:p>
        </p:txBody>
      </p:sp>
      <p:pic>
        <p:nvPicPr>
          <p:cNvPr id="20" name="image1.png">
            <a:extLst>
              <a:ext uri="{FF2B5EF4-FFF2-40B4-BE49-F238E27FC236}">
                <a16:creationId xmlns:a16="http://schemas.microsoft.com/office/drawing/2014/main" id="{2C543D22-48E9-DC40-11BF-371E6B7AB222}"/>
              </a:ext>
            </a:extLst>
          </p:cNvPr>
          <p:cNvPicPr/>
          <p:nvPr/>
        </p:nvPicPr>
        <p:blipFill>
          <a:blip r:embed="rId19"/>
          <a:srcRect/>
          <a:stretch>
            <a:fillRect/>
          </a:stretch>
        </p:blipFill>
        <p:spPr>
          <a:xfrm>
            <a:off x="81061" y="7250332"/>
            <a:ext cx="5969544" cy="2292500"/>
          </a:xfrm>
          <a:prstGeom prst="rect">
            <a:avLst/>
          </a:prstGeom>
          <a:ln w="12700">
            <a:solidFill>
              <a:srgbClr val="000000"/>
            </a:solidFill>
            <a:prstDash val="solid"/>
          </a:ln>
        </p:spPr>
      </p:pic>
      <p:sp>
        <p:nvSpPr>
          <p:cNvPr id="21" name="TextBox 20">
            <a:extLst>
              <a:ext uri="{FF2B5EF4-FFF2-40B4-BE49-F238E27FC236}">
                <a16:creationId xmlns:a16="http://schemas.microsoft.com/office/drawing/2014/main" id="{90E9FFB9-83F7-EC3E-AB07-63EF1664F19B}"/>
              </a:ext>
            </a:extLst>
          </p:cNvPr>
          <p:cNvSpPr txBox="1"/>
          <p:nvPr/>
        </p:nvSpPr>
        <p:spPr>
          <a:xfrm>
            <a:off x="6108969" y="7840494"/>
            <a:ext cx="1047351" cy="1323439"/>
          </a:xfrm>
          <a:prstGeom prst="rect">
            <a:avLst/>
          </a:prstGeom>
          <a:noFill/>
        </p:spPr>
        <p:txBody>
          <a:bodyPr wrap="square" rtlCol="0">
            <a:spAutoFit/>
          </a:bodyPr>
          <a:lstStyle/>
          <a:p>
            <a:pPr algn="just"/>
            <a:r>
              <a:rPr lang="en-IN" sz="1000" b="1" dirty="0">
                <a:latin typeface="Times New Roman" panose="02020603050405020304" pitchFamily="18" charset="0"/>
                <a:cs typeface="Times New Roman" panose="02020603050405020304" pitchFamily="18" charset="0"/>
              </a:rPr>
              <a:t>Figure 2; Population reporting mental health difficulties in the UK</a:t>
            </a:r>
            <a:endParaRPr lang="en-IN" sz="1000" dirty="0">
              <a:latin typeface="Times New Roman" panose="02020603050405020304" pitchFamily="18" charset="0"/>
              <a:cs typeface="Times New Roman" panose="02020603050405020304" pitchFamily="18" charset="0"/>
            </a:endParaRPr>
          </a:p>
          <a:p>
            <a:pPr algn="just"/>
            <a:r>
              <a:rPr lang="en-IN" sz="1000" dirty="0">
                <a:latin typeface="Times New Roman" panose="02020603050405020304" pitchFamily="18" charset="0"/>
                <a:cs typeface="Times New Roman" panose="02020603050405020304" pitchFamily="18" charset="0"/>
              </a:rPr>
              <a:t>(Source: TASO, 2026)</a:t>
            </a:r>
          </a:p>
        </p:txBody>
      </p:sp>
    </p:spTree>
    <p:extLst>
      <p:ext uri="{BB962C8B-B14F-4D97-AF65-F5344CB8AC3E}">
        <p14:creationId xmlns:p14="http://schemas.microsoft.com/office/powerpoint/2010/main" val="8666159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Archway</Template>
  <TotalTime>6</TotalTime>
  <Words>2011</Words>
  <Application>Microsoft Office PowerPoint</Application>
  <PresentationFormat>A3 Paper (297x420 mm)</PresentationFormat>
  <Paragraphs>48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sweta parmar</cp:lastModifiedBy>
  <cp:revision>2</cp:revision>
  <dcterms:created xsi:type="dcterms:W3CDTF">2026-10-16T08:33:24Z</dcterms:created>
  <dcterms:modified xsi:type="dcterms:W3CDTF">2026-10-22T16:49:00Z</dcterms:modified>
</cp:coreProperties>
</file>