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handoutMasterIdLst>
    <p:handoutMasterId r:id="rId11"/>
  </p:handoutMasterIdLst>
  <p:sldIdLst>
    <p:sldId id="263" r:id="rId2"/>
    <p:sldId id="264" r:id="rId3"/>
    <p:sldId id="265" r:id="rId4"/>
    <p:sldId id="258" r:id="rId5"/>
    <p:sldId id="259" r:id="rId6"/>
    <p:sldId id="260" r:id="rId7"/>
    <p:sldId id="262" r:id="rId8"/>
    <p:sldId id="266" r:id="rId9"/>
    <p:sldId id="267" r:id="rId10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150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4F0444-4BBA-490F-86E8-7076A5D6937D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BB63F2-DDCC-40DA-9214-C895A19549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6169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C4737B43-853A-4E12-A345-ABEDFB07323F}" type="datetimeFigureOut">
              <a:rPr lang="en-US" smtClean="0"/>
              <a:pPr/>
              <a:t>11/7/2019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804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7B43-853A-4E12-A345-ABEDFB07323F}" type="datetimeFigureOut">
              <a:rPr lang="en-US" smtClean="0"/>
              <a:pPr/>
              <a:t>11/7/2019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817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7B43-853A-4E12-A345-ABEDFB07323F}" type="datetimeFigureOut">
              <a:rPr lang="en-US" smtClean="0"/>
              <a:pPr/>
              <a:t>11/7/2019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2419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7B43-853A-4E12-A345-ABEDFB07323F}" type="datetimeFigureOut">
              <a:rPr lang="en-US" smtClean="0"/>
              <a:pPr/>
              <a:t>11/7/2019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383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7B43-853A-4E12-A345-ABEDFB07323F}" type="datetimeFigureOut">
              <a:rPr lang="en-US" smtClean="0"/>
              <a:pPr/>
              <a:t>11/7/2019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393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7B43-853A-4E12-A345-ABEDFB07323F}" type="datetimeFigureOut">
              <a:rPr lang="en-US" smtClean="0"/>
              <a:pPr/>
              <a:t>11/7/2019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460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7B43-853A-4E12-A345-ABEDFB07323F}" type="datetimeFigureOut">
              <a:rPr lang="en-US" smtClean="0"/>
              <a:pPr/>
              <a:t>11/7/2019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6699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7B43-853A-4E12-A345-ABEDFB07323F}" type="datetimeFigureOut">
              <a:rPr lang="en-US" smtClean="0"/>
              <a:pPr/>
              <a:t>11/7/2019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368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7B43-853A-4E12-A345-ABEDFB07323F}" type="datetimeFigureOut">
              <a:rPr lang="en-US" smtClean="0"/>
              <a:pPr/>
              <a:t>11/7/2019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9864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7B43-853A-4E12-A345-ABEDFB07323F}" type="datetimeFigureOut">
              <a:rPr lang="en-US" smtClean="0"/>
              <a:pPr/>
              <a:t>11/7/2019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726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7B43-853A-4E12-A345-ABEDFB07323F}" type="datetimeFigureOut">
              <a:rPr lang="en-US" smtClean="0"/>
              <a:pPr/>
              <a:t>11/7/2019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2596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4737B43-853A-4E12-A345-ABEDFB07323F}" type="datetimeFigureOut">
              <a:rPr lang="en-US" smtClean="0"/>
              <a:pPr/>
              <a:t>11/7/2019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949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uturelearn.com/courses/educational-design/0/steps/26435" TargetMode="External"/><Relationship Id="rId2" Type="http://schemas.openxmlformats.org/officeDocument/2006/relationships/hyperlink" Target="https://www.herts.ac.uk/ciea/ciea-lecture-seri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/employmentandlabourmarket/peopleinwork/employmentandemployeetypes/articles/whichoccupationsareathighestriskofbeingautomated/2019-03-25" TargetMode="External"/><Relationship Id="rId5" Type="http://schemas.openxmlformats.org/officeDocument/2006/relationships/hyperlink" Target="https://www.apm.org.uk/projecting-the-future/fourth-industrial-revolution/" TargetMode="External"/><Relationship Id="rId4" Type="http://schemas.openxmlformats.org/officeDocument/2006/relationships/hyperlink" Target="https://lynnleasephd.com/2018/08/23/krathwohl-and-blooms-affective-taxonom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Bloom’s Taxonomy</a:t>
            </a:r>
            <a:br>
              <a:rPr lang="en-GB" dirty="0">
                <a:solidFill>
                  <a:schemeClr val="tx1"/>
                </a:solidFill>
              </a:rPr>
            </a:b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150059"/>
          </a:xfrm>
        </p:spPr>
        <p:txBody>
          <a:bodyPr>
            <a:normAutofit/>
          </a:bodyPr>
          <a:lstStyle/>
          <a:p>
            <a:pPr marL="365760" lvl="1" indent="-256032">
              <a:spcBef>
                <a:spcPts val="400"/>
              </a:spcBef>
              <a:buSzPct val="68000"/>
              <a:buFont typeface="Wingdings 3"/>
              <a:buChar char=""/>
            </a:pPr>
            <a:r>
              <a:rPr lang="en-GB" sz="2800" dirty="0"/>
              <a:t>In 1956, Benjamin </a:t>
            </a:r>
            <a:r>
              <a:rPr lang="en-GB" sz="2800" b="1" dirty="0"/>
              <a:t>Bloom</a:t>
            </a:r>
            <a:r>
              <a:rPr lang="en-GB" sz="2800" dirty="0"/>
              <a:t> headed a group of educational psychologists who identified three domains of educational activities:</a:t>
            </a:r>
          </a:p>
          <a:p>
            <a:pPr marL="365760" lvl="1" indent="-256032">
              <a:spcBef>
                <a:spcPts val="400"/>
              </a:spcBef>
              <a:buSzPct val="68000"/>
              <a:buFont typeface="Wingdings 3"/>
              <a:buChar char=""/>
            </a:pPr>
            <a:endParaRPr lang="en-GB" sz="1300" dirty="0"/>
          </a:p>
          <a:p>
            <a:pPr marL="603504" lvl="2" indent="-256032">
              <a:spcBef>
                <a:spcPts val="400"/>
              </a:spcBef>
              <a:buSzPct val="68000"/>
              <a:buFont typeface="Wingdings 3"/>
              <a:buChar char=""/>
            </a:pPr>
            <a:r>
              <a:rPr lang="en-GB" sz="2800" b="1" dirty="0">
                <a:highlight>
                  <a:srgbClr val="FFFF00"/>
                </a:highlight>
              </a:rPr>
              <a:t>Cognitive</a:t>
            </a:r>
            <a:r>
              <a:rPr lang="en-GB" sz="2800" dirty="0"/>
              <a:t> – mental skills (</a:t>
            </a:r>
            <a:r>
              <a:rPr lang="en-GB" sz="2800" i="1" dirty="0"/>
              <a:t>Knowledge</a:t>
            </a:r>
            <a:r>
              <a:rPr lang="en-GB" sz="2800" dirty="0"/>
              <a:t>)</a:t>
            </a:r>
          </a:p>
          <a:p>
            <a:pPr marL="603504" lvl="2" indent="-256032">
              <a:spcBef>
                <a:spcPts val="400"/>
              </a:spcBef>
              <a:buSzPct val="68000"/>
              <a:buNone/>
            </a:pPr>
            <a:endParaRPr lang="en-GB" sz="1200" dirty="0"/>
          </a:p>
          <a:p>
            <a:pPr marL="603504" lvl="2" indent="-256032">
              <a:spcBef>
                <a:spcPts val="400"/>
              </a:spcBef>
              <a:buSzPct val="68000"/>
              <a:buFont typeface="Wingdings 3"/>
              <a:buChar char=""/>
            </a:pPr>
            <a:r>
              <a:rPr lang="en-GB" sz="2800" b="1" dirty="0">
                <a:highlight>
                  <a:srgbClr val="FFFF00"/>
                </a:highlight>
              </a:rPr>
              <a:t>Affective</a:t>
            </a:r>
            <a:r>
              <a:rPr lang="en-GB" sz="2800" dirty="0"/>
              <a:t> – growth in feelings or emotional areas (</a:t>
            </a:r>
            <a:r>
              <a:rPr lang="en-GB" sz="2800" i="1" dirty="0"/>
              <a:t>Attitude</a:t>
            </a:r>
            <a:r>
              <a:rPr lang="en-GB" sz="2800" dirty="0"/>
              <a:t>)</a:t>
            </a:r>
          </a:p>
          <a:p>
            <a:pPr marL="603504" lvl="2" indent="-256032">
              <a:spcBef>
                <a:spcPts val="400"/>
              </a:spcBef>
              <a:buSzPct val="68000"/>
              <a:buNone/>
            </a:pPr>
            <a:endParaRPr lang="en-GB" sz="1200" dirty="0"/>
          </a:p>
          <a:p>
            <a:pPr marL="603504" lvl="2" indent="-256032">
              <a:spcBef>
                <a:spcPts val="400"/>
              </a:spcBef>
              <a:buSzPct val="68000"/>
              <a:buFont typeface="Wingdings 3"/>
              <a:buChar char=""/>
            </a:pPr>
            <a:r>
              <a:rPr lang="en-GB" sz="2800" b="1" dirty="0">
                <a:highlight>
                  <a:srgbClr val="FFFF00"/>
                </a:highlight>
              </a:rPr>
              <a:t>Psychomotor</a:t>
            </a:r>
            <a:r>
              <a:rPr lang="en-GB" sz="2800" dirty="0"/>
              <a:t> – manual or physical skills (</a:t>
            </a:r>
            <a:r>
              <a:rPr lang="en-GB" sz="2800" i="1" dirty="0"/>
              <a:t>Skills</a:t>
            </a:r>
            <a:r>
              <a:rPr lang="en-GB" sz="2800" dirty="0"/>
              <a:t>)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60381A7-02FB-4AF7-93B9-06C2E4EA857F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556792"/>
            <a:ext cx="7544192" cy="4536504"/>
          </a:xfrm>
        </p:spPr>
      </p:pic>
    </p:spTree>
    <p:extLst>
      <p:ext uri="{BB962C8B-B14F-4D97-AF65-F5344CB8AC3E}">
        <p14:creationId xmlns:p14="http://schemas.microsoft.com/office/powerpoint/2010/main" val="3541061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01080" cy="11430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1"/>
                </a:solidFill>
              </a:rPr>
              <a:t>Major categories in the </a:t>
            </a:r>
            <a:r>
              <a:rPr lang="en-GB" sz="4000" dirty="0">
                <a:solidFill>
                  <a:schemeClr val="tx1"/>
                </a:solidFill>
                <a:highlight>
                  <a:srgbClr val="FFFF00"/>
                </a:highlight>
              </a:rPr>
              <a:t>Cognitive Domain </a:t>
            </a:r>
            <a:r>
              <a:rPr lang="en-GB" sz="3100" dirty="0">
                <a:solidFill>
                  <a:schemeClr val="tx1"/>
                </a:solidFill>
              </a:rPr>
              <a:t>(Bloom et al, 1956)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149927"/>
          </a:xfrm>
        </p:spPr>
        <p:txBody>
          <a:bodyPr/>
          <a:lstStyle/>
          <a:p>
            <a:r>
              <a:rPr lang="en-GB" sz="2800" dirty="0"/>
              <a:t>Knowledge</a:t>
            </a:r>
          </a:p>
          <a:p>
            <a:r>
              <a:rPr lang="en-GB" sz="2800" dirty="0"/>
              <a:t>Comprehension</a:t>
            </a:r>
          </a:p>
          <a:p>
            <a:r>
              <a:rPr lang="en-GB" sz="2800" dirty="0"/>
              <a:t>Application</a:t>
            </a:r>
          </a:p>
          <a:p>
            <a:r>
              <a:rPr lang="en-GB" sz="2800" dirty="0"/>
              <a:t>Analysis</a:t>
            </a:r>
          </a:p>
          <a:p>
            <a:r>
              <a:rPr lang="en-GB" sz="2800" dirty="0"/>
              <a:t>Synthesis</a:t>
            </a:r>
          </a:p>
          <a:p>
            <a:r>
              <a:rPr lang="en-GB" sz="2800" dirty="0"/>
              <a:t>Evaluation</a:t>
            </a:r>
            <a:endParaRPr lang="en-GB" dirty="0"/>
          </a:p>
        </p:txBody>
      </p:sp>
      <p:pic>
        <p:nvPicPr>
          <p:cNvPr id="4" name="Picture 3" descr="learner thinking - cognitive domain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2714620"/>
            <a:ext cx="4419611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401080" cy="11430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1"/>
                </a:solidFill>
                <a:effectLst/>
              </a:rPr>
              <a:t>Major categories in the </a:t>
            </a:r>
            <a:r>
              <a:rPr lang="en-GB" sz="40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Affective Domain </a:t>
            </a:r>
            <a:r>
              <a:rPr lang="en-GB" sz="3100" dirty="0">
                <a:solidFill>
                  <a:schemeClr val="tx1"/>
                </a:solidFill>
                <a:effectLst/>
              </a:rPr>
              <a:t>(Krathwohl, Bloom and </a:t>
            </a:r>
            <a:r>
              <a:rPr lang="en-GB" sz="3100" dirty="0" err="1">
                <a:solidFill>
                  <a:schemeClr val="tx1"/>
                </a:solidFill>
                <a:effectLst/>
              </a:rPr>
              <a:t>Masia</a:t>
            </a:r>
            <a:r>
              <a:rPr lang="en-GB" sz="3100" dirty="0">
                <a:solidFill>
                  <a:schemeClr val="tx1"/>
                </a:solidFill>
                <a:effectLst/>
              </a:rPr>
              <a:t>, 1973)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71678"/>
            <a:ext cx="8229600" cy="3935613"/>
          </a:xfrm>
        </p:spPr>
        <p:txBody>
          <a:bodyPr/>
          <a:lstStyle/>
          <a:p>
            <a:r>
              <a:rPr lang="en-GB" dirty="0"/>
              <a:t>Receiving</a:t>
            </a:r>
          </a:p>
          <a:p>
            <a:r>
              <a:rPr lang="en-GB" dirty="0"/>
              <a:t>Responding</a:t>
            </a:r>
          </a:p>
          <a:p>
            <a:r>
              <a:rPr lang="en-GB" dirty="0"/>
              <a:t>Valuing</a:t>
            </a:r>
          </a:p>
          <a:p>
            <a:r>
              <a:rPr lang="en-GB" dirty="0"/>
              <a:t>Organising</a:t>
            </a:r>
          </a:p>
          <a:p>
            <a:r>
              <a:rPr lang="en-GB" dirty="0"/>
              <a:t>Characterising</a:t>
            </a:r>
          </a:p>
        </p:txBody>
      </p:sp>
      <p:pic>
        <p:nvPicPr>
          <p:cNvPr id="4" name="Picture 3" descr="affective domain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1928802"/>
            <a:ext cx="2928958" cy="350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643998" cy="1143000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tx1"/>
                </a:solidFill>
                <a:effectLst/>
              </a:rPr>
              <a:t>Major categories in the </a:t>
            </a:r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Psychomotor Domain </a:t>
            </a:r>
            <a:r>
              <a:rPr lang="en-GB" sz="2800" dirty="0">
                <a:solidFill>
                  <a:schemeClr val="tx1"/>
                </a:solidFill>
                <a:effectLst/>
              </a:rPr>
              <a:t>(Dave, 1975)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71678"/>
            <a:ext cx="8229600" cy="3935613"/>
          </a:xfrm>
        </p:spPr>
        <p:txBody>
          <a:bodyPr>
            <a:normAutofit/>
          </a:bodyPr>
          <a:lstStyle/>
          <a:p>
            <a:r>
              <a:rPr lang="en-GB" sz="2800" dirty="0"/>
              <a:t>Imitation</a:t>
            </a:r>
          </a:p>
          <a:p>
            <a:r>
              <a:rPr lang="en-GB" sz="2800" dirty="0"/>
              <a:t>Manipulation</a:t>
            </a:r>
          </a:p>
          <a:p>
            <a:r>
              <a:rPr lang="en-GB" sz="2800" dirty="0"/>
              <a:t>Precision</a:t>
            </a:r>
          </a:p>
          <a:p>
            <a:r>
              <a:rPr lang="en-GB" sz="2800" dirty="0"/>
              <a:t>Articulation</a:t>
            </a:r>
          </a:p>
          <a:p>
            <a:r>
              <a:rPr lang="en-GB" sz="2800" dirty="0"/>
              <a:t>Naturalisation</a:t>
            </a:r>
          </a:p>
        </p:txBody>
      </p:sp>
      <p:pic>
        <p:nvPicPr>
          <p:cNvPr id="4" name="Picture 3" descr="psychomotor domain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214554"/>
            <a:ext cx="3786214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72560" cy="868346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effectLst/>
              </a:rPr>
              <a:t>BLOOM’S TAXONOMY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282" y="1285860"/>
            <a:ext cx="8715436" cy="4929222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2800" dirty="0"/>
          </a:p>
          <a:p>
            <a:pPr>
              <a:buNone/>
            </a:pPr>
            <a:r>
              <a:rPr lang="en-GB" sz="2800" dirty="0"/>
              <a:t>Knowledge of the taxonomy helps teachers to: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/>
              <a:t>Distinguish</a:t>
            </a:r>
            <a:r>
              <a:rPr lang="en-GB" sz="2800" dirty="0"/>
              <a:t> between different levels of </a:t>
            </a:r>
            <a:r>
              <a:rPr lang="en-GB" sz="2800" b="1" dirty="0"/>
              <a:t>difficulty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Apply </a:t>
            </a:r>
            <a:r>
              <a:rPr lang="en-GB" sz="2800" b="1" dirty="0"/>
              <a:t>action verbs</a:t>
            </a:r>
            <a:r>
              <a:rPr lang="en-GB" sz="2800" dirty="0"/>
              <a:t> to learning objectives set so that both they and the learners are clear about what </a:t>
            </a:r>
            <a:r>
              <a:rPr lang="en-GB" sz="2800" b="1" dirty="0"/>
              <a:t>specifically</a:t>
            </a:r>
            <a:r>
              <a:rPr lang="en-GB" sz="2800" dirty="0"/>
              <a:t> is required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/>
              <a:t>Use</a:t>
            </a:r>
            <a:r>
              <a:rPr lang="en-GB" sz="2800" dirty="0"/>
              <a:t> the objectives to better </a:t>
            </a:r>
            <a:r>
              <a:rPr lang="en-GB" sz="2800" b="1" dirty="0"/>
              <a:t>plan</a:t>
            </a:r>
            <a:r>
              <a:rPr lang="en-GB" sz="2800" dirty="0"/>
              <a:t> learning experiences and appropriate evaluation devices.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B12A01D-CBF6-48C9-83D9-C1DF1E4551C5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1196752"/>
            <a:ext cx="5486400" cy="4022725"/>
          </a:xfrm>
        </p:spPr>
      </p:pic>
    </p:spTree>
    <p:extLst>
      <p:ext uri="{BB962C8B-B14F-4D97-AF65-F5344CB8AC3E}">
        <p14:creationId xmlns:p14="http://schemas.microsoft.com/office/powerpoint/2010/main" val="17356394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DF5FD61-8981-4F81-8E58-4D4E13AC6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F05729-D520-49A8-B491-298F53B525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https://www.herts.ac.uk/ciea/ciea-lecture-series</a:t>
            </a:r>
            <a:endParaRPr lang="en-GB" dirty="0"/>
          </a:p>
          <a:p>
            <a:r>
              <a:rPr lang="en-GB" dirty="0">
                <a:hlinkClick r:id="rId3"/>
              </a:rPr>
              <a:t>https://www.futurelearn.com/courses/educational-design/0/steps/26435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https://lynnleasephd.com/2018/08/23/krathwohl-and-blooms-affective-taxonomy/</a:t>
            </a:r>
            <a:endParaRPr lang="en-GB" dirty="0"/>
          </a:p>
          <a:p>
            <a:r>
              <a:rPr lang="en-GB" dirty="0">
                <a:hlinkClick r:id="rId5"/>
              </a:rPr>
              <a:t>https://www.apm.org.uk/projecting-the-future/fourth-industrial-revolution/</a:t>
            </a:r>
            <a:endParaRPr lang="en-GB" dirty="0"/>
          </a:p>
          <a:p>
            <a:r>
              <a:rPr lang="en-GB">
                <a:hlinkClick r:id="rId6"/>
              </a:rPr>
              <a:t>https://www.ons.gov.uk/employmentandlabourmarket/peopleinwork/employmentandemployeetypes/articles/whichoccupationsareathighestriskofbeingautomated/2019-03-25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45780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392</TotalTime>
  <Words>228</Words>
  <Application>Microsoft Office PowerPoint</Application>
  <PresentationFormat>On-screen Show (4:3)</PresentationFormat>
  <Paragraphs>39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Tw Cen MT</vt:lpstr>
      <vt:lpstr>Tw Cen MT Condensed</vt:lpstr>
      <vt:lpstr>Wingdings 3</vt:lpstr>
      <vt:lpstr>Integral</vt:lpstr>
      <vt:lpstr>Bloom’s Taxonomy </vt:lpstr>
      <vt:lpstr>PowerPoint Presentation</vt:lpstr>
      <vt:lpstr>PowerPoint Presentation</vt:lpstr>
      <vt:lpstr>Major categories in the Cognitive Domain (Bloom et al, 1956)</vt:lpstr>
      <vt:lpstr>Major categories in the Affective Domain (Krathwohl, Bloom and Masia, 1973)</vt:lpstr>
      <vt:lpstr>Major categories in the Psychomotor Domain (Dave, 1975)</vt:lpstr>
      <vt:lpstr>BLOOM’S TAXONOMY</vt:lpstr>
      <vt:lpstr>PowerPoint Presentation</vt:lpstr>
      <vt:lpstr>PowerPoint Presentation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BLOOM’S TAXONOMY</dc:title>
  <dc:creator>edu-pd1</dc:creator>
  <cp:lastModifiedBy>Mark Flagg</cp:lastModifiedBy>
  <cp:revision>19</cp:revision>
  <dcterms:created xsi:type="dcterms:W3CDTF">2009-01-07T15:36:41Z</dcterms:created>
  <dcterms:modified xsi:type="dcterms:W3CDTF">2019-11-07T12:41:32Z</dcterms:modified>
</cp:coreProperties>
</file>