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57F4A1-9795-4971-A22C-4D854DA6BBEC}" v="314" dt="2022-11-17T10:10:32.5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67" d="100"/>
          <a:sy n="67" d="100"/>
        </p:scale>
        <p:origin x="452"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3EBF48-5FA0-473D-9701-62623B9873AD}" type="doc">
      <dgm:prSet loTypeId="urn:microsoft.com/office/officeart/2005/8/layout/vList2" loCatId="list" qsTypeId="urn:microsoft.com/office/officeart/2005/8/quickstyle/simple2" qsCatId="simple" csTypeId="urn:microsoft.com/office/officeart/2005/8/colors/accent2_2" csCatId="accent2"/>
      <dgm:spPr/>
      <dgm:t>
        <a:bodyPr/>
        <a:lstStyle/>
        <a:p>
          <a:endParaRPr lang="en-US"/>
        </a:p>
      </dgm:t>
    </dgm:pt>
    <dgm:pt modelId="{1270129E-0510-4703-A2FA-F3154CB7BB15}">
      <dgm:prSet/>
      <dgm:spPr/>
      <dgm:t>
        <a:bodyPr/>
        <a:lstStyle/>
        <a:p>
          <a:r>
            <a:rPr lang="en-US"/>
            <a:t>A major problem for a running business is the sudden decline in its profits. The phenomenon is not common and occurs when the company fails to fulfil the market requirements. </a:t>
          </a:r>
        </a:p>
      </dgm:t>
    </dgm:pt>
    <dgm:pt modelId="{4DBB8141-E326-41AF-ACEE-1344B3FF1F04}" type="parTrans" cxnId="{A772E49E-9E0B-496A-9B9F-02C82A9EB0C2}">
      <dgm:prSet/>
      <dgm:spPr/>
      <dgm:t>
        <a:bodyPr/>
        <a:lstStyle/>
        <a:p>
          <a:endParaRPr lang="en-US"/>
        </a:p>
      </dgm:t>
    </dgm:pt>
    <dgm:pt modelId="{87F930DB-8215-4E12-AEF7-AE0FB8D34731}" type="sibTrans" cxnId="{A772E49E-9E0B-496A-9B9F-02C82A9EB0C2}">
      <dgm:prSet/>
      <dgm:spPr/>
      <dgm:t>
        <a:bodyPr/>
        <a:lstStyle/>
        <a:p>
          <a:endParaRPr lang="en-US"/>
        </a:p>
      </dgm:t>
    </dgm:pt>
    <dgm:pt modelId="{EFAE0BC9-2E9A-4571-A192-E52BFCE4F357}">
      <dgm:prSet/>
      <dgm:spPr/>
      <dgm:t>
        <a:bodyPr/>
        <a:lstStyle/>
        <a:p>
          <a:r>
            <a:rPr lang="en-US"/>
            <a:t>Most products and services work based on their demographics and choose a target market for making decisions for them and conducting sales.</a:t>
          </a:r>
        </a:p>
      </dgm:t>
    </dgm:pt>
    <dgm:pt modelId="{5F21E460-A035-4475-B76A-23612D374610}" type="parTrans" cxnId="{0E5D770F-E57C-43DD-BC0E-AFEEAB1D104F}">
      <dgm:prSet/>
      <dgm:spPr/>
      <dgm:t>
        <a:bodyPr/>
        <a:lstStyle/>
        <a:p>
          <a:endParaRPr lang="en-US"/>
        </a:p>
      </dgm:t>
    </dgm:pt>
    <dgm:pt modelId="{D79B603F-056D-45B7-949F-CC8C7CA6260F}" type="sibTrans" cxnId="{0E5D770F-E57C-43DD-BC0E-AFEEAB1D104F}">
      <dgm:prSet/>
      <dgm:spPr/>
      <dgm:t>
        <a:bodyPr/>
        <a:lstStyle/>
        <a:p>
          <a:endParaRPr lang="en-US"/>
        </a:p>
      </dgm:t>
    </dgm:pt>
    <dgm:pt modelId="{2F2722F2-43DC-4373-9B64-6D8541AC33A7}">
      <dgm:prSet/>
      <dgm:spPr/>
      <dgm:t>
        <a:bodyPr/>
        <a:lstStyle/>
        <a:p>
          <a:r>
            <a:rPr lang="en-US"/>
            <a:t>The following is based on a similar case of “TM Lewin” which is a clothing brand in the UK. The organisation has sustained a profit decline due to lower operations during the pandemic. </a:t>
          </a:r>
        </a:p>
      </dgm:t>
    </dgm:pt>
    <dgm:pt modelId="{DFF433DA-FBFC-47BA-92E6-9DE006BB2F8D}" type="parTrans" cxnId="{EF111A04-FB34-4216-AFEA-DC09560FC83C}">
      <dgm:prSet/>
      <dgm:spPr/>
      <dgm:t>
        <a:bodyPr/>
        <a:lstStyle/>
        <a:p>
          <a:endParaRPr lang="en-US"/>
        </a:p>
      </dgm:t>
    </dgm:pt>
    <dgm:pt modelId="{B69CE312-B87A-49EC-9915-280A8016DE2B}" type="sibTrans" cxnId="{EF111A04-FB34-4216-AFEA-DC09560FC83C}">
      <dgm:prSet/>
      <dgm:spPr/>
      <dgm:t>
        <a:bodyPr/>
        <a:lstStyle/>
        <a:p>
          <a:endParaRPr lang="en-US"/>
        </a:p>
      </dgm:t>
    </dgm:pt>
    <dgm:pt modelId="{8AF7AFFD-33F2-49A4-A847-5EBA352F4BA4}" type="pres">
      <dgm:prSet presAssocID="{B83EBF48-5FA0-473D-9701-62623B9873AD}" presName="linear" presStyleCnt="0">
        <dgm:presLayoutVars>
          <dgm:animLvl val="lvl"/>
          <dgm:resizeHandles val="exact"/>
        </dgm:presLayoutVars>
      </dgm:prSet>
      <dgm:spPr/>
    </dgm:pt>
    <dgm:pt modelId="{A2690292-4D70-4CAA-B545-58C686E79666}" type="pres">
      <dgm:prSet presAssocID="{1270129E-0510-4703-A2FA-F3154CB7BB15}" presName="parentText" presStyleLbl="node1" presStyleIdx="0" presStyleCnt="3">
        <dgm:presLayoutVars>
          <dgm:chMax val="0"/>
          <dgm:bulletEnabled val="1"/>
        </dgm:presLayoutVars>
      </dgm:prSet>
      <dgm:spPr/>
    </dgm:pt>
    <dgm:pt modelId="{747C22F2-B953-4818-808C-B4B6A5826446}" type="pres">
      <dgm:prSet presAssocID="{87F930DB-8215-4E12-AEF7-AE0FB8D34731}" presName="spacer" presStyleCnt="0"/>
      <dgm:spPr/>
    </dgm:pt>
    <dgm:pt modelId="{58B9820D-E81E-4B5F-ABC7-DAA34F7E56DE}" type="pres">
      <dgm:prSet presAssocID="{EFAE0BC9-2E9A-4571-A192-E52BFCE4F357}" presName="parentText" presStyleLbl="node1" presStyleIdx="1" presStyleCnt="3">
        <dgm:presLayoutVars>
          <dgm:chMax val="0"/>
          <dgm:bulletEnabled val="1"/>
        </dgm:presLayoutVars>
      </dgm:prSet>
      <dgm:spPr/>
    </dgm:pt>
    <dgm:pt modelId="{4EDA4575-4BDC-4D95-AAD8-3B405E187B69}" type="pres">
      <dgm:prSet presAssocID="{D79B603F-056D-45B7-949F-CC8C7CA6260F}" presName="spacer" presStyleCnt="0"/>
      <dgm:spPr/>
    </dgm:pt>
    <dgm:pt modelId="{23D73867-2EDA-448F-BA31-8E47E5705956}" type="pres">
      <dgm:prSet presAssocID="{2F2722F2-43DC-4373-9B64-6D8541AC33A7}" presName="parentText" presStyleLbl="node1" presStyleIdx="2" presStyleCnt="3">
        <dgm:presLayoutVars>
          <dgm:chMax val="0"/>
          <dgm:bulletEnabled val="1"/>
        </dgm:presLayoutVars>
      </dgm:prSet>
      <dgm:spPr/>
    </dgm:pt>
  </dgm:ptLst>
  <dgm:cxnLst>
    <dgm:cxn modelId="{EF111A04-FB34-4216-AFEA-DC09560FC83C}" srcId="{B83EBF48-5FA0-473D-9701-62623B9873AD}" destId="{2F2722F2-43DC-4373-9B64-6D8541AC33A7}" srcOrd="2" destOrd="0" parTransId="{DFF433DA-FBFC-47BA-92E6-9DE006BB2F8D}" sibTransId="{B69CE312-B87A-49EC-9915-280A8016DE2B}"/>
    <dgm:cxn modelId="{0E5D770F-E57C-43DD-BC0E-AFEEAB1D104F}" srcId="{B83EBF48-5FA0-473D-9701-62623B9873AD}" destId="{EFAE0BC9-2E9A-4571-A192-E52BFCE4F357}" srcOrd="1" destOrd="0" parTransId="{5F21E460-A035-4475-B76A-23612D374610}" sibTransId="{D79B603F-056D-45B7-949F-CC8C7CA6260F}"/>
    <dgm:cxn modelId="{71903564-EE23-4AAB-B96D-CBA441DFC552}" type="presOf" srcId="{2F2722F2-43DC-4373-9B64-6D8541AC33A7}" destId="{23D73867-2EDA-448F-BA31-8E47E5705956}" srcOrd="0" destOrd="0" presId="urn:microsoft.com/office/officeart/2005/8/layout/vList2"/>
    <dgm:cxn modelId="{A8739F45-A578-4043-BE85-80072BF84A22}" type="presOf" srcId="{1270129E-0510-4703-A2FA-F3154CB7BB15}" destId="{A2690292-4D70-4CAA-B545-58C686E79666}" srcOrd="0" destOrd="0" presId="urn:microsoft.com/office/officeart/2005/8/layout/vList2"/>
    <dgm:cxn modelId="{A772E49E-9E0B-496A-9B9F-02C82A9EB0C2}" srcId="{B83EBF48-5FA0-473D-9701-62623B9873AD}" destId="{1270129E-0510-4703-A2FA-F3154CB7BB15}" srcOrd="0" destOrd="0" parTransId="{4DBB8141-E326-41AF-ACEE-1344B3FF1F04}" sibTransId="{87F930DB-8215-4E12-AEF7-AE0FB8D34731}"/>
    <dgm:cxn modelId="{D904BACC-EE8F-4B43-A847-DFF392889E87}" type="presOf" srcId="{B83EBF48-5FA0-473D-9701-62623B9873AD}" destId="{8AF7AFFD-33F2-49A4-A847-5EBA352F4BA4}" srcOrd="0" destOrd="0" presId="urn:microsoft.com/office/officeart/2005/8/layout/vList2"/>
    <dgm:cxn modelId="{7BD789E5-1423-4E66-887F-D643FA272584}" type="presOf" srcId="{EFAE0BC9-2E9A-4571-A192-E52BFCE4F357}" destId="{58B9820D-E81E-4B5F-ABC7-DAA34F7E56DE}" srcOrd="0" destOrd="0" presId="urn:microsoft.com/office/officeart/2005/8/layout/vList2"/>
    <dgm:cxn modelId="{5F75B3A9-D34A-4A6F-82EF-F20126FBB34D}" type="presParOf" srcId="{8AF7AFFD-33F2-49A4-A847-5EBA352F4BA4}" destId="{A2690292-4D70-4CAA-B545-58C686E79666}" srcOrd="0" destOrd="0" presId="urn:microsoft.com/office/officeart/2005/8/layout/vList2"/>
    <dgm:cxn modelId="{1B9AC668-39BB-479B-914B-26EA7749BADC}" type="presParOf" srcId="{8AF7AFFD-33F2-49A4-A847-5EBA352F4BA4}" destId="{747C22F2-B953-4818-808C-B4B6A5826446}" srcOrd="1" destOrd="0" presId="urn:microsoft.com/office/officeart/2005/8/layout/vList2"/>
    <dgm:cxn modelId="{85C64CD7-4F8C-46DA-8C73-140B6F54D3C7}" type="presParOf" srcId="{8AF7AFFD-33F2-49A4-A847-5EBA352F4BA4}" destId="{58B9820D-E81E-4B5F-ABC7-DAA34F7E56DE}" srcOrd="2" destOrd="0" presId="urn:microsoft.com/office/officeart/2005/8/layout/vList2"/>
    <dgm:cxn modelId="{6F435DDE-8CB1-4D17-AE93-7315385376B7}" type="presParOf" srcId="{8AF7AFFD-33F2-49A4-A847-5EBA352F4BA4}" destId="{4EDA4575-4BDC-4D95-AAD8-3B405E187B69}" srcOrd="3" destOrd="0" presId="urn:microsoft.com/office/officeart/2005/8/layout/vList2"/>
    <dgm:cxn modelId="{E463B901-F85A-4FC0-B4CB-BEDD065C3102}" type="presParOf" srcId="{8AF7AFFD-33F2-49A4-A847-5EBA352F4BA4}" destId="{23D73867-2EDA-448F-BA31-8E47E5705956}"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2CAB9C-54D5-4AFC-872E-9899BAA5A8F3}" type="doc">
      <dgm:prSet loTypeId="urn:microsoft.com/office/officeart/2005/8/layout/list1" loCatId="list" qsTypeId="urn:microsoft.com/office/officeart/2005/8/quickstyle/simple5" qsCatId="simple" csTypeId="urn:microsoft.com/office/officeart/2005/8/colors/accent2_2" csCatId="accent2"/>
      <dgm:spPr/>
      <dgm:t>
        <a:bodyPr/>
        <a:lstStyle/>
        <a:p>
          <a:endParaRPr lang="en-US"/>
        </a:p>
      </dgm:t>
    </dgm:pt>
    <dgm:pt modelId="{3B4EE7AE-89A6-44F2-825A-46FA24648858}">
      <dgm:prSet/>
      <dgm:spPr/>
      <dgm:t>
        <a:bodyPr/>
        <a:lstStyle/>
        <a:p>
          <a:r>
            <a:rPr lang="en-US"/>
            <a:t>Political Factors </a:t>
          </a:r>
        </a:p>
      </dgm:t>
    </dgm:pt>
    <dgm:pt modelId="{BB9884B6-6121-427A-8E54-C90420D406C0}" type="parTrans" cxnId="{6ADCBA38-6593-4E1D-A3E0-44374169D110}">
      <dgm:prSet/>
      <dgm:spPr/>
      <dgm:t>
        <a:bodyPr/>
        <a:lstStyle/>
        <a:p>
          <a:endParaRPr lang="en-US"/>
        </a:p>
      </dgm:t>
    </dgm:pt>
    <dgm:pt modelId="{F372B6D0-727A-4DAC-8F20-06657A4DA7D1}" type="sibTrans" cxnId="{6ADCBA38-6593-4E1D-A3E0-44374169D110}">
      <dgm:prSet/>
      <dgm:spPr/>
      <dgm:t>
        <a:bodyPr/>
        <a:lstStyle/>
        <a:p>
          <a:endParaRPr lang="en-US"/>
        </a:p>
      </dgm:t>
    </dgm:pt>
    <dgm:pt modelId="{5028DBEC-3EB4-4871-AAD3-750DC353A87C}">
      <dgm:prSet/>
      <dgm:spPr/>
      <dgm:t>
        <a:bodyPr/>
        <a:lstStyle/>
        <a:p>
          <a:r>
            <a:rPr lang="en-US"/>
            <a:t>Stable Government </a:t>
          </a:r>
        </a:p>
      </dgm:t>
    </dgm:pt>
    <dgm:pt modelId="{612F52C0-0ECB-44D1-BA01-439528237F88}" type="parTrans" cxnId="{5FDF21E2-4C67-43CD-B6A6-231E1F1D93E1}">
      <dgm:prSet/>
      <dgm:spPr/>
      <dgm:t>
        <a:bodyPr/>
        <a:lstStyle/>
        <a:p>
          <a:endParaRPr lang="en-US"/>
        </a:p>
      </dgm:t>
    </dgm:pt>
    <dgm:pt modelId="{BF9F73A9-D000-46E5-887C-055348CAEA56}" type="sibTrans" cxnId="{5FDF21E2-4C67-43CD-B6A6-231E1F1D93E1}">
      <dgm:prSet/>
      <dgm:spPr/>
      <dgm:t>
        <a:bodyPr/>
        <a:lstStyle/>
        <a:p>
          <a:endParaRPr lang="en-US"/>
        </a:p>
      </dgm:t>
    </dgm:pt>
    <dgm:pt modelId="{E412BCCC-A1FA-44E6-93DC-AD3354670E1A}">
      <dgm:prSet/>
      <dgm:spPr/>
      <dgm:t>
        <a:bodyPr/>
        <a:lstStyle/>
        <a:p>
          <a:r>
            <a:rPr lang="en-US"/>
            <a:t>Brexit </a:t>
          </a:r>
        </a:p>
      </dgm:t>
    </dgm:pt>
    <dgm:pt modelId="{B05026A4-44E2-4FB9-BBD0-5DA5A4316AA8}" type="parTrans" cxnId="{D74BCCE4-9729-4573-A1B5-12DB4E9FD774}">
      <dgm:prSet/>
      <dgm:spPr/>
      <dgm:t>
        <a:bodyPr/>
        <a:lstStyle/>
        <a:p>
          <a:endParaRPr lang="en-US"/>
        </a:p>
      </dgm:t>
    </dgm:pt>
    <dgm:pt modelId="{68C5761C-FAFC-4383-A66B-196F9AB19F46}" type="sibTrans" cxnId="{D74BCCE4-9729-4573-A1B5-12DB4E9FD774}">
      <dgm:prSet/>
      <dgm:spPr/>
      <dgm:t>
        <a:bodyPr/>
        <a:lstStyle/>
        <a:p>
          <a:endParaRPr lang="en-US"/>
        </a:p>
      </dgm:t>
    </dgm:pt>
    <dgm:pt modelId="{7779BA96-845D-4180-8269-D379E1EB49CD}">
      <dgm:prSet/>
      <dgm:spPr/>
      <dgm:t>
        <a:bodyPr/>
        <a:lstStyle/>
        <a:p>
          <a:r>
            <a:rPr lang="en-US"/>
            <a:t>Economic Factors</a:t>
          </a:r>
        </a:p>
      </dgm:t>
    </dgm:pt>
    <dgm:pt modelId="{0E860571-5C93-423C-8C03-9F943D674866}" type="parTrans" cxnId="{5EAC9C0D-E5EB-434A-BD42-8437CC167C54}">
      <dgm:prSet/>
      <dgm:spPr/>
      <dgm:t>
        <a:bodyPr/>
        <a:lstStyle/>
        <a:p>
          <a:endParaRPr lang="en-US"/>
        </a:p>
      </dgm:t>
    </dgm:pt>
    <dgm:pt modelId="{12AB2F82-D530-4498-BE7E-246340B99172}" type="sibTrans" cxnId="{5EAC9C0D-E5EB-434A-BD42-8437CC167C54}">
      <dgm:prSet/>
      <dgm:spPr/>
      <dgm:t>
        <a:bodyPr/>
        <a:lstStyle/>
        <a:p>
          <a:endParaRPr lang="en-US"/>
        </a:p>
      </dgm:t>
    </dgm:pt>
    <dgm:pt modelId="{56772659-3308-493B-92F3-F4ADD3242B5F}">
      <dgm:prSet/>
      <dgm:spPr/>
      <dgm:t>
        <a:bodyPr/>
        <a:lstStyle/>
        <a:p>
          <a:r>
            <a:rPr lang="en-US"/>
            <a:t>GDP Trends </a:t>
          </a:r>
        </a:p>
      </dgm:t>
    </dgm:pt>
    <dgm:pt modelId="{A282147B-D6BF-4040-A5A6-6B37A216FBDB}" type="parTrans" cxnId="{1FFBD469-9E38-4AF1-81AA-362727761FB0}">
      <dgm:prSet/>
      <dgm:spPr/>
      <dgm:t>
        <a:bodyPr/>
        <a:lstStyle/>
        <a:p>
          <a:endParaRPr lang="en-US"/>
        </a:p>
      </dgm:t>
    </dgm:pt>
    <dgm:pt modelId="{0782B435-F4B3-4341-B8F9-B4FF01592332}" type="sibTrans" cxnId="{1FFBD469-9E38-4AF1-81AA-362727761FB0}">
      <dgm:prSet/>
      <dgm:spPr/>
      <dgm:t>
        <a:bodyPr/>
        <a:lstStyle/>
        <a:p>
          <a:endParaRPr lang="en-US"/>
        </a:p>
      </dgm:t>
    </dgm:pt>
    <dgm:pt modelId="{9EA40CBD-778F-4625-9B80-DC6CB014AFD5}">
      <dgm:prSet/>
      <dgm:spPr/>
      <dgm:t>
        <a:bodyPr/>
        <a:lstStyle/>
        <a:p>
          <a:r>
            <a:rPr lang="en-US"/>
            <a:t>Diverse Economy </a:t>
          </a:r>
        </a:p>
      </dgm:t>
    </dgm:pt>
    <dgm:pt modelId="{FBAAC872-2247-4A5A-BF11-83B92F69281C}" type="parTrans" cxnId="{986C13A9-3370-4CD0-A6D5-17F7C0DD8C05}">
      <dgm:prSet/>
      <dgm:spPr/>
      <dgm:t>
        <a:bodyPr/>
        <a:lstStyle/>
        <a:p>
          <a:endParaRPr lang="en-US"/>
        </a:p>
      </dgm:t>
    </dgm:pt>
    <dgm:pt modelId="{4D526091-1510-435F-9B8E-2DE5E69CF5FF}" type="sibTrans" cxnId="{986C13A9-3370-4CD0-A6D5-17F7C0DD8C05}">
      <dgm:prSet/>
      <dgm:spPr/>
      <dgm:t>
        <a:bodyPr/>
        <a:lstStyle/>
        <a:p>
          <a:endParaRPr lang="en-US"/>
        </a:p>
      </dgm:t>
    </dgm:pt>
    <dgm:pt modelId="{942C8AD5-25FF-4AE9-A401-7FA20EE4B168}">
      <dgm:prSet/>
      <dgm:spPr/>
      <dgm:t>
        <a:bodyPr/>
        <a:lstStyle/>
        <a:p>
          <a:r>
            <a:rPr lang="en-US"/>
            <a:t>Inflation </a:t>
          </a:r>
        </a:p>
      </dgm:t>
    </dgm:pt>
    <dgm:pt modelId="{EE36297F-6DDD-4BBE-87BE-37922FEA2E47}" type="parTrans" cxnId="{BA2CD9CA-91E3-43D8-9540-FB8E028576EB}">
      <dgm:prSet/>
      <dgm:spPr/>
      <dgm:t>
        <a:bodyPr/>
        <a:lstStyle/>
        <a:p>
          <a:endParaRPr lang="en-US"/>
        </a:p>
      </dgm:t>
    </dgm:pt>
    <dgm:pt modelId="{D408CDCC-09D0-48A9-8B09-8C97A58D8387}" type="sibTrans" cxnId="{BA2CD9CA-91E3-43D8-9540-FB8E028576EB}">
      <dgm:prSet/>
      <dgm:spPr/>
      <dgm:t>
        <a:bodyPr/>
        <a:lstStyle/>
        <a:p>
          <a:endParaRPr lang="en-US"/>
        </a:p>
      </dgm:t>
    </dgm:pt>
    <dgm:pt modelId="{1DA3511D-9408-4486-B14F-648016B921A3}">
      <dgm:prSet/>
      <dgm:spPr/>
      <dgm:t>
        <a:bodyPr/>
        <a:lstStyle/>
        <a:p>
          <a:r>
            <a:rPr lang="en-US"/>
            <a:t>Social Factors</a:t>
          </a:r>
        </a:p>
      </dgm:t>
    </dgm:pt>
    <dgm:pt modelId="{066EA86A-1AF7-42C3-8416-AA4D739CA1AD}" type="parTrans" cxnId="{28588627-231B-4360-A5C5-C15D2032D29A}">
      <dgm:prSet/>
      <dgm:spPr/>
      <dgm:t>
        <a:bodyPr/>
        <a:lstStyle/>
        <a:p>
          <a:endParaRPr lang="en-US"/>
        </a:p>
      </dgm:t>
    </dgm:pt>
    <dgm:pt modelId="{01A5CDDC-5263-42B1-B51C-E3152A70DB77}" type="sibTrans" cxnId="{28588627-231B-4360-A5C5-C15D2032D29A}">
      <dgm:prSet/>
      <dgm:spPr/>
      <dgm:t>
        <a:bodyPr/>
        <a:lstStyle/>
        <a:p>
          <a:endParaRPr lang="en-US"/>
        </a:p>
      </dgm:t>
    </dgm:pt>
    <dgm:pt modelId="{4A4823A8-305F-416E-9459-C0B63B172F93}">
      <dgm:prSet/>
      <dgm:spPr/>
      <dgm:t>
        <a:bodyPr/>
        <a:lstStyle/>
        <a:p>
          <a:r>
            <a:rPr lang="en-US"/>
            <a:t>Population</a:t>
          </a:r>
        </a:p>
      </dgm:t>
    </dgm:pt>
    <dgm:pt modelId="{A65D6BA9-4A3B-4D05-AA10-81E0140456E8}" type="parTrans" cxnId="{DAFD0C37-CC30-4BB0-9110-174AC5367A27}">
      <dgm:prSet/>
      <dgm:spPr/>
      <dgm:t>
        <a:bodyPr/>
        <a:lstStyle/>
        <a:p>
          <a:endParaRPr lang="en-US"/>
        </a:p>
      </dgm:t>
    </dgm:pt>
    <dgm:pt modelId="{04BE419D-1CD7-49F3-8E22-90B03E7EE11C}" type="sibTrans" cxnId="{DAFD0C37-CC30-4BB0-9110-174AC5367A27}">
      <dgm:prSet/>
      <dgm:spPr/>
      <dgm:t>
        <a:bodyPr/>
        <a:lstStyle/>
        <a:p>
          <a:endParaRPr lang="en-US"/>
        </a:p>
      </dgm:t>
    </dgm:pt>
    <dgm:pt modelId="{BDB72DDC-3C68-48D2-8CD9-7771368160F2}">
      <dgm:prSet/>
      <dgm:spPr/>
      <dgm:t>
        <a:bodyPr/>
        <a:lstStyle/>
        <a:p>
          <a:r>
            <a:rPr lang="en-US"/>
            <a:t>Income Level </a:t>
          </a:r>
        </a:p>
      </dgm:t>
    </dgm:pt>
    <dgm:pt modelId="{3520E436-63A7-420D-9603-810B68634030}" type="parTrans" cxnId="{ADD90F67-D588-4D29-AFC9-7BB7821309AE}">
      <dgm:prSet/>
      <dgm:spPr/>
      <dgm:t>
        <a:bodyPr/>
        <a:lstStyle/>
        <a:p>
          <a:endParaRPr lang="en-US"/>
        </a:p>
      </dgm:t>
    </dgm:pt>
    <dgm:pt modelId="{CBF4A5CA-1CD9-4793-AD72-61057FCDA5D9}" type="sibTrans" cxnId="{ADD90F67-D588-4D29-AFC9-7BB7821309AE}">
      <dgm:prSet/>
      <dgm:spPr/>
      <dgm:t>
        <a:bodyPr/>
        <a:lstStyle/>
        <a:p>
          <a:endParaRPr lang="en-US"/>
        </a:p>
      </dgm:t>
    </dgm:pt>
    <dgm:pt modelId="{2D209775-83E7-4EF0-B82B-BF2B4BC01779}">
      <dgm:prSet/>
      <dgm:spPr/>
      <dgm:t>
        <a:bodyPr/>
        <a:lstStyle/>
        <a:p>
          <a:r>
            <a:rPr lang="en-US"/>
            <a:t>Technological Factors</a:t>
          </a:r>
        </a:p>
      </dgm:t>
    </dgm:pt>
    <dgm:pt modelId="{1ED362A2-C2BD-4F73-81D4-FE78DABAA594}" type="parTrans" cxnId="{44EE3C46-DF86-40B8-B965-6C2F57A64A65}">
      <dgm:prSet/>
      <dgm:spPr/>
      <dgm:t>
        <a:bodyPr/>
        <a:lstStyle/>
        <a:p>
          <a:endParaRPr lang="en-US"/>
        </a:p>
      </dgm:t>
    </dgm:pt>
    <dgm:pt modelId="{4E14AA75-CF20-4AEB-A0FC-304361172633}" type="sibTrans" cxnId="{44EE3C46-DF86-40B8-B965-6C2F57A64A65}">
      <dgm:prSet/>
      <dgm:spPr/>
      <dgm:t>
        <a:bodyPr/>
        <a:lstStyle/>
        <a:p>
          <a:endParaRPr lang="en-US"/>
        </a:p>
      </dgm:t>
    </dgm:pt>
    <dgm:pt modelId="{8D8AEB5B-5057-474A-908E-334B446A6DCD}">
      <dgm:prSet/>
      <dgm:spPr/>
      <dgm:t>
        <a:bodyPr/>
        <a:lstStyle/>
        <a:p>
          <a:r>
            <a:rPr lang="en-US"/>
            <a:t>Advanced Technologies </a:t>
          </a:r>
        </a:p>
      </dgm:t>
    </dgm:pt>
    <dgm:pt modelId="{9969AF5F-217F-49E8-927F-E780FF404C0D}" type="parTrans" cxnId="{2B232129-E5C4-4221-A7BE-8A1D1B445A18}">
      <dgm:prSet/>
      <dgm:spPr/>
      <dgm:t>
        <a:bodyPr/>
        <a:lstStyle/>
        <a:p>
          <a:endParaRPr lang="en-US"/>
        </a:p>
      </dgm:t>
    </dgm:pt>
    <dgm:pt modelId="{8F32DCB7-7791-4ABD-9668-28ABA19026AE}" type="sibTrans" cxnId="{2B232129-E5C4-4221-A7BE-8A1D1B445A18}">
      <dgm:prSet/>
      <dgm:spPr/>
      <dgm:t>
        <a:bodyPr/>
        <a:lstStyle/>
        <a:p>
          <a:endParaRPr lang="en-US"/>
        </a:p>
      </dgm:t>
    </dgm:pt>
    <dgm:pt modelId="{84C96971-4AA1-41B9-8087-2E5F986336E8}">
      <dgm:prSet/>
      <dgm:spPr/>
      <dgm:t>
        <a:bodyPr/>
        <a:lstStyle/>
        <a:p>
          <a:r>
            <a:rPr lang="en-US"/>
            <a:t>Legal Factors</a:t>
          </a:r>
        </a:p>
      </dgm:t>
    </dgm:pt>
    <dgm:pt modelId="{D9E78A8E-CDD6-4397-BE21-60F527B7A399}" type="parTrans" cxnId="{2D926675-5F20-4F57-BC6B-48B495AC7C71}">
      <dgm:prSet/>
      <dgm:spPr/>
      <dgm:t>
        <a:bodyPr/>
        <a:lstStyle/>
        <a:p>
          <a:endParaRPr lang="en-US"/>
        </a:p>
      </dgm:t>
    </dgm:pt>
    <dgm:pt modelId="{D27CDC88-B53F-40FF-BA60-8228A2B5BAE4}" type="sibTrans" cxnId="{2D926675-5F20-4F57-BC6B-48B495AC7C71}">
      <dgm:prSet/>
      <dgm:spPr/>
      <dgm:t>
        <a:bodyPr/>
        <a:lstStyle/>
        <a:p>
          <a:endParaRPr lang="en-US"/>
        </a:p>
      </dgm:t>
    </dgm:pt>
    <dgm:pt modelId="{713F281F-AF3D-4A05-A024-EADBB89D9A78}">
      <dgm:prSet/>
      <dgm:spPr/>
      <dgm:t>
        <a:bodyPr/>
        <a:lstStyle/>
        <a:p>
          <a:r>
            <a:rPr lang="en-US"/>
            <a:t>Rules and Regulations of the UK </a:t>
          </a:r>
        </a:p>
      </dgm:t>
    </dgm:pt>
    <dgm:pt modelId="{7833A7E2-3F71-466C-8C36-790DFC3AD652}" type="parTrans" cxnId="{69A2FFDF-0EEC-4A46-8C17-38BDB28A7C10}">
      <dgm:prSet/>
      <dgm:spPr/>
      <dgm:t>
        <a:bodyPr/>
        <a:lstStyle/>
        <a:p>
          <a:endParaRPr lang="en-US"/>
        </a:p>
      </dgm:t>
    </dgm:pt>
    <dgm:pt modelId="{DDF44E2C-AAC9-4C5F-BD8C-AB67A070A6C5}" type="sibTrans" cxnId="{69A2FFDF-0EEC-4A46-8C17-38BDB28A7C10}">
      <dgm:prSet/>
      <dgm:spPr/>
      <dgm:t>
        <a:bodyPr/>
        <a:lstStyle/>
        <a:p>
          <a:endParaRPr lang="en-US"/>
        </a:p>
      </dgm:t>
    </dgm:pt>
    <dgm:pt modelId="{B2F58443-B3C3-4F06-85AB-2230B9E2708F}">
      <dgm:prSet/>
      <dgm:spPr/>
      <dgm:t>
        <a:bodyPr/>
        <a:lstStyle/>
        <a:p>
          <a:r>
            <a:rPr lang="en-US"/>
            <a:t>Environmental Factors</a:t>
          </a:r>
        </a:p>
      </dgm:t>
    </dgm:pt>
    <dgm:pt modelId="{B9FA7113-8CEE-4D8A-AC27-CA58EDD36849}" type="parTrans" cxnId="{203D8977-BDF9-4911-AE4A-FBD088792EE6}">
      <dgm:prSet/>
      <dgm:spPr/>
      <dgm:t>
        <a:bodyPr/>
        <a:lstStyle/>
        <a:p>
          <a:endParaRPr lang="en-US"/>
        </a:p>
      </dgm:t>
    </dgm:pt>
    <dgm:pt modelId="{E6FFF957-1609-4DAE-B8C6-34E0C881B0A5}" type="sibTrans" cxnId="{203D8977-BDF9-4911-AE4A-FBD088792EE6}">
      <dgm:prSet/>
      <dgm:spPr/>
      <dgm:t>
        <a:bodyPr/>
        <a:lstStyle/>
        <a:p>
          <a:endParaRPr lang="en-US"/>
        </a:p>
      </dgm:t>
    </dgm:pt>
    <dgm:pt modelId="{FA459CE6-2EB2-4142-B163-5E5FF694682F}">
      <dgm:prSet/>
      <dgm:spPr/>
      <dgm:t>
        <a:bodyPr/>
        <a:lstStyle/>
        <a:p>
          <a:r>
            <a:rPr lang="en-US"/>
            <a:t>Eco-Friendly Manufacturing </a:t>
          </a:r>
        </a:p>
      </dgm:t>
    </dgm:pt>
    <dgm:pt modelId="{15B5C70E-94F3-4332-A5CF-5895902EBAE7}" type="parTrans" cxnId="{4AB87A00-1877-4279-BF7D-CA928193F6CE}">
      <dgm:prSet/>
      <dgm:spPr/>
      <dgm:t>
        <a:bodyPr/>
        <a:lstStyle/>
        <a:p>
          <a:endParaRPr lang="en-US"/>
        </a:p>
      </dgm:t>
    </dgm:pt>
    <dgm:pt modelId="{7C1F5DD0-C428-4EA5-8705-27FA0DFB1204}" type="sibTrans" cxnId="{4AB87A00-1877-4279-BF7D-CA928193F6CE}">
      <dgm:prSet/>
      <dgm:spPr/>
      <dgm:t>
        <a:bodyPr/>
        <a:lstStyle/>
        <a:p>
          <a:endParaRPr lang="en-US"/>
        </a:p>
      </dgm:t>
    </dgm:pt>
    <dgm:pt modelId="{A96E1900-05E7-4712-A816-45FC16D034D3}" type="pres">
      <dgm:prSet presAssocID="{432CAB9C-54D5-4AFC-872E-9899BAA5A8F3}" presName="linear" presStyleCnt="0">
        <dgm:presLayoutVars>
          <dgm:dir/>
          <dgm:animLvl val="lvl"/>
          <dgm:resizeHandles val="exact"/>
        </dgm:presLayoutVars>
      </dgm:prSet>
      <dgm:spPr/>
    </dgm:pt>
    <dgm:pt modelId="{7605A624-AD04-4194-8188-C38D7E11CA50}" type="pres">
      <dgm:prSet presAssocID="{3B4EE7AE-89A6-44F2-825A-46FA24648858}" presName="parentLin" presStyleCnt="0"/>
      <dgm:spPr/>
    </dgm:pt>
    <dgm:pt modelId="{EEFF5C32-F808-4C3D-ACEB-785B0C122187}" type="pres">
      <dgm:prSet presAssocID="{3B4EE7AE-89A6-44F2-825A-46FA24648858}" presName="parentLeftMargin" presStyleLbl="node1" presStyleIdx="0" presStyleCnt="6"/>
      <dgm:spPr/>
    </dgm:pt>
    <dgm:pt modelId="{7F7EE868-F106-46D3-8D53-382F9FC3F96A}" type="pres">
      <dgm:prSet presAssocID="{3B4EE7AE-89A6-44F2-825A-46FA24648858}" presName="parentText" presStyleLbl="node1" presStyleIdx="0" presStyleCnt="6">
        <dgm:presLayoutVars>
          <dgm:chMax val="0"/>
          <dgm:bulletEnabled val="1"/>
        </dgm:presLayoutVars>
      </dgm:prSet>
      <dgm:spPr/>
    </dgm:pt>
    <dgm:pt modelId="{5AEE58DD-9206-4ABE-B189-5EDE4F979FC8}" type="pres">
      <dgm:prSet presAssocID="{3B4EE7AE-89A6-44F2-825A-46FA24648858}" presName="negativeSpace" presStyleCnt="0"/>
      <dgm:spPr/>
    </dgm:pt>
    <dgm:pt modelId="{064E6C54-F1D6-4DD9-9E7D-5237E1B95072}" type="pres">
      <dgm:prSet presAssocID="{3B4EE7AE-89A6-44F2-825A-46FA24648858}" presName="childText" presStyleLbl="conFgAcc1" presStyleIdx="0" presStyleCnt="6">
        <dgm:presLayoutVars>
          <dgm:bulletEnabled val="1"/>
        </dgm:presLayoutVars>
      </dgm:prSet>
      <dgm:spPr/>
    </dgm:pt>
    <dgm:pt modelId="{AEFD133B-041D-4CB5-917C-C4B24F4C3146}" type="pres">
      <dgm:prSet presAssocID="{F372B6D0-727A-4DAC-8F20-06657A4DA7D1}" presName="spaceBetweenRectangles" presStyleCnt="0"/>
      <dgm:spPr/>
    </dgm:pt>
    <dgm:pt modelId="{D7FCF810-8AA8-464B-804B-5D15FC248C17}" type="pres">
      <dgm:prSet presAssocID="{7779BA96-845D-4180-8269-D379E1EB49CD}" presName="parentLin" presStyleCnt="0"/>
      <dgm:spPr/>
    </dgm:pt>
    <dgm:pt modelId="{926599A9-41D2-4B35-A814-DD2F32970D1E}" type="pres">
      <dgm:prSet presAssocID="{7779BA96-845D-4180-8269-D379E1EB49CD}" presName="parentLeftMargin" presStyleLbl="node1" presStyleIdx="0" presStyleCnt="6"/>
      <dgm:spPr/>
    </dgm:pt>
    <dgm:pt modelId="{F5B92FC3-8CA9-45D6-B9C7-6251138FA407}" type="pres">
      <dgm:prSet presAssocID="{7779BA96-845D-4180-8269-D379E1EB49CD}" presName="parentText" presStyleLbl="node1" presStyleIdx="1" presStyleCnt="6">
        <dgm:presLayoutVars>
          <dgm:chMax val="0"/>
          <dgm:bulletEnabled val="1"/>
        </dgm:presLayoutVars>
      </dgm:prSet>
      <dgm:spPr/>
    </dgm:pt>
    <dgm:pt modelId="{27D3BB50-ED74-4839-BC40-5CDD3CDD4C09}" type="pres">
      <dgm:prSet presAssocID="{7779BA96-845D-4180-8269-D379E1EB49CD}" presName="negativeSpace" presStyleCnt="0"/>
      <dgm:spPr/>
    </dgm:pt>
    <dgm:pt modelId="{F3390C07-26BF-4EBC-9004-EFBF2F91C287}" type="pres">
      <dgm:prSet presAssocID="{7779BA96-845D-4180-8269-D379E1EB49CD}" presName="childText" presStyleLbl="conFgAcc1" presStyleIdx="1" presStyleCnt="6">
        <dgm:presLayoutVars>
          <dgm:bulletEnabled val="1"/>
        </dgm:presLayoutVars>
      </dgm:prSet>
      <dgm:spPr/>
    </dgm:pt>
    <dgm:pt modelId="{FDCA07E7-09B9-4921-B8E5-1F08126E030E}" type="pres">
      <dgm:prSet presAssocID="{12AB2F82-D530-4498-BE7E-246340B99172}" presName="spaceBetweenRectangles" presStyleCnt="0"/>
      <dgm:spPr/>
    </dgm:pt>
    <dgm:pt modelId="{4064060A-79CE-4542-A803-A66961616A67}" type="pres">
      <dgm:prSet presAssocID="{1DA3511D-9408-4486-B14F-648016B921A3}" presName="parentLin" presStyleCnt="0"/>
      <dgm:spPr/>
    </dgm:pt>
    <dgm:pt modelId="{8AE24A93-8E23-4076-B16B-13971280E3C3}" type="pres">
      <dgm:prSet presAssocID="{1DA3511D-9408-4486-B14F-648016B921A3}" presName="parentLeftMargin" presStyleLbl="node1" presStyleIdx="1" presStyleCnt="6"/>
      <dgm:spPr/>
    </dgm:pt>
    <dgm:pt modelId="{481A7E8B-69FF-464B-BB2C-0BAD068E6EC7}" type="pres">
      <dgm:prSet presAssocID="{1DA3511D-9408-4486-B14F-648016B921A3}" presName="parentText" presStyleLbl="node1" presStyleIdx="2" presStyleCnt="6">
        <dgm:presLayoutVars>
          <dgm:chMax val="0"/>
          <dgm:bulletEnabled val="1"/>
        </dgm:presLayoutVars>
      </dgm:prSet>
      <dgm:spPr/>
    </dgm:pt>
    <dgm:pt modelId="{E7B67DA0-985A-436C-AE04-50F57584E718}" type="pres">
      <dgm:prSet presAssocID="{1DA3511D-9408-4486-B14F-648016B921A3}" presName="negativeSpace" presStyleCnt="0"/>
      <dgm:spPr/>
    </dgm:pt>
    <dgm:pt modelId="{379C43C5-5D0C-4B3D-ACEF-56F8FA104E5D}" type="pres">
      <dgm:prSet presAssocID="{1DA3511D-9408-4486-B14F-648016B921A3}" presName="childText" presStyleLbl="conFgAcc1" presStyleIdx="2" presStyleCnt="6">
        <dgm:presLayoutVars>
          <dgm:bulletEnabled val="1"/>
        </dgm:presLayoutVars>
      </dgm:prSet>
      <dgm:spPr/>
    </dgm:pt>
    <dgm:pt modelId="{CC65FFE9-7223-4F43-9265-FE31E6CC05A8}" type="pres">
      <dgm:prSet presAssocID="{01A5CDDC-5263-42B1-B51C-E3152A70DB77}" presName="spaceBetweenRectangles" presStyleCnt="0"/>
      <dgm:spPr/>
    </dgm:pt>
    <dgm:pt modelId="{F0DD1DE1-982D-4800-A3CB-C1859CB9CEB8}" type="pres">
      <dgm:prSet presAssocID="{2D209775-83E7-4EF0-B82B-BF2B4BC01779}" presName="parentLin" presStyleCnt="0"/>
      <dgm:spPr/>
    </dgm:pt>
    <dgm:pt modelId="{D9799180-29A9-4DA6-B28E-2AB4D7089145}" type="pres">
      <dgm:prSet presAssocID="{2D209775-83E7-4EF0-B82B-BF2B4BC01779}" presName="parentLeftMargin" presStyleLbl="node1" presStyleIdx="2" presStyleCnt="6"/>
      <dgm:spPr/>
    </dgm:pt>
    <dgm:pt modelId="{05118385-E842-406A-931A-12D9633C3326}" type="pres">
      <dgm:prSet presAssocID="{2D209775-83E7-4EF0-B82B-BF2B4BC01779}" presName="parentText" presStyleLbl="node1" presStyleIdx="3" presStyleCnt="6">
        <dgm:presLayoutVars>
          <dgm:chMax val="0"/>
          <dgm:bulletEnabled val="1"/>
        </dgm:presLayoutVars>
      </dgm:prSet>
      <dgm:spPr/>
    </dgm:pt>
    <dgm:pt modelId="{789CB4FB-9BB1-4597-A840-0E546F4840BA}" type="pres">
      <dgm:prSet presAssocID="{2D209775-83E7-4EF0-B82B-BF2B4BC01779}" presName="negativeSpace" presStyleCnt="0"/>
      <dgm:spPr/>
    </dgm:pt>
    <dgm:pt modelId="{6959FBEB-949F-4C91-8AF4-BE624DC1E231}" type="pres">
      <dgm:prSet presAssocID="{2D209775-83E7-4EF0-B82B-BF2B4BC01779}" presName="childText" presStyleLbl="conFgAcc1" presStyleIdx="3" presStyleCnt="6">
        <dgm:presLayoutVars>
          <dgm:bulletEnabled val="1"/>
        </dgm:presLayoutVars>
      </dgm:prSet>
      <dgm:spPr/>
    </dgm:pt>
    <dgm:pt modelId="{BFF34F10-7BCC-4D59-A413-F0E9659074B7}" type="pres">
      <dgm:prSet presAssocID="{4E14AA75-CF20-4AEB-A0FC-304361172633}" presName="spaceBetweenRectangles" presStyleCnt="0"/>
      <dgm:spPr/>
    </dgm:pt>
    <dgm:pt modelId="{4BD0DE33-C4A4-46B8-A7FE-76AB97CF98C2}" type="pres">
      <dgm:prSet presAssocID="{84C96971-4AA1-41B9-8087-2E5F986336E8}" presName="parentLin" presStyleCnt="0"/>
      <dgm:spPr/>
    </dgm:pt>
    <dgm:pt modelId="{C4191390-25D0-4C91-A941-708E97BAD144}" type="pres">
      <dgm:prSet presAssocID="{84C96971-4AA1-41B9-8087-2E5F986336E8}" presName="parentLeftMargin" presStyleLbl="node1" presStyleIdx="3" presStyleCnt="6"/>
      <dgm:spPr/>
    </dgm:pt>
    <dgm:pt modelId="{4DFF7803-C15E-4379-ABE6-77F89233FA57}" type="pres">
      <dgm:prSet presAssocID="{84C96971-4AA1-41B9-8087-2E5F986336E8}" presName="parentText" presStyleLbl="node1" presStyleIdx="4" presStyleCnt="6">
        <dgm:presLayoutVars>
          <dgm:chMax val="0"/>
          <dgm:bulletEnabled val="1"/>
        </dgm:presLayoutVars>
      </dgm:prSet>
      <dgm:spPr/>
    </dgm:pt>
    <dgm:pt modelId="{691BC2ED-716C-43D0-B6A8-D06B5025DD69}" type="pres">
      <dgm:prSet presAssocID="{84C96971-4AA1-41B9-8087-2E5F986336E8}" presName="negativeSpace" presStyleCnt="0"/>
      <dgm:spPr/>
    </dgm:pt>
    <dgm:pt modelId="{B533059B-1B38-446E-998C-A3F507CD8113}" type="pres">
      <dgm:prSet presAssocID="{84C96971-4AA1-41B9-8087-2E5F986336E8}" presName="childText" presStyleLbl="conFgAcc1" presStyleIdx="4" presStyleCnt="6">
        <dgm:presLayoutVars>
          <dgm:bulletEnabled val="1"/>
        </dgm:presLayoutVars>
      </dgm:prSet>
      <dgm:spPr/>
    </dgm:pt>
    <dgm:pt modelId="{D000ABED-14D9-401C-92B9-2E773A28E1A3}" type="pres">
      <dgm:prSet presAssocID="{D27CDC88-B53F-40FF-BA60-8228A2B5BAE4}" presName="spaceBetweenRectangles" presStyleCnt="0"/>
      <dgm:spPr/>
    </dgm:pt>
    <dgm:pt modelId="{2FEB7EBD-B097-4873-822F-8D3EEA9BBC26}" type="pres">
      <dgm:prSet presAssocID="{B2F58443-B3C3-4F06-85AB-2230B9E2708F}" presName="parentLin" presStyleCnt="0"/>
      <dgm:spPr/>
    </dgm:pt>
    <dgm:pt modelId="{5B3CA14F-942A-454C-B875-AC5DDCB3758A}" type="pres">
      <dgm:prSet presAssocID="{B2F58443-B3C3-4F06-85AB-2230B9E2708F}" presName="parentLeftMargin" presStyleLbl="node1" presStyleIdx="4" presStyleCnt="6"/>
      <dgm:spPr/>
    </dgm:pt>
    <dgm:pt modelId="{98358847-751A-462B-81F5-3E094B58A47C}" type="pres">
      <dgm:prSet presAssocID="{B2F58443-B3C3-4F06-85AB-2230B9E2708F}" presName="parentText" presStyleLbl="node1" presStyleIdx="5" presStyleCnt="6">
        <dgm:presLayoutVars>
          <dgm:chMax val="0"/>
          <dgm:bulletEnabled val="1"/>
        </dgm:presLayoutVars>
      </dgm:prSet>
      <dgm:spPr/>
    </dgm:pt>
    <dgm:pt modelId="{CCC29E97-6876-47AA-AB51-56A3088B6995}" type="pres">
      <dgm:prSet presAssocID="{B2F58443-B3C3-4F06-85AB-2230B9E2708F}" presName="negativeSpace" presStyleCnt="0"/>
      <dgm:spPr/>
    </dgm:pt>
    <dgm:pt modelId="{39541C17-B3FB-48F2-9B41-C9B81755D2B4}" type="pres">
      <dgm:prSet presAssocID="{B2F58443-B3C3-4F06-85AB-2230B9E2708F}" presName="childText" presStyleLbl="conFgAcc1" presStyleIdx="5" presStyleCnt="6">
        <dgm:presLayoutVars>
          <dgm:bulletEnabled val="1"/>
        </dgm:presLayoutVars>
      </dgm:prSet>
      <dgm:spPr/>
    </dgm:pt>
  </dgm:ptLst>
  <dgm:cxnLst>
    <dgm:cxn modelId="{D1491200-0950-48F5-AB17-157EE6E4C8AC}" type="presOf" srcId="{7779BA96-845D-4180-8269-D379E1EB49CD}" destId="{926599A9-41D2-4B35-A814-DD2F32970D1E}" srcOrd="0" destOrd="0" presId="urn:microsoft.com/office/officeart/2005/8/layout/list1"/>
    <dgm:cxn modelId="{4AB87A00-1877-4279-BF7D-CA928193F6CE}" srcId="{B2F58443-B3C3-4F06-85AB-2230B9E2708F}" destId="{FA459CE6-2EB2-4142-B163-5E5FF694682F}" srcOrd="0" destOrd="0" parTransId="{15B5C70E-94F3-4332-A5CF-5895902EBAE7}" sibTransId="{7C1F5DD0-C428-4EA5-8705-27FA0DFB1204}"/>
    <dgm:cxn modelId="{8F626702-0BED-4D8C-B4F2-40585C1ADB77}" type="presOf" srcId="{B2F58443-B3C3-4F06-85AB-2230B9E2708F}" destId="{5B3CA14F-942A-454C-B875-AC5DDCB3758A}" srcOrd="0" destOrd="0" presId="urn:microsoft.com/office/officeart/2005/8/layout/list1"/>
    <dgm:cxn modelId="{BB7E0307-2675-4E39-A8BE-8F307986BA37}" type="presOf" srcId="{B2F58443-B3C3-4F06-85AB-2230B9E2708F}" destId="{98358847-751A-462B-81F5-3E094B58A47C}" srcOrd="1" destOrd="0" presId="urn:microsoft.com/office/officeart/2005/8/layout/list1"/>
    <dgm:cxn modelId="{1259E509-48AE-46B5-B78B-5BAE837893D4}" type="presOf" srcId="{5028DBEC-3EB4-4871-AAD3-750DC353A87C}" destId="{064E6C54-F1D6-4DD9-9E7D-5237E1B95072}" srcOrd="0" destOrd="0" presId="urn:microsoft.com/office/officeart/2005/8/layout/list1"/>
    <dgm:cxn modelId="{5EAC9C0D-E5EB-434A-BD42-8437CC167C54}" srcId="{432CAB9C-54D5-4AFC-872E-9899BAA5A8F3}" destId="{7779BA96-845D-4180-8269-D379E1EB49CD}" srcOrd="1" destOrd="0" parTransId="{0E860571-5C93-423C-8C03-9F943D674866}" sibTransId="{12AB2F82-D530-4498-BE7E-246340B99172}"/>
    <dgm:cxn modelId="{54E84818-82B8-4067-8974-149C954BF935}" type="presOf" srcId="{56772659-3308-493B-92F3-F4ADD3242B5F}" destId="{F3390C07-26BF-4EBC-9004-EFBF2F91C287}" srcOrd="0" destOrd="0" presId="urn:microsoft.com/office/officeart/2005/8/layout/list1"/>
    <dgm:cxn modelId="{AC69F918-2A2F-49F4-916E-4E872BABDCCA}" type="presOf" srcId="{9EA40CBD-778F-4625-9B80-DC6CB014AFD5}" destId="{F3390C07-26BF-4EBC-9004-EFBF2F91C287}" srcOrd="0" destOrd="1" presId="urn:microsoft.com/office/officeart/2005/8/layout/list1"/>
    <dgm:cxn modelId="{D0FA7825-EA9E-46B5-AE4E-58CC03D904C9}" type="presOf" srcId="{1DA3511D-9408-4486-B14F-648016B921A3}" destId="{481A7E8B-69FF-464B-BB2C-0BAD068E6EC7}" srcOrd="1" destOrd="0" presId="urn:microsoft.com/office/officeart/2005/8/layout/list1"/>
    <dgm:cxn modelId="{28588627-231B-4360-A5C5-C15D2032D29A}" srcId="{432CAB9C-54D5-4AFC-872E-9899BAA5A8F3}" destId="{1DA3511D-9408-4486-B14F-648016B921A3}" srcOrd="2" destOrd="0" parTransId="{066EA86A-1AF7-42C3-8416-AA4D739CA1AD}" sibTransId="{01A5CDDC-5263-42B1-B51C-E3152A70DB77}"/>
    <dgm:cxn modelId="{2B232129-E5C4-4221-A7BE-8A1D1B445A18}" srcId="{2D209775-83E7-4EF0-B82B-BF2B4BC01779}" destId="{8D8AEB5B-5057-474A-908E-334B446A6DCD}" srcOrd="0" destOrd="0" parTransId="{9969AF5F-217F-49E8-927F-E780FF404C0D}" sibTransId="{8F32DCB7-7791-4ABD-9668-28ABA19026AE}"/>
    <dgm:cxn modelId="{AE542431-96B4-4738-832E-4C6039082F7C}" type="presOf" srcId="{2D209775-83E7-4EF0-B82B-BF2B4BC01779}" destId="{05118385-E842-406A-931A-12D9633C3326}" srcOrd="1" destOrd="0" presId="urn:microsoft.com/office/officeart/2005/8/layout/list1"/>
    <dgm:cxn modelId="{4398E136-8B53-43B2-8101-93B57E7288B2}" type="presOf" srcId="{3B4EE7AE-89A6-44F2-825A-46FA24648858}" destId="{EEFF5C32-F808-4C3D-ACEB-785B0C122187}" srcOrd="0" destOrd="0" presId="urn:microsoft.com/office/officeart/2005/8/layout/list1"/>
    <dgm:cxn modelId="{DAFD0C37-CC30-4BB0-9110-174AC5367A27}" srcId="{1DA3511D-9408-4486-B14F-648016B921A3}" destId="{4A4823A8-305F-416E-9459-C0B63B172F93}" srcOrd="0" destOrd="0" parTransId="{A65D6BA9-4A3B-4D05-AA10-81E0140456E8}" sibTransId="{04BE419D-1CD7-49F3-8E22-90B03E7EE11C}"/>
    <dgm:cxn modelId="{D3937B37-5B47-4E06-B4CC-57FD8CAB9D98}" type="presOf" srcId="{84C96971-4AA1-41B9-8087-2E5F986336E8}" destId="{4DFF7803-C15E-4379-ABE6-77F89233FA57}" srcOrd="1" destOrd="0" presId="urn:microsoft.com/office/officeart/2005/8/layout/list1"/>
    <dgm:cxn modelId="{6ADCBA38-6593-4E1D-A3E0-44374169D110}" srcId="{432CAB9C-54D5-4AFC-872E-9899BAA5A8F3}" destId="{3B4EE7AE-89A6-44F2-825A-46FA24648858}" srcOrd="0" destOrd="0" parTransId="{BB9884B6-6121-427A-8E54-C90420D406C0}" sibTransId="{F372B6D0-727A-4DAC-8F20-06657A4DA7D1}"/>
    <dgm:cxn modelId="{9FCFFB3B-31AF-4AEB-9A44-0581F7F91083}" type="presOf" srcId="{E412BCCC-A1FA-44E6-93DC-AD3354670E1A}" destId="{064E6C54-F1D6-4DD9-9E7D-5237E1B95072}" srcOrd="0" destOrd="1" presId="urn:microsoft.com/office/officeart/2005/8/layout/list1"/>
    <dgm:cxn modelId="{44EE3C46-DF86-40B8-B965-6C2F57A64A65}" srcId="{432CAB9C-54D5-4AFC-872E-9899BAA5A8F3}" destId="{2D209775-83E7-4EF0-B82B-BF2B4BC01779}" srcOrd="3" destOrd="0" parTransId="{1ED362A2-C2BD-4F73-81D4-FE78DABAA594}" sibTransId="{4E14AA75-CF20-4AEB-A0FC-304361172633}"/>
    <dgm:cxn modelId="{ADD90F67-D588-4D29-AFC9-7BB7821309AE}" srcId="{1DA3511D-9408-4486-B14F-648016B921A3}" destId="{BDB72DDC-3C68-48D2-8CD9-7771368160F2}" srcOrd="1" destOrd="0" parTransId="{3520E436-63A7-420D-9603-810B68634030}" sibTransId="{CBF4A5CA-1CD9-4793-AD72-61057FCDA5D9}"/>
    <dgm:cxn modelId="{1FFBD469-9E38-4AF1-81AA-362727761FB0}" srcId="{7779BA96-845D-4180-8269-D379E1EB49CD}" destId="{56772659-3308-493B-92F3-F4ADD3242B5F}" srcOrd="0" destOrd="0" parTransId="{A282147B-D6BF-4040-A5A6-6B37A216FBDB}" sibTransId="{0782B435-F4B3-4341-B8F9-B4FF01592332}"/>
    <dgm:cxn modelId="{2D926675-5F20-4F57-BC6B-48B495AC7C71}" srcId="{432CAB9C-54D5-4AFC-872E-9899BAA5A8F3}" destId="{84C96971-4AA1-41B9-8087-2E5F986336E8}" srcOrd="4" destOrd="0" parTransId="{D9E78A8E-CDD6-4397-BE21-60F527B7A399}" sibTransId="{D27CDC88-B53F-40FF-BA60-8228A2B5BAE4}"/>
    <dgm:cxn modelId="{203D8977-BDF9-4911-AE4A-FBD088792EE6}" srcId="{432CAB9C-54D5-4AFC-872E-9899BAA5A8F3}" destId="{B2F58443-B3C3-4F06-85AB-2230B9E2708F}" srcOrd="5" destOrd="0" parTransId="{B9FA7113-8CEE-4D8A-AC27-CA58EDD36849}" sibTransId="{E6FFF957-1609-4DAE-B8C6-34E0C881B0A5}"/>
    <dgm:cxn modelId="{CE18AF84-1202-42DE-AD5E-241044431C2B}" type="presOf" srcId="{FA459CE6-2EB2-4142-B163-5E5FF694682F}" destId="{39541C17-B3FB-48F2-9B41-C9B81755D2B4}" srcOrd="0" destOrd="0" presId="urn:microsoft.com/office/officeart/2005/8/layout/list1"/>
    <dgm:cxn modelId="{694A21A8-6ECE-4658-B8E4-5F144201F14D}" type="presOf" srcId="{7779BA96-845D-4180-8269-D379E1EB49CD}" destId="{F5B92FC3-8CA9-45D6-B9C7-6251138FA407}" srcOrd="1" destOrd="0" presId="urn:microsoft.com/office/officeart/2005/8/layout/list1"/>
    <dgm:cxn modelId="{986C13A9-3370-4CD0-A6D5-17F7C0DD8C05}" srcId="{7779BA96-845D-4180-8269-D379E1EB49CD}" destId="{9EA40CBD-778F-4625-9B80-DC6CB014AFD5}" srcOrd="1" destOrd="0" parTransId="{FBAAC872-2247-4A5A-BF11-83B92F69281C}" sibTransId="{4D526091-1510-435F-9B8E-2DE5E69CF5FF}"/>
    <dgm:cxn modelId="{92B39BAF-5299-4336-A798-42D38F2E63AE}" type="presOf" srcId="{2D209775-83E7-4EF0-B82B-BF2B4BC01779}" destId="{D9799180-29A9-4DA6-B28E-2AB4D7089145}" srcOrd="0" destOrd="0" presId="urn:microsoft.com/office/officeart/2005/8/layout/list1"/>
    <dgm:cxn modelId="{51E57FB4-37F5-4A5F-A00D-1B5010D127A5}" type="presOf" srcId="{BDB72DDC-3C68-48D2-8CD9-7771368160F2}" destId="{379C43C5-5D0C-4B3D-ACEF-56F8FA104E5D}" srcOrd="0" destOrd="1" presId="urn:microsoft.com/office/officeart/2005/8/layout/list1"/>
    <dgm:cxn modelId="{213A7EB6-9F62-49B7-A272-DC7241A77378}" type="presOf" srcId="{432CAB9C-54D5-4AFC-872E-9899BAA5A8F3}" destId="{A96E1900-05E7-4712-A816-45FC16D034D3}" srcOrd="0" destOrd="0" presId="urn:microsoft.com/office/officeart/2005/8/layout/list1"/>
    <dgm:cxn modelId="{BA2CD9CA-91E3-43D8-9540-FB8E028576EB}" srcId="{7779BA96-845D-4180-8269-D379E1EB49CD}" destId="{942C8AD5-25FF-4AE9-A401-7FA20EE4B168}" srcOrd="2" destOrd="0" parTransId="{EE36297F-6DDD-4BBE-87BE-37922FEA2E47}" sibTransId="{D408CDCC-09D0-48A9-8B09-8C97A58D8387}"/>
    <dgm:cxn modelId="{235480D6-8953-40D0-A4FE-2DC9ED7C1973}" type="presOf" srcId="{713F281F-AF3D-4A05-A024-EADBB89D9A78}" destId="{B533059B-1B38-446E-998C-A3F507CD8113}" srcOrd="0" destOrd="0" presId="urn:microsoft.com/office/officeart/2005/8/layout/list1"/>
    <dgm:cxn modelId="{6C1394DF-B836-4E57-9331-81661E21F016}" type="presOf" srcId="{8D8AEB5B-5057-474A-908E-334B446A6DCD}" destId="{6959FBEB-949F-4C91-8AF4-BE624DC1E231}" srcOrd="0" destOrd="0" presId="urn:microsoft.com/office/officeart/2005/8/layout/list1"/>
    <dgm:cxn modelId="{E90BA5DF-C534-4802-BBA3-3B70ADB80BC6}" type="presOf" srcId="{1DA3511D-9408-4486-B14F-648016B921A3}" destId="{8AE24A93-8E23-4076-B16B-13971280E3C3}" srcOrd="0" destOrd="0" presId="urn:microsoft.com/office/officeart/2005/8/layout/list1"/>
    <dgm:cxn modelId="{797DFADF-5411-4793-85B1-0999B1FB95A4}" type="presOf" srcId="{4A4823A8-305F-416E-9459-C0B63B172F93}" destId="{379C43C5-5D0C-4B3D-ACEF-56F8FA104E5D}" srcOrd="0" destOrd="0" presId="urn:microsoft.com/office/officeart/2005/8/layout/list1"/>
    <dgm:cxn modelId="{69A2FFDF-0EEC-4A46-8C17-38BDB28A7C10}" srcId="{84C96971-4AA1-41B9-8087-2E5F986336E8}" destId="{713F281F-AF3D-4A05-A024-EADBB89D9A78}" srcOrd="0" destOrd="0" parTransId="{7833A7E2-3F71-466C-8C36-790DFC3AD652}" sibTransId="{DDF44E2C-AAC9-4C5F-BD8C-AB67A070A6C5}"/>
    <dgm:cxn modelId="{5FDF21E2-4C67-43CD-B6A6-231E1F1D93E1}" srcId="{3B4EE7AE-89A6-44F2-825A-46FA24648858}" destId="{5028DBEC-3EB4-4871-AAD3-750DC353A87C}" srcOrd="0" destOrd="0" parTransId="{612F52C0-0ECB-44D1-BA01-439528237F88}" sibTransId="{BF9F73A9-D000-46E5-887C-055348CAEA56}"/>
    <dgm:cxn modelId="{D74BCCE4-9729-4573-A1B5-12DB4E9FD774}" srcId="{3B4EE7AE-89A6-44F2-825A-46FA24648858}" destId="{E412BCCC-A1FA-44E6-93DC-AD3354670E1A}" srcOrd="1" destOrd="0" parTransId="{B05026A4-44E2-4FB9-BBD0-5DA5A4316AA8}" sibTransId="{68C5761C-FAFC-4383-A66B-196F9AB19F46}"/>
    <dgm:cxn modelId="{9FA7FAE7-CD3E-4273-BB67-91DE23B07D6C}" type="presOf" srcId="{84C96971-4AA1-41B9-8087-2E5F986336E8}" destId="{C4191390-25D0-4C91-A941-708E97BAD144}" srcOrd="0" destOrd="0" presId="urn:microsoft.com/office/officeart/2005/8/layout/list1"/>
    <dgm:cxn modelId="{401E30F0-C2B9-4659-BBEC-F1BDEA44FD91}" type="presOf" srcId="{942C8AD5-25FF-4AE9-A401-7FA20EE4B168}" destId="{F3390C07-26BF-4EBC-9004-EFBF2F91C287}" srcOrd="0" destOrd="2" presId="urn:microsoft.com/office/officeart/2005/8/layout/list1"/>
    <dgm:cxn modelId="{9F69CFFC-3CE3-49EF-BC9D-B9FF830651EC}" type="presOf" srcId="{3B4EE7AE-89A6-44F2-825A-46FA24648858}" destId="{7F7EE868-F106-46D3-8D53-382F9FC3F96A}" srcOrd="1" destOrd="0" presId="urn:microsoft.com/office/officeart/2005/8/layout/list1"/>
    <dgm:cxn modelId="{70BAD248-90D7-41C2-AFF0-AF6490D50A46}" type="presParOf" srcId="{A96E1900-05E7-4712-A816-45FC16D034D3}" destId="{7605A624-AD04-4194-8188-C38D7E11CA50}" srcOrd="0" destOrd="0" presId="urn:microsoft.com/office/officeart/2005/8/layout/list1"/>
    <dgm:cxn modelId="{D333CA42-A995-4977-8261-B5A21BB5ED04}" type="presParOf" srcId="{7605A624-AD04-4194-8188-C38D7E11CA50}" destId="{EEFF5C32-F808-4C3D-ACEB-785B0C122187}" srcOrd="0" destOrd="0" presId="urn:microsoft.com/office/officeart/2005/8/layout/list1"/>
    <dgm:cxn modelId="{5C579065-71E5-44E4-B1E9-6656E5C6EB96}" type="presParOf" srcId="{7605A624-AD04-4194-8188-C38D7E11CA50}" destId="{7F7EE868-F106-46D3-8D53-382F9FC3F96A}" srcOrd="1" destOrd="0" presId="urn:microsoft.com/office/officeart/2005/8/layout/list1"/>
    <dgm:cxn modelId="{814390AF-D09A-4E5E-93AB-09BBB9E03393}" type="presParOf" srcId="{A96E1900-05E7-4712-A816-45FC16D034D3}" destId="{5AEE58DD-9206-4ABE-B189-5EDE4F979FC8}" srcOrd="1" destOrd="0" presId="urn:microsoft.com/office/officeart/2005/8/layout/list1"/>
    <dgm:cxn modelId="{9BC8DCC8-4DC0-41BD-80FB-0460CB9802C0}" type="presParOf" srcId="{A96E1900-05E7-4712-A816-45FC16D034D3}" destId="{064E6C54-F1D6-4DD9-9E7D-5237E1B95072}" srcOrd="2" destOrd="0" presId="urn:microsoft.com/office/officeart/2005/8/layout/list1"/>
    <dgm:cxn modelId="{BACC4B61-4348-4FE2-BE3A-F8FD86EE9D3C}" type="presParOf" srcId="{A96E1900-05E7-4712-A816-45FC16D034D3}" destId="{AEFD133B-041D-4CB5-917C-C4B24F4C3146}" srcOrd="3" destOrd="0" presId="urn:microsoft.com/office/officeart/2005/8/layout/list1"/>
    <dgm:cxn modelId="{8AD5E33B-13EF-426D-839D-9334C44C6CD6}" type="presParOf" srcId="{A96E1900-05E7-4712-A816-45FC16D034D3}" destId="{D7FCF810-8AA8-464B-804B-5D15FC248C17}" srcOrd="4" destOrd="0" presId="urn:microsoft.com/office/officeart/2005/8/layout/list1"/>
    <dgm:cxn modelId="{C65815FC-4D36-4285-B94D-BCEAA764A8C3}" type="presParOf" srcId="{D7FCF810-8AA8-464B-804B-5D15FC248C17}" destId="{926599A9-41D2-4B35-A814-DD2F32970D1E}" srcOrd="0" destOrd="0" presId="urn:microsoft.com/office/officeart/2005/8/layout/list1"/>
    <dgm:cxn modelId="{536353FF-497A-4057-9ED9-5AD709BA4031}" type="presParOf" srcId="{D7FCF810-8AA8-464B-804B-5D15FC248C17}" destId="{F5B92FC3-8CA9-45D6-B9C7-6251138FA407}" srcOrd="1" destOrd="0" presId="urn:microsoft.com/office/officeart/2005/8/layout/list1"/>
    <dgm:cxn modelId="{175E29B8-3C2C-4D04-B1AC-F4B1CB1F31E9}" type="presParOf" srcId="{A96E1900-05E7-4712-A816-45FC16D034D3}" destId="{27D3BB50-ED74-4839-BC40-5CDD3CDD4C09}" srcOrd="5" destOrd="0" presId="urn:microsoft.com/office/officeart/2005/8/layout/list1"/>
    <dgm:cxn modelId="{40CB1D71-6783-4116-9090-E6681F6A74C7}" type="presParOf" srcId="{A96E1900-05E7-4712-A816-45FC16D034D3}" destId="{F3390C07-26BF-4EBC-9004-EFBF2F91C287}" srcOrd="6" destOrd="0" presId="urn:microsoft.com/office/officeart/2005/8/layout/list1"/>
    <dgm:cxn modelId="{056D239C-987C-4260-B2C0-15417F44DBE6}" type="presParOf" srcId="{A96E1900-05E7-4712-A816-45FC16D034D3}" destId="{FDCA07E7-09B9-4921-B8E5-1F08126E030E}" srcOrd="7" destOrd="0" presId="urn:microsoft.com/office/officeart/2005/8/layout/list1"/>
    <dgm:cxn modelId="{14937B02-40FC-4467-8735-D70435C790B2}" type="presParOf" srcId="{A96E1900-05E7-4712-A816-45FC16D034D3}" destId="{4064060A-79CE-4542-A803-A66961616A67}" srcOrd="8" destOrd="0" presId="urn:microsoft.com/office/officeart/2005/8/layout/list1"/>
    <dgm:cxn modelId="{5A7A3D6B-0BD9-44E1-B8DD-3F972A40274B}" type="presParOf" srcId="{4064060A-79CE-4542-A803-A66961616A67}" destId="{8AE24A93-8E23-4076-B16B-13971280E3C3}" srcOrd="0" destOrd="0" presId="urn:microsoft.com/office/officeart/2005/8/layout/list1"/>
    <dgm:cxn modelId="{D08E36ED-0656-431D-9D92-1E7BC9BC8CCD}" type="presParOf" srcId="{4064060A-79CE-4542-A803-A66961616A67}" destId="{481A7E8B-69FF-464B-BB2C-0BAD068E6EC7}" srcOrd="1" destOrd="0" presId="urn:microsoft.com/office/officeart/2005/8/layout/list1"/>
    <dgm:cxn modelId="{6C562490-7C35-46B2-BDB5-6846B28C7B85}" type="presParOf" srcId="{A96E1900-05E7-4712-A816-45FC16D034D3}" destId="{E7B67DA0-985A-436C-AE04-50F57584E718}" srcOrd="9" destOrd="0" presId="urn:microsoft.com/office/officeart/2005/8/layout/list1"/>
    <dgm:cxn modelId="{DDB56365-D817-4BDA-8707-F13C9EE1F38C}" type="presParOf" srcId="{A96E1900-05E7-4712-A816-45FC16D034D3}" destId="{379C43C5-5D0C-4B3D-ACEF-56F8FA104E5D}" srcOrd="10" destOrd="0" presId="urn:microsoft.com/office/officeart/2005/8/layout/list1"/>
    <dgm:cxn modelId="{95E277F9-F781-4371-9FD0-0B5415C28645}" type="presParOf" srcId="{A96E1900-05E7-4712-A816-45FC16D034D3}" destId="{CC65FFE9-7223-4F43-9265-FE31E6CC05A8}" srcOrd="11" destOrd="0" presId="urn:microsoft.com/office/officeart/2005/8/layout/list1"/>
    <dgm:cxn modelId="{F6F8C05D-7EE7-4953-AF54-8B753920A67B}" type="presParOf" srcId="{A96E1900-05E7-4712-A816-45FC16D034D3}" destId="{F0DD1DE1-982D-4800-A3CB-C1859CB9CEB8}" srcOrd="12" destOrd="0" presId="urn:microsoft.com/office/officeart/2005/8/layout/list1"/>
    <dgm:cxn modelId="{F35E88C9-D710-4356-BD94-C145F60E066B}" type="presParOf" srcId="{F0DD1DE1-982D-4800-A3CB-C1859CB9CEB8}" destId="{D9799180-29A9-4DA6-B28E-2AB4D7089145}" srcOrd="0" destOrd="0" presId="urn:microsoft.com/office/officeart/2005/8/layout/list1"/>
    <dgm:cxn modelId="{224F8C18-775B-479F-A387-A8B71CE183D9}" type="presParOf" srcId="{F0DD1DE1-982D-4800-A3CB-C1859CB9CEB8}" destId="{05118385-E842-406A-931A-12D9633C3326}" srcOrd="1" destOrd="0" presId="urn:microsoft.com/office/officeart/2005/8/layout/list1"/>
    <dgm:cxn modelId="{64E4F634-31A0-4E77-85A8-26AF361D2FF6}" type="presParOf" srcId="{A96E1900-05E7-4712-A816-45FC16D034D3}" destId="{789CB4FB-9BB1-4597-A840-0E546F4840BA}" srcOrd="13" destOrd="0" presId="urn:microsoft.com/office/officeart/2005/8/layout/list1"/>
    <dgm:cxn modelId="{33E85D8D-3E76-4A2F-9B48-90999D7C9783}" type="presParOf" srcId="{A96E1900-05E7-4712-A816-45FC16D034D3}" destId="{6959FBEB-949F-4C91-8AF4-BE624DC1E231}" srcOrd="14" destOrd="0" presId="urn:microsoft.com/office/officeart/2005/8/layout/list1"/>
    <dgm:cxn modelId="{2F1E345D-A7E0-475A-92FA-ECE4922FAFAB}" type="presParOf" srcId="{A96E1900-05E7-4712-A816-45FC16D034D3}" destId="{BFF34F10-7BCC-4D59-A413-F0E9659074B7}" srcOrd="15" destOrd="0" presId="urn:microsoft.com/office/officeart/2005/8/layout/list1"/>
    <dgm:cxn modelId="{5C31D26F-FBEF-4775-AC86-BCB9C4DC657B}" type="presParOf" srcId="{A96E1900-05E7-4712-A816-45FC16D034D3}" destId="{4BD0DE33-C4A4-46B8-A7FE-76AB97CF98C2}" srcOrd="16" destOrd="0" presId="urn:microsoft.com/office/officeart/2005/8/layout/list1"/>
    <dgm:cxn modelId="{6136D1E7-B2B0-4E07-86AE-BF6F663A4075}" type="presParOf" srcId="{4BD0DE33-C4A4-46B8-A7FE-76AB97CF98C2}" destId="{C4191390-25D0-4C91-A941-708E97BAD144}" srcOrd="0" destOrd="0" presId="urn:microsoft.com/office/officeart/2005/8/layout/list1"/>
    <dgm:cxn modelId="{19C97DD1-7362-46BF-8112-FF63A26D4130}" type="presParOf" srcId="{4BD0DE33-C4A4-46B8-A7FE-76AB97CF98C2}" destId="{4DFF7803-C15E-4379-ABE6-77F89233FA57}" srcOrd="1" destOrd="0" presId="urn:microsoft.com/office/officeart/2005/8/layout/list1"/>
    <dgm:cxn modelId="{3D55399D-7C2F-4F63-961B-57DA954B54D7}" type="presParOf" srcId="{A96E1900-05E7-4712-A816-45FC16D034D3}" destId="{691BC2ED-716C-43D0-B6A8-D06B5025DD69}" srcOrd="17" destOrd="0" presId="urn:microsoft.com/office/officeart/2005/8/layout/list1"/>
    <dgm:cxn modelId="{65F2829B-355D-4EEB-B481-F8BCB2DE6937}" type="presParOf" srcId="{A96E1900-05E7-4712-A816-45FC16D034D3}" destId="{B533059B-1B38-446E-998C-A3F507CD8113}" srcOrd="18" destOrd="0" presId="urn:microsoft.com/office/officeart/2005/8/layout/list1"/>
    <dgm:cxn modelId="{9477EA87-0192-4D00-A618-EBC600E1B22F}" type="presParOf" srcId="{A96E1900-05E7-4712-A816-45FC16D034D3}" destId="{D000ABED-14D9-401C-92B9-2E773A28E1A3}" srcOrd="19" destOrd="0" presId="urn:microsoft.com/office/officeart/2005/8/layout/list1"/>
    <dgm:cxn modelId="{B61C01F5-2E68-487E-9527-4FCCE8DA1CB6}" type="presParOf" srcId="{A96E1900-05E7-4712-A816-45FC16D034D3}" destId="{2FEB7EBD-B097-4873-822F-8D3EEA9BBC26}" srcOrd="20" destOrd="0" presId="urn:microsoft.com/office/officeart/2005/8/layout/list1"/>
    <dgm:cxn modelId="{8C785195-FEBB-4441-A6FD-8975D2522F58}" type="presParOf" srcId="{2FEB7EBD-B097-4873-822F-8D3EEA9BBC26}" destId="{5B3CA14F-942A-454C-B875-AC5DDCB3758A}" srcOrd="0" destOrd="0" presId="urn:microsoft.com/office/officeart/2005/8/layout/list1"/>
    <dgm:cxn modelId="{8FA5DE45-DD8B-4C04-8FD3-D46E31509B89}" type="presParOf" srcId="{2FEB7EBD-B097-4873-822F-8D3EEA9BBC26}" destId="{98358847-751A-462B-81F5-3E094B58A47C}" srcOrd="1" destOrd="0" presId="urn:microsoft.com/office/officeart/2005/8/layout/list1"/>
    <dgm:cxn modelId="{F90F2007-1398-4B12-BDDF-806970ACB8B1}" type="presParOf" srcId="{A96E1900-05E7-4712-A816-45FC16D034D3}" destId="{CCC29E97-6876-47AA-AB51-56A3088B6995}" srcOrd="21" destOrd="0" presId="urn:microsoft.com/office/officeart/2005/8/layout/list1"/>
    <dgm:cxn modelId="{980A6A2F-F150-4715-827F-45207AEBC512}" type="presParOf" srcId="{A96E1900-05E7-4712-A816-45FC16D034D3}" destId="{39541C17-B3FB-48F2-9B41-C9B81755D2B4}" srcOrd="2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690292-4D70-4CAA-B545-58C686E79666}">
      <dsp:nvSpPr>
        <dsp:cNvPr id="0" name=""/>
        <dsp:cNvSpPr/>
      </dsp:nvSpPr>
      <dsp:spPr>
        <a:xfrm>
          <a:off x="0" y="62865"/>
          <a:ext cx="10905066" cy="137475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 major problem for a running business is the sudden decline in its profits. The phenomenon is not common and occurs when the company fails to fulfil the market requirements. </a:t>
          </a:r>
        </a:p>
      </dsp:txBody>
      <dsp:txXfrm>
        <a:off x="67110" y="129975"/>
        <a:ext cx="10770846" cy="1240530"/>
      </dsp:txXfrm>
    </dsp:sp>
    <dsp:sp modelId="{58B9820D-E81E-4B5F-ABC7-DAA34F7E56DE}">
      <dsp:nvSpPr>
        <dsp:cNvPr id="0" name=""/>
        <dsp:cNvSpPr/>
      </dsp:nvSpPr>
      <dsp:spPr>
        <a:xfrm>
          <a:off x="0" y="1509616"/>
          <a:ext cx="10905066" cy="137475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Most products and services work based on their demographics and choose a target market for making decisions for them and conducting sales.</a:t>
          </a:r>
        </a:p>
      </dsp:txBody>
      <dsp:txXfrm>
        <a:off x="67110" y="1576726"/>
        <a:ext cx="10770846" cy="1240530"/>
      </dsp:txXfrm>
    </dsp:sp>
    <dsp:sp modelId="{23D73867-2EDA-448F-BA31-8E47E5705956}">
      <dsp:nvSpPr>
        <dsp:cNvPr id="0" name=""/>
        <dsp:cNvSpPr/>
      </dsp:nvSpPr>
      <dsp:spPr>
        <a:xfrm>
          <a:off x="0" y="2956366"/>
          <a:ext cx="10905066" cy="137475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 following is based on a similar case of “TM Lewin” which is a clothing brand in the UK. The organisation has sustained a profit decline due to lower operations during the pandemic. </a:t>
          </a:r>
        </a:p>
      </dsp:txBody>
      <dsp:txXfrm>
        <a:off x="67110" y="3023476"/>
        <a:ext cx="10770846" cy="12405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4E6C54-F1D6-4DD9-9E7D-5237E1B95072}">
      <dsp:nvSpPr>
        <dsp:cNvPr id="0" name=""/>
        <dsp:cNvSpPr/>
      </dsp:nvSpPr>
      <dsp:spPr>
        <a:xfrm>
          <a:off x="0" y="304784"/>
          <a:ext cx="7175960" cy="757575"/>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56934" tIns="270764" rIns="556934" bIns="92456" numCol="1" spcCol="1270" anchor="t" anchorCtr="0">
          <a:noAutofit/>
        </a:bodyPr>
        <a:lstStyle/>
        <a:p>
          <a:pPr marL="114300" lvl="1" indent="-114300" algn="l" defTabSz="577850">
            <a:lnSpc>
              <a:spcPct val="90000"/>
            </a:lnSpc>
            <a:spcBef>
              <a:spcPct val="0"/>
            </a:spcBef>
            <a:spcAft>
              <a:spcPct val="15000"/>
            </a:spcAft>
            <a:buChar char="•"/>
          </a:pPr>
          <a:r>
            <a:rPr lang="en-US" sz="1300" kern="1200"/>
            <a:t>Stable Government </a:t>
          </a:r>
        </a:p>
        <a:p>
          <a:pPr marL="114300" lvl="1" indent="-114300" algn="l" defTabSz="577850">
            <a:lnSpc>
              <a:spcPct val="90000"/>
            </a:lnSpc>
            <a:spcBef>
              <a:spcPct val="0"/>
            </a:spcBef>
            <a:spcAft>
              <a:spcPct val="15000"/>
            </a:spcAft>
            <a:buChar char="•"/>
          </a:pPr>
          <a:r>
            <a:rPr lang="en-US" sz="1300" kern="1200"/>
            <a:t>Brexit </a:t>
          </a:r>
        </a:p>
      </dsp:txBody>
      <dsp:txXfrm>
        <a:off x="0" y="304784"/>
        <a:ext cx="7175960" cy="757575"/>
      </dsp:txXfrm>
    </dsp:sp>
    <dsp:sp modelId="{7F7EE868-F106-46D3-8D53-382F9FC3F96A}">
      <dsp:nvSpPr>
        <dsp:cNvPr id="0" name=""/>
        <dsp:cNvSpPr/>
      </dsp:nvSpPr>
      <dsp:spPr>
        <a:xfrm>
          <a:off x="358798" y="112904"/>
          <a:ext cx="5023172" cy="3837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89864" tIns="0" rIns="189864" bIns="0" numCol="1" spcCol="1270" anchor="ctr" anchorCtr="0">
          <a:noAutofit/>
        </a:bodyPr>
        <a:lstStyle/>
        <a:p>
          <a:pPr marL="0" lvl="0" indent="0" algn="l" defTabSz="577850">
            <a:lnSpc>
              <a:spcPct val="90000"/>
            </a:lnSpc>
            <a:spcBef>
              <a:spcPct val="0"/>
            </a:spcBef>
            <a:spcAft>
              <a:spcPct val="35000"/>
            </a:spcAft>
            <a:buNone/>
          </a:pPr>
          <a:r>
            <a:rPr lang="en-US" sz="1300" kern="1200"/>
            <a:t>Political Factors </a:t>
          </a:r>
        </a:p>
      </dsp:txBody>
      <dsp:txXfrm>
        <a:off x="377532" y="131638"/>
        <a:ext cx="4985704" cy="346292"/>
      </dsp:txXfrm>
    </dsp:sp>
    <dsp:sp modelId="{F3390C07-26BF-4EBC-9004-EFBF2F91C287}">
      <dsp:nvSpPr>
        <dsp:cNvPr id="0" name=""/>
        <dsp:cNvSpPr/>
      </dsp:nvSpPr>
      <dsp:spPr>
        <a:xfrm>
          <a:off x="0" y="1324439"/>
          <a:ext cx="7175960" cy="9828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56934" tIns="270764" rIns="556934" bIns="92456" numCol="1" spcCol="1270" anchor="t" anchorCtr="0">
          <a:noAutofit/>
        </a:bodyPr>
        <a:lstStyle/>
        <a:p>
          <a:pPr marL="114300" lvl="1" indent="-114300" algn="l" defTabSz="577850">
            <a:lnSpc>
              <a:spcPct val="90000"/>
            </a:lnSpc>
            <a:spcBef>
              <a:spcPct val="0"/>
            </a:spcBef>
            <a:spcAft>
              <a:spcPct val="15000"/>
            </a:spcAft>
            <a:buChar char="•"/>
          </a:pPr>
          <a:r>
            <a:rPr lang="en-US" sz="1300" kern="1200"/>
            <a:t>GDP Trends </a:t>
          </a:r>
        </a:p>
        <a:p>
          <a:pPr marL="114300" lvl="1" indent="-114300" algn="l" defTabSz="577850">
            <a:lnSpc>
              <a:spcPct val="90000"/>
            </a:lnSpc>
            <a:spcBef>
              <a:spcPct val="0"/>
            </a:spcBef>
            <a:spcAft>
              <a:spcPct val="15000"/>
            </a:spcAft>
            <a:buChar char="•"/>
          </a:pPr>
          <a:r>
            <a:rPr lang="en-US" sz="1300" kern="1200"/>
            <a:t>Diverse Economy </a:t>
          </a:r>
        </a:p>
        <a:p>
          <a:pPr marL="114300" lvl="1" indent="-114300" algn="l" defTabSz="577850">
            <a:lnSpc>
              <a:spcPct val="90000"/>
            </a:lnSpc>
            <a:spcBef>
              <a:spcPct val="0"/>
            </a:spcBef>
            <a:spcAft>
              <a:spcPct val="15000"/>
            </a:spcAft>
            <a:buChar char="•"/>
          </a:pPr>
          <a:r>
            <a:rPr lang="en-US" sz="1300" kern="1200"/>
            <a:t>Inflation </a:t>
          </a:r>
        </a:p>
      </dsp:txBody>
      <dsp:txXfrm>
        <a:off x="0" y="1324439"/>
        <a:ext cx="7175960" cy="982800"/>
      </dsp:txXfrm>
    </dsp:sp>
    <dsp:sp modelId="{F5B92FC3-8CA9-45D6-B9C7-6251138FA407}">
      <dsp:nvSpPr>
        <dsp:cNvPr id="0" name=""/>
        <dsp:cNvSpPr/>
      </dsp:nvSpPr>
      <dsp:spPr>
        <a:xfrm>
          <a:off x="358798" y="1132559"/>
          <a:ext cx="5023172" cy="3837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89864" tIns="0" rIns="189864" bIns="0" numCol="1" spcCol="1270" anchor="ctr" anchorCtr="0">
          <a:noAutofit/>
        </a:bodyPr>
        <a:lstStyle/>
        <a:p>
          <a:pPr marL="0" lvl="0" indent="0" algn="l" defTabSz="577850">
            <a:lnSpc>
              <a:spcPct val="90000"/>
            </a:lnSpc>
            <a:spcBef>
              <a:spcPct val="0"/>
            </a:spcBef>
            <a:spcAft>
              <a:spcPct val="35000"/>
            </a:spcAft>
            <a:buNone/>
          </a:pPr>
          <a:r>
            <a:rPr lang="en-US" sz="1300" kern="1200"/>
            <a:t>Economic Factors</a:t>
          </a:r>
        </a:p>
      </dsp:txBody>
      <dsp:txXfrm>
        <a:off x="377532" y="1151293"/>
        <a:ext cx="4985704" cy="346292"/>
      </dsp:txXfrm>
    </dsp:sp>
    <dsp:sp modelId="{379C43C5-5D0C-4B3D-ACEF-56F8FA104E5D}">
      <dsp:nvSpPr>
        <dsp:cNvPr id="0" name=""/>
        <dsp:cNvSpPr/>
      </dsp:nvSpPr>
      <dsp:spPr>
        <a:xfrm>
          <a:off x="0" y="2569319"/>
          <a:ext cx="7175960" cy="757575"/>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56934" tIns="270764" rIns="556934" bIns="92456" numCol="1" spcCol="1270" anchor="t" anchorCtr="0">
          <a:noAutofit/>
        </a:bodyPr>
        <a:lstStyle/>
        <a:p>
          <a:pPr marL="114300" lvl="1" indent="-114300" algn="l" defTabSz="577850">
            <a:lnSpc>
              <a:spcPct val="90000"/>
            </a:lnSpc>
            <a:spcBef>
              <a:spcPct val="0"/>
            </a:spcBef>
            <a:spcAft>
              <a:spcPct val="15000"/>
            </a:spcAft>
            <a:buChar char="•"/>
          </a:pPr>
          <a:r>
            <a:rPr lang="en-US" sz="1300" kern="1200"/>
            <a:t>Population</a:t>
          </a:r>
        </a:p>
        <a:p>
          <a:pPr marL="114300" lvl="1" indent="-114300" algn="l" defTabSz="577850">
            <a:lnSpc>
              <a:spcPct val="90000"/>
            </a:lnSpc>
            <a:spcBef>
              <a:spcPct val="0"/>
            </a:spcBef>
            <a:spcAft>
              <a:spcPct val="15000"/>
            </a:spcAft>
            <a:buChar char="•"/>
          </a:pPr>
          <a:r>
            <a:rPr lang="en-US" sz="1300" kern="1200"/>
            <a:t>Income Level </a:t>
          </a:r>
        </a:p>
      </dsp:txBody>
      <dsp:txXfrm>
        <a:off x="0" y="2569319"/>
        <a:ext cx="7175960" cy="757575"/>
      </dsp:txXfrm>
    </dsp:sp>
    <dsp:sp modelId="{481A7E8B-69FF-464B-BB2C-0BAD068E6EC7}">
      <dsp:nvSpPr>
        <dsp:cNvPr id="0" name=""/>
        <dsp:cNvSpPr/>
      </dsp:nvSpPr>
      <dsp:spPr>
        <a:xfrm>
          <a:off x="358798" y="2377439"/>
          <a:ext cx="5023172" cy="3837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89864" tIns="0" rIns="189864" bIns="0" numCol="1" spcCol="1270" anchor="ctr" anchorCtr="0">
          <a:noAutofit/>
        </a:bodyPr>
        <a:lstStyle/>
        <a:p>
          <a:pPr marL="0" lvl="0" indent="0" algn="l" defTabSz="577850">
            <a:lnSpc>
              <a:spcPct val="90000"/>
            </a:lnSpc>
            <a:spcBef>
              <a:spcPct val="0"/>
            </a:spcBef>
            <a:spcAft>
              <a:spcPct val="35000"/>
            </a:spcAft>
            <a:buNone/>
          </a:pPr>
          <a:r>
            <a:rPr lang="en-US" sz="1300" kern="1200"/>
            <a:t>Social Factors</a:t>
          </a:r>
        </a:p>
      </dsp:txBody>
      <dsp:txXfrm>
        <a:off x="377532" y="2396173"/>
        <a:ext cx="4985704" cy="346292"/>
      </dsp:txXfrm>
    </dsp:sp>
    <dsp:sp modelId="{6959FBEB-949F-4C91-8AF4-BE624DC1E231}">
      <dsp:nvSpPr>
        <dsp:cNvPr id="0" name=""/>
        <dsp:cNvSpPr/>
      </dsp:nvSpPr>
      <dsp:spPr>
        <a:xfrm>
          <a:off x="0" y="3588974"/>
          <a:ext cx="7175960" cy="552825"/>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56934" tIns="270764" rIns="556934" bIns="92456" numCol="1" spcCol="1270" anchor="t" anchorCtr="0">
          <a:noAutofit/>
        </a:bodyPr>
        <a:lstStyle/>
        <a:p>
          <a:pPr marL="114300" lvl="1" indent="-114300" algn="l" defTabSz="577850">
            <a:lnSpc>
              <a:spcPct val="90000"/>
            </a:lnSpc>
            <a:spcBef>
              <a:spcPct val="0"/>
            </a:spcBef>
            <a:spcAft>
              <a:spcPct val="15000"/>
            </a:spcAft>
            <a:buChar char="•"/>
          </a:pPr>
          <a:r>
            <a:rPr lang="en-US" sz="1300" kern="1200"/>
            <a:t>Advanced Technologies </a:t>
          </a:r>
        </a:p>
      </dsp:txBody>
      <dsp:txXfrm>
        <a:off x="0" y="3588974"/>
        <a:ext cx="7175960" cy="552825"/>
      </dsp:txXfrm>
    </dsp:sp>
    <dsp:sp modelId="{05118385-E842-406A-931A-12D9633C3326}">
      <dsp:nvSpPr>
        <dsp:cNvPr id="0" name=""/>
        <dsp:cNvSpPr/>
      </dsp:nvSpPr>
      <dsp:spPr>
        <a:xfrm>
          <a:off x="358798" y="3397094"/>
          <a:ext cx="5023172" cy="3837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89864" tIns="0" rIns="189864" bIns="0" numCol="1" spcCol="1270" anchor="ctr" anchorCtr="0">
          <a:noAutofit/>
        </a:bodyPr>
        <a:lstStyle/>
        <a:p>
          <a:pPr marL="0" lvl="0" indent="0" algn="l" defTabSz="577850">
            <a:lnSpc>
              <a:spcPct val="90000"/>
            </a:lnSpc>
            <a:spcBef>
              <a:spcPct val="0"/>
            </a:spcBef>
            <a:spcAft>
              <a:spcPct val="35000"/>
            </a:spcAft>
            <a:buNone/>
          </a:pPr>
          <a:r>
            <a:rPr lang="en-US" sz="1300" kern="1200"/>
            <a:t>Technological Factors</a:t>
          </a:r>
        </a:p>
      </dsp:txBody>
      <dsp:txXfrm>
        <a:off x="377532" y="3415828"/>
        <a:ext cx="4985704" cy="346292"/>
      </dsp:txXfrm>
    </dsp:sp>
    <dsp:sp modelId="{B533059B-1B38-446E-998C-A3F507CD8113}">
      <dsp:nvSpPr>
        <dsp:cNvPr id="0" name=""/>
        <dsp:cNvSpPr/>
      </dsp:nvSpPr>
      <dsp:spPr>
        <a:xfrm>
          <a:off x="0" y="4403879"/>
          <a:ext cx="7175960" cy="552825"/>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56934" tIns="270764" rIns="556934" bIns="92456" numCol="1" spcCol="1270" anchor="t" anchorCtr="0">
          <a:noAutofit/>
        </a:bodyPr>
        <a:lstStyle/>
        <a:p>
          <a:pPr marL="114300" lvl="1" indent="-114300" algn="l" defTabSz="577850">
            <a:lnSpc>
              <a:spcPct val="90000"/>
            </a:lnSpc>
            <a:spcBef>
              <a:spcPct val="0"/>
            </a:spcBef>
            <a:spcAft>
              <a:spcPct val="15000"/>
            </a:spcAft>
            <a:buChar char="•"/>
          </a:pPr>
          <a:r>
            <a:rPr lang="en-US" sz="1300" kern="1200"/>
            <a:t>Rules and Regulations of the UK </a:t>
          </a:r>
        </a:p>
      </dsp:txBody>
      <dsp:txXfrm>
        <a:off x="0" y="4403879"/>
        <a:ext cx="7175960" cy="552825"/>
      </dsp:txXfrm>
    </dsp:sp>
    <dsp:sp modelId="{4DFF7803-C15E-4379-ABE6-77F89233FA57}">
      <dsp:nvSpPr>
        <dsp:cNvPr id="0" name=""/>
        <dsp:cNvSpPr/>
      </dsp:nvSpPr>
      <dsp:spPr>
        <a:xfrm>
          <a:off x="358798" y="4211999"/>
          <a:ext cx="5023172" cy="3837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89864" tIns="0" rIns="189864" bIns="0" numCol="1" spcCol="1270" anchor="ctr" anchorCtr="0">
          <a:noAutofit/>
        </a:bodyPr>
        <a:lstStyle/>
        <a:p>
          <a:pPr marL="0" lvl="0" indent="0" algn="l" defTabSz="577850">
            <a:lnSpc>
              <a:spcPct val="90000"/>
            </a:lnSpc>
            <a:spcBef>
              <a:spcPct val="0"/>
            </a:spcBef>
            <a:spcAft>
              <a:spcPct val="35000"/>
            </a:spcAft>
            <a:buNone/>
          </a:pPr>
          <a:r>
            <a:rPr lang="en-US" sz="1300" kern="1200"/>
            <a:t>Legal Factors</a:t>
          </a:r>
        </a:p>
      </dsp:txBody>
      <dsp:txXfrm>
        <a:off x="377532" y="4230733"/>
        <a:ext cx="4985704" cy="346292"/>
      </dsp:txXfrm>
    </dsp:sp>
    <dsp:sp modelId="{39541C17-B3FB-48F2-9B41-C9B81755D2B4}">
      <dsp:nvSpPr>
        <dsp:cNvPr id="0" name=""/>
        <dsp:cNvSpPr/>
      </dsp:nvSpPr>
      <dsp:spPr>
        <a:xfrm>
          <a:off x="0" y="5218783"/>
          <a:ext cx="7175960" cy="552825"/>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56934" tIns="270764" rIns="556934" bIns="92456" numCol="1" spcCol="1270" anchor="t" anchorCtr="0">
          <a:noAutofit/>
        </a:bodyPr>
        <a:lstStyle/>
        <a:p>
          <a:pPr marL="114300" lvl="1" indent="-114300" algn="l" defTabSz="577850">
            <a:lnSpc>
              <a:spcPct val="90000"/>
            </a:lnSpc>
            <a:spcBef>
              <a:spcPct val="0"/>
            </a:spcBef>
            <a:spcAft>
              <a:spcPct val="15000"/>
            </a:spcAft>
            <a:buChar char="•"/>
          </a:pPr>
          <a:r>
            <a:rPr lang="en-US" sz="1300" kern="1200"/>
            <a:t>Eco-Friendly Manufacturing </a:t>
          </a:r>
        </a:p>
      </dsp:txBody>
      <dsp:txXfrm>
        <a:off x="0" y="5218783"/>
        <a:ext cx="7175960" cy="552825"/>
      </dsp:txXfrm>
    </dsp:sp>
    <dsp:sp modelId="{98358847-751A-462B-81F5-3E094B58A47C}">
      <dsp:nvSpPr>
        <dsp:cNvPr id="0" name=""/>
        <dsp:cNvSpPr/>
      </dsp:nvSpPr>
      <dsp:spPr>
        <a:xfrm>
          <a:off x="358798" y="5026904"/>
          <a:ext cx="5023172" cy="3837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89864" tIns="0" rIns="189864" bIns="0" numCol="1" spcCol="1270" anchor="ctr" anchorCtr="0">
          <a:noAutofit/>
        </a:bodyPr>
        <a:lstStyle/>
        <a:p>
          <a:pPr marL="0" lvl="0" indent="0" algn="l" defTabSz="577850">
            <a:lnSpc>
              <a:spcPct val="90000"/>
            </a:lnSpc>
            <a:spcBef>
              <a:spcPct val="0"/>
            </a:spcBef>
            <a:spcAft>
              <a:spcPct val="35000"/>
            </a:spcAft>
            <a:buNone/>
          </a:pPr>
          <a:r>
            <a:rPr lang="en-US" sz="1300" kern="1200"/>
            <a:t>Environmental Factors</a:t>
          </a:r>
        </a:p>
      </dsp:txBody>
      <dsp:txXfrm>
        <a:off x="377532" y="5045638"/>
        <a:ext cx="4985704" cy="34629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5D9A9A-B5B6-4006-BBFD-761D0BB3C948}" type="datetimeFigureOut">
              <a:t>11/19/2022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53EFDF-56E3-4E4E-9599-728509D444CC}" type="slidenum">
              <a:t>‹#›</a:t>
            </a:fld>
            <a:endParaRPr lang="en-US"/>
          </a:p>
        </p:txBody>
      </p:sp>
    </p:spTree>
    <p:extLst>
      <p:ext uri="{BB962C8B-B14F-4D97-AF65-F5344CB8AC3E}">
        <p14:creationId xmlns:p14="http://schemas.microsoft.com/office/powerpoint/2010/main" val="10246471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Introduction </a:t>
            </a:r>
          </a:p>
          <a:p>
            <a:r>
              <a:rPr lang="en-US" dirty="0"/>
              <a:t>A major problem for a running business is the sudden decline in its profits. The phenomenon is not common and occurs when the company fails to fulfil the market requirements. Most products and services work based on their demographics and choose a target market for making decisions for them and conducting sales (Anderson et al., 2018). However, there are other external forces too that have an impact on the </a:t>
            </a:r>
            <a:r>
              <a:rPr lang="en-US" dirty="0" err="1"/>
              <a:t>organisation's</a:t>
            </a:r>
            <a:r>
              <a:rPr lang="en-US" dirty="0"/>
              <a:t> performance to sustain a decline in sales. The following is based on a similar case of “TM Lewin” which is a clothing brand in the UK. The </a:t>
            </a:r>
            <a:r>
              <a:rPr lang="en-US" dirty="0" err="1"/>
              <a:t>organisation</a:t>
            </a:r>
            <a:r>
              <a:rPr lang="en-US" dirty="0"/>
              <a:t> has sustained a profit decline due to lower operations during the pandemic. It has been observed that a decline in profits has resulted in a lowering in business performance and productivity. I have been hired to </a:t>
            </a:r>
            <a:r>
              <a:rPr lang="en-US" dirty="0" err="1"/>
              <a:t>analyse</a:t>
            </a:r>
            <a:r>
              <a:rPr lang="en-US" dirty="0"/>
              <a:t> the situation and suggest the </a:t>
            </a:r>
            <a:r>
              <a:rPr lang="en-US" dirty="0" err="1"/>
              <a:t>organisation's</a:t>
            </a:r>
            <a:r>
              <a:rPr lang="en-US" dirty="0"/>
              <a:t> reasons, nature, and strategies for facing such profit decline situations that will be discussed in this study. The study will suggest service evaluation strategies to overcome this complex problem. </a:t>
            </a:r>
          </a:p>
        </p:txBody>
      </p:sp>
      <p:sp>
        <p:nvSpPr>
          <p:cNvPr id="4" name="Slide Number Placeholder 3"/>
          <p:cNvSpPr>
            <a:spLocks noGrp="1"/>
          </p:cNvSpPr>
          <p:nvPr>
            <p:ph type="sldNum" sz="quarter" idx="5"/>
          </p:nvPr>
        </p:nvSpPr>
        <p:spPr/>
        <p:txBody>
          <a:bodyPr/>
          <a:lstStyle/>
          <a:p>
            <a:fld id="{5653EFDF-56E3-4E4E-9599-728509D444CC}" type="slidenum">
              <a:t>2</a:t>
            </a:fld>
            <a:endParaRPr lang="en-US"/>
          </a:p>
        </p:txBody>
      </p:sp>
    </p:spTree>
    <p:extLst>
      <p:ext uri="{BB962C8B-B14F-4D97-AF65-F5344CB8AC3E}">
        <p14:creationId xmlns:p14="http://schemas.microsoft.com/office/powerpoint/2010/main" val="2032740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Research-Informed Discussion about the Nature and Impacts of Complex Problems on the </a:t>
            </a:r>
            <a:r>
              <a:rPr lang="en-US" dirty="0" err="1"/>
              <a:t>Organisation</a:t>
            </a:r>
            <a:r>
              <a:rPr lang="en-US" dirty="0"/>
              <a:t> </a:t>
            </a:r>
          </a:p>
          <a:p>
            <a:r>
              <a:rPr lang="en-US" dirty="0"/>
              <a:t>The complex problem, in this case, is "Declined Profits”. Profit decline’s nature is that it can be unpredictable and can occur at any point. It has a viral effect in which the roots of the company get affected. Its nature can be </a:t>
            </a:r>
            <a:r>
              <a:rPr lang="en-US" dirty="0" err="1"/>
              <a:t>analysed</a:t>
            </a:r>
            <a:r>
              <a:rPr lang="en-US" dirty="0"/>
              <a:t> by its causes and how it impacts the </a:t>
            </a:r>
            <a:r>
              <a:rPr lang="en-US" dirty="0" err="1"/>
              <a:t>organisation</a:t>
            </a:r>
            <a:r>
              <a:rPr lang="en-US" dirty="0"/>
              <a:t>. </a:t>
            </a:r>
            <a:endParaRPr lang="en-US" dirty="0">
              <a:cs typeface="Calibri"/>
            </a:endParaRPr>
          </a:p>
          <a:p>
            <a:r>
              <a:rPr lang="en-US" dirty="0"/>
              <a:t>  </a:t>
            </a:r>
            <a:endParaRPr lang="en-US" dirty="0">
              <a:cs typeface="Calibri"/>
            </a:endParaRPr>
          </a:p>
          <a:p>
            <a:r>
              <a:rPr lang="en-US" dirty="0"/>
              <a:t>Causes of Declined Profits </a:t>
            </a:r>
          </a:p>
          <a:p>
            <a:r>
              <a:rPr lang="en-US" dirty="0"/>
              <a:t>Excess Overhead Expense </a:t>
            </a:r>
          </a:p>
          <a:p>
            <a:r>
              <a:rPr lang="en-US" dirty="0"/>
              <a:t>A very common issue that even TM Lewin faced was the rise of costs in the country. The company can make an effort to reduce its production costs but the overhead costs increase will result in a profit decline, for example having to pay long-term employees. A balance of overhead costs and manufacturing costs is needed to sustain profits but excess costs such as debt services will make an impact. </a:t>
            </a:r>
          </a:p>
          <a:p>
            <a:r>
              <a:rPr lang="en-US" dirty="0"/>
              <a:t>  </a:t>
            </a:r>
            <a:endParaRPr lang="en-US" dirty="0">
              <a:cs typeface="Calibri"/>
            </a:endParaRPr>
          </a:p>
          <a:p>
            <a:r>
              <a:rPr lang="en-US" dirty="0"/>
              <a:t>Improper Debt Management </a:t>
            </a:r>
          </a:p>
          <a:p>
            <a:r>
              <a:rPr lang="en-US" dirty="0"/>
              <a:t>An </a:t>
            </a:r>
            <a:r>
              <a:rPr lang="en-US" dirty="0" err="1"/>
              <a:t>organisation</a:t>
            </a:r>
            <a:r>
              <a:rPr lang="en-US" dirty="0"/>
              <a:t> will face financial losses when its credits are not properly managed. Missing loans, excess expenditure of resources, improper credits, and salary management. TM Lewin suffered from these issues during the pandemic when their sales got low. Debt management is an essential part of a company as the </a:t>
            </a:r>
            <a:r>
              <a:rPr lang="en-US" dirty="0" err="1"/>
              <a:t>organisation</a:t>
            </a:r>
            <a:r>
              <a:rPr lang="en-US" dirty="0"/>
              <a:t> has to pay the lenders their payments on time. The money or resources taken externally comes at an interest rate which has to be paid back. This excess cost from the interest is projected upon the budget of the company (Sapovadia, 2019). Thus increasing your debts will result in a decline in the sales of the company. </a:t>
            </a:r>
          </a:p>
          <a:p>
            <a:r>
              <a:rPr lang="en-US" dirty="0"/>
              <a:t>  </a:t>
            </a:r>
            <a:endParaRPr lang="en-US" dirty="0">
              <a:cs typeface="Calibri"/>
            </a:endParaRPr>
          </a:p>
          <a:p>
            <a:r>
              <a:rPr lang="en-US" dirty="0"/>
              <a:t>Impacts of Declined Profit on </a:t>
            </a:r>
            <a:r>
              <a:rPr lang="en-US" dirty="0" err="1"/>
              <a:t>Organisation</a:t>
            </a:r>
            <a:r>
              <a:rPr lang="en-US" dirty="0"/>
              <a:t> </a:t>
            </a:r>
          </a:p>
          <a:p>
            <a:r>
              <a:rPr lang="en-US" dirty="0"/>
              <a:t>Reduced Operations </a:t>
            </a:r>
          </a:p>
          <a:p>
            <a:r>
              <a:rPr lang="en-US" dirty="0"/>
              <a:t>Profit decline occurs when the operations of the business have negative effects. An </a:t>
            </a:r>
            <a:r>
              <a:rPr lang="en-US" dirty="0" err="1"/>
              <a:t>organisation</a:t>
            </a:r>
            <a:r>
              <a:rPr lang="en-US" dirty="0"/>
              <a:t> that faces a lower market share among demand of customers or faces a business cycle downturn by profit decline is forced on reducing its operations. This causes the company to lay off workers, sell their assets or equipment and close business facilities to sustain profit. The </a:t>
            </a:r>
            <a:r>
              <a:rPr lang="en-US" dirty="0" err="1"/>
              <a:t>organisations</a:t>
            </a:r>
            <a:r>
              <a:rPr lang="en-US" dirty="0"/>
              <a:t> are required on taking additional measures according to the profit decline consistency. Reduced operations in business have an overall impact on the growth of the business. </a:t>
            </a:r>
          </a:p>
          <a:p>
            <a:r>
              <a:rPr lang="en-US" dirty="0"/>
              <a:t>  </a:t>
            </a:r>
            <a:endParaRPr lang="en-US" dirty="0">
              <a:cs typeface="Calibri"/>
            </a:endParaRPr>
          </a:p>
          <a:p>
            <a:r>
              <a:rPr lang="en-US" dirty="0"/>
              <a:t>Leading to Bankruptcy </a:t>
            </a:r>
          </a:p>
          <a:p>
            <a:r>
              <a:rPr lang="en-US" dirty="0"/>
              <a:t>The continuous decline in profits forces the </a:t>
            </a:r>
            <a:r>
              <a:rPr lang="en-US" dirty="0" err="1"/>
              <a:t>organisation</a:t>
            </a:r>
            <a:r>
              <a:rPr lang="en-US" dirty="0"/>
              <a:t> to enter bankruptcy. It is the state that all companies fear because it gives the competitor an opening to overtake their customers. Bankruptcy makes an </a:t>
            </a:r>
            <a:r>
              <a:rPr lang="en-US" dirty="0" err="1"/>
              <a:t>organisation</a:t>
            </a:r>
            <a:r>
              <a:rPr lang="en-US" dirty="0"/>
              <a:t> unable to pay their debts and salaries to investors and employees respectively (Wang et al., 2020). Unpaid employees have extremely low work performance and even leave the </a:t>
            </a:r>
            <a:r>
              <a:rPr lang="en-US" dirty="0" err="1"/>
              <a:t>organisation</a:t>
            </a:r>
            <a:r>
              <a:rPr lang="en-US" dirty="0"/>
              <a:t> resulting in a loss of manpower. </a:t>
            </a:r>
          </a:p>
          <a:p>
            <a:r>
              <a:rPr lang="en-US" dirty="0"/>
              <a:t>  </a:t>
            </a:r>
            <a:endParaRPr lang="en-US" dirty="0">
              <a:cs typeface="Calibri"/>
            </a:endParaRPr>
          </a:p>
          <a:p>
            <a:r>
              <a:rPr lang="en-US" dirty="0"/>
              <a:t>Low Salary to the Owner </a:t>
            </a:r>
          </a:p>
          <a:p>
            <a:r>
              <a:rPr lang="en-US" dirty="0"/>
              <a:t>It is no surprise that a person starts a business in hopes of earning enough to fulfil his daily necessities of life. The most affected person by profit decline is the business owner. When profit is declined in the business, the owner will take hardship and skip his earnings to fulfil the needs of the business such as paying the employees, reestablishing the supply chain, ordering resources, and other expenses for operations. Personal finances are affected the most due to the profit decline of businesses. </a:t>
            </a:r>
          </a:p>
        </p:txBody>
      </p:sp>
      <p:sp>
        <p:nvSpPr>
          <p:cNvPr id="4" name="Slide Number Placeholder 3"/>
          <p:cNvSpPr>
            <a:spLocks noGrp="1"/>
          </p:cNvSpPr>
          <p:nvPr>
            <p:ph type="sldNum" sz="quarter" idx="5"/>
          </p:nvPr>
        </p:nvSpPr>
        <p:spPr/>
        <p:txBody>
          <a:bodyPr/>
          <a:lstStyle/>
          <a:p>
            <a:fld id="{5653EFDF-56E3-4E4E-9599-728509D444CC}" type="slidenum">
              <a:t>3</a:t>
            </a:fld>
            <a:endParaRPr lang="en-US"/>
          </a:p>
        </p:txBody>
      </p:sp>
    </p:spTree>
    <p:extLst>
      <p:ext uri="{BB962C8B-B14F-4D97-AF65-F5344CB8AC3E}">
        <p14:creationId xmlns:p14="http://schemas.microsoft.com/office/powerpoint/2010/main" val="34353807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PESTLE Analysis </a:t>
            </a:r>
            <a:endParaRPr lang="en-US"/>
          </a:p>
          <a:p>
            <a:r>
              <a:rPr lang="en-US" dirty="0"/>
              <a:t>The following PESTLE analysis has been done to discuss the United Kingdom’s business environment and what factors affect the business performances in the country. </a:t>
            </a:r>
            <a:r>
              <a:rPr lang="en-US" dirty="0" err="1"/>
              <a:t>Analysing</a:t>
            </a:r>
            <a:r>
              <a:rPr lang="en-US" dirty="0"/>
              <a:t> these factors will help understand the hardships faced by TM Lewin in the country. </a:t>
            </a:r>
          </a:p>
          <a:p>
            <a:r>
              <a:rPr lang="en-US" dirty="0"/>
              <a:t>Political Factors </a:t>
            </a:r>
          </a:p>
          <a:p>
            <a:r>
              <a:rPr lang="en-US" dirty="0"/>
              <a:t>Stable Government </a:t>
            </a:r>
          </a:p>
          <a:p>
            <a:r>
              <a:rPr lang="en-US" dirty="0"/>
              <a:t>The stability of the government in the United Kingdom plays a role to control the effectiveness of business operations and manufacturing in the state. A well-performed government gives opportunities to external brands such as TM Lewin to easily operate in the country (Li et al., 2021). A stable government gives companies easy access to marketplaces and better sales which can help improve the profits of the company. </a:t>
            </a:r>
          </a:p>
          <a:p>
            <a:r>
              <a:rPr lang="en-US" dirty="0"/>
              <a:t>  </a:t>
            </a:r>
            <a:endParaRPr lang="en-US" dirty="0">
              <a:cs typeface="Calibri"/>
            </a:endParaRPr>
          </a:p>
          <a:p>
            <a:r>
              <a:rPr lang="en-US" dirty="0"/>
              <a:t>Brexit </a:t>
            </a:r>
          </a:p>
          <a:p>
            <a:r>
              <a:rPr lang="en-US" dirty="0"/>
              <a:t>The separation of Britain from the European Union has both positive and negative effects on business operations. The movement developed uncertainty in the environment. The British companies did not work well due to restrictions from the EU. However, economic prosperity allowed growth opportunities for external brands that can be beneficial in increasing revenues. </a:t>
            </a:r>
          </a:p>
          <a:p>
            <a:r>
              <a:rPr lang="en-US" dirty="0"/>
              <a:t>  </a:t>
            </a:r>
            <a:endParaRPr lang="en-US" dirty="0">
              <a:cs typeface="Calibri"/>
            </a:endParaRPr>
          </a:p>
          <a:p>
            <a:r>
              <a:rPr lang="en-US" dirty="0"/>
              <a:t>Economic Factors </a:t>
            </a:r>
          </a:p>
          <a:p>
            <a:r>
              <a:rPr lang="en-US" dirty="0"/>
              <a:t>GDP Trends </a:t>
            </a:r>
          </a:p>
          <a:p>
            <a:r>
              <a:rPr lang="en-US" dirty="0"/>
              <a:t>It was found the UK’s GDP was 2.745 trillion in 2019 which made the country top 6th around the world in the economy. A strong GDP allows companies to earn a higher profit than underdeveloped countries. Investments in such countries result in better profit earnings (Yang et al., 2021). </a:t>
            </a:r>
          </a:p>
          <a:p>
            <a:r>
              <a:rPr lang="en-US" dirty="0"/>
              <a:t>  </a:t>
            </a:r>
            <a:endParaRPr lang="en-US" dirty="0">
              <a:cs typeface="Calibri"/>
            </a:endParaRPr>
          </a:p>
          <a:p>
            <a:r>
              <a:rPr lang="en-US" dirty="0"/>
              <a:t>Diverse Economy </a:t>
            </a:r>
          </a:p>
          <a:p>
            <a:r>
              <a:rPr lang="en-US" dirty="0"/>
              <a:t>The economic diversity of the United Kingdom shows business growth opportunities in the country. The market is very diverse which allows companies to target diverse audiences. TM Lewin can follow a different path to find new customers for the business and grow its sales. </a:t>
            </a:r>
          </a:p>
          <a:p>
            <a:r>
              <a:rPr lang="en-US" dirty="0"/>
              <a:t>  </a:t>
            </a:r>
            <a:endParaRPr lang="en-US" dirty="0">
              <a:cs typeface="Calibri"/>
            </a:endParaRPr>
          </a:p>
          <a:p>
            <a:r>
              <a:rPr lang="en-US" dirty="0"/>
              <a:t>Inflation </a:t>
            </a:r>
          </a:p>
          <a:p>
            <a:r>
              <a:rPr lang="en-US" dirty="0"/>
              <a:t>In 2019, it was recorded UK's inflation had hit 1.94% which was very high compared to previous years. The inflation of the country has just been increasing since then and has made it quite difficult for companies to sustain profits in these conditions. Financial analysts suggest that these conditions will keep on rising which means businesses must be prepared for the upcoming challenges in the market. </a:t>
            </a:r>
          </a:p>
          <a:p>
            <a:r>
              <a:rPr lang="en-US" dirty="0"/>
              <a:t>  </a:t>
            </a:r>
            <a:endParaRPr lang="en-US" dirty="0">
              <a:cs typeface="Calibri"/>
            </a:endParaRPr>
          </a:p>
          <a:p>
            <a:r>
              <a:rPr lang="en-US" dirty="0"/>
              <a:t>Social Factors </a:t>
            </a:r>
          </a:p>
          <a:p>
            <a:r>
              <a:rPr lang="en-US" dirty="0"/>
              <a:t>Population </a:t>
            </a:r>
          </a:p>
          <a:p>
            <a:r>
              <a:rPr lang="en-US" dirty="0"/>
              <a:t>It is estimated that by 2039 ends, there will be 74 million population in the United Kingdom. If we look at its positive side, the growth of the population shows an increase in the customer market. TM Lewin suffers from low sales so targeting new customers and following new trends will give the </a:t>
            </a:r>
            <a:r>
              <a:rPr lang="en-US" dirty="0" err="1"/>
              <a:t>organisation</a:t>
            </a:r>
            <a:r>
              <a:rPr lang="en-US" dirty="0"/>
              <a:t> the ability to overcome its financial losses and declined profits (Eaton, 2022). An increase in population will allow the company to get more employees for work increasing their productivity. A lot of profit will be gained when the population rises and a different target market is taken on by the business. </a:t>
            </a:r>
          </a:p>
          <a:p>
            <a:r>
              <a:rPr lang="en-US" dirty="0"/>
              <a:t>  </a:t>
            </a:r>
            <a:endParaRPr lang="en-US" dirty="0">
              <a:cs typeface="Calibri"/>
            </a:endParaRPr>
          </a:p>
          <a:p>
            <a:r>
              <a:rPr lang="en-US" dirty="0"/>
              <a:t>Income Level </a:t>
            </a:r>
          </a:p>
          <a:p>
            <a:r>
              <a:rPr lang="en-US" dirty="0"/>
              <a:t>The negative impact of inflation is that unemployment increases in the countries. When people are not earning enough to fulfil their daily needs, they cannot purchase products from a business. Low sales results in low business profits. </a:t>
            </a:r>
          </a:p>
          <a:p>
            <a:r>
              <a:rPr lang="en-US" dirty="0"/>
              <a:t>  </a:t>
            </a:r>
            <a:endParaRPr lang="en-US" dirty="0">
              <a:cs typeface="Calibri"/>
            </a:endParaRPr>
          </a:p>
          <a:p>
            <a:r>
              <a:rPr lang="en-US" dirty="0"/>
              <a:t>Technological Factors </a:t>
            </a:r>
          </a:p>
          <a:p>
            <a:r>
              <a:rPr lang="en-US" dirty="0"/>
              <a:t>Advanced Technologies </a:t>
            </a:r>
          </a:p>
          <a:p>
            <a:r>
              <a:rPr lang="en-US" dirty="0"/>
              <a:t>The UK is one of the biggest and most advanced countries in the world. Business </a:t>
            </a:r>
            <a:r>
              <a:rPr lang="en-US" dirty="0" err="1"/>
              <a:t>organisations</a:t>
            </a:r>
            <a:r>
              <a:rPr lang="en-US" dirty="0"/>
              <a:t> can take advantage of it and bring technology to their operations. TM Lewin suffered a shortage of supply chains which can be improved through technology (Siregar et al., 2018). The company can implement an automated self-checkout system in their stores which will reduce their need for staff and workers. When machines operate most of the business sales, it is reluctant to save some extra expense of </a:t>
            </a:r>
            <a:r>
              <a:rPr lang="en-US" dirty="0" err="1"/>
              <a:t>labour</a:t>
            </a:r>
            <a:r>
              <a:rPr lang="en-US" dirty="0"/>
              <a:t>, production, and supply chain resulting in higher business profits. </a:t>
            </a:r>
          </a:p>
          <a:p>
            <a:r>
              <a:rPr lang="en-US" dirty="0"/>
              <a:t>  </a:t>
            </a:r>
            <a:endParaRPr lang="en-US" dirty="0">
              <a:cs typeface="Calibri"/>
            </a:endParaRPr>
          </a:p>
          <a:p>
            <a:r>
              <a:rPr lang="en-US" dirty="0"/>
              <a:t>Legal Factors </a:t>
            </a:r>
          </a:p>
          <a:p>
            <a:r>
              <a:rPr lang="en-US" dirty="0"/>
              <a:t>Rules and Regulations of the UK </a:t>
            </a:r>
          </a:p>
          <a:p>
            <a:r>
              <a:rPr lang="en-US" dirty="0"/>
              <a:t>Operating a business in the UK is not as easy as it sounds. The country has strict regulations that have to be followed. For example, the “Employment Act 1996” is imposed on all companies which require the </a:t>
            </a:r>
            <a:r>
              <a:rPr lang="en-US" dirty="0" err="1"/>
              <a:t>organisation</a:t>
            </a:r>
            <a:r>
              <a:rPr lang="en-US" dirty="0"/>
              <a:t> to give employees paternity or maternity leave, holiday pay, minimum wage, and sick leave regardless if the company is making profits or not. Not following these rules will result in the termination of business in the state. </a:t>
            </a:r>
          </a:p>
          <a:p>
            <a:r>
              <a:rPr lang="en-US" dirty="0"/>
              <a:t>  </a:t>
            </a:r>
            <a:endParaRPr lang="en-US" dirty="0">
              <a:cs typeface="Calibri"/>
            </a:endParaRPr>
          </a:p>
          <a:p>
            <a:r>
              <a:rPr lang="en-US" dirty="0"/>
              <a:t>  </a:t>
            </a:r>
            <a:endParaRPr lang="en-US" dirty="0">
              <a:cs typeface="Calibri"/>
            </a:endParaRPr>
          </a:p>
          <a:p>
            <a:r>
              <a:rPr lang="en-US" dirty="0"/>
              <a:t>Environmental Factors </a:t>
            </a:r>
          </a:p>
          <a:p>
            <a:r>
              <a:rPr lang="en-US" dirty="0"/>
              <a:t>Eco-Friendly Manufacturing </a:t>
            </a:r>
          </a:p>
          <a:p>
            <a:r>
              <a:rPr lang="en-US" dirty="0"/>
              <a:t>Business operations have a very negative impact on the government because manufacturing produces harmful gases and waste products that deplete the environment. An eco-friendly program has been established in the UK which enforces companies to recycle and reuse the resources in production (Liu et al., 2019). The initiative enforces companies to invest in eco-friendly programs that lead to excess expenses for the company. Ultimately it will cause an </a:t>
            </a:r>
            <a:r>
              <a:rPr lang="en-US" dirty="0" err="1"/>
              <a:t>organisation</a:t>
            </a:r>
            <a:r>
              <a:rPr lang="en-US" dirty="0"/>
              <a:t> to face a profit decline. </a:t>
            </a:r>
          </a:p>
        </p:txBody>
      </p:sp>
      <p:sp>
        <p:nvSpPr>
          <p:cNvPr id="4" name="Slide Number Placeholder 3"/>
          <p:cNvSpPr>
            <a:spLocks noGrp="1"/>
          </p:cNvSpPr>
          <p:nvPr>
            <p:ph type="sldNum" sz="quarter" idx="5"/>
          </p:nvPr>
        </p:nvSpPr>
        <p:spPr/>
        <p:txBody>
          <a:bodyPr/>
          <a:lstStyle/>
          <a:p>
            <a:fld id="{5653EFDF-56E3-4E4E-9599-728509D444CC}" type="slidenum">
              <a:t>4</a:t>
            </a:fld>
            <a:endParaRPr lang="en-US"/>
          </a:p>
        </p:txBody>
      </p:sp>
    </p:spTree>
    <p:extLst>
      <p:ext uri="{BB962C8B-B14F-4D97-AF65-F5344CB8AC3E}">
        <p14:creationId xmlns:p14="http://schemas.microsoft.com/office/powerpoint/2010/main" val="11090536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Research-Informed Cause-and-Effect Analysis Using the Fishbone Diagram </a:t>
            </a:r>
          </a:p>
          <a:p>
            <a:r>
              <a:rPr lang="en-US" dirty="0"/>
              <a:t>The above fishbone diagram has been prepared to show the cause and effects that result in declined profitability of a business. These factors are inevitable and occur for a business </a:t>
            </a:r>
            <a:r>
              <a:rPr lang="en-US" dirty="0" err="1"/>
              <a:t>organisation</a:t>
            </a:r>
            <a:r>
              <a:rPr lang="en-US" dirty="0"/>
              <a:t> regardless of any measure taken by the company (Anderson et al., 2018). </a:t>
            </a:r>
            <a:endParaRPr lang="en-US"/>
          </a:p>
          <a:p>
            <a:r>
              <a:rPr lang="en-US" dirty="0"/>
              <a:t>  </a:t>
            </a:r>
          </a:p>
          <a:p>
            <a:r>
              <a:rPr lang="en-US" dirty="0"/>
              <a:t>Excess Business Expenditure </a:t>
            </a:r>
            <a:endParaRPr lang="en-US" dirty="0">
              <a:cs typeface="Calibri"/>
            </a:endParaRPr>
          </a:p>
          <a:p>
            <a:r>
              <a:rPr lang="en-US" dirty="0"/>
              <a:t>Running a business doesn’t mean only earning profit. The owner of the company has to place some of his earnings in the workplace to fulfil the needs of employees. These needs are important such as paying for their food and drink, improving the workplace environment, and other bills that the </a:t>
            </a:r>
            <a:r>
              <a:rPr lang="en-US" dirty="0" err="1"/>
              <a:t>organisation</a:t>
            </a:r>
            <a:r>
              <a:rPr lang="en-US" dirty="0"/>
              <a:t> has to pay from its profits. </a:t>
            </a:r>
            <a:endParaRPr lang="en-US" dirty="0">
              <a:cs typeface="Calibri"/>
            </a:endParaRPr>
          </a:p>
          <a:p>
            <a:r>
              <a:rPr lang="en-US" dirty="0"/>
              <a:t>  </a:t>
            </a:r>
            <a:endParaRPr lang="en-US" dirty="0">
              <a:cs typeface="Calibri"/>
            </a:endParaRPr>
          </a:p>
          <a:p>
            <a:r>
              <a:rPr lang="en-US" dirty="0"/>
              <a:t>  </a:t>
            </a:r>
            <a:endParaRPr lang="en-US" dirty="0">
              <a:cs typeface="Calibri"/>
            </a:endParaRPr>
          </a:p>
          <a:p>
            <a:r>
              <a:rPr lang="en-US" dirty="0"/>
              <a:t>  </a:t>
            </a:r>
            <a:endParaRPr lang="en-US" dirty="0">
              <a:cs typeface="Calibri"/>
            </a:endParaRPr>
          </a:p>
          <a:p>
            <a:r>
              <a:rPr lang="en-US" dirty="0"/>
              <a:t>Inflation Rate </a:t>
            </a:r>
            <a:endParaRPr lang="en-US" dirty="0">
              <a:cs typeface="Calibri"/>
            </a:endParaRPr>
          </a:p>
          <a:p>
            <a:r>
              <a:rPr lang="en-US" dirty="0"/>
              <a:t>The rate of inflation has a direct impact on business performance. When the economy is not stable, their cost price increases. The company will be forced to keep the pricing minimal to make sales which will result in a decline in the profits of the business. </a:t>
            </a:r>
            <a:endParaRPr lang="en-US" dirty="0">
              <a:cs typeface="Calibri"/>
            </a:endParaRPr>
          </a:p>
          <a:p>
            <a:r>
              <a:rPr lang="en-US" dirty="0"/>
              <a:t>  </a:t>
            </a:r>
            <a:endParaRPr lang="en-US" dirty="0">
              <a:cs typeface="Calibri"/>
            </a:endParaRPr>
          </a:p>
          <a:p>
            <a:r>
              <a:rPr lang="en-US" dirty="0"/>
              <a:t>Debts and Liabilities </a:t>
            </a:r>
            <a:endParaRPr lang="en-US" dirty="0">
              <a:cs typeface="Calibri"/>
            </a:endParaRPr>
          </a:p>
          <a:p>
            <a:r>
              <a:rPr lang="en-US" dirty="0"/>
              <a:t>There are certain payments which an </a:t>
            </a:r>
            <a:r>
              <a:rPr lang="en-US" dirty="0" err="1"/>
              <a:t>organisation</a:t>
            </a:r>
            <a:r>
              <a:rPr lang="en-US" dirty="0"/>
              <a:t> always has to pay regardless of its capabilities. For instance, if the </a:t>
            </a:r>
            <a:r>
              <a:rPr lang="en-US" dirty="0" err="1"/>
              <a:t>organisation</a:t>
            </a:r>
            <a:r>
              <a:rPr lang="en-US" dirty="0"/>
              <a:t> makes a good profit or suffers losses, the salaries of the employees will be paid without any excuse. In the same way, the investors of the business expect a decent amount for their investment. A company will have declined profits when these expenses of the business are met (</a:t>
            </a:r>
            <a:r>
              <a:rPr lang="en-US" dirty="0" err="1"/>
              <a:t>Herciu</a:t>
            </a:r>
            <a:r>
              <a:rPr lang="en-US" dirty="0"/>
              <a:t>, 2019). </a:t>
            </a:r>
            <a:endParaRPr lang="en-US" dirty="0">
              <a:cs typeface="Calibri"/>
            </a:endParaRPr>
          </a:p>
          <a:p>
            <a:r>
              <a:rPr lang="en-US" dirty="0"/>
              <a:t>  </a:t>
            </a:r>
            <a:endParaRPr lang="en-US" dirty="0">
              <a:cs typeface="Calibri"/>
            </a:endParaRPr>
          </a:p>
          <a:p>
            <a:r>
              <a:rPr lang="en-US" dirty="0"/>
              <a:t>Market Demands and Trends </a:t>
            </a:r>
            <a:endParaRPr lang="en-US" dirty="0">
              <a:cs typeface="Calibri"/>
            </a:endParaRPr>
          </a:p>
          <a:p>
            <a:r>
              <a:rPr lang="en-US" dirty="0"/>
              <a:t>The demand for products and services matters to the profitability of the business. There are changes in the market in which the </a:t>
            </a:r>
            <a:r>
              <a:rPr lang="en-US" dirty="0" err="1"/>
              <a:t>organisation</a:t>
            </a:r>
            <a:r>
              <a:rPr lang="en-US" dirty="0"/>
              <a:t> have to invest in. These changes in trend can occur very rapidly and the </a:t>
            </a:r>
            <a:r>
              <a:rPr lang="en-US" dirty="0" err="1"/>
              <a:t>organisation</a:t>
            </a:r>
            <a:r>
              <a:rPr lang="en-US" dirty="0"/>
              <a:t> have to implement them to stay competitive. </a:t>
            </a:r>
            <a:endParaRPr lang="en-US" dirty="0">
              <a:cs typeface="Calibri"/>
            </a:endParaRPr>
          </a:p>
        </p:txBody>
      </p:sp>
      <p:sp>
        <p:nvSpPr>
          <p:cNvPr id="4" name="Slide Number Placeholder 3"/>
          <p:cNvSpPr>
            <a:spLocks noGrp="1"/>
          </p:cNvSpPr>
          <p:nvPr>
            <p:ph type="sldNum" sz="quarter" idx="5"/>
          </p:nvPr>
        </p:nvSpPr>
        <p:spPr/>
        <p:txBody>
          <a:bodyPr/>
          <a:lstStyle/>
          <a:p>
            <a:fld id="{5653EFDF-56E3-4E4E-9599-728509D444CC}" type="slidenum">
              <a:t>5</a:t>
            </a:fld>
            <a:endParaRPr lang="en-US"/>
          </a:p>
        </p:txBody>
      </p:sp>
    </p:spTree>
    <p:extLst>
      <p:ext uri="{BB962C8B-B14F-4D97-AF65-F5344CB8AC3E}">
        <p14:creationId xmlns:p14="http://schemas.microsoft.com/office/powerpoint/2010/main" val="426140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Alternate Solutions to Complex Problems and the Best Fit Solution </a:t>
            </a:r>
          </a:p>
          <a:p>
            <a:r>
              <a:rPr lang="en-US" dirty="0"/>
              <a:t>Alternative Strategies for Declined Profits </a:t>
            </a:r>
            <a:endParaRPr lang="en-US" dirty="0">
              <a:cs typeface="Calibri"/>
            </a:endParaRPr>
          </a:p>
          <a:p>
            <a:r>
              <a:rPr lang="en-US" dirty="0"/>
              <a:t>Facilitate Team Contributions </a:t>
            </a:r>
          </a:p>
          <a:p>
            <a:r>
              <a:rPr lang="en-US" dirty="0"/>
              <a:t>The first method to increase the profitability of the business is meeting the teams and employees for establishing common goals that relate to increased profits and growth of the business. Employees are the backbone of the company and give support while such critical situations. The managers of TM Lewin have to create workforce loyalty and enthusiasm among workers to get them motivated to work (Heikkinen et al., 2019). A productive workforce will generally help to increase profits for the company and understand business scenarios. </a:t>
            </a:r>
          </a:p>
          <a:p>
            <a:r>
              <a:rPr lang="en-US" dirty="0"/>
              <a:t>  </a:t>
            </a:r>
            <a:endParaRPr lang="en-US" dirty="0">
              <a:cs typeface="Calibri"/>
            </a:endParaRPr>
          </a:p>
          <a:p>
            <a:r>
              <a:rPr lang="en-US" dirty="0"/>
              <a:t>Conducting Market Research </a:t>
            </a:r>
          </a:p>
          <a:p>
            <a:r>
              <a:rPr lang="en-US" dirty="0"/>
              <a:t>Another efficient way to develop profits is to research to study market situations. As observed in the case of TM Lewin, the </a:t>
            </a:r>
            <a:r>
              <a:rPr lang="en-US" dirty="0" err="1"/>
              <a:t>organisation</a:t>
            </a:r>
            <a:r>
              <a:rPr lang="en-US" dirty="0"/>
              <a:t> was unaware of the market conditions during the pandemic. If the company invested in research, the </a:t>
            </a:r>
            <a:r>
              <a:rPr lang="en-US" dirty="0" err="1"/>
              <a:t>organisation</a:t>
            </a:r>
            <a:r>
              <a:rPr lang="en-US" dirty="0"/>
              <a:t> would have learned how others are competing in the sudden change in the business environment. Market research will show how to carry the business forward and what steps to take for developing and improving business profits. </a:t>
            </a:r>
          </a:p>
          <a:p>
            <a:r>
              <a:rPr lang="en-US" dirty="0" err="1"/>
              <a:t>Analysing</a:t>
            </a:r>
            <a:r>
              <a:rPr lang="en-US" dirty="0"/>
              <a:t> Financial Statements </a:t>
            </a:r>
          </a:p>
          <a:p>
            <a:r>
              <a:rPr lang="en-US" dirty="0"/>
              <a:t>The financial statement is a business report that includes all the expenses and budgets of the </a:t>
            </a:r>
            <a:r>
              <a:rPr lang="en-US" dirty="0" err="1"/>
              <a:t>organisation</a:t>
            </a:r>
            <a:r>
              <a:rPr lang="en-US" dirty="0"/>
              <a:t>. It records all the details about the expenditure and returns on investments in the business. TM Lewin would've </a:t>
            </a:r>
            <a:r>
              <a:rPr lang="en-US" dirty="0" err="1"/>
              <a:t>realised</a:t>
            </a:r>
            <a:r>
              <a:rPr lang="en-US" dirty="0"/>
              <a:t> their profit decline if they had studied the situation of their finances (Rahmawati et al., 2021). </a:t>
            </a:r>
          </a:p>
        </p:txBody>
      </p:sp>
      <p:sp>
        <p:nvSpPr>
          <p:cNvPr id="4" name="Slide Number Placeholder 3"/>
          <p:cNvSpPr>
            <a:spLocks noGrp="1"/>
          </p:cNvSpPr>
          <p:nvPr>
            <p:ph type="sldNum" sz="quarter" idx="5"/>
          </p:nvPr>
        </p:nvSpPr>
        <p:spPr/>
        <p:txBody>
          <a:bodyPr/>
          <a:lstStyle/>
          <a:p>
            <a:fld id="{5653EFDF-56E3-4E4E-9599-728509D444CC}" type="slidenum">
              <a:t>6</a:t>
            </a:fld>
            <a:endParaRPr lang="en-US"/>
          </a:p>
        </p:txBody>
      </p:sp>
    </p:spTree>
    <p:extLst>
      <p:ext uri="{BB962C8B-B14F-4D97-AF65-F5344CB8AC3E}">
        <p14:creationId xmlns:p14="http://schemas.microsoft.com/office/powerpoint/2010/main" val="23422890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Best Fit Solution to Declined Profit for TM Lewin </a:t>
            </a:r>
          </a:p>
          <a:p>
            <a:r>
              <a:rPr lang="en-US" dirty="0"/>
              <a:t>It is suggested that TM Lewin should implement a "Market Research" alternative to improve their business profits. Since TM Lewin operates in the manufacturing market, the company can perform research on the demands of customers. Learning the current trends will help TM Lewin to improve their products. This will ultimately attract more customers and help to sustain a better profit in the business. </a:t>
            </a:r>
            <a:endParaRPr lang="en-US" dirty="0">
              <a:cs typeface="Calibri"/>
            </a:endParaRPr>
          </a:p>
        </p:txBody>
      </p:sp>
      <p:sp>
        <p:nvSpPr>
          <p:cNvPr id="4" name="Slide Number Placeholder 3"/>
          <p:cNvSpPr>
            <a:spLocks noGrp="1"/>
          </p:cNvSpPr>
          <p:nvPr>
            <p:ph type="sldNum" sz="quarter" idx="5"/>
          </p:nvPr>
        </p:nvSpPr>
        <p:spPr/>
        <p:txBody>
          <a:bodyPr/>
          <a:lstStyle/>
          <a:p>
            <a:fld id="{5653EFDF-56E3-4E4E-9599-728509D444CC}" type="slidenum">
              <a:t>7</a:t>
            </a:fld>
            <a:endParaRPr lang="en-US"/>
          </a:p>
        </p:txBody>
      </p:sp>
    </p:spTree>
    <p:extLst>
      <p:ext uri="{BB962C8B-B14F-4D97-AF65-F5344CB8AC3E}">
        <p14:creationId xmlns:p14="http://schemas.microsoft.com/office/powerpoint/2010/main" val="4863254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Conclusion </a:t>
            </a:r>
          </a:p>
          <a:p>
            <a:r>
              <a:rPr lang="en-US" dirty="0"/>
              <a:t>The phenomenon of profit decline is very frightening for business operators but close management and strategic approaches can help overcome them. Profits and losses are a common thing in the corporate world but if the </a:t>
            </a:r>
            <a:r>
              <a:rPr lang="en-US" dirty="0" err="1"/>
              <a:t>organisation</a:t>
            </a:r>
            <a:r>
              <a:rPr lang="en-US" dirty="0"/>
              <a:t> doesn’t sustain enough profit for a long time, the company gets under serious threats (Sapovadia, 2019). The following study has </a:t>
            </a:r>
            <a:r>
              <a:rPr lang="en-US" dirty="0" err="1"/>
              <a:t>analysed</a:t>
            </a:r>
            <a:r>
              <a:rPr lang="en-US" dirty="0"/>
              <a:t> how TM Lewin was affected because of their profit decline and what measures the company has to take on for betterment in the company. A well-positioned business needs to study its business environment and understand what factors are causing the decline of its profits which is done in this study. </a:t>
            </a:r>
          </a:p>
        </p:txBody>
      </p:sp>
      <p:sp>
        <p:nvSpPr>
          <p:cNvPr id="4" name="Slide Number Placeholder 3"/>
          <p:cNvSpPr>
            <a:spLocks noGrp="1"/>
          </p:cNvSpPr>
          <p:nvPr>
            <p:ph type="sldNum" sz="quarter" idx="5"/>
          </p:nvPr>
        </p:nvSpPr>
        <p:spPr/>
        <p:txBody>
          <a:bodyPr/>
          <a:lstStyle/>
          <a:p>
            <a:fld id="{5653EFDF-56E3-4E4E-9599-728509D444CC}" type="slidenum">
              <a:t>8</a:t>
            </a:fld>
            <a:endParaRPr lang="en-US"/>
          </a:p>
        </p:txBody>
      </p:sp>
    </p:spTree>
    <p:extLst>
      <p:ext uri="{BB962C8B-B14F-4D97-AF65-F5344CB8AC3E}">
        <p14:creationId xmlns:p14="http://schemas.microsoft.com/office/powerpoint/2010/main" val="24292208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References</a:t>
            </a:r>
            <a:endParaRPr lang="en-US" dirty="0"/>
          </a:p>
          <a:p>
            <a:r>
              <a:rPr lang="en-US" dirty="0"/>
              <a:t>Anderson, S.J., Chandy, R. and Zia, B., 2018. Pathways to profits: The impact of marketing vs. finance skills on business performance. </a:t>
            </a:r>
            <a:r>
              <a:rPr lang="en-US" i="1" dirty="0"/>
              <a:t>Management Science</a:t>
            </a:r>
            <a:r>
              <a:rPr lang="en-US" dirty="0"/>
              <a:t>, </a:t>
            </a:r>
            <a:r>
              <a:rPr lang="en-US" i="1" dirty="0"/>
              <a:t>64</a:t>
            </a:r>
            <a:r>
              <a:rPr lang="en-US" dirty="0"/>
              <a:t>(12), pp.5559-5583. </a:t>
            </a:r>
          </a:p>
          <a:p>
            <a:r>
              <a:rPr lang="en-US" dirty="0"/>
              <a:t>Eaton, C., 2022. Agile predators: Private equity and the spread of shareholder value strategies to us for-profit colleges. </a:t>
            </a:r>
            <a:r>
              <a:rPr lang="en-US" i="1" dirty="0"/>
              <a:t>Socio-Economic Review</a:t>
            </a:r>
            <a:r>
              <a:rPr lang="en-US" dirty="0"/>
              <a:t>, </a:t>
            </a:r>
            <a:r>
              <a:rPr lang="en-US" i="1" dirty="0"/>
              <a:t>20</a:t>
            </a:r>
            <a:r>
              <a:rPr lang="en-US" dirty="0"/>
              <a:t>(2), pp.791-815. </a:t>
            </a:r>
            <a:endParaRPr lang="en-US" dirty="0">
              <a:cs typeface="Calibri"/>
            </a:endParaRPr>
          </a:p>
          <a:p>
            <a:r>
              <a:rPr lang="en-US" dirty="0"/>
              <a:t>Heikkinen, A., Kujala, J. and Inha, M., 2019. Stakeholder engagement in a non-profit </a:t>
            </a:r>
            <a:r>
              <a:rPr lang="en-US" dirty="0" err="1"/>
              <a:t>organisation</a:t>
            </a:r>
            <a:r>
              <a:rPr lang="en-US" dirty="0"/>
              <a:t>: an issue-based perspective. </a:t>
            </a:r>
          </a:p>
          <a:p>
            <a:r>
              <a:rPr lang="en-US" dirty="0" err="1"/>
              <a:t>Herciu</a:t>
            </a:r>
            <a:r>
              <a:rPr lang="en-US" dirty="0"/>
              <a:t>, M., 2019. Sustainability and profitability can coexist: improving business models. </a:t>
            </a:r>
          </a:p>
          <a:p>
            <a:r>
              <a:rPr lang="en-US" dirty="0"/>
              <a:t>Li, P., Rao, C., Goh, M. and Yang, Z., 2021. Pricing strategies and profit coordination under a double echelon green supply chain. </a:t>
            </a:r>
            <a:r>
              <a:rPr lang="en-US" i="1" dirty="0"/>
              <a:t>Journal of cleaner production</a:t>
            </a:r>
            <a:r>
              <a:rPr lang="en-US" dirty="0"/>
              <a:t>, </a:t>
            </a:r>
            <a:r>
              <a:rPr lang="en-US" i="1" dirty="0"/>
              <a:t>278</a:t>
            </a:r>
            <a:r>
              <a:rPr lang="en-US" dirty="0"/>
              <a:t>, p.123694. </a:t>
            </a:r>
          </a:p>
          <a:p>
            <a:r>
              <a:rPr lang="en-US" dirty="0"/>
              <a:t>Liu, Z., Li, K.W., Li, B.Y., Huang, J. and Tang, J., 2019. Impact of product-design strategies on the operations of a closed-loop supply chain. </a:t>
            </a:r>
            <a:r>
              <a:rPr lang="en-US" i="1" dirty="0"/>
              <a:t>Transportation Research Part E: Logistics and Transportation Review</a:t>
            </a:r>
            <a:r>
              <a:rPr lang="en-US" dirty="0"/>
              <a:t>, </a:t>
            </a:r>
            <a:r>
              <a:rPr lang="en-US" i="1" dirty="0"/>
              <a:t>124</a:t>
            </a:r>
            <a:r>
              <a:rPr lang="en-US" dirty="0"/>
              <a:t>, pp.75-91. </a:t>
            </a:r>
          </a:p>
          <a:p>
            <a:r>
              <a:rPr lang="en-US" dirty="0"/>
              <a:t>Rahmawati, A., </a:t>
            </a:r>
            <a:r>
              <a:rPr lang="en-US" dirty="0" err="1"/>
              <a:t>Roekhudin</a:t>
            </a:r>
            <a:r>
              <a:rPr lang="en-US" dirty="0"/>
              <a:t>, R. and </a:t>
            </a:r>
            <a:r>
              <a:rPr lang="en-US" dirty="0" err="1"/>
              <a:t>Prastiwi</a:t>
            </a:r>
            <a:r>
              <a:rPr lang="en-US" dirty="0"/>
              <a:t>, A., 2021. Effect of good corporate governance and corporate social responsibility on firm value moderate by profitability. </a:t>
            </a:r>
            <a:r>
              <a:rPr lang="en-US" i="1" dirty="0"/>
              <a:t>International Journal of Research in Business and Social Science (2147-4478)</a:t>
            </a:r>
            <a:r>
              <a:rPr lang="en-US" dirty="0"/>
              <a:t>, </a:t>
            </a:r>
            <a:r>
              <a:rPr lang="en-US" i="1" dirty="0"/>
              <a:t>10</a:t>
            </a:r>
            <a:r>
              <a:rPr lang="en-US" dirty="0"/>
              <a:t>(4), pp.59-66. </a:t>
            </a:r>
          </a:p>
          <a:p>
            <a:r>
              <a:rPr lang="en-US" dirty="0"/>
              <a:t>Sapovadia, V.K., 2019. Business Management Education for 21st Century: Integrating People and Planet with Profits. </a:t>
            </a:r>
            <a:r>
              <a:rPr lang="en-US" i="1" dirty="0"/>
              <a:t>Available at SSRN 3468561</a:t>
            </a:r>
            <a:r>
              <a:rPr lang="en-US" dirty="0"/>
              <a:t>. </a:t>
            </a:r>
          </a:p>
          <a:p>
            <a:r>
              <a:rPr lang="en-US" dirty="0"/>
              <a:t>Siregar, A.R., Sirajuddin, S.N., Lestari, V.S. and Fitrianti, N., 2018. Sustainability Strategy for Profit Sharing Systems for Beef Cattle Farmers with Institutions in Terms of Economic Aspects. </a:t>
            </a:r>
            <a:r>
              <a:rPr lang="en-US" i="1" dirty="0"/>
              <a:t>Advances in Environmental Biology</a:t>
            </a:r>
            <a:r>
              <a:rPr lang="en-US" dirty="0"/>
              <a:t>, </a:t>
            </a:r>
            <a:r>
              <a:rPr lang="en-US" i="1" dirty="0"/>
              <a:t>12</a:t>
            </a:r>
            <a:r>
              <a:rPr lang="en-US" dirty="0"/>
              <a:t>(9), pp.8-11. </a:t>
            </a:r>
          </a:p>
          <a:p>
            <a:r>
              <a:rPr lang="en-US" dirty="0"/>
              <a:t>Wang, Z., Akbar, M. and Akbar, A., 2020. The interplay between working capital management and a firm’s financial performance across the corporate life cycle. </a:t>
            </a:r>
            <a:r>
              <a:rPr lang="en-US" i="1" dirty="0"/>
              <a:t>Sustainability</a:t>
            </a:r>
            <a:r>
              <a:rPr lang="en-US" dirty="0"/>
              <a:t>, </a:t>
            </a:r>
            <a:r>
              <a:rPr lang="en-US" i="1" dirty="0"/>
              <a:t>12</a:t>
            </a:r>
            <a:r>
              <a:rPr lang="en-US" dirty="0"/>
              <a:t>(4), p.1661. </a:t>
            </a:r>
          </a:p>
          <a:p>
            <a:r>
              <a:rPr lang="en-US" dirty="0"/>
              <a:t>Yang, R., Tang, W. and Zhang, J., 2021. Technology improvement strategy for green products under competition: The role of government subsidy. </a:t>
            </a:r>
            <a:r>
              <a:rPr lang="en-US" i="1" dirty="0"/>
              <a:t>European Journal of Operational Research</a:t>
            </a:r>
            <a:r>
              <a:rPr lang="en-US" dirty="0"/>
              <a:t>, </a:t>
            </a:r>
            <a:r>
              <a:rPr lang="en-US" i="1" dirty="0"/>
              <a:t>289</a:t>
            </a:r>
            <a:r>
              <a:rPr lang="en-US" dirty="0"/>
              <a:t>(2), pp.553-568. </a:t>
            </a:r>
          </a:p>
        </p:txBody>
      </p:sp>
      <p:sp>
        <p:nvSpPr>
          <p:cNvPr id="4" name="Slide Number Placeholder 3"/>
          <p:cNvSpPr>
            <a:spLocks noGrp="1"/>
          </p:cNvSpPr>
          <p:nvPr>
            <p:ph type="sldNum" sz="quarter" idx="5"/>
          </p:nvPr>
        </p:nvSpPr>
        <p:spPr/>
        <p:txBody>
          <a:bodyPr/>
          <a:lstStyle/>
          <a:p>
            <a:fld id="{5653EFDF-56E3-4E4E-9599-728509D444CC}" type="slidenum">
              <a:t>9</a:t>
            </a:fld>
            <a:endParaRPr lang="en-US"/>
          </a:p>
        </p:txBody>
      </p:sp>
    </p:spTree>
    <p:extLst>
      <p:ext uri="{BB962C8B-B14F-4D97-AF65-F5344CB8AC3E}">
        <p14:creationId xmlns:p14="http://schemas.microsoft.com/office/powerpoint/2010/main" val="18607318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11/19/2022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11/19/2022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11/19/2022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pn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52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44" name="Straight Connector 43">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895600" y="5768204"/>
            <a:ext cx="6400800" cy="0"/>
          </a:xfrm>
          <a:prstGeom prst="line">
            <a:avLst/>
          </a:prstGeom>
          <a:ln>
            <a:solidFill>
              <a:srgbClr val="265258"/>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1109980" y="4277356"/>
            <a:ext cx="9966960" cy="1560320"/>
          </a:xfrm>
        </p:spPr>
        <p:txBody>
          <a:bodyPr>
            <a:normAutofit/>
          </a:bodyPr>
          <a:lstStyle/>
          <a:p>
            <a:r>
              <a:rPr lang="en-US" sz="4900">
                <a:solidFill>
                  <a:srgbClr val="265258"/>
                </a:solidFill>
                <a:ea typeface="+mj-lt"/>
                <a:cs typeface="+mj-lt"/>
              </a:rPr>
              <a:t>Problem Solving and Decision Making </a:t>
            </a:r>
            <a:endParaRPr lang="en-US" sz="4900">
              <a:solidFill>
                <a:srgbClr val="265258"/>
              </a:solidFill>
            </a:endParaRPr>
          </a:p>
        </p:txBody>
      </p:sp>
      <p:sp>
        <p:nvSpPr>
          <p:cNvPr id="3" name="Subtitle 2"/>
          <p:cNvSpPr>
            <a:spLocks noGrp="1"/>
          </p:cNvSpPr>
          <p:nvPr>
            <p:ph type="subTitle" idx="1"/>
          </p:nvPr>
        </p:nvSpPr>
        <p:spPr>
          <a:xfrm>
            <a:off x="1709530" y="5799489"/>
            <a:ext cx="8767860" cy="440822"/>
          </a:xfrm>
        </p:spPr>
        <p:txBody>
          <a:bodyPr vert="horz" lIns="91440" tIns="45720" rIns="91440" bIns="45720" rtlCol="0">
            <a:normAutofit fontScale="47500" lnSpcReduction="20000"/>
          </a:bodyPr>
          <a:lstStyle/>
          <a:p>
            <a:r>
              <a:rPr lang="en-US" sz="2000" dirty="0">
                <a:solidFill>
                  <a:srgbClr val="265258"/>
                </a:solidFill>
                <a:cs typeface="Calibri"/>
              </a:rPr>
              <a:t>BMSW 4004</a:t>
            </a:r>
          </a:p>
          <a:p>
            <a:r>
              <a:rPr lang="en-US" sz="2000" dirty="0">
                <a:solidFill>
                  <a:srgbClr val="265258"/>
                </a:solidFill>
                <a:cs typeface="Calibri"/>
              </a:rPr>
              <a:t>Dominik </a:t>
            </a:r>
            <a:r>
              <a:rPr lang="en-US" sz="2000" dirty="0" err="1">
                <a:solidFill>
                  <a:srgbClr val="265258"/>
                </a:solidFill>
                <a:cs typeface="Calibri"/>
              </a:rPr>
              <a:t>Karchnak</a:t>
            </a:r>
            <a:endParaRPr lang="en-US" sz="2000" dirty="0">
              <a:solidFill>
                <a:srgbClr val="265258"/>
              </a:solidFill>
              <a:cs typeface="Calibri"/>
            </a:endParaRPr>
          </a:p>
        </p:txBody>
      </p:sp>
      <p:pic>
        <p:nvPicPr>
          <p:cNvPr id="4" name="Picture 4" descr="Graphical user interface&#10;&#10;Description automatically generated">
            <a:extLst>
              <a:ext uri="{FF2B5EF4-FFF2-40B4-BE49-F238E27FC236}">
                <a16:creationId xmlns:a16="http://schemas.microsoft.com/office/drawing/2014/main" id="{A87D3EF3-FF5A-0074-3990-5C55E49FAD4D}"/>
              </a:ext>
            </a:extLst>
          </p:cNvPr>
          <p:cNvPicPr>
            <a:picLocks noChangeAspect="1"/>
          </p:cNvPicPr>
          <p:nvPr/>
        </p:nvPicPr>
        <p:blipFill rotWithShape="1">
          <a:blip r:embed="rId2"/>
          <a:srcRect t="18885" r="1" b="33992"/>
          <a:stretch/>
        </p:blipFill>
        <p:spPr>
          <a:xfrm>
            <a:off x="243840" y="256540"/>
            <a:ext cx="11704320" cy="3764276"/>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par>
                                <p:cTn id="13" presetID="10" presetClass="entr" presetSubtype="0" fill="hold" grpId="0" nodeType="withEffect">
                                  <p:stCondLst>
                                    <p:cond delay="10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9" descr="A picture containing text, sky, sign, city&#10;&#10;Description automatically generated">
            <a:extLst>
              <a:ext uri="{FF2B5EF4-FFF2-40B4-BE49-F238E27FC236}">
                <a16:creationId xmlns:a16="http://schemas.microsoft.com/office/drawing/2014/main" id="{DC69737A-68FA-C99A-1518-39E56F943AEB}"/>
              </a:ext>
            </a:extLst>
          </p:cNvPr>
          <p:cNvPicPr>
            <a:picLocks noChangeAspect="1"/>
          </p:cNvPicPr>
          <p:nvPr/>
        </p:nvPicPr>
        <p:blipFill rotWithShape="1">
          <a:blip r:embed="rId3">
            <a:alphaModFix amt="35000"/>
          </a:blip>
          <a:srcRect l="5553" r="1970"/>
          <a:stretch/>
        </p:blipFill>
        <p:spPr>
          <a:xfrm>
            <a:off x="-4243" y="10"/>
            <a:ext cx="12196243" cy="6857990"/>
          </a:xfrm>
          <a:prstGeom prst="rect">
            <a:avLst/>
          </a:prstGeom>
        </p:spPr>
      </p:pic>
      <p:sp>
        <p:nvSpPr>
          <p:cNvPr id="2" name="Title 1">
            <a:extLst>
              <a:ext uri="{FF2B5EF4-FFF2-40B4-BE49-F238E27FC236}">
                <a16:creationId xmlns:a16="http://schemas.microsoft.com/office/drawing/2014/main" id="{B254F604-4468-8E5E-9E8A-426C36BFB94F}"/>
              </a:ext>
            </a:extLst>
          </p:cNvPr>
          <p:cNvSpPr>
            <a:spLocks noGrp="1"/>
          </p:cNvSpPr>
          <p:nvPr>
            <p:ph type="title"/>
          </p:nvPr>
        </p:nvSpPr>
        <p:spPr>
          <a:xfrm>
            <a:off x="643467" y="321734"/>
            <a:ext cx="10905066" cy="1135737"/>
          </a:xfrm>
        </p:spPr>
        <p:txBody>
          <a:bodyPr>
            <a:normAutofit/>
          </a:bodyPr>
          <a:lstStyle/>
          <a:p>
            <a:r>
              <a:rPr lang="en-US" sz="3600"/>
              <a:t>Introduction </a:t>
            </a:r>
          </a:p>
        </p:txBody>
      </p:sp>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Isosceles Triangle 19">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3195CE9-8A60-8A38-E1FD-C39BCB6A32E7}"/>
              </a:ext>
            </a:extLst>
          </p:cNvPr>
          <p:cNvGraphicFramePr>
            <a:graphicFrameLocks noGrp="1"/>
          </p:cNvGraphicFramePr>
          <p:nvPr>
            <p:ph idx="1"/>
            <p:extLst>
              <p:ext uri="{D42A27DB-BD31-4B8C-83A1-F6EECF244321}">
                <p14:modId xmlns:p14="http://schemas.microsoft.com/office/powerpoint/2010/main" val="317300564"/>
              </p:ext>
            </p:extLst>
          </p:nvPr>
        </p:nvGraphicFramePr>
        <p:xfrm>
          <a:off x="643467" y="1782981"/>
          <a:ext cx="10905066" cy="43939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066694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29F4FEF-3F4E-4042-8E6D-C24E201FB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E43673-D3E4-AE85-BA29-3D3C7FA0C032}"/>
              </a:ext>
            </a:extLst>
          </p:cNvPr>
          <p:cNvSpPr>
            <a:spLocks noGrp="1"/>
          </p:cNvSpPr>
          <p:nvPr>
            <p:ph type="title"/>
          </p:nvPr>
        </p:nvSpPr>
        <p:spPr>
          <a:xfrm>
            <a:off x="6248400" y="365125"/>
            <a:ext cx="5105400" cy="2579692"/>
          </a:xfrm>
        </p:spPr>
        <p:txBody>
          <a:bodyPr anchor="b">
            <a:normAutofit/>
          </a:bodyPr>
          <a:lstStyle/>
          <a:p>
            <a:r>
              <a:rPr lang="en-US" sz="3400"/>
              <a:t>Research-Informed Discussion about the Nature and Impacts of Complex Problems on the Organisation </a:t>
            </a:r>
          </a:p>
        </p:txBody>
      </p:sp>
      <p:pic>
        <p:nvPicPr>
          <p:cNvPr id="6" name="Picture 6" descr="Chart&#10;&#10;Description automatically generated">
            <a:extLst>
              <a:ext uri="{FF2B5EF4-FFF2-40B4-BE49-F238E27FC236}">
                <a16:creationId xmlns:a16="http://schemas.microsoft.com/office/drawing/2014/main" id="{6861563D-2AD5-7CEF-12B1-158D56CB8B20}"/>
              </a:ext>
            </a:extLst>
          </p:cNvPr>
          <p:cNvPicPr>
            <a:picLocks noChangeAspect="1"/>
          </p:cNvPicPr>
          <p:nvPr/>
        </p:nvPicPr>
        <p:blipFill rotWithShape="1">
          <a:blip r:embed="rId3"/>
          <a:srcRect r="1" b="854"/>
          <a:stretch/>
        </p:blipFill>
        <p:spPr>
          <a:xfrm>
            <a:off x="20" y="10"/>
            <a:ext cx="6105116" cy="4191736"/>
          </a:xfrm>
          <a:custGeom>
            <a:avLst/>
            <a:gdLst/>
            <a:ahLst/>
            <a:cxnLst/>
            <a:rect l="l" t="t" r="r" b="b"/>
            <a:pathLst>
              <a:path w="6105136" h="4191746">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007468" y="4190779"/>
                  <a:pt x="1790648" y="4201115"/>
                  <a:pt x="1535079" y="4190306"/>
                </a:cubicBez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pic>
      <p:pic>
        <p:nvPicPr>
          <p:cNvPr id="5" name="Picture 4">
            <a:extLst>
              <a:ext uri="{FF2B5EF4-FFF2-40B4-BE49-F238E27FC236}">
                <a16:creationId xmlns:a16="http://schemas.microsoft.com/office/drawing/2014/main" id="{3A54DF85-2410-BB9E-CE94-B8E735A49F15}"/>
              </a:ext>
            </a:extLst>
          </p:cNvPr>
          <p:cNvPicPr>
            <a:picLocks noChangeAspect="1"/>
          </p:cNvPicPr>
          <p:nvPr/>
        </p:nvPicPr>
        <p:blipFill rotWithShape="1">
          <a:blip r:embed="rId4"/>
          <a:srcRect t="15498" r="-2" b="651"/>
          <a:stretch/>
        </p:blipFill>
        <p:spPr>
          <a:xfrm>
            <a:off x="462420" y="4304418"/>
            <a:ext cx="5414116" cy="2553582"/>
          </a:xfrm>
          <a:custGeom>
            <a:avLst/>
            <a:gdLst/>
            <a:ahLst/>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pic>
      <p:sp>
        <p:nvSpPr>
          <p:cNvPr id="3" name="Content Placeholder 2">
            <a:extLst>
              <a:ext uri="{FF2B5EF4-FFF2-40B4-BE49-F238E27FC236}">
                <a16:creationId xmlns:a16="http://schemas.microsoft.com/office/drawing/2014/main" id="{CC192E90-79F3-5953-9846-AA850E53C33B}"/>
              </a:ext>
            </a:extLst>
          </p:cNvPr>
          <p:cNvSpPr>
            <a:spLocks noGrp="1"/>
          </p:cNvSpPr>
          <p:nvPr>
            <p:ph idx="1"/>
          </p:nvPr>
        </p:nvSpPr>
        <p:spPr>
          <a:xfrm>
            <a:off x="6248399" y="3124205"/>
            <a:ext cx="5105400" cy="3052757"/>
          </a:xfrm>
        </p:spPr>
        <p:txBody>
          <a:bodyPr vert="horz" lIns="91440" tIns="45720" rIns="91440" bIns="45720" rtlCol="0" anchor="t">
            <a:noAutofit/>
          </a:bodyPr>
          <a:lstStyle/>
          <a:p>
            <a:r>
              <a:rPr lang="en-US" sz="2400" dirty="0"/>
              <a:t>Causes of Declined Profits </a:t>
            </a:r>
            <a:endParaRPr lang="en-US" sz="2400" dirty="0">
              <a:cs typeface="Calibri"/>
            </a:endParaRPr>
          </a:p>
          <a:p>
            <a:pPr lvl="1"/>
            <a:r>
              <a:rPr lang="en-US" dirty="0"/>
              <a:t>Excess Overhead Expense </a:t>
            </a:r>
            <a:endParaRPr lang="en-US" dirty="0">
              <a:cs typeface="Calibri"/>
            </a:endParaRPr>
          </a:p>
          <a:p>
            <a:pPr lvl="1"/>
            <a:r>
              <a:rPr lang="en-US" dirty="0"/>
              <a:t>Improper Debt Management </a:t>
            </a:r>
            <a:endParaRPr lang="en-US" dirty="0">
              <a:cs typeface="Calibri"/>
            </a:endParaRPr>
          </a:p>
          <a:p>
            <a:r>
              <a:rPr lang="en-US" sz="2400" dirty="0"/>
              <a:t>Impacts of Declined Profit on </a:t>
            </a:r>
            <a:r>
              <a:rPr lang="en-US" sz="2400" dirty="0" err="1"/>
              <a:t>Organisation</a:t>
            </a:r>
            <a:r>
              <a:rPr lang="en-US" sz="2400" dirty="0"/>
              <a:t> </a:t>
            </a:r>
            <a:endParaRPr lang="en-US" sz="2400" dirty="0">
              <a:cs typeface="Calibri"/>
            </a:endParaRPr>
          </a:p>
          <a:p>
            <a:pPr lvl="1"/>
            <a:r>
              <a:rPr lang="en-US" dirty="0"/>
              <a:t>Reduced Operations </a:t>
            </a:r>
            <a:endParaRPr lang="en-US" dirty="0">
              <a:cs typeface="Calibri"/>
            </a:endParaRPr>
          </a:p>
          <a:p>
            <a:pPr lvl="1"/>
            <a:r>
              <a:rPr lang="en-US" dirty="0"/>
              <a:t>Leading to Bankruptcy </a:t>
            </a:r>
            <a:endParaRPr lang="en-US" dirty="0">
              <a:cs typeface="Calibri"/>
            </a:endParaRPr>
          </a:p>
          <a:p>
            <a:pPr lvl="1"/>
            <a:r>
              <a:rPr lang="en-US" dirty="0"/>
              <a:t>Low Salary to the Owner </a:t>
            </a:r>
            <a:endParaRPr lang="en-US" dirty="0">
              <a:cs typeface="Calibri"/>
            </a:endParaRPr>
          </a:p>
        </p:txBody>
      </p:sp>
    </p:spTree>
    <p:extLst>
      <p:ext uri="{BB962C8B-B14F-4D97-AF65-F5344CB8AC3E}">
        <p14:creationId xmlns:p14="http://schemas.microsoft.com/office/powerpoint/2010/main" val="2041117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60F88-EB8B-0E12-987B-F7E5CD77F14E}"/>
              </a:ext>
            </a:extLst>
          </p:cNvPr>
          <p:cNvSpPr>
            <a:spLocks noGrp="1"/>
          </p:cNvSpPr>
          <p:nvPr>
            <p:ph type="title"/>
          </p:nvPr>
        </p:nvSpPr>
        <p:spPr>
          <a:xfrm>
            <a:off x="4965430" y="197947"/>
            <a:ext cx="6586491" cy="667934"/>
          </a:xfrm>
        </p:spPr>
        <p:txBody>
          <a:bodyPr anchor="b">
            <a:normAutofit fontScale="90000"/>
          </a:bodyPr>
          <a:lstStyle/>
          <a:p>
            <a:r>
              <a:rPr lang="en-US"/>
              <a:t>PESTLE Analysis </a:t>
            </a:r>
          </a:p>
        </p:txBody>
      </p:sp>
      <p:pic>
        <p:nvPicPr>
          <p:cNvPr id="18" name="Picture 18" descr="A picture containing text, person&#10;&#10;Description automatically generated">
            <a:extLst>
              <a:ext uri="{FF2B5EF4-FFF2-40B4-BE49-F238E27FC236}">
                <a16:creationId xmlns:a16="http://schemas.microsoft.com/office/drawing/2014/main" id="{448DDC23-BC62-AF3C-E438-38FFFEEF8DFB}"/>
              </a:ext>
            </a:extLst>
          </p:cNvPr>
          <p:cNvPicPr>
            <a:picLocks noChangeAspect="1"/>
          </p:cNvPicPr>
          <p:nvPr/>
        </p:nvPicPr>
        <p:blipFill rotWithShape="1">
          <a:blip r:embed="rId3"/>
          <a:srcRect l="38211" r="16669" b="-1"/>
          <a:stretch/>
        </p:blipFill>
        <p:spPr>
          <a:xfrm>
            <a:off x="20" y="10"/>
            <a:ext cx="4635571" cy="6857990"/>
          </a:xfrm>
          <a:prstGeom prst="rect">
            <a:avLst/>
          </a:prstGeom>
          <a:effectLst/>
        </p:spPr>
      </p:pic>
      <p:cxnSp>
        <p:nvCxnSpPr>
          <p:cNvPr id="27" name="Straight Connector 2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4B653"/>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46CFEF6-7446-4A90-11C7-FEEF725D024D}"/>
              </a:ext>
            </a:extLst>
          </p:cNvPr>
          <p:cNvGraphicFramePr>
            <a:graphicFrameLocks noGrp="1"/>
          </p:cNvGraphicFramePr>
          <p:nvPr>
            <p:ph idx="1"/>
            <p:extLst>
              <p:ext uri="{D42A27DB-BD31-4B8C-83A1-F6EECF244321}">
                <p14:modId xmlns:p14="http://schemas.microsoft.com/office/powerpoint/2010/main" val="278620609"/>
              </p:ext>
            </p:extLst>
          </p:nvPr>
        </p:nvGraphicFramePr>
        <p:xfrm>
          <a:off x="4807280" y="856891"/>
          <a:ext cx="7175960" cy="58845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791110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17348B-4864-34B5-F3A5-01CF15B428A6}"/>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2700" kern="1200">
                <a:solidFill>
                  <a:schemeClr val="bg1"/>
                </a:solidFill>
                <a:latin typeface="+mj-lt"/>
                <a:ea typeface="+mj-ea"/>
                <a:cs typeface="+mj-cs"/>
              </a:rPr>
              <a:t>Research-Informed Cause-and-Effect Analysis Using the Fishbone Diagram </a:t>
            </a:r>
          </a:p>
        </p:txBody>
      </p:sp>
      <p:pic>
        <p:nvPicPr>
          <p:cNvPr id="4" name="Picture 4" descr="Diagram&#10;&#10;Description automatically generated">
            <a:extLst>
              <a:ext uri="{FF2B5EF4-FFF2-40B4-BE49-F238E27FC236}">
                <a16:creationId xmlns:a16="http://schemas.microsoft.com/office/drawing/2014/main" id="{BFA03F36-70D5-9C6B-08E5-5E82630BB27B}"/>
              </a:ext>
            </a:extLst>
          </p:cNvPr>
          <p:cNvPicPr>
            <a:picLocks noChangeAspect="1"/>
          </p:cNvPicPr>
          <p:nvPr/>
        </p:nvPicPr>
        <p:blipFill>
          <a:blip r:embed="rId3"/>
          <a:stretch>
            <a:fillRect/>
          </a:stretch>
        </p:blipFill>
        <p:spPr>
          <a:xfrm>
            <a:off x="737223" y="1675227"/>
            <a:ext cx="10717553" cy="4394199"/>
          </a:xfrm>
          <a:prstGeom prst="rect">
            <a:avLst/>
          </a:prstGeom>
        </p:spPr>
      </p:pic>
    </p:spTree>
    <p:extLst>
      <p:ext uri="{BB962C8B-B14F-4D97-AF65-F5344CB8AC3E}">
        <p14:creationId xmlns:p14="http://schemas.microsoft.com/office/powerpoint/2010/main" val="1575343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 person, indoor&#10;&#10;Description automatically generated">
            <a:extLst>
              <a:ext uri="{FF2B5EF4-FFF2-40B4-BE49-F238E27FC236}">
                <a16:creationId xmlns:a16="http://schemas.microsoft.com/office/drawing/2014/main" id="{7523C2CC-F92B-B752-805C-FB14429DDDC9}"/>
              </a:ext>
            </a:extLst>
          </p:cNvPr>
          <p:cNvPicPr>
            <a:picLocks noChangeAspect="1"/>
          </p:cNvPicPr>
          <p:nvPr/>
        </p:nvPicPr>
        <p:blipFill rotWithShape="1">
          <a:blip r:embed="rId3"/>
          <a:srcRect l="6415" r="1140"/>
          <a:stretch/>
        </p:blipFill>
        <p:spPr>
          <a:xfrm>
            <a:off x="-1" y="10"/>
            <a:ext cx="12192000" cy="6857990"/>
          </a:xfrm>
          <a:prstGeom prst="rect">
            <a:avLst/>
          </a:prstGeom>
        </p:spPr>
      </p:pic>
      <p:sp>
        <p:nvSpPr>
          <p:cNvPr id="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65E8E05E-272C-0C30-9F40-4438DB088622}"/>
              </a:ext>
            </a:extLst>
          </p:cNvPr>
          <p:cNvSpPr>
            <a:spLocks noGrp="1"/>
          </p:cNvSpPr>
          <p:nvPr>
            <p:ph type="title"/>
          </p:nvPr>
        </p:nvSpPr>
        <p:spPr>
          <a:xfrm>
            <a:off x="709448" y="1913950"/>
            <a:ext cx="4204137" cy="1342754"/>
          </a:xfrm>
        </p:spPr>
        <p:txBody>
          <a:bodyPr>
            <a:normAutofit/>
          </a:bodyPr>
          <a:lstStyle/>
          <a:p>
            <a:pPr algn="ctr"/>
            <a:r>
              <a:rPr lang="en-US" sz="2800"/>
              <a:t>Alternate Solutions to Complex Problems and the Best Fit Solution </a:t>
            </a:r>
          </a:p>
        </p:txBody>
      </p:sp>
      <p:cxnSp>
        <p:nvCxnSpPr>
          <p:cNvPr id="11"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F47488D-707A-E0FB-040B-0AAEBE894695}"/>
              </a:ext>
            </a:extLst>
          </p:cNvPr>
          <p:cNvSpPr>
            <a:spLocks noGrp="1"/>
          </p:cNvSpPr>
          <p:nvPr>
            <p:ph idx="1"/>
          </p:nvPr>
        </p:nvSpPr>
        <p:spPr>
          <a:xfrm>
            <a:off x="525516" y="3403196"/>
            <a:ext cx="4923700" cy="2907385"/>
          </a:xfrm>
        </p:spPr>
        <p:txBody>
          <a:bodyPr vert="horz" lIns="91440" tIns="45720" rIns="91440" bIns="45720" rtlCol="0" anchor="ctr">
            <a:normAutofit/>
          </a:bodyPr>
          <a:lstStyle/>
          <a:p>
            <a:r>
              <a:rPr lang="en-US" sz="2400" dirty="0"/>
              <a:t>Alternative Strategies for Declined Profits </a:t>
            </a:r>
            <a:endParaRPr lang="en-US" sz="2400" dirty="0">
              <a:cs typeface="Calibri"/>
            </a:endParaRPr>
          </a:p>
          <a:p>
            <a:pPr lvl="1"/>
            <a:r>
              <a:rPr lang="en-US" dirty="0"/>
              <a:t>Facilitate Team Contributions </a:t>
            </a:r>
            <a:endParaRPr lang="en-US" dirty="0">
              <a:cs typeface="Calibri"/>
            </a:endParaRPr>
          </a:p>
          <a:p>
            <a:pPr lvl="1"/>
            <a:r>
              <a:rPr lang="en-US" dirty="0"/>
              <a:t>Conducting Market Research </a:t>
            </a:r>
            <a:endParaRPr lang="en-US" dirty="0">
              <a:cs typeface="Calibri"/>
            </a:endParaRPr>
          </a:p>
          <a:p>
            <a:pPr lvl="1"/>
            <a:r>
              <a:rPr lang="en-US" dirty="0" err="1"/>
              <a:t>Analysing</a:t>
            </a:r>
            <a:r>
              <a:rPr lang="en-US" dirty="0"/>
              <a:t> Financial Statements </a:t>
            </a:r>
            <a:endParaRPr lang="en-US" dirty="0">
              <a:cs typeface="Calibri"/>
            </a:endParaRPr>
          </a:p>
        </p:txBody>
      </p:sp>
    </p:spTree>
    <p:extLst>
      <p:ext uri="{BB962C8B-B14F-4D97-AF65-F5344CB8AC3E}">
        <p14:creationId xmlns:p14="http://schemas.microsoft.com/office/powerpoint/2010/main" val="18185074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E450C26-6289-56F1-EFBE-B0D7BE2339D0}"/>
              </a:ext>
            </a:extLst>
          </p:cNvPr>
          <p:cNvSpPr>
            <a:spLocks noGrp="1"/>
          </p:cNvSpPr>
          <p:nvPr>
            <p:ph type="title"/>
          </p:nvPr>
        </p:nvSpPr>
        <p:spPr>
          <a:xfrm>
            <a:off x="524256" y="491260"/>
            <a:ext cx="6594189" cy="1625210"/>
          </a:xfrm>
        </p:spPr>
        <p:txBody>
          <a:bodyPr>
            <a:normAutofit/>
          </a:bodyPr>
          <a:lstStyle/>
          <a:p>
            <a:r>
              <a:rPr lang="en-US">
                <a:solidFill>
                  <a:srgbClr val="FFFFFF"/>
                </a:solidFill>
              </a:rPr>
              <a:t>Best Fit Solution to Declined Profit for TM Lewin </a:t>
            </a:r>
          </a:p>
        </p:txBody>
      </p:sp>
      <p:pic>
        <p:nvPicPr>
          <p:cNvPr id="4" name="Picture 4" descr="A picture containing graphical user interface&#10;&#10;Description automatically generated">
            <a:extLst>
              <a:ext uri="{FF2B5EF4-FFF2-40B4-BE49-F238E27FC236}">
                <a16:creationId xmlns:a16="http://schemas.microsoft.com/office/drawing/2014/main" id="{9372075D-1239-41A1-C447-8287E1F97C66}"/>
              </a:ext>
            </a:extLst>
          </p:cNvPr>
          <p:cNvPicPr>
            <a:picLocks noChangeAspect="1"/>
          </p:cNvPicPr>
          <p:nvPr/>
        </p:nvPicPr>
        <p:blipFill rotWithShape="1">
          <a:blip r:embed="rId3"/>
          <a:srcRect l="4656" r="4527" b="1"/>
          <a:stretch/>
        </p:blipFill>
        <p:spPr>
          <a:xfrm>
            <a:off x="327547" y="2454903"/>
            <a:ext cx="7058306" cy="4080254"/>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E8760B6-D7F9-6CAD-5315-65AD791DBA8E}"/>
              </a:ext>
            </a:extLst>
          </p:cNvPr>
          <p:cNvSpPr>
            <a:spLocks noGrp="1"/>
          </p:cNvSpPr>
          <p:nvPr>
            <p:ph idx="1"/>
          </p:nvPr>
        </p:nvSpPr>
        <p:spPr>
          <a:xfrm>
            <a:off x="8029319" y="917725"/>
            <a:ext cx="3424739" cy="4852362"/>
          </a:xfrm>
        </p:spPr>
        <p:txBody>
          <a:bodyPr vert="horz" lIns="91440" tIns="45720" rIns="91440" bIns="45720" rtlCol="0" anchor="ctr">
            <a:normAutofit/>
          </a:bodyPr>
          <a:lstStyle/>
          <a:p>
            <a:r>
              <a:rPr lang="en-US" sz="1900">
                <a:solidFill>
                  <a:srgbClr val="FFFFFF"/>
                </a:solidFill>
                <a:ea typeface="+mn-lt"/>
                <a:cs typeface="+mn-lt"/>
              </a:rPr>
              <a:t>It is suggested that TM Lewin should implement a "Market Research" alternative to improve their business profits. </a:t>
            </a:r>
          </a:p>
          <a:p>
            <a:r>
              <a:rPr lang="en-US" sz="1900">
                <a:solidFill>
                  <a:srgbClr val="FFFFFF"/>
                </a:solidFill>
                <a:ea typeface="+mn-lt"/>
                <a:cs typeface="+mn-lt"/>
              </a:rPr>
              <a:t>Since TM Lewin operates in the manufacturing market, the company can perform research on the demands of customers. </a:t>
            </a:r>
          </a:p>
          <a:p>
            <a:r>
              <a:rPr lang="en-US" sz="1900">
                <a:solidFill>
                  <a:srgbClr val="FFFFFF"/>
                </a:solidFill>
                <a:ea typeface="+mn-lt"/>
                <a:cs typeface="+mn-lt"/>
              </a:rPr>
              <a:t>Learning the current trends will help TM Lewin to improve their products. </a:t>
            </a:r>
          </a:p>
          <a:p>
            <a:r>
              <a:rPr lang="en-US" sz="1900">
                <a:solidFill>
                  <a:srgbClr val="FFFFFF"/>
                </a:solidFill>
                <a:ea typeface="+mn-lt"/>
                <a:cs typeface="+mn-lt"/>
              </a:rPr>
              <a:t>This will ultimately attract more customers and help to sustain a better profit in the business. </a:t>
            </a:r>
            <a:endParaRPr lang="en-US" sz="1900">
              <a:solidFill>
                <a:srgbClr val="FFFFFF"/>
              </a:solidFill>
              <a:cs typeface="Calibri"/>
            </a:endParaRPr>
          </a:p>
        </p:txBody>
      </p:sp>
    </p:spTree>
    <p:extLst>
      <p:ext uri="{BB962C8B-B14F-4D97-AF65-F5344CB8AC3E}">
        <p14:creationId xmlns:p14="http://schemas.microsoft.com/office/powerpoint/2010/main" val="5402258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91687-6E5B-21CB-6338-71C0650F80C8}"/>
              </a:ext>
            </a:extLst>
          </p:cNvPr>
          <p:cNvSpPr>
            <a:spLocks noGrp="1"/>
          </p:cNvSpPr>
          <p:nvPr>
            <p:ph type="title"/>
          </p:nvPr>
        </p:nvSpPr>
        <p:spPr>
          <a:xfrm>
            <a:off x="655320" y="365125"/>
            <a:ext cx="5120114" cy="1692794"/>
          </a:xfrm>
        </p:spPr>
        <p:txBody>
          <a:bodyPr>
            <a:normAutofit/>
          </a:bodyPr>
          <a:lstStyle/>
          <a:p>
            <a:r>
              <a:rPr lang="en-US" dirty="0"/>
              <a:t>Conclusion </a:t>
            </a:r>
            <a:endParaRPr lang="en-US"/>
          </a:p>
        </p:txBody>
      </p:sp>
      <p:cxnSp>
        <p:nvCxnSpPr>
          <p:cNvPr id="11"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64CD4F0-8BD6-645E-1814-0F6D1D92B2C7}"/>
              </a:ext>
            </a:extLst>
          </p:cNvPr>
          <p:cNvSpPr>
            <a:spLocks noGrp="1"/>
          </p:cNvSpPr>
          <p:nvPr>
            <p:ph idx="1"/>
          </p:nvPr>
        </p:nvSpPr>
        <p:spPr>
          <a:xfrm>
            <a:off x="655321" y="2575034"/>
            <a:ext cx="5120113" cy="3462228"/>
          </a:xfrm>
        </p:spPr>
        <p:txBody>
          <a:bodyPr vert="horz" lIns="91440" tIns="45720" rIns="91440" bIns="45720" rtlCol="0">
            <a:normAutofit/>
          </a:bodyPr>
          <a:lstStyle/>
          <a:p>
            <a:r>
              <a:rPr lang="en-US" sz="1800">
                <a:ea typeface="+mn-lt"/>
                <a:cs typeface="+mn-lt"/>
              </a:rPr>
              <a:t>The phenomenon of profit decline is very frightening for business operators but close management and strategic approaches can help overcome them. </a:t>
            </a:r>
          </a:p>
          <a:p>
            <a:r>
              <a:rPr lang="en-US" sz="1800">
                <a:ea typeface="+mn-lt"/>
                <a:cs typeface="+mn-lt"/>
              </a:rPr>
              <a:t>Profits and losses are a common thing in the corporate world but if the organisation doesn’t sustain enough profit for a long time, the company gets under serious threats.</a:t>
            </a:r>
          </a:p>
          <a:p>
            <a:r>
              <a:rPr lang="en-US" sz="1800">
                <a:ea typeface="+mn-lt"/>
                <a:cs typeface="+mn-lt"/>
              </a:rPr>
              <a:t>The following study has analysed how TM Lewin was affected because of their profit decline and what measures the company has to take on for betterment in the company. </a:t>
            </a:r>
            <a:endParaRPr lang="en-US" sz="1800">
              <a:cs typeface="Calibri"/>
            </a:endParaRPr>
          </a:p>
        </p:txBody>
      </p:sp>
      <p:pic>
        <p:nvPicPr>
          <p:cNvPr id="4" name="Picture 4">
            <a:extLst>
              <a:ext uri="{FF2B5EF4-FFF2-40B4-BE49-F238E27FC236}">
                <a16:creationId xmlns:a16="http://schemas.microsoft.com/office/drawing/2014/main" id="{3BD1781F-75B6-BD92-7DA6-E994C49B0B6E}"/>
              </a:ext>
            </a:extLst>
          </p:cNvPr>
          <p:cNvPicPr>
            <a:picLocks noChangeAspect="1"/>
          </p:cNvPicPr>
          <p:nvPr/>
        </p:nvPicPr>
        <p:blipFill rotWithShape="1">
          <a:blip r:embed="rId3"/>
          <a:srcRect l="21533" r="26686"/>
          <a:stretch/>
        </p:blipFill>
        <p:spPr>
          <a:xfrm>
            <a:off x="5878849" y="10"/>
            <a:ext cx="6313150"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3968658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0D874-A20E-FA97-0246-A20694EB8FC2}"/>
              </a:ext>
            </a:extLst>
          </p:cNvPr>
          <p:cNvSpPr>
            <a:spLocks noGrp="1"/>
          </p:cNvSpPr>
          <p:nvPr>
            <p:ph type="title"/>
          </p:nvPr>
        </p:nvSpPr>
        <p:spPr>
          <a:xfrm>
            <a:off x="1653363" y="365760"/>
            <a:ext cx="9367203" cy="1188720"/>
          </a:xfrm>
        </p:spPr>
        <p:txBody>
          <a:bodyPr>
            <a:normAutofit/>
          </a:bodyPr>
          <a:lstStyle/>
          <a:p>
            <a:r>
              <a:rPr lang="en-US" dirty="0">
                <a:cs typeface="Calibri Light"/>
              </a:rPr>
              <a:t>References</a:t>
            </a:r>
            <a:endParaRPr lang="en-US" dirty="0"/>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0A9396D-245B-1DF9-5988-9CE1B763A42E}"/>
              </a:ext>
            </a:extLst>
          </p:cNvPr>
          <p:cNvSpPr>
            <a:spLocks noGrp="1"/>
          </p:cNvSpPr>
          <p:nvPr>
            <p:ph idx="1"/>
          </p:nvPr>
        </p:nvSpPr>
        <p:spPr>
          <a:xfrm>
            <a:off x="977628" y="2176272"/>
            <a:ext cx="10804939" cy="4487346"/>
          </a:xfrm>
        </p:spPr>
        <p:txBody>
          <a:bodyPr vert="horz" lIns="91440" tIns="45720" rIns="91440" bIns="45720" rtlCol="0" anchor="t">
            <a:noAutofit/>
          </a:bodyPr>
          <a:lstStyle/>
          <a:p>
            <a:r>
              <a:rPr lang="en-US" sz="1200" dirty="0">
                <a:ea typeface="+mn-lt"/>
                <a:cs typeface="+mn-lt"/>
              </a:rPr>
              <a:t>Anderson, S.J., Chandy, R. and Zia, B., 2018. Pathways to profits: The impact of marketing vs. finance skills on business performance. </a:t>
            </a:r>
            <a:r>
              <a:rPr lang="en-US" sz="1200" i="1" dirty="0">
                <a:ea typeface="+mn-lt"/>
                <a:cs typeface="+mn-lt"/>
              </a:rPr>
              <a:t>Management Science</a:t>
            </a:r>
            <a:r>
              <a:rPr lang="en-US" sz="1200" dirty="0">
                <a:ea typeface="+mn-lt"/>
                <a:cs typeface="+mn-lt"/>
              </a:rPr>
              <a:t>, </a:t>
            </a:r>
            <a:r>
              <a:rPr lang="en-US" sz="1200" i="1" dirty="0">
                <a:ea typeface="+mn-lt"/>
                <a:cs typeface="+mn-lt"/>
              </a:rPr>
              <a:t>64</a:t>
            </a:r>
            <a:r>
              <a:rPr lang="en-US" sz="1200" dirty="0">
                <a:ea typeface="+mn-lt"/>
                <a:cs typeface="+mn-lt"/>
              </a:rPr>
              <a:t>(12), pp.5559-5583. </a:t>
            </a:r>
            <a:endParaRPr lang="en-US" sz="1200">
              <a:cs typeface="Calibri" panose="020F0502020204030204"/>
            </a:endParaRPr>
          </a:p>
          <a:p>
            <a:r>
              <a:rPr lang="en-US" sz="1200" dirty="0">
                <a:ea typeface="+mn-lt"/>
                <a:cs typeface="+mn-lt"/>
              </a:rPr>
              <a:t>Eaton, C., 2022. Agile predators: Private equity and the spread of shareholder value strategies to us for-profit colleges. </a:t>
            </a:r>
            <a:r>
              <a:rPr lang="en-US" sz="1200" i="1" dirty="0">
                <a:ea typeface="+mn-lt"/>
                <a:cs typeface="+mn-lt"/>
              </a:rPr>
              <a:t>Socio-Economic Review</a:t>
            </a:r>
            <a:r>
              <a:rPr lang="en-US" sz="1200" dirty="0">
                <a:ea typeface="+mn-lt"/>
                <a:cs typeface="+mn-lt"/>
              </a:rPr>
              <a:t>, </a:t>
            </a:r>
            <a:r>
              <a:rPr lang="en-US" sz="1200" i="1" dirty="0">
                <a:ea typeface="+mn-lt"/>
                <a:cs typeface="+mn-lt"/>
              </a:rPr>
              <a:t>20</a:t>
            </a:r>
            <a:r>
              <a:rPr lang="en-US" sz="1200" dirty="0">
                <a:ea typeface="+mn-lt"/>
                <a:cs typeface="+mn-lt"/>
              </a:rPr>
              <a:t>(2), pp.791-815. </a:t>
            </a:r>
            <a:endParaRPr lang="en-US" sz="1200">
              <a:cs typeface="Calibri"/>
            </a:endParaRPr>
          </a:p>
          <a:p>
            <a:r>
              <a:rPr lang="en-US" sz="1200" dirty="0">
                <a:ea typeface="+mn-lt"/>
                <a:cs typeface="+mn-lt"/>
              </a:rPr>
              <a:t>Heikkinen, A., Kujala, J. and Inha, M., 2019. Stakeholder engagement in a non-profit </a:t>
            </a:r>
            <a:r>
              <a:rPr lang="en-US" sz="1200" dirty="0" err="1">
                <a:ea typeface="+mn-lt"/>
                <a:cs typeface="+mn-lt"/>
              </a:rPr>
              <a:t>organisation</a:t>
            </a:r>
            <a:r>
              <a:rPr lang="en-US" sz="1200" dirty="0">
                <a:ea typeface="+mn-lt"/>
                <a:cs typeface="+mn-lt"/>
              </a:rPr>
              <a:t>: an issue-based perspective. </a:t>
            </a:r>
            <a:endParaRPr lang="en-US" sz="1200">
              <a:cs typeface="Calibri"/>
            </a:endParaRPr>
          </a:p>
          <a:p>
            <a:r>
              <a:rPr lang="en-US" sz="1200" err="1">
                <a:ea typeface="+mn-lt"/>
                <a:cs typeface="+mn-lt"/>
              </a:rPr>
              <a:t>Herciu</a:t>
            </a:r>
            <a:r>
              <a:rPr lang="en-US" sz="1200" dirty="0">
                <a:ea typeface="+mn-lt"/>
                <a:cs typeface="+mn-lt"/>
              </a:rPr>
              <a:t>, M., 2019. Sustainability and profitability can coexist: improving business models. </a:t>
            </a:r>
            <a:endParaRPr lang="en-US" sz="1200">
              <a:cs typeface="Calibri"/>
            </a:endParaRPr>
          </a:p>
          <a:p>
            <a:r>
              <a:rPr lang="en-US" sz="1200" dirty="0">
                <a:ea typeface="+mn-lt"/>
                <a:cs typeface="+mn-lt"/>
              </a:rPr>
              <a:t>Li, P., Rao, C., Goh, M. and Yang, Z., 2021. Pricing strategies and profit coordination under a double echelon green supply chain. </a:t>
            </a:r>
            <a:r>
              <a:rPr lang="en-US" sz="1200" i="1" dirty="0">
                <a:ea typeface="+mn-lt"/>
                <a:cs typeface="+mn-lt"/>
              </a:rPr>
              <a:t>Journal of cleaner production</a:t>
            </a:r>
            <a:r>
              <a:rPr lang="en-US" sz="1200" dirty="0">
                <a:ea typeface="+mn-lt"/>
                <a:cs typeface="+mn-lt"/>
              </a:rPr>
              <a:t>, </a:t>
            </a:r>
            <a:r>
              <a:rPr lang="en-US" sz="1200" i="1" dirty="0">
                <a:ea typeface="+mn-lt"/>
                <a:cs typeface="+mn-lt"/>
              </a:rPr>
              <a:t>278</a:t>
            </a:r>
            <a:r>
              <a:rPr lang="en-US" sz="1200" dirty="0">
                <a:ea typeface="+mn-lt"/>
                <a:cs typeface="+mn-lt"/>
              </a:rPr>
              <a:t>, p.123694. </a:t>
            </a:r>
            <a:endParaRPr lang="en-US" sz="1200">
              <a:cs typeface="Calibri"/>
            </a:endParaRPr>
          </a:p>
          <a:p>
            <a:r>
              <a:rPr lang="en-US" sz="1200" dirty="0">
                <a:ea typeface="+mn-lt"/>
                <a:cs typeface="+mn-lt"/>
              </a:rPr>
              <a:t>Liu, Z., Li, K.W., Li, B.Y., Huang, J. and Tang, J., 2019. Impact of product-design strategies on the operations of a closed-loop supply chain. </a:t>
            </a:r>
            <a:r>
              <a:rPr lang="en-US" sz="1200" i="1" dirty="0">
                <a:ea typeface="+mn-lt"/>
                <a:cs typeface="+mn-lt"/>
              </a:rPr>
              <a:t>Transportation Research Part E: Logistics and Transportation Review</a:t>
            </a:r>
            <a:r>
              <a:rPr lang="en-US" sz="1200" dirty="0">
                <a:ea typeface="+mn-lt"/>
                <a:cs typeface="+mn-lt"/>
              </a:rPr>
              <a:t>, </a:t>
            </a:r>
            <a:r>
              <a:rPr lang="en-US" sz="1200" i="1" dirty="0">
                <a:ea typeface="+mn-lt"/>
                <a:cs typeface="+mn-lt"/>
              </a:rPr>
              <a:t>124</a:t>
            </a:r>
            <a:r>
              <a:rPr lang="en-US" sz="1200" dirty="0">
                <a:ea typeface="+mn-lt"/>
                <a:cs typeface="+mn-lt"/>
              </a:rPr>
              <a:t>, pp.75-91. </a:t>
            </a:r>
            <a:endParaRPr lang="en-US" sz="1200">
              <a:cs typeface="Calibri"/>
            </a:endParaRPr>
          </a:p>
          <a:p>
            <a:r>
              <a:rPr lang="en-US" sz="1200" dirty="0">
                <a:ea typeface="+mn-lt"/>
                <a:cs typeface="+mn-lt"/>
              </a:rPr>
              <a:t>Rahmawati, A., </a:t>
            </a:r>
            <a:r>
              <a:rPr lang="en-US" sz="1200" dirty="0" err="1">
                <a:ea typeface="+mn-lt"/>
                <a:cs typeface="+mn-lt"/>
              </a:rPr>
              <a:t>Roekhudin</a:t>
            </a:r>
            <a:r>
              <a:rPr lang="en-US" sz="1200" dirty="0">
                <a:ea typeface="+mn-lt"/>
                <a:cs typeface="+mn-lt"/>
              </a:rPr>
              <a:t>, R. and </a:t>
            </a:r>
            <a:r>
              <a:rPr lang="en-US" sz="1200" dirty="0" err="1">
                <a:ea typeface="+mn-lt"/>
                <a:cs typeface="+mn-lt"/>
              </a:rPr>
              <a:t>Prastiwi</a:t>
            </a:r>
            <a:r>
              <a:rPr lang="en-US" sz="1200" dirty="0">
                <a:ea typeface="+mn-lt"/>
                <a:cs typeface="+mn-lt"/>
              </a:rPr>
              <a:t>, A., 2021. Effect of good corporate governance and corporate social responsibility on firm value moderate by profitability. </a:t>
            </a:r>
            <a:r>
              <a:rPr lang="en-US" sz="1200" i="1" dirty="0">
                <a:ea typeface="+mn-lt"/>
                <a:cs typeface="+mn-lt"/>
              </a:rPr>
              <a:t>International Journal of Research in Business and Social Science (2147-4478)</a:t>
            </a:r>
            <a:r>
              <a:rPr lang="en-US" sz="1200" dirty="0">
                <a:ea typeface="+mn-lt"/>
                <a:cs typeface="+mn-lt"/>
              </a:rPr>
              <a:t>, </a:t>
            </a:r>
            <a:r>
              <a:rPr lang="en-US" sz="1200" i="1" dirty="0">
                <a:ea typeface="+mn-lt"/>
                <a:cs typeface="+mn-lt"/>
              </a:rPr>
              <a:t>10</a:t>
            </a:r>
            <a:r>
              <a:rPr lang="en-US" sz="1200" dirty="0">
                <a:ea typeface="+mn-lt"/>
                <a:cs typeface="+mn-lt"/>
              </a:rPr>
              <a:t>(4), pp.59-66. </a:t>
            </a:r>
            <a:endParaRPr lang="en-US" sz="1200">
              <a:cs typeface="Calibri"/>
            </a:endParaRPr>
          </a:p>
          <a:p>
            <a:r>
              <a:rPr lang="en-US" sz="1200" dirty="0">
                <a:ea typeface="+mn-lt"/>
                <a:cs typeface="+mn-lt"/>
              </a:rPr>
              <a:t>Sapovadia, V.K., 2019. Business Management Education for 21st Century: Integrating People and Planet with Profits. </a:t>
            </a:r>
            <a:r>
              <a:rPr lang="en-US" sz="1200" i="1" dirty="0">
                <a:ea typeface="+mn-lt"/>
                <a:cs typeface="+mn-lt"/>
              </a:rPr>
              <a:t>Available at SSRN 3468561</a:t>
            </a:r>
            <a:r>
              <a:rPr lang="en-US" sz="1200" dirty="0">
                <a:ea typeface="+mn-lt"/>
                <a:cs typeface="+mn-lt"/>
              </a:rPr>
              <a:t>. </a:t>
            </a:r>
            <a:endParaRPr lang="en-US" sz="1200">
              <a:cs typeface="Calibri"/>
            </a:endParaRPr>
          </a:p>
          <a:p>
            <a:r>
              <a:rPr lang="en-US" sz="1200" dirty="0">
                <a:ea typeface="+mn-lt"/>
                <a:cs typeface="+mn-lt"/>
              </a:rPr>
              <a:t>Siregar, A.R., Sirajuddin, S.N., Lestari, V.S. and Fitrianti, N., 2018. Sustainability Strategy for Profit Sharing Systems for Beef Cattle Farmers with Institutions in Terms of Economic Aspects. </a:t>
            </a:r>
            <a:r>
              <a:rPr lang="en-US" sz="1200" i="1" dirty="0">
                <a:ea typeface="+mn-lt"/>
                <a:cs typeface="+mn-lt"/>
              </a:rPr>
              <a:t>Advances in Environmental Biology</a:t>
            </a:r>
            <a:r>
              <a:rPr lang="en-US" sz="1200" dirty="0">
                <a:ea typeface="+mn-lt"/>
                <a:cs typeface="+mn-lt"/>
              </a:rPr>
              <a:t>, </a:t>
            </a:r>
            <a:r>
              <a:rPr lang="en-US" sz="1200" i="1" dirty="0">
                <a:ea typeface="+mn-lt"/>
                <a:cs typeface="+mn-lt"/>
              </a:rPr>
              <a:t>12</a:t>
            </a:r>
            <a:r>
              <a:rPr lang="en-US" sz="1200" dirty="0">
                <a:ea typeface="+mn-lt"/>
                <a:cs typeface="+mn-lt"/>
              </a:rPr>
              <a:t>(9), pp.8-11. </a:t>
            </a:r>
            <a:endParaRPr lang="en-US" sz="1200">
              <a:cs typeface="Calibri"/>
            </a:endParaRPr>
          </a:p>
          <a:p>
            <a:r>
              <a:rPr lang="en-US" sz="1200" dirty="0">
                <a:ea typeface="+mn-lt"/>
                <a:cs typeface="+mn-lt"/>
              </a:rPr>
              <a:t>Wang, Z., Akbar, M. and Akbar, A., 2020. The interplay between working capital management and a firm’s financial performance across the corporate life cycle. </a:t>
            </a:r>
            <a:r>
              <a:rPr lang="en-US" sz="1200" i="1" dirty="0">
                <a:ea typeface="+mn-lt"/>
                <a:cs typeface="+mn-lt"/>
              </a:rPr>
              <a:t>Sustainability</a:t>
            </a:r>
            <a:r>
              <a:rPr lang="en-US" sz="1200" dirty="0">
                <a:ea typeface="+mn-lt"/>
                <a:cs typeface="+mn-lt"/>
              </a:rPr>
              <a:t>, </a:t>
            </a:r>
            <a:r>
              <a:rPr lang="en-US" sz="1200" i="1" dirty="0">
                <a:ea typeface="+mn-lt"/>
                <a:cs typeface="+mn-lt"/>
              </a:rPr>
              <a:t>12</a:t>
            </a:r>
            <a:r>
              <a:rPr lang="en-US" sz="1200" dirty="0">
                <a:ea typeface="+mn-lt"/>
                <a:cs typeface="+mn-lt"/>
              </a:rPr>
              <a:t>(4), p.1661. </a:t>
            </a:r>
            <a:endParaRPr lang="en-US" sz="1200">
              <a:cs typeface="Calibri"/>
            </a:endParaRPr>
          </a:p>
          <a:p>
            <a:r>
              <a:rPr lang="en-US" sz="1200" dirty="0">
                <a:ea typeface="+mn-lt"/>
                <a:cs typeface="+mn-lt"/>
              </a:rPr>
              <a:t>Yang, R., Tang, W. and Zhang, J., 2021. Technology improvement strategy for green products under competition: The role of government subsidy. </a:t>
            </a:r>
            <a:r>
              <a:rPr lang="en-US" sz="1200" i="1" dirty="0">
                <a:ea typeface="+mn-lt"/>
                <a:cs typeface="+mn-lt"/>
              </a:rPr>
              <a:t>European Journal of Operational Research</a:t>
            </a:r>
            <a:r>
              <a:rPr lang="en-US" sz="1200" dirty="0">
                <a:ea typeface="+mn-lt"/>
                <a:cs typeface="+mn-lt"/>
              </a:rPr>
              <a:t>, </a:t>
            </a:r>
            <a:r>
              <a:rPr lang="en-US" sz="1200" i="1" dirty="0">
                <a:ea typeface="+mn-lt"/>
                <a:cs typeface="+mn-lt"/>
              </a:rPr>
              <a:t>289</a:t>
            </a:r>
            <a:r>
              <a:rPr lang="en-US" sz="1200" dirty="0">
                <a:ea typeface="+mn-lt"/>
                <a:cs typeface="+mn-lt"/>
              </a:rPr>
              <a:t>(2), pp.553-568. </a:t>
            </a:r>
            <a:endParaRPr lang="en-US" sz="1200" dirty="0"/>
          </a:p>
        </p:txBody>
      </p:sp>
    </p:spTree>
    <p:extLst>
      <p:ext uri="{BB962C8B-B14F-4D97-AF65-F5344CB8AC3E}">
        <p14:creationId xmlns:p14="http://schemas.microsoft.com/office/powerpoint/2010/main" val="195120446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TotalTime>
  <Words>3546</Words>
  <Application>Microsoft Office PowerPoint</Application>
  <PresentationFormat>Widescreen</PresentationFormat>
  <Paragraphs>167</Paragraphs>
  <Slides>9</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Problem Solving and Decision Making </vt:lpstr>
      <vt:lpstr>Introduction </vt:lpstr>
      <vt:lpstr>Research-Informed Discussion about the Nature and Impacts of Complex Problems on the Organisation </vt:lpstr>
      <vt:lpstr>PESTLE Analysis </vt:lpstr>
      <vt:lpstr>Research-Informed Cause-and-Effect Analysis Using the Fishbone Diagram </vt:lpstr>
      <vt:lpstr>Alternate Solutions to Complex Problems and the Best Fit Solution </vt:lpstr>
      <vt:lpstr>Best Fit Solution to Declined Profit for TM Lewin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dc:title>
  <dc:creator>nikola kirvejova</dc:creator>
  <cp:lastModifiedBy>nikola.kirvejova1995@outlook.com</cp:lastModifiedBy>
  <cp:revision>1</cp:revision>
  <dcterms:created xsi:type="dcterms:W3CDTF">2022-11-17T09:46:39Z</dcterms:created>
  <dcterms:modified xsi:type="dcterms:W3CDTF">2022-11-19T17:51:44Z</dcterms:modified>
</cp:coreProperties>
</file>