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1" r:id="rId1"/>
  </p:sldMasterIdLst>
  <p:notesMasterIdLst>
    <p:notesMasterId r:id="rId38"/>
  </p:notesMasterIdLst>
  <p:sldIdLst>
    <p:sldId id="256" r:id="rId2"/>
    <p:sldId id="995" r:id="rId3"/>
    <p:sldId id="888" r:id="rId4"/>
    <p:sldId id="996" r:id="rId5"/>
    <p:sldId id="872" r:id="rId6"/>
    <p:sldId id="873" r:id="rId7"/>
    <p:sldId id="875" r:id="rId8"/>
    <p:sldId id="876" r:id="rId9"/>
    <p:sldId id="874" r:id="rId10"/>
    <p:sldId id="877" r:id="rId11"/>
    <p:sldId id="262" r:id="rId12"/>
    <p:sldId id="879" r:id="rId13"/>
    <p:sldId id="880" r:id="rId14"/>
    <p:sldId id="881" r:id="rId15"/>
    <p:sldId id="882" r:id="rId16"/>
    <p:sldId id="883" r:id="rId17"/>
    <p:sldId id="885" r:id="rId18"/>
    <p:sldId id="886" r:id="rId19"/>
    <p:sldId id="887" r:id="rId20"/>
    <p:sldId id="904" r:id="rId21"/>
    <p:sldId id="267" r:id="rId22"/>
    <p:sldId id="997" r:id="rId23"/>
    <p:sldId id="890" r:id="rId24"/>
    <p:sldId id="891" r:id="rId25"/>
    <p:sldId id="892" r:id="rId26"/>
    <p:sldId id="893" r:id="rId27"/>
    <p:sldId id="894" r:id="rId28"/>
    <p:sldId id="895" r:id="rId29"/>
    <p:sldId id="896" r:id="rId30"/>
    <p:sldId id="897" r:id="rId31"/>
    <p:sldId id="898" r:id="rId32"/>
    <p:sldId id="899" r:id="rId33"/>
    <p:sldId id="900" r:id="rId34"/>
    <p:sldId id="901" r:id="rId35"/>
    <p:sldId id="902" r:id="rId36"/>
    <p:sldId id="993" r:id="rId3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268" autoAdjust="0"/>
    <p:restoredTop sz="76786" autoAdjust="0"/>
  </p:normalViewPr>
  <p:slideViewPr>
    <p:cSldViewPr snapToGrid="0" snapToObjects="1">
      <p:cViewPr>
        <p:scale>
          <a:sx n="79" d="100"/>
          <a:sy n="79" d="100"/>
        </p:scale>
        <p:origin x="1671" y="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0E22BC-02AC-F54D-B916-D41ABB6F8744}" type="datetimeFigureOut">
              <a:rPr lang="en-US" smtClean="0"/>
              <a:pPr/>
              <a:t>11/6/2019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C62A1D-4582-E74C-92F5-73A3ECD25D2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20891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11"/>
          <p:cNvSpPr txBox="1">
            <a:spLocks noGrp="1" noChangeArrowheads="1"/>
          </p:cNvSpPr>
          <p:nvPr/>
        </p:nvSpPr>
        <p:spPr bwMode="auto">
          <a:xfrm>
            <a:off x="5929313" y="8680450"/>
            <a:ext cx="812800" cy="287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8819" tIns="0" rIns="18819" bIns="0" anchor="b"/>
          <a:lstStyle>
            <a:lvl1pPr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/>
            <a:fld id="{7C839C26-801B-42B6-A101-60F37FE2B0A8}" type="slidenum">
              <a:rPr lang="en-US" sz="800" b="0"/>
              <a:pPr algn="r"/>
              <a:t>2</a:t>
            </a:fld>
            <a:endParaRPr lang="en-US" sz="800" b="0" dirty="0"/>
          </a:p>
        </p:txBody>
      </p:sp>
      <p:sp>
        <p:nvSpPr>
          <p:cNvPr id="184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47521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4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51901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5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967867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6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805696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7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646294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8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848849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9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771911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10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499786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602A389-8690-465F-BB28-DC61C90E42E7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6013" y="4306550"/>
            <a:ext cx="5988326" cy="4183193"/>
          </a:xfrm>
          <a:noFill/>
          <a:ln/>
        </p:spPr>
        <p:txBody>
          <a:bodyPr/>
          <a:lstStyle/>
          <a:p>
            <a:pPr>
              <a:buFontTx/>
              <a:buNone/>
            </a:pPr>
            <a:endParaRPr lang="en-US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815686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12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035217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13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635391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14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140566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15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832762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16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623970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17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887136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18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12485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19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332357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20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592505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9034988-36DD-4D34-B1CE-37AB851117A5}" type="slidenum">
              <a:rPr lang="en-US" smtClean="0"/>
              <a:pPr/>
              <a:t>21</a:t>
            </a:fld>
            <a:endParaRPr lang="en-US" dirty="0"/>
          </a:p>
        </p:txBody>
      </p:sp>
      <p:sp>
        <p:nvSpPr>
          <p:cNvPr id="327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6013" y="4306550"/>
            <a:ext cx="5988326" cy="4183193"/>
          </a:xfrm>
          <a:noFill/>
          <a:ln/>
        </p:spPr>
        <p:txBody>
          <a:bodyPr/>
          <a:lstStyle/>
          <a:p>
            <a:pPr marL="110605" indent="-110605" defTabSz="1001675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SzPct val="100000"/>
              <a:defRPr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20318082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22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122664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23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686712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24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179320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25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969039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26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870574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27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581235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28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6004523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29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3470035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30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4743806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31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8771534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32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5686757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33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7360102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34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7414864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35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388576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D5F77EF-9F5D-4805-BD17-79024BE7C85C}" type="slidenum">
              <a:rPr lang="en-US" smtClean="0"/>
              <a:pPr/>
              <a:t>36</a:t>
            </a:fld>
            <a:endParaRPr lang="en-US" dirty="0"/>
          </a:p>
        </p:txBody>
      </p:sp>
      <p:sp>
        <p:nvSpPr>
          <p:cNvPr id="573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4710690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328166" y="1295400"/>
            <a:ext cx="6487668" cy="3152887"/>
          </a:xfrm>
          <a:prstGeom prst="rect">
            <a:avLst/>
          </a:prstGeo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</a:pPr>
            <a:endParaRPr sz="3200" kern="120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1523999"/>
            <a:ext cx="6498158" cy="1724867"/>
          </a:xfrm>
        </p:spPr>
        <p:txBody>
          <a:bodyPr vert="horz" lIns="91440" tIns="45720" rIns="91440" bIns="45720" rtlCol="0" anchor="b" anchorCtr="0">
            <a:noAutofit/>
          </a:bodyPr>
          <a:lstStyle>
            <a:lvl1pPr marL="0" indent="0" algn="ctr" defTabSz="914400" rtl="0" eaLnBrk="1" latinLnBrk="0" hangingPunct="1">
              <a:spcBef>
                <a:spcPct val="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4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22921" y="3299012"/>
            <a:ext cx="6498159" cy="91664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3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11/6/2019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11/6/2019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3538" y="3352801"/>
            <a:ext cx="8416925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3538" y="4771029"/>
            <a:ext cx="8416925" cy="972671"/>
          </a:xfrm>
        </p:spPr>
        <p:txBody>
          <a:bodyPr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11/6/2019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Picture Placeholder 2"/>
          <p:cNvSpPr>
            <a:spLocks noGrp="1"/>
          </p:cNvSpPr>
          <p:nvPr>
            <p:ph type="pic" idx="13"/>
          </p:nvPr>
        </p:nvSpPr>
        <p:spPr>
          <a:xfrm>
            <a:off x="370980" y="363538"/>
            <a:ext cx="8402040" cy="2836862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2403144"/>
            <a:ext cx="8056563" cy="1362075"/>
          </a:xfrm>
        </p:spPr>
        <p:txBody>
          <a:bodyPr anchor="b" anchorCtr="0"/>
          <a:lstStyle>
            <a:lvl1pPr algn="ctr">
              <a:defRPr sz="4600" b="0" cap="none" baseline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3736005"/>
            <a:ext cx="8056563" cy="1500187"/>
          </a:xfrm>
        </p:spPr>
        <p:txBody>
          <a:bodyPr anchor="t" anchorCtr="0"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11/6/2019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9275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1071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11/6/2019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4" y="107576"/>
            <a:ext cx="8042276" cy="1336956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4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9274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1070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1070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11/6/2019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11/6/2019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11/6/2019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611872"/>
            <a:ext cx="3840480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2824" y="368300"/>
            <a:ext cx="3840480" cy="5575300"/>
          </a:xfrm>
        </p:spPr>
        <p:txBody>
          <a:bodyPr>
            <a:normAutofit/>
          </a:bodyPr>
          <a:lstStyle>
            <a:lvl1pPr>
              <a:spcBef>
                <a:spcPts val="2000"/>
              </a:spcBef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9" y="1787856"/>
            <a:ext cx="3840480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11/6/2019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8" y="611872"/>
            <a:ext cx="4079545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8" y="1787856"/>
            <a:ext cx="4079545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11/6/2019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>
            <a:off x="5090617" y="359392"/>
            <a:ext cx="3657600" cy="5318077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3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11/6/2019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69792" y="368301"/>
            <a:ext cx="1524000" cy="55753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49274" y="368301"/>
            <a:ext cx="6689726" cy="557530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11/6/2019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1600201"/>
            <a:ext cx="8042276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dirty="0"/>
          </a:p>
        </p:txBody>
      </p:sp>
      <p:pic>
        <p:nvPicPr>
          <p:cNvPr id="6" name="Picture 5" descr="U:\UWTSD Logo.jpg"/>
          <p:cNvPicPr/>
          <p:nvPr userDrawn="1"/>
        </p:nvPicPr>
        <p:blipFill>
          <a:blip r:embed="rId1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238"/>
            <a:ext cx="2303780" cy="920115"/>
          </a:xfrm>
          <a:prstGeom prst="rect">
            <a:avLst/>
          </a:prstGeom>
          <a:noFill/>
          <a:ln>
            <a:noFill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  <p:sldLayoutId id="2147483693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6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349250" indent="-349250" algn="l" defTabSz="914400" rtl="0" eaLnBrk="1" latinLnBrk="0" hangingPunct="1">
        <a:spcBef>
          <a:spcPts val="2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2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96837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263650" indent="-295275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54622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828800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1177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398713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6892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06713" y="1551448"/>
            <a:ext cx="7330573" cy="2083443"/>
          </a:xfrm>
        </p:spPr>
        <p:txBody>
          <a:bodyPr/>
          <a:lstStyle/>
          <a:p>
            <a:r>
              <a:rPr lang="en-US" sz="4800" dirty="0"/>
              <a:t>Dynamic Routing</a:t>
            </a:r>
            <a:endParaRPr lang="en-US" sz="2800" dirty="0">
              <a:solidFill>
                <a:schemeClr val="tx2">
                  <a:lumMod val="75000"/>
                  <a:lumOff val="25000"/>
                </a:schemeClr>
              </a:solidFill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6604492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34"/>
          <p:cNvSpPr>
            <a:spLocks noGrp="1" noChangeArrowheads="1"/>
          </p:cNvSpPr>
          <p:nvPr>
            <p:ph idx="1"/>
          </p:nvPr>
        </p:nvSpPr>
        <p:spPr>
          <a:xfrm>
            <a:off x="193802" y="1875120"/>
            <a:ext cx="8853286" cy="4273946"/>
          </a:xfrm>
        </p:spPr>
        <p:txBody>
          <a:bodyPr>
            <a:normAutofit lnSpcReduction="10000"/>
          </a:bodyPr>
          <a:lstStyle/>
          <a:p>
            <a:r>
              <a:rPr lang="en-US" sz="1600" dirty="0">
                <a:solidFill>
                  <a:schemeClr val="tx1"/>
                </a:solidFill>
              </a:rPr>
              <a:t>Dynamic Routing Protocols</a:t>
            </a:r>
          </a:p>
          <a:p>
            <a:pPr marL="474662" lvl="1" indent="-285750">
              <a:buFont typeface="Arial" panose="020B0604020202020204" pitchFamily="34" charset="0"/>
              <a:buChar char="•"/>
            </a:pPr>
            <a:r>
              <a:rPr lang="en-US" sz="1500" dirty="0">
                <a:solidFill>
                  <a:schemeClr val="tx1"/>
                </a:solidFill>
              </a:rPr>
              <a:t>The features and characteristics of dynamic routing protocols.</a:t>
            </a:r>
          </a:p>
          <a:p>
            <a:pPr lvl="3"/>
            <a:r>
              <a:rPr lang="en-US" sz="1400" dirty="0">
                <a:solidFill>
                  <a:schemeClr val="tx1"/>
                </a:solidFill>
              </a:rPr>
              <a:t>Compare the different types of routing protocols. </a:t>
            </a:r>
          </a:p>
          <a:p>
            <a:r>
              <a:rPr lang="en-CA" sz="1600" dirty="0">
                <a:solidFill>
                  <a:schemeClr val="tx1"/>
                </a:solidFill>
              </a:rPr>
              <a:t>Distance Vector Dynamic Routing</a:t>
            </a:r>
          </a:p>
          <a:p>
            <a:pPr lvl="1"/>
            <a:r>
              <a:rPr lang="en-US" sz="1500" dirty="0">
                <a:solidFill>
                  <a:schemeClr val="tx1"/>
                </a:solidFill>
              </a:rPr>
              <a:t>How distance vector routing protocols operate.</a:t>
            </a:r>
          </a:p>
          <a:p>
            <a:pPr lvl="2"/>
            <a:r>
              <a:rPr lang="en-US" sz="1400" dirty="0">
                <a:solidFill>
                  <a:schemeClr val="tx1"/>
                </a:solidFill>
              </a:rPr>
              <a:t>Explain how dynamic routing protocols achieve convergence. </a:t>
            </a:r>
          </a:p>
          <a:p>
            <a:pPr lvl="2"/>
            <a:r>
              <a:rPr lang="en-US" sz="1400" dirty="0">
                <a:solidFill>
                  <a:schemeClr val="tx1"/>
                </a:solidFill>
              </a:rPr>
              <a:t>Describe the algorithm used by distance vector routing protocols to determine the best path. </a:t>
            </a:r>
          </a:p>
          <a:p>
            <a:pPr lvl="2"/>
            <a:r>
              <a:rPr lang="en-US" sz="1400" dirty="0">
                <a:solidFill>
                  <a:schemeClr val="tx1"/>
                </a:solidFill>
              </a:rPr>
              <a:t>Identify the types of distance-vector routing protocols.</a:t>
            </a:r>
          </a:p>
          <a:p>
            <a:r>
              <a:rPr lang="en-US" sz="1600" dirty="0">
                <a:solidFill>
                  <a:schemeClr val="tx1"/>
                </a:solidFill>
              </a:rPr>
              <a:t>Link-State Dynamic Routing</a:t>
            </a:r>
          </a:p>
          <a:p>
            <a:pPr lvl="1"/>
            <a:r>
              <a:rPr lang="en-US" sz="1600" dirty="0">
                <a:solidFill>
                  <a:schemeClr val="tx1"/>
                </a:solidFill>
              </a:rPr>
              <a:t>How link-state protocols operate.</a:t>
            </a:r>
          </a:p>
          <a:p>
            <a:pPr lvl="2"/>
            <a:r>
              <a:rPr lang="en-US" sz="1400" dirty="0">
                <a:solidFill>
                  <a:schemeClr val="tx1"/>
                </a:solidFill>
              </a:rPr>
              <a:t>Describe the algorithm used by link-state routing protocols to determine the best path.</a:t>
            </a:r>
          </a:p>
          <a:p>
            <a:pPr lvl="2"/>
            <a:r>
              <a:rPr lang="en-US" sz="1400" dirty="0">
                <a:solidFill>
                  <a:schemeClr val="tx1"/>
                </a:solidFill>
              </a:rPr>
              <a:t>Explain how the link-state routing protocol uses information sent in a link-state update.</a:t>
            </a:r>
          </a:p>
          <a:p>
            <a:pPr lvl="2"/>
            <a:r>
              <a:rPr lang="en-US" sz="1400" dirty="0">
                <a:solidFill>
                  <a:schemeClr val="tx1"/>
                </a:solidFill>
              </a:rPr>
              <a:t>Explain the advantages and disadvantages of using link-state routing protocols.</a:t>
            </a:r>
          </a:p>
          <a:p>
            <a:pPr lvl="2"/>
            <a:endParaRPr lang="en-US" sz="1400" dirty="0">
              <a:solidFill>
                <a:schemeClr val="tx1"/>
              </a:solidFill>
            </a:endParaRPr>
          </a:p>
        </p:txBody>
      </p:sp>
      <p:sp>
        <p:nvSpPr>
          <p:cNvPr id="4098" name="Rectangle 33"/>
          <p:cNvSpPr>
            <a:spLocks noGrp="1" noChangeArrowheads="1"/>
          </p:cNvSpPr>
          <p:nvPr>
            <p:ph type="title"/>
          </p:nvPr>
        </p:nvSpPr>
        <p:spPr>
          <a:xfrm>
            <a:off x="0" y="857251"/>
            <a:ext cx="9144000" cy="757551"/>
          </a:xfrm>
        </p:spPr>
        <p:txBody>
          <a:bodyPr/>
          <a:lstStyle/>
          <a:p>
            <a:pPr eaLnBrk="1" hangingPunct="1"/>
            <a:r>
              <a:rPr lang="en-US" dirty="0"/>
              <a:t>Objectives</a:t>
            </a:r>
          </a:p>
        </p:txBody>
      </p:sp>
    </p:spTree>
    <p:extLst>
      <p:ext uri="{BB962C8B-B14F-4D97-AF65-F5344CB8AC3E}">
        <p14:creationId xmlns:p14="http://schemas.microsoft.com/office/powerpoint/2010/main" val="308338602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15A2FB-0C41-4021-811A-5B8FE16666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Dynamic Routing Protocols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7155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144066" y="1656195"/>
            <a:ext cx="3675581" cy="4344933"/>
          </a:xfrm>
        </p:spPr>
        <p:txBody>
          <a:bodyPr>
            <a:normAutofit/>
          </a:bodyPr>
          <a:lstStyle/>
          <a:p>
            <a:r>
              <a:rPr lang="en-US" altLang="ja-JP" sz="2000" dirty="0">
                <a:solidFill>
                  <a:schemeClr val="tx1"/>
                </a:solidFill>
              </a:rPr>
              <a:t>The purpose of dynamic routing protocols includes:</a:t>
            </a:r>
          </a:p>
          <a:p>
            <a:pPr lvl="1"/>
            <a:r>
              <a:rPr lang="en-US" altLang="ja-JP" sz="1800" dirty="0">
                <a:solidFill>
                  <a:schemeClr val="tx1"/>
                </a:solidFill>
              </a:rPr>
              <a:t>Discovery of remote networks.</a:t>
            </a:r>
          </a:p>
          <a:p>
            <a:pPr lvl="1"/>
            <a:r>
              <a:rPr lang="en-US" altLang="ja-JP" sz="1800" dirty="0">
                <a:solidFill>
                  <a:schemeClr val="tx1"/>
                </a:solidFill>
              </a:rPr>
              <a:t>Maintaining up-to-date routing information.</a:t>
            </a:r>
          </a:p>
          <a:p>
            <a:pPr lvl="1"/>
            <a:r>
              <a:rPr lang="en-US" altLang="ja-JP" sz="1800" dirty="0">
                <a:solidFill>
                  <a:schemeClr val="tx1"/>
                </a:solidFill>
              </a:rPr>
              <a:t>Choosing the best path to destination networks.</a:t>
            </a:r>
          </a:p>
          <a:p>
            <a:pPr lvl="1"/>
            <a:r>
              <a:rPr lang="en-US" altLang="ja-JP" sz="1800" dirty="0">
                <a:solidFill>
                  <a:schemeClr val="tx1"/>
                </a:solidFill>
              </a:rPr>
              <a:t>Ability to find a new best path if current path is no longer available.</a:t>
            </a: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br>
              <a:rPr lang="en-US" altLang="en-US" dirty="0"/>
            </a:br>
            <a:r>
              <a:rPr lang="en-US" altLang="en-US" dirty="0"/>
              <a:t>Classifying Routing Protocols</a:t>
            </a:r>
          </a:p>
        </p:txBody>
      </p:sp>
      <p:pic>
        <p:nvPicPr>
          <p:cNvPr id="3" name="Picture 2" descr="Scaling Networks - Mozilla Firefox">
            <a:extLst>
              <a:ext uri="{FF2B5EF4-FFF2-40B4-BE49-F238E27FC236}">
                <a16:creationId xmlns:a16="http://schemas.microsoft.com/office/drawing/2014/main" id="{62BCF941-659B-4484-A1B9-A0B5E421FFF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819646" y="1731228"/>
            <a:ext cx="5073038" cy="35704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5124189"/>
      </p:ext>
    </p:extLst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144066" y="1656195"/>
            <a:ext cx="3675581" cy="3749907"/>
          </a:xfrm>
        </p:spPr>
        <p:txBody>
          <a:bodyPr>
            <a:normAutofit lnSpcReduction="10000"/>
          </a:bodyPr>
          <a:lstStyle/>
          <a:p>
            <a:r>
              <a:rPr lang="en-US" altLang="ja-JP" sz="2000" dirty="0">
                <a:solidFill>
                  <a:schemeClr val="tx1"/>
                </a:solidFill>
              </a:rPr>
              <a:t>Interior Gateway Protocols (IGP) - Used for routing within an Autonomous System (AS). </a:t>
            </a:r>
          </a:p>
          <a:p>
            <a:pPr lvl="1"/>
            <a:r>
              <a:rPr lang="en-US" altLang="ja-JP" sz="2000" dirty="0">
                <a:solidFill>
                  <a:schemeClr val="tx1"/>
                </a:solidFill>
              </a:rPr>
              <a:t>RIP, EIGRP, OSPF, and IS-IS. </a:t>
            </a:r>
          </a:p>
          <a:p>
            <a:r>
              <a:rPr lang="en-US" altLang="ja-JP" sz="2000" dirty="0">
                <a:solidFill>
                  <a:schemeClr val="tx1"/>
                </a:solidFill>
              </a:rPr>
              <a:t>Exterior Gateway Protocols (EGP) - Used for routing between Autonomous Systems.</a:t>
            </a:r>
          </a:p>
          <a:p>
            <a:pPr lvl="1"/>
            <a:r>
              <a:rPr lang="en-US" altLang="ja-JP" sz="2000" dirty="0">
                <a:solidFill>
                  <a:schemeClr val="tx1"/>
                </a:solidFill>
              </a:rPr>
              <a:t>BGP</a:t>
            </a: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br>
              <a:rPr lang="en-US" altLang="en-US" dirty="0"/>
            </a:br>
            <a:r>
              <a:rPr lang="en-US" altLang="en-US" dirty="0"/>
              <a:t>IGP and EGP Routing Protocols</a:t>
            </a:r>
          </a:p>
        </p:txBody>
      </p:sp>
      <p:pic>
        <p:nvPicPr>
          <p:cNvPr id="4" name="Picture 3" descr="Scaling Networks - Mozilla Firefox">
            <a:extLst>
              <a:ext uri="{FF2B5EF4-FFF2-40B4-BE49-F238E27FC236}">
                <a16:creationId xmlns:a16="http://schemas.microsoft.com/office/drawing/2014/main" id="{E4D5F8FF-145C-4936-96E9-B9FBDB5A458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729781" y="1870034"/>
            <a:ext cx="5285725" cy="34891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2113796"/>
      </p:ext>
    </p:extLst>
  </p:cSld>
  <p:clrMapOvr>
    <a:masterClrMapping/>
  </p:clrMapOvr>
  <p:transition spd="slow">
    <p:wip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5341099" y="1812453"/>
            <a:ext cx="3675581" cy="3749907"/>
          </a:xfrm>
        </p:spPr>
        <p:txBody>
          <a:bodyPr>
            <a:normAutofit fontScale="92500" lnSpcReduction="10000"/>
          </a:bodyPr>
          <a:lstStyle/>
          <a:p>
            <a:r>
              <a:rPr lang="en-US" altLang="ja-JP" sz="1800" dirty="0">
                <a:solidFill>
                  <a:schemeClr val="tx1"/>
                </a:solidFill>
              </a:rPr>
              <a:t>Distance vector means that routes are advertised by providing two characteristics:</a:t>
            </a:r>
          </a:p>
          <a:p>
            <a:pPr lvl="1"/>
            <a:r>
              <a:rPr lang="en-US" altLang="ja-JP" sz="1600" dirty="0">
                <a:solidFill>
                  <a:schemeClr val="tx1"/>
                </a:solidFill>
              </a:rPr>
              <a:t>Distance - Identifies how far it is to the destination network based on a metric such as hop count, cost, bandwidth, delay.</a:t>
            </a:r>
          </a:p>
          <a:p>
            <a:pPr lvl="1"/>
            <a:r>
              <a:rPr lang="en-US" altLang="ja-JP" sz="1600" dirty="0">
                <a:solidFill>
                  <a:schemeClr val="tx1"/>
                </a:solidFill>
              </a:rPr>
              <a:t>Vector - Specifies the direction of the next-hop router or exit interface to reach the destination. </a:t>
            </a:r>
          </a:p>
          <a:p>
            <a:r>
              <a:rPr lang="en-US" altLang="ja-JP" sz="1800" dirty="0">
                <a:solidFill>
                  <a:schemeClr val="tx1"/>
                </a:solidFill>
              </a:rPr>
              <a:t>RIPv1 (legacy), RIPv2, IGRP  Cisco proprietary (obsolete), EIGRP.</a:t>
            </a:r>
          </a:p>
          <a:p>
            <a:pPr marL="142875" lvl="1" indent="0">
              <a:buNone/>
            </a:pPr>
            <a:endParaRPr lang="en-US" altLang="ja-JP" sz="1800" dirty="0">
              <a:solidFill>
                <a:schemeClr val="tx1"/>
              </a:solidFill>
            </a:endParaRP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br>
              <a:rPr lang="en-US" altLang="en-US" dirty="0"/>
            </a:br>
            <a:r>
              <a:rPr lang="en-US" altLang="en-US" dirty="0"/>
              <a:t>Distance Vector Routing Protocols</a:t>
            </a:r>
          </a:p>
        </p:txBody>
      </p:sp>
      <p:pic>
        <p:nvPicPr>
          <p:cNvPr id="3" name="Picture 2" descr="Scaling Networks - Mozilla Firefox">
            <a:extLst>
              <a:ext uri="{FF2B5EF4-FFF2-40B4-BE49-F238E27FC236}">
                <a16:creationId xmlns:a16="http://schemas.microsoft.com/office/drawing/2014/main" id="{9A93A1B3-D3EC-4903-8353-F7DEE33BC1C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6183" y="2295083"/>
            <a:ext cx="5366385" cy="24287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6285520"/>
      </p:ext>
    </p:extLst>
  </p:cSld>
  <p:clrMapOvr>
    <a:masterClrMapping/>
  </p:clrMapOvr>
  <p:transition spd="slow">
    <p:wip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5141229" y="1707687"/>
            <a:ext cx="3875451" cy="4129939"/>
          </a:xfrm>
        </p:spPr>
        <p:txBody>
          <a:bodyPr>
            <a:normAutofit fontScale="92500" lnSpcReduction="10000"/>
          </a:bodyPr>
          <a:lstStyle/>
          <a:p>
            <a:r>
              <a:rPr lang="en-US" altLang="ja-JP" sz="1800" dirty="0">
                <a:solidFill>
                  <a:schemeClr val="tx1"/>
                </a:solidFill>
              </a:rPr>
              <a:t>A link-State router uses the link-state information received from other routers:</a:t>
            </a:r>
          </a:p>
          <a:p>
            <a:pPr lvl="1"/>
            <a:r>
              <a:rPr lang="en-US" altLang="ja-JP" sz="1800" dirty="0">
                <a:solidFill>
                  <a:schemeClr val="tx1"/>
                </a:solidFill>
              </a:rPr>
              <a:t>to create a topology map. </a:t>
            </a:r>
          </a:p>
          <a:p>
            <a:pPr lvl="1"/>
            <a:r>
              <a:rPr lang="en-US" altLang="ja-JP" sz="1800" dirty="0">
                <a:solidFill>
                  <a:schemeClr val="tx1"/>
                </a:solidFill>
              </a:rPr>
              <a:t>to select the best path to all destination networks in the topology. </a:t>
            </a:r>
          </a:p>
          <a:p>
            <a:r>
              <a:rPr lang="en-US" altLang="ja-JP" sz="1800" dirty="0">
                <a:solidFill>
                  <a:schemeClr val="tx1"/>
                </a:solidFill>
              </a:rPr>
              <a:t>Link-state routing protocols do not use periodic updates.</a:t>
            </a:r>
          </a:p>
          <a:p>
            <a:pPr lvl="1"/>
            <a:r>
              <a:rPr lang="en-US" altLang="ja-JP" sz="1800" dirty="0">
                <a:solidFill>
                  <a:schemeClr val="tx1"/>
                </a:solidFill>
              </a:rPr>
              <a:t>updates are only sent when there is a change in the topology</a:t>
            </a:r>
          </a:p>
          <a:p>
            <a:r>
              <a:rPr lang="en-US" altLang="ja-JP" sz="1800" dirty="0">
                <a:solidFill>
                  <a:schemeClr val="tx1"/>
                </a:solidFill>
              </a:rPr>
              <a:t>OSPF and IS-IS</a:t>
            </a:r>
          </a:p>
          <a:p>
            <a:endParaRPr lang="en-US" altLang="ja-JP" sz="1800" dirty="0">
              <a:solidFill>
                <a:schemeClr val="tx1"/>
              </a:solidFill>
            </a:endParaRPr>
          </a:p>
          <a:p>
            <a:pPr marL="142875" lvl="1" indent="0">
              <a:buNone/>
            </a:pPr>
            <a:endParaRPr lang="en-US" altLang="ja-JP" sz="1800" dirty="0">
              <a:solidFill>
                <a:schemeClr val="tx1"/>
              </a:solidFill>
            </a:endParaRP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br>
              <a:rPr lang="en-US" altLang="en-US" dirty="0"/>
            </a:br>
            <a:r>
              <a:rPr lang="en-US" altLang="en-US" dirty="0"/>
              <a:t>Link-State Routing Protocols</a:t>
            </a:r>
          </a:p>
        </p:txBody>
      </p:sp>
      <p:pic>
        <p:nvPicPr>
          <p:cNvPr id="6" name="Picture 5" descr="Scaling Networks - Mozilla Firefox">
            <a:extLst>
              <a:ext uri="{FF2B5EF4-FFF2-40B4-BE49-F238E27FC236}">
                <a16:creationId xmlns:a16="http://schemas.microsoft.com/office/drawing/2014/main" id="{D7E2A195-0752-453D-87A1-680BE80CE64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67833" y="1812452"/>
            <a:ext cx="4694968" cy="30672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975362"/>
      </p:ext>
    </p:extLst>
  </p:cSld>
  <p:clrMapOvr>
    <a:masterClrMapping/>
  </p:clrMapOvr>
  <p:transition spd="slow">
    <p:wip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138495" y="1656195"/>
            <a:ext cx="3732679" cy="4714327"/>
          </a:xfrm>
        </p:spPr>
        <p:txBody>
          <a:bodyPr>
            <a:normAutofit/>
          </a:bodyPr>
          <a:lstStyle/>
          <a:p>
            <a:r>
              <a:rPr lang="en-US" altLang="ja-JP" sz="1600" dirty="0">
                <a:solidFill>
                  <a:schemeClr val="tx1"/>
                </a:solidFill>
              </a:rPr>
              <a:t>Classless routing protocols include subnet mask information in the routing updates. </a:t>
            </a:r>
          </a:p>
          <a:p>
            <a:r>
              <a:rPr lang="en-US" altLang="ja-JP" sz="1600" dirty="0">
                <a:solidFill>
                  <a:schemeClr val="tx1"/>
                </a:solidFill>
              </a:rPr>
              <a:t>Classful routing protocols do not send subnet mask information in routing updates. </a:t>
            </a:r>
          </a:p>
          <a:p>
            <a:r>
              <a:rPr lang="en-US" altLang="ja-JP" sz="1600" dirty="0">
                <a:solidFill>
                  <a:schemeClr val="tx1"/>
                </a:solidFill>
              </a:rPr>
              <a:t>Classful routing protocols cannot support variable-length subnet masks (VLSMs) and classless interdomain routing (CIDR). </a:t>
            </a:r>
          </a:p>
          <a:p>
            <a:r>
              <a:rPr lang="en-US" altLang="ja-JP" sz="1600" dirty="0">
                <a:solidFill>
                  <a:schemeClr val="tx1"/>
                </a:solidFill>
              </a:rPr>
              <a:t>Classful routing protocols also create problems in </a:t>
            </a:r>
            <a:r>
              <a:rPr lang="en-US" altLang="ja-JP" sz="1600" dirty="0" err="1">
                <a:solidFill>
                  <a:schemeClr val="tx1"/>
                </a:solidFill>
              </a:rPr>
              <a:t>discontiguous</a:t>
            </a:r>
            <a:r>
              <a:rPr lang="en-US" altLang="ja-JP" sz="1600" dirty="0">
                <a:solidFill>
                  <a:schemeClr val="tx1"/>
                </a:solidFill>
              </a:rPr>
              <a:t> networks.</a:t>
            </a:r>
          </a:p>
          <a:p>
            <a:pPr marL="142875" lvl="1" indent="0">
              <a:buNone/>
            </a:pPr>
            <a:endParaRPr lang="en-US" altLang="ja-JP" sz="1600" dirty="0">
              <a:solidFill>
                <a:schemeClr val="tx1"/>
              </a:solidFill>
            </a:endParaRP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br>
              <a:rPr lang="en-US" altLang="en-US" dirty="0"/>
            </a:br>
            <a:r>
              <a:rPr lang="en-US" altLang="en-US" dirty="0"/>
              <a:t>Classful Routing Protocols</a:t>
            </a:r>
          </a:p>
        </p:txBody>
      </p:sp>
      <p:pic>
        <p:nvPicPr>
          <p:cNvPr id="3" name="Picture 2" descr="Scaling Networks - Mozilla Firefox">
            <a:extLst>
              <a:ext uri="{FF2B5EF4-FFF2-40B4-BE49-F238E27FC236}">
                <a16:creationId xmlns:a16="http://schemas.microsoft.com/office/drawing/2014/main" id="{A9397DE8-698F-4C49-A3EF-8CD37C53F0A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871174" y="1739321"/>
            <a:ext cx="5134332" cy="32156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437887"/>
      </p:ext>
    </p:extLst>
  </p:cSld>
  <p:clrMapOvr>
    <a:masterClrMapping/>
  </p:clrMapOvr>
  <p:transition spd="slow">
    <p:wip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155641" y="1777729"/>
            <a:ext cx="3675581" cy="4344512"/>
          </a:xfrm>
        </p:spPr>
        <p:txBody>
          <a:bodyPr>
            <a:normAutofit/>
          </a:bodyPr>
          <a:lstStyle/>
          <a:p>
            <a:r>
              <a:rPr lang="en-US" altLang="ja-JP" sz="2000" dirty="0">
                <a:solidFill>
                  <a:schemeClr val="tx1"/>
                </a:solidFill>
              </a:rPr>
              <a:t>Classless IPv4 routing protocols (RIPv2, EIGRP, OSPF, and IS-IS) all include the subnet mask information in routing updates.</a:t>
            </a:r>
          </a:p>
          <a:p>
            <a:r>
              <a:rPr lang="en-US" altLang="ja-JP" sz="2000" dirty="0">
                <a:solidFill>
                  <a:schemeClr val="tx1"/>
                </a:solidFill>
              </a:rPr>
              <a:t>Classless routing protocols support VLSM and CIDR.</a:t>
            </a:r>
          </a:p>
          <a:p>
            <a:r>
              <a:rPr lang="en-US" altLang="ja-JP" sz="2000" dirty="0">
                <a:solidFill>
                  <a:schemeClr val="tx1"/>
                </a:solidFill>
              </a:rPr>
              <a:t>IPv6 routing protocols are classless.</a:t>
            </a:r>
          </a:p>
          <a:p>
            <a:pPr marL="142875" lvl="1" indent="0">
              <a:buNone/>
            </a:pPr>
            <a:endParaRPr lang="en-US" altLang="ja-JP" sz="2000" dirty="0">
              <a:solidFill>
                <a:schemeClr val="tx1"/>
              </a:solidFill>
            </a:endParaRP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br>
              <a:rPr lang="en-US" altLang="en-US" dirty="0"/>
            </a:br>
            <a:r>
              <a:rPr lang="en-US" altLang="en-US" dirty="0"/>
              <a:t>Classless Routing Protocols</a:t>
            </a:r>
          </a:p>
        </p:txBody>
      </p:sp>
      <p:pic>
        <p:nvPicPr>
          <p:cNvPr id="12" name="Picture 11" descr="Scaling Networks - Mozilla Firefox">
            <a:extLst>
              <a:ext uri="{FF2B5EF4-FFF2-40B4-BE49-F238E27FC236}">
                <a16:creationId xmlns:a16="http://schemas.microsoft.com/office/drawing/2014/main" id="{6D9D8DCC-869C-4E9C-9B73-FAD86BB88EC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917598" y="1874336"/>
            <a:ext cx="5070763" cy="31912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2859361"/>
      </p:ext>
    </p:extLst>
  </p:cSld>
  <p:clrMapOvr>
    <a:masterClrMapping/>
  </p:clrMapOvr>
  <p:transition spd="slow">
    <p:wip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150750" y="1777729"/>
            <a:ext cx="8616732" cy="1055017"/>
          </a:xfrm>
        </p:spPr>
        <p:txBody>
          <a:bodyPr/>
          <a:lstStyle/>
          <a:p>
            <a:r>
              <a:rPr lang="en-US" altLang="ja-JP" sz="1700" dirty="0"/>
              <a:t>Routing protocols can be compared based on the characteristics in the chart.</a:t>
            </a:r>
          </a:p>
          <a:p>
            <a:pPr marL="142875" lvl="1" indent="0">
              <a:buNone/>
            </a:pPr>
            <a:endParaRPr lang="en-US" altLang="ja-JP" sz="1600" dirty="0"/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br>
              <a:rPr lang="en-US" altLang="en-US" dirty="0"/>
            </a:br>
            <a:r>
              <a:rPr lang="en-US" altLang="en-US" dirty="0"/>
              <a:t>Routing Protocol Characteristics</a:t>
            </a:r>
          </a:p>
        </p:txBody>
      </p:sp>
      <p:pic>
        <p:nvPicPr>
          <p:cNvPr id="3" name="Picture 2" descr="Scaling Networks - Mozilla Firefox">
            <a:extLst>
              <a:ext uri="{FF2B5EF4-FFF2-40B4-BE49-F238E27FC236}">
                <a16:creationId xmlns:a16="http://schemas.microsoft.com/office/drawing/2014/main" id="{BBA7D904-308F-4CF7-8875-97858C9E65A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7996" y="2305236"/>
            <a:ext cx="8968008" cy="27030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8123167"/>
      </p:ext>
    </p:extLst>
  </p:cSld>
  <p:clrMapOvr>
    <a:masterClrMapping/>
  </p:clrMapOvr>
  <p:transition spd="slow">
    <p:wip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445448" y="2068703"/>
            <a:ext cx="4579215" cy="1481138"/>
          </a:xfrm>
        </p:spPr>
        <p:txBody>
          <a:bodyPr/>
          <a:lstStyle/>
          <a:p>
            <a:r>
              <a:rPr lang="en-US" sz="3600" dirty="0"/>
              <a:t>Distance Vector Dynamic Routing</a:t>
            </a:r>
          </a:p>
        </p:txBody>
      </p:sp>
    </p:spTree>
    <p:extLst>
      <p:ext uri="{BB962C8B-B14F-4D97-AF65-F5344CB8AC3E}">
        <p14:creationId xmlns:p14="http://schemas.microsoft.com/office/powerpoint/2010/main" val="3835593175"/>
      </p:ext>
    </p:extLst>
  </p:cSld>
  <p:clrMapOvr>
    <a:masterClrMapping/>
  </p:clrMapOvr>
  <p:transition>
    <p:wipe dir="r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117356" y="1707184"/>
            <a:ext cx="8909288" cy="4377305"/>
          </a:xfrm>
        </p:spPr>
        <p:txBody>
          <a:bodyPr>
            <a:normAutofit/>
          </a:bodyPr>
          <a:lstStyle/>
          <a:p>
            <a:r>
              <a:rPr lang="en-US" altLang="ja-JP" sz="1800" dirty="0"/>
              <a:t>Operation of a dynamic routing protocol can be described as follows:</a:t>
            </a:r>
          </a:p>
          <a:p>
            <a:pPr lvl="1"/>
            <a:r>
              <a:rPr lang="en-US" altLang="ja-JP" sz="1800" dirty="0"/>
              <a:t>The router sends and receives routing messages on its interfaces. </a:t>
            </a:r>
          </a:p>
          <a:p>
            <a:pPr lvl="1"/>
            <a:r>
              <a:rPr lang="en-US" altLang="ja-JP" sz="1800" dirty="0"/>
              <a:t>The router shares routing messages and routing information with other routers using the same routing protocol.</a:t>
            </a:r>
          </a:p>
          <a:p>
            <a:pPr lvl="1"/>
            <a:r>
              <a:rPr lang="en-US" altLang="ja-JP" sz="1800" dirty="0"/>
              <a:t>Routers exchange routing information to learn about remote networks. </a:t>
            </a:r>
          </a:p>
          <a:p>
            <a:pPr lvl="1"/>
            <a:r>
              <a:rPr lang="en-US" altLang="ja-JP" sz="1800" dirty="0"/>
              <a:t>When a router detects a topology change, the routing protocol can advertise this change to other routers. </a:t>
            </a: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br>
              <a:rPr lang="en-US" altLang="en-US" sz="3200" dirty="0"/>
            </a:br>
            <a:r>
              <a:rPr lang="en-US" altLang="en-US" sz="3200" dirty="0"/>
              <a:t>Dynamic Routing Protocol Operation</a:t>
            </a:r>
          </a:p>
        </p:txBody>
      </p:sp>
      <p:pic>
        <p:nvPicPr>
          <p:cNvPr id="5" name="Picture 4" descr="Scaling Networks - Mozilla Firefox">
            <a:extLst>
              <a:ext uri="{FF2B5EF4-FFF2-40B4-BE49-F238E27FC236}">
                <a16:creationId xmlns:a16="http://schemas.microsoft.com/office/drawing/2014/main" id="{587BB14F-0D2B-426F-947C-1CAA49F6BA2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429486" y="4238170"/>
            <a:ext cx="6479166" cy="21089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7329940"/>
      </p:ext>
    </p:extLst>
  </p:cSld>
  <p:clrMapOvr>
    <a:masterClrMapping/>
  </p:clrMapOvr>
  <p:transition spd="slow">
    <p:wip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117356" y="1707184"/>
            <a:ext cx="8909288" cy="4377305"/>
          </a:xfrm>
        </p:spPr>
        <p:txBody>
          <a:bodyPr>
            <a:normAutofit/>
          </a:bodyPr>
          <a:lstStyle/>
          <a:p>
            <a:r>
              <a:rPr lang="en-US" altLang="ja-JP" sz="1800" dirty="0"/>
              <a:t>After a router boots successfully it applies the saved configuration, then the router initially discovers its own directly connected networks. </a:t>
            </a:r>
          </a:p>
          <a:p>
            <a:pPr lvl="1"/>
            <a:r>
              <a:rPr lang="en-US" altLang="ja-JP" sz="1800" dirty="0"/>
              <a:t>It adds those directly connected interface IP addresses to its routing table</a:t>
            </a: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br>
              <a:rPr lang="en-US" altLang="en-US" dirty="0"/>
            </a:br>
            <a:r>
              <a:rPr lang="en-US" altLang="en-US" dirty="0"/>
              <a:t>Cold Start</a:t>
            </a:r>
          </a:p>
        </p:txBody>
      </p:sp>
      <p:pic>
        <p:nvPicPr>
          <p:cNvPr id="3" name="Picture 2" descr="Scaling Networks - Mozilla Firefox">
            <a:extLst>
              <a:ext uri="{FF2B5EF4-FFF2-40B4-BE49-F238E27FC236}">
                <a16:creationId xmlns:a16="http://schemas.microsoft.com/office/drawing/2014/main" id="{79543DAD-D8E7-4FC4-82F6-B68268A785E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48947" y="3542945"/>
            <a:ext cx="6342121" cy="26911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6008244"/>
      </p:ext>
    </p:extLst>
  </p:cSld>
  <p:clrMapOvr>
    <a:masterClrMapping/>
  </p:clrMapOvr>
  <p:transition spd="slow">
    <p:wip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117356" y="1707184"/>
            <a:ext cx="3376742" cy="3844312"/>
          </a:xfrm>
        </p:spPr>
        <p:txBody>
          <a:bodyPr>
            <a:noAutofit/>
          </a:bodyPr>
          <a:lstStyle/>
          <a:p>
            <a:r>
              <a:rPr lang="en-US" altLang="ja-JP" sz="1800" dirty="0">
                <a:solidFill>
                  <a:schemeClr val="tx1"/>
                </a:solidFill>
              </a:rPr>
              <a:t>If a routing protocol is configured, the router exchanges routing updates to learn about any remote routes.</a:t>
            </a:r>
          </a:p>
          <a:p>
            <a:pPr lvl="1"/>
            <a:r>
              <a:rPr lang="en-US" altLang="ja-JP" sz="1800" dirty="0">
                <a:solidFill>
                  <a:schemeClr val="tx1"/>
                </a:solidFill>
              </a:rPr>
              <a:t>The router sends an update packet with its routing table information out all interfaces.</a:t>
            </a:r>
          </a:p>
          <a:p>
            <a:pPr lvl="1"/>
            <a:r>
              <a:rPr lang="en-US" altLang="ja-JP" sz="1800" dirty="0">
                <a:solidFill>
                  <a:schemeClr val="tx1"/>
                </a:solidFill>
              </a:rPr>
              <a:t>The router also receives updates from directly connected routers and adds new information to its routing table.</a:t>
            </a:r>
          </a:p>
          <a:p>
            <a:pPr lvl="1"/>
            <a:endParaRPr lang="en-US" altLang="ja-JP" sz="1800" dirty="0">
              <a:solidFill>
                <a:schemeClr val="tx1"/>
              </a:solidFill>
            </a:endParaRPr>
          </a:p>
          <a:p>
            <a:pPr marL="142875" lvl="1" indent="0">
              <a:buNone/>
            </a:pPr>
            <a:endParaRPr lang="en-US" altLang="ja-JP" sz="1800" dirty="0">
              <a:solidFill>
                <a:schemeClr val="tx1"/>
              </a:solidFill>
            </a:endParaRP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br>
              <a:rPr lang="en-US" altLang="en-US" dirty="0"/>
            </a:br>
            <a:r>
              <a:rPr lang="en-US" altLang="en-US" dirty="0"/>
              <a:t>Network Discovery</a:t>
            </a:r>
          </a:p>
        </p:txBody>
      </p:sp>
      <p:pic>
        <p:nvPicPr>
          <p:cNvPr id="4" name="Picture 3" descr="Scaling Networks - Mozilla Firefox">
            <a:extLst>
              <a:ext uri="{FF2B5EF4-FFF2-40B4-BE49-F238E27FC236}">
                <a16:creationId xmlns:a16="http://schemas.microsoft.com/office/drawing/2014/main" id="{0F1F5162-1764-4918-B57F-B0789C8C902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687878" y="1790311"/>
            <a:ext cx="5329566" cy="31010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3596029"/>
      </p:ext>
    </p:extLst>
  </p:cSld>
  <p:clrMapOvr>
    <a:masterClrMapping/>
  </p:clrMapOvr>
  <p:transition spd="slow">
    <p:wip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117356" y="1707184"/>
            <a:ext cx="3417998" cy="3844312"/>
          </a:xfrm>
        </p:spPr>
        <p:txBody>
          <a:bodyPr>
            <a:normAutofit fontScale="85000" lnSpcReduction="20000"/>
          </a:bodyPr>
          <a:lstStyle/>
          <a:p>
            <a:r>
              <a:rPr lang="en-US" altLang="ja-JP" dirty="0">
                <a:solidFill>
                  <a:schemeClr val="tx1"/>
                </a:solidFill>
              </a:rPr>
              <a:t>Working toward convergence, the routers exchange the next round of periodic updates.</a:t>
            </a:r>
          </a:p>
          <a:p>
            <a:r>
              <a:rPr lang="en-US" altLang="ja-JP" dirty="0">
                <a:solidFill>
                  <a:schemeClr val="tx1"/>
                </a:solidFill>
              </a:rPr>
              <a:t>Distance vector routing protocols use split horizon to avoid loops.</a:t>
            </a:r>
          </a:p>
          <a:p>
            <a:r>
              <a:rPr lang="en-US" altLang="ja-JP" dirty="0">
                <a:solidFill>
                  <a:schemeClr val="tx1"/>
                </a:solidFill>
              </a:rPr>
              <a:t>Split horizon prevents information from being sent out the same interface from which it was received.</a:t>
            </a:r>
          </a:p>
          <a:p>
            <a:pPr marL="142875" lvl="1" indent="0">
              <a:buNone/>
            </a:pPr>
            <a:endParaRPr lang="en-US" altLang="ja-JP" dirty="0">
              <a:solidFill>
                <a:schemeClr val="tx1"/>
              </a:solidFill>
            </a:endParaRPr>
          </a:p>
          <a:p>
            <a:pPr lvl="1"/>
            <a:endParaRPr lang="en-US" altLang="ja-JP" dirty="0">
              <a:solidFill>
                <a:schemeClr val="tx1"/>
              </a:solidFill>
            </a:endParaRP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br>
              <a:rPr lang="en-US" altLang="en-US" dirty="0"/>
            </a:br>
            <a:r>
              <a:rPr lang="en-US" altLang="en-US" dirty="0"/>
              <a:t>Exchanging the Routing Information</a:t>
            </a:r>
          </a:p>
        </p:txBody>
      </p:sp>
      <p:pic>
        <p:nvPicPr>
          <p:cNvPr id="3" name="Picture 2" descr="Scaling Networks - Mozilla Firefox">
            <a:extLst>
              <a:ext uri="{FF2B5EF4-FFF2-40B4-BE49-F238E27FC236}">
                <a16:creationId xmlns:a16="http://schemas.microsoft.com/office/drawing/2014/main" id="{8DFF9F75-4F4F-4173-86FD-72988F4CB56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579362" y="2050371"/>
            <a:ext cx="5105118" cy="26698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2017059"/>
      </p:ext>
    </p:extLst>
  </p:cSld>
  <p:clrMapOvr>
    <a:masterClrMapping/>
  </p:clrMapOvr>
  <p:transition spd="slow">
    <p:wipe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5456121" y="1795202"/>
            <a:ext cx="3526513" cy="4678266"/>
          </a:xfrm>
        </p:spPr>
        <p:txBody>
          <a:bodyPr>
            <a:normAutofit fontScale="77500" lnSpcReduction="20000"/>
          </a:bodyPr>
          <a:lstStyle/>
          <a:p>
            <a:r>
              <a:rPr lang="en-US" altLang="ja-JP" dirty="0">
                <a:solidFill>
                  <a:schemeClr val="tx1"/>
                </a:solidFill>
              </a:rPr>
              <a:t>The network has converged when all routers have complete and accurate information about the entire network</a:t>
            </a:r>
          </a:p>
          <a:p>
            <a:r>
              <a:rPr lang="en-US" altLang="ja-JP" dirty="0">
                <a:solidFill>
                  <a:schemeClr val="tx1"/>
                </a:solidFill>
              </a:rPr>
              <a:t>Convergence time is the time it takes routers to share information, calculate best paths, and update routing tables. </a:t>
            </a:r>
          </a:p>
          <a:p>
            <a:r>
              <a:rPr lang="en-US" altLang="ja-JP" dirty="0">
                <a:solidFill>
                  <a:schemeClr val="tx1"/>
                </a:solidFill>
              </a:rPr>
              <a:t>Routing protocols can be rated based on the speed to convergence; the faster the convergence, the better the routing protocol.</a:t>
            </a:r>
          </a:p>
          <a:p>
            <a:endParaRPr lang="en-US" altLang="ja-JP" dirty="0">
              <a:solidFill>
                <a:schemeClr val="tx1"/>
              </a:solidFill>
            </a:endParaRPr>
          </a:p>
          <a:p>
            <a:pPr marL="142875" lvl="1" indent="0">
              <a:buNone/>
            </a:pPr>
            <a:endParaRPr lang="en-US" altLang="ja-JP" dirty="0">
              <a:solidFill>
                <a:schemeClr val="tx1"/>
              </a:solidFill>
            </a:endParaRP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br>
              <a:rPr lang="en-US" altLang="en-US" dirty="0"/>
            </a:br>
            <a:r>
              <a:rPr lang="en-US" altLang="en-US" dirty="0"/>
              <a:t>Achieving Convergence</a:t>
            </a:r>
          </a:p>
        </p:txBody>
      </p:sp>
      <p:pic>
        <p:nvPicPr>
          <p:cNvPr id="4" name="Picture 3" descr="Scaling Networks - Mozilla Firefox">
            <a:extLst>
              <a:ext uri="{FF2B5EF4-FFF2-40B4-BE49-F238E27FC236}">
                <a16:creationId xmlns:a16="http://schemas.microsoft.com/office/drawing/2014/main" id="{C5A34813-18FB-4CF6-85EE-36A69FAFAD8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61365" y="2250993"/>
            <a:ext cx="5237921" cy="24555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2636574"/>
      </p:ext>
    </p:extLst>
  </p:cSld>
  <p:clrMapOvr>
    <a:masterClrMapping/>
  </p:clrMapOvr>
  <p:transition spd="slow">
    <p:wipe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5147372" y="1930483"/>
            <a:ext cx="3854823" cy="4148080"/>
          </a:xfrm>
        </p:spPr>
        <p:txBody>
          <a:bodyPr>
            <a:normAutofit fontScale="85000" lnSpcReduction="10000"/>
          </a:bodyPr>
          <a:lstStyle/>
          <a:p>
            <a:r>
              <a:rPr lang="en-US" altLang="ja-JP" sz="1600" dirty="0">
                <a:solidFill>
                  <a:schemeClr val="tx1"/>
                </a:solidFill>
              </a:rPr>
              <a:t>Distance vector routing protocols share updates between neighbors.</a:t>
            </a:r>
          </a:p>
          <a:p>
            <a:r>
              <a:rPr lang="en-US" altLang="ja-JP" sz="1600" dirty="0">
                <a:solidFill>
                  <a:schemeClr val="tx1"/>
                </a:solidFill>
              </a:rPr>
              <a:t>Routers using distance vector routing are not aware of the network topology.</a:t>
            </a:r>
          </a:p>
          <a:p>
            <a:r>
              <a:rPr lang="en-US" altLang="ja-JP" sz="1600" dirty="0">
                <a:solidFill>
                  <a:schemeClr val="tx1"/>
                </a:solidFill>
              </a:rPr>
              <a:t>Some distance vector routing protocols send periodic updates.</a:t>
            </a:r>
          </a:p>
          <a:p>
            <a:pPr lvl="1"/>
            <a:r>
              <a:rPr lang="en-US" altLang="ja-JP" sz="1600" dirty="0">
                <a:solidFill>
                  <a:schemeClr val="tx1"/>
                </a:solidFill>
              </a:rPr>
              <a:t>RIPv1 sends updates as broadcasts 255.255.255.255.</a:t>
            </a:r>
          </a:p>
          <a:p>
            <a:pPr lvl="1"/>
            <a:r>
              <a:rPr lang="en-US" altLang="ja-JP" sz="1600" dirty="0">
                <a:solidFill>
                  <a:schemeClr val="tx1"/>
                </a:solidFill>
              </a:rPr>
              <a:t>RIPv2 and EIGRP can use multicast addresses to reach only specific neighbor routers.</a:t>
            </a:r>
          </a:p>
          <a:p>
            <a:pPr lvl="1"/>
            <a:r>
              <a:rPr lang="en-US" altLang="ja-JP" sz="1600" dirty="0">
                <a:solidFill>
                  <a:schemeClr val="tx1"/>
                </a:solidFill>
              </a:rPr>
              <a:t>EIGRP can use a unicast message to reach a specific neighbor router. </a:t>
            </a:r>
          </a:p>
          <a:p>
            <a:pPr lvl="1"/>
            <a:r>
              <a:rPr lang="en-US" altLang="ja-JP" sz="1600" dirty="0">
                <a:solidFill>
                  <a:schemeClr val="tx1"/>
                </a:solidFill>
              </a:rPr>
              <a:t>EIGRP only sends updates when needed, not periodically. </a:t>
            </a:r>
          </a:p>
          <a:p>
            <a:pPr marL="142875" lvl="1" indent="0">
              <a:buNone/>
            </a:pPr>
            <a:r>
              <a:rPr lang="en-US" altLang="ja-JP" sz="1600" dirty="0">
                <a:solidFill>
                  <a:schemeClr val="tx1"/>
                </a:solidFill>
              </a:rPr>
              <a:t>	</a:t>
            </a: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br>
              <a:rPr lang="en-US" altLang="en-US" dirty="0"/>
            </a:br>
            <a:r>
              <a:rPr lang="en-US" altLang="en-US" dirty="0"/>
              <a:t>Distance Vector Technologies</a:t>
            </a:r>
          </a:p>
        </p:txBody>
      </p:sp>
      <p:pic>
        <p:nvPicPr>
          <p:cNvPr id="5" name="Picture 4" descr="Scaling Networks - Mozilla Firefox">
            <a:extLst>
              <a:ext uri="{FF2B5EF4-FFF2-40B4-BE49-F238E27FC236}">
                <a16:creationId xmlns:a16="http://schemas.microsoft.com/office/drawing/2014/main" id="{F5F0C861-7D08-4293-B0CE-EEF3774CCEE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20044" y="1795202"/>
            <a:ext cx="4831569" cy="32867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5968643"/>
      </p:ext>
    </p:extLst>
  </p:cSld>
  <p:clrMapOvr>
    <a:masterClrMapping/>
  </p:clrMapOvr>
  <p:transition spd="slow">
    <p:wipe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5104896" y="1706586"/>
            <a:ext cx="3897300" cy="4760826"/>
          </a:xfrm>
        </p:spPr>
        <p:txBody>
          <a:bodyPr>
            <a:noAutofit/>
          </a:bodyPr>
          <a:lstStyle/>
          <a:p>
            <a:r>
              <a:rPr lang="en-US" altLang="ja-JP" sz="1600" dirty="0">
                <a:solidFill>
                  <a:schemeClr val="tx1"/>
                </a:solidFill>
              </a:rPr>
              <a:t>The distance vector algorithm defines the following processes:</a:t>
            </a:r>
          </a:p>
          <a:p>
            <a:pPr lvl="1"/>
            <a:r>
              <a:rPr lang="en-US" altLang="ja-JP" sz="1600" dirty="0">
                <a:solidFill>
                  <a:schemeClr val="tx1"/>
                </a:solidFill>
              </a:rPr>
              <a:t>Mechanism for sending and receiving routing information</a:t>
            </a:r>
          </a:p>
          <a:p>
            <a:pPr lvl="1"/>
            <a:r>
              <a:rPr lang="en-US" altLang="ja-JP" sz="1600" dirty="0">
                <a:solidFill>
                  <a:schemeClr val="tx1"/>
                </a:solidFill>
              </a:rPr>
              <a:t>Mechanism for calculating the best paths and installing routes in the routing table</a:t>
            </a:r>
          </a:p>
          <a:p>
            <a:pPr lvl="1"/>
            <a:r>
              <a:rPr lang="en-US" altLang="ja-JP" sz="1600" dirty="0">
                <a:solidFill>
                  <a:schemeClr val="tx1"/>
                </a:solidFill>
              </a:rPr>
              <a:t>Mechanism for detecting and reacting to topology changes</a:t>
            </a:r>
          </a:p>
          <a:p>
            <a:r>
              <a:rPr lang="en-US" altLang="ja-JP" sz="1600" dirty="0">
                <a:solidFill>
                  <a:schemeClr val="tx1"/>
                </a:solidFill>
              </a:rPr>
              <a:t>RIP uses the Bellman-Ford algorithm as its routing algorithm.</a:t>
            </a:r>
          </a:p>
          <a:p>
            <a:r>
              <a:rPr lang="en-US" altLang="ja-JP" sz="1600" dirty="0">
                <a:solidFill>
                  <a:schemeClr val="tx1"/>
                </a:solidFill>
              </a:rPr>
              <a:t>IGRP and EIGRP use the Diffusing Update Algorithm (DUAL) routing algorithm.</a:t>
            </a:r>
          </a:p>
          <a:p>
            <a:pPr marL="142875" lvl="1" indent="0">
              <a:buNone/>
            </a:pPr>
            <a:r>
              <a:rPr lang="en-US" altLang="ja-JP" sz="1600" dirty="0">
                <a:solidFill>
                  <a:schemeClr val="tx1"/>
                </a:solidFill>
              </a:rPr>
              <a:t>	</a:t>
            </a: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br>
              <a:rPr lang="en-US" altLang="en-US" dirty="0"/>
            </a:br>
            <a:r>
              <a:rPr lang="en-US" altLang="en-US" dirty="0"/>
              <a:t>Distance Vector Algorithm</a:t>
            </a:r>
          </a:p>
        </p:txBody>
      </p:sp>
      <p:pic>
        <p:nvPicPr>
          <p:cNvPr id="6" name="Picture 5" descr="Scaling Networks - Mozilla Firefox">
            <a:extLst>
              <a:ext uri="{FF2B5EF4-FFF2-40B4-BE49-F238E27FC236}">
                <a16:creationId xmlns:a16="http://schemas.microsoft.com/office/drawing/2014/main" id="{E66CA664-15B8-4904-A776-7D4A8DBA7BE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41806" y="1879227"/>
            <a:ext cx="4775582" cy="26796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0065912"/>
      </p:ext>
    </p:extLst>
  </p:cSld>
  <p:clrMapOvr>
    <a:masterClrMapping/>
  </p:clrMapOvr>
  <p:transition spd="slow">
    <p:wipe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174967" y="1687537"/>
            <a:ext cx="3854823" cy="4148080"/>
          </a:xfrm>
        </p:spPr>
        <p:txBody>
          <a:bodyPr>
            <a:noAutofit/>
          </a:bodyPr>
          <a:lstStyle/>
          <a:p>
            <a:r>
              <a:rPr lang="en-US" altLang="ja-JP" sz="1400" dirty="0">
                <a:solidFill>
                  <a:schemeClr val="tx1"/>
                </a:solidFill>
              </a:rPr>
              <a:t>The Routing Information Protocol (RIP)</a:t>
            </a:r>
          </a:p>
          <a:p>
            <a:pPr lvl="1"/>
            <a:r>
              <a:rPr lang="en-US" altLang="ja-JP" sz="1400" dirty="0">
                <a:solidFill>
                  <a:schemeClr val="tx1"/>
                </a:solidFill>
              </a:rPr>
              <a:t>Easy to </a:t>
            </a:r>
            <a:r>
              <a:rPr lang="en-US" altLang="ja-JP" sz="1400" dirty="0" err="1">
                <a:solidFill>
                  <a:schemeClr val="tx1"/>
                </a:solidFill>
              </a:rPr>
              <a:t>confgure</a:t>
            </a:r>
            <a:endParaRPr lang="en-US" altLang="ja-JP" sz="1400" dirty="0">
              <a:solidFill>
                <a:schemeClr val="tx1"/>
              </a:solidFill>
            </a:endParaRPr>
          </a:p>
          <a:p>
            <a:pPr lvl="1"/>
            <a:r>
              <a:rPr lang="en-US" altLang="ja-JP" sz="1400" dirty="0">
                <a:solidFill>
                  <a:schemeClr val="tx1"/>
                </a:solidFill>
              </a:rPr>
              <a:t>Routing updates broadcasted (255.255.255.255) every 30 seconds</a:t>
            </a:r>
          </a:p>
          <a:p>
            <a:pPr lvl="1"/>
            <a:r>
              <a:rPr lang="en-US" altLang="ja-JP" sz="1400" dirty="0">
                <a:solidFill>
                  <a:schemeClr val="tx1"/>
                </a:solidFill>
              </a:rPr>
              <a:t>Metric is hop count</a:t>
            </a:r>
          </a:p>
          <a:p>
            <a:pPr lvl="1"/>
            <a:r>
              <a:rPr lang="en-US" altLang="ja-JP" sz="1400" dirty="0">
                <a:solidFill>
                  <a:schemeClr val="tx1"/>
                </a:solidFill>
              </a:rPr>
              <a:t>15 hop limit</a:t>
            </a:r>
          </a:p>
          <a:p>
            <a:pPr marL="239713" indent="-285750"/>
            <a:r>
              <a:rPr lang="en-US" altLang="ja-JP" sz="1400" dirty="0">
                <a:solidFill>
                  <a:schemeClr val="tx1"/>
                </a:solidFill>
              </a:rPr>
              <a:t>RIPv2</a:t>
            </a:r>
          </a:p>
          <a:p>
            <a:pPr marL="428625" lvl="1" indent="-285750"/>
            <a:r>
              <a:rPr lang="en-US" altLang="ja-JP" sz="1400" b="1" dirty="0">
                <a:solidFill>
                  <a:schemeClr val="tx1"/>
                </a:solidFill>
              </a:rPr>
              <a:t>Classless routing protocol </a:t>
            </a:r>
            <a:r>
              <a:rPr lang="en-US" altLang="ja-JP" sz="1400" dirty="0">
                <a:solidFill>
                  <a:schemeClr val="tx1"/>
                </a:solidFill>
              </a:rPr>
              <a:t>- supports VLSM and CIDR</a:t>
            </a:r>
          </a:p>
          <a:p>
            <a:pPr marL="428625" lvl="1" indent="-285750"/>
            <a:r>
              <a:rPr lang="en-US" altLang="ja-JP" sz="1400" b="1" dirty="0">
                <a:solidFill>
                  <a:schemeClr val="tx1"/>
                </a:solidFill>
              </a:rPr>
              <a:t>Increased efficiency </a:t>
            </a:r>
            <a:r>
              <a:rPr lang="en-US" altLang="ja-JP" sz="1400" dirty="0">
                <a:solidFill>
                  <a:schemeClr val="tx1"/>
                </a:solidFill>
              </a:rPr>
              <a:t>– sends updates to multicast address 224.0.0.9</a:t>
            </a:r>
          </a:p>
          <a:p>
            <a:pPr marL="428625" lvl="1" indent="-285750"/>
            <a:r>
              <a:rPr lang="en-US" altLang="ja-JP" sz="1400" b="1" dirty="0">
                <a:solidFill>
                  <a:schemeClr val="tx1"/>
                </a:solidFill>
              </a:rPr>
              <a:t>Reduced routing entries </a:t>
            </a:r>
            <a:r>
              <a:rPr lang="en-US" altLang="ja-JP" sz="1400" dirty="0">
                <a:solidFill>
                  <a:schemeClr val="tx1"/>
                </a:solidFill>
              </a:rPr>
              <a:t>- supports manual route summarization</a:t>
            </a:r>
          </a:p>
          <a:p>
            <a:pPr marL="428625" lvl="1" indent="-285750"/>
            <a:r>
              <a:rPr lang="en-US" altLang="ja-JP" sz="1400" b="1" dirty="0">
                <a:solidFill>
                  <a:schemeClr val="tx1"/>
                </a:solidFill>
              </a:rPr>
              <a:t>Secure</a:t>
            </a:r>
            <a:r>
              <a:rPr lang="en-US" altLang="ja-JP" sz="1400" dirty="0">
                <a:solidFill>
                  <a:schemeClr val="tx1"/>
                </a:solidFill>
              </a:rPr>
              <a:t> - supports authentication</a:t>
            </a:r>
          </a:p>
          <a:p>
            <a:pPr lvl="1"/>
            <a:endParaRPr lang="en-US" altLang="ja-JP" sz="1400" dirty="0">
              <a:solidFill>
                <a:schemeClr val="tx1"/>
              </a:solidFill>
            </a:endParaRPr>
          </a:p>
          <a:p>
            <a:pPr marL="142875" lvl="1" indent="0">
              <a:buNone/>
            </a:pPr>
            <a:r>
              <a:rPr lang="en-US" altLang="ja-JP" sz="1400" dirty="0">
                <a:solidFill>
                  <a:schemeClr val="tx1"/>
                </a:solidFill>
              </a:rPr>
              <a:t>	</a:t>
            </a: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br>
              <a:rPr lang="en-US" altLang="en-US" dirty="0"/>
            </a:br>
            <a:r>
              <a:rPr lang="en-US" altLang="en-US" dirty="0"/>
              <a:t>Routing Information Protocol</a:t>
            </a:r>
          </a:p>
        </p:txBody>
      </p:sp>
      <p:pic>
        <p:nvPicPr>
          <p:cNvPr id="3" name="Picture 2" descr="Scaling Networks - Mozilla Firefox">
            <a:extLst>
              <a:ext uri="{FF2B5EF4-FFF2-40B4-BE49-F238E27FC236}">
                <a16:creationId xmlns:a16="http://schemas.microsoft.com/office/drawing/2014/main" id="{B4A23579-F963-454B-8DD3-DDACF21D623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890508" y="2101133"/>
            <a:ext cx="5125896" cy="170686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7EDC018-4996-4DD7-92B1-5BD89CDC073D}"/>
              </a:ext>
            </a:extLst>
          </p:cNvPr>
          <p:cNvSpPr txBox="1"/>
          <p:nvPr/>
        </p:nvSpPr>
        <p:spPr>
          <a:xfrm>
            <a:off x="4180864" y="4579088"/>
            <a:ext cx="4684466" cy="9464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69863" indent="-169863" defTabSz="684213">
              <a:spcBef>
                <a:spcPts val="600"/>
              </a:spcBef>
              <a:spcAft>
                <a:spcPts val="600"/>
              </a:spcAft>
              <a:buClr>
                <a:srgbClr val="58585B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altLang="ja-JP" sz="1500" dirty="0">
                <a:latin typeface="Arial"/>
                <a:ea typeface="ＭＳ Ｐゴシック" charset="0"/>
              </a:rPr>
              <a:t>RIPng</a:t>
            </a:r>
          </a:p>
          <a:p>
            <a:pPr marL="358775" lvl="1" indent="-215900" defTabSz="684213">
              <a:spcBef>
                <a:spcPts val="300"/>
              </a:spcBef>
              <a:spcAft>
                <a:spcPts val="300"/>
              </a:spcAft>
              <a:buClr>
                <a:srgbClr val="58585B"/>
              </a:buClr>
              <a:buFont typeface="Arial" charset="0"/>
              <a:buChar char="•"/>
            </a:pPr>
            <a:r>
              <a:rPr lang="en-US" altLang="ja-JP" sz="1400" dirty="0">
                <a:latin typeface="Arial"/>
                <a:ea typeface="ＭＳ Ｐゴシック" charset="0"/>
              </a:rPr>
              <a:t> IPv6 enabled version of RIP</a:t>
            </a:r>
          </a:p>
          <a:p>
            <a:pPr marL="358775" lvl="1" indent="-215900" defTabSz="684213">
              <a:spcBef>
                <a:spcPts val="300"/>
              </a:spcBef>
              <a:spcAft>
                <a:spcPts val="300"/>
              </a:spcAft>
              <a:buClr>
                <a:srgbClr val="58585B"/>
              </a:buClr>
              <a:buFont typeface="Arial" charset="0"/>
              <a:buChar char="•"/>
            </a:pPr>
            <a:r>
              <a:rPr lang="en-US" altLang="ja-JP" sz="1400" dirty="0">
                <a:latin typeface="Arial"/>
                <a:ea typeface="ＭＳ Ｐゴシック" charset="0"/>
              </a:rPr>
              <a:t>15 hop limit and administrative distance is 120</a:t>
            </a:r>
          </a:p>
        </p:txBody>
      </p:sp>
    </p:spTree>
    <p:extLst>
      <p:ext uri="{BB962C8B-B14F-4D97-AF65-F5344CB8AC3E}">
        <p14:creationId xmlns:p14="http://schemas.microsoft.com/office/powerpoint/2010/main" val="2166330432"/>
      </p:ext>
    </p:extLst>
  </p:cSld>
  <p:clrMapOvr>
    <a:masterClrMapping/>
  </p:clrMapOvr>
  <p:transition spd="slow">
    <p:wipe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302102" y="3429000"/>
            <a:ext cx="8841898" cy="3347709"/>
          </a:xfrm>
        </p:spPr>
        <p:txBody>
          <a:bodyPr>
            <a:noAutofit/>
          </a:bodyPr>
          <a:lstStyle/>
          <a:p>
            <a:r>
              <a:rPr lang="en-US" altLang="ja-JP" sz="1800" dirty="0">
                <a:solidFill>
                  <a:schemeClr val="tx1"/>
                </a:solidFill>
              </a:rPr>
              <a:t>EIGRP replaced IGRP in 1992. It includes the following features:</a:t>
            </a:r>
          </a:p>
          <a:p>
            <a:pPr lvl="1"/>
            <a:r>
              <a:rPr lang="en-US" altLang="ja-JP" sz="1800" b="1" dirty="0">
                <a:solidFill>
                  <a:schemeClr val="tx1"/>
                </a:solidFill>
              </a:rPr>
              <a:t>Bounded triggered updates </a:t>
            </a:r>
            <a:r>
              <a:rPr lang="en-US" altLang="ja-JP" sz="1800" dirty="0">
                <a:solidFill>
                  <a:schemeClr val="tx1"/>
                </a:solidFill>
              </a:rPr>
              <a:t>– sends updates only to routers that need it.</a:t>
            </a:r>
          </a:p>
          <a:p>
            <a:pPr lvl="1"/>
            <a:r>
              <a:rPr lang="en-US" altLang="ja-JP" sz="1800" b="1" dirty="0">
                <a:solidFill>
                  <a:schemeClr val="tx1"/>
                </a:solidFill>
              </a:rPr>
              <a:t>Hello keepalive mechanism </a:t>
            </a:r>
            <a:r>
              <a:rPr lang="en-US" altLang="ja-JP" sz="1800" dirty="0">
                <a:solidFill>
                  <a:schemeClr val="tx1"/>
                </a:solidFill>
              </a:rPr>
              <a:t>-  Hello messages are periodically exchanged to maintain adjacencies.</a:t>
            </a:r>
          </a:p>
          <a:p>
            <a:pPr lvl="1"/>
            <a:r>
              <a:rPr lang="en-US" altLang="ja-JP" sz="1800" b="1" dirty="0">
                <a:solidFill>
                  <a:schemeClr val="tx1"/>
                </a:solidFill>
              </a:rPr>
              <a:t>Maintains a topology table </a:t>
            </a:r>
            <a:r>
              <a:rPr lang="en-US" altLang="ja-JP" sz="1800" dirty="0">
                <a:solidFill>
                  <a:schemeClr val="tx1"/>
                </a:solidFill>
              </a:rPr>
              <a:t>- maintains all the routes received from neighbors (not only the best paths) in a topology table.</a:t>
            </a:r>
          </a:p>
          <a:p>
            <a:pPr lvl="1"/>
            <a:r>
              <a:rPr lang="en-US" altLang="ja-JP" sz="1800" b="1" dirty="0">
                <a:solidFill>
                  <a:schemeClr val="tx1"/>
                </a:solidFill>
              </a:rPr>
              <a:t>Rapid convergence </a:t>
            </a:r>
            <a:r>
              <a:rPr lang="en-US" altLang="ja-JP" sz="1800" dirty="0">
                <a:solidFill>
                  <a:schemeClr val="tx1"/>
                </a:solidFill>
              </a:rPr>
              <a:t>– because it maintains alternate routes.</a:t>
            </a:r>
          </a:p>
          <a:p>
            <a:pPr lvl="1"/>
            <a:r>
              <a:rPr lang="en-US" altLang="ja-JP" sz="1800" b="1" dirty="0">
                <a:solidFill>
                  <a:schemeClr val="tx1"/>
                </a:solidFill>
              </a:rPr>
              <a:t>Multiple network layer protocol support </a:t>
            </a:r>
            <a:r>
              <a:rPr lang="en-US" altLang="ja-JP" sz="1800" dirty="0">
                <a:solidFill>
                  <a:schemeClr val="tx1"/>
                </a:solidFill>
              </a:rPr>
              <a:t>– uses Protocol Dependent Modules (PDM) to support layer 3 protocols.</a:t>
            </a:r>
          </a:p>
          <a:p>
            <a:pPr marL="0" indent="0">
              <a:buNone/>
            </a:pPr>
            <a:endParaRPr lang="en-US" altLang="ja-JP" sz="1800" dirty="0">
              <a:solidFill>
                <a:schemeClr val="tx1"/>
              </a:solidFill>
            </a:endParaRPr>
          </a:p>
          <a:p>
            <a:pPr lvl="1"/>
            <a:endParaRPr lang="en-US" altLang="ja-JP" sz="1800" dirty="0">
              <a:solidFill>
                <a:schemeClr val="tx1"/>
              </a:solidFill>
            </a:endParaRPr>
          </a:p>
          <a:p>
            <a:pPr marL="142875" lvl="1" indent="0">
              <a:buNone/>
            </a:pPr>
            <a:r>
              <a:rPr lang="en-US" altLang="ja-JP" sz="1800" dirty="0">
                <a:solidFill>
                  <a:schemeClr val="tx1"/>
                </a:solidFill>
              </a:rPr>
              <a:t>	</a:t>
            </a: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br>
              <a:rPr lang="en-US" altLang="en-US" sz="2800" dirty="0"/>
            </a:br>
            <a:r>
              <a:rPr lang="en-US" altLang="en-US" sz="2800" dirty="0"/>
              <a:t>Enhanced Interior-Gateway Routing Protocol</a:t>
            </a:r>
          </a:p>
        </p:txBody>
      </p:sp>
      <p:pic>
        <p:nvPicPr>
          <p:cNvPr id="5" name="Picture 4" descr="Scaling Networks - Mozilla Firefox">
            <a:extLst>
              <a:ext uri="{FF2B5EF4-FFF2-40B4-BE49-F238E27FC236}">
                <a16:creationId xmlns:a16="http://schemas.microsoft.com/office/drawing/2014/main" id="{98F78E9D-2467-4DCB-AE65-034AFF2937E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911587" y="1550363"/>
            <a:ext cx="4830413" cy="1683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9818651"/>
      </p:ext>
    </p:extLst>
  </p:cSld>
  <p:clrMapOvr>
    <a:masterClrMapping/>
  </p:clrMapOvr>
  <p:transition spd="slow">
    <p:wipe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081194" y="2144766"/>
            <a:ext cx="5300618" cy="1481138"/>
          </a:xfrm>
        </p:spPr>
        <p:txBody>
          <a:bodyPr/>
          <a:lstStyle/>
          <a:p>
            <a:r>
              <a:rPr lang="en-US" sz="3600" dirty="0"/>
              <a:t>Link-State Dynamic Routing</a:t>
            </a:r>
            <a:br>
              <a:rPr lang="en-US" sz="3600" dirty="0">
                <a:cs typeface="Arial" charset="0"/>
              </a:rPr>
            </a:br>
            <a:endParaRPr lang="en-US" sz="3600" dirty="0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69227606"/>
      </p:ext>
    </p:extLst>
  </p:cSld>
  <p:clrMapOvr>
    <a:masterClrMapping/>
  </p:clrMapOvr>
  <p:transition>
    <p:wipe dir="r"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4882624" y="1571691"/>
            <a:ext cx="4134208" cy="4161378"/>
          </a:xfrm>
        </p:spPr>
        <p:txBody>
          <a:bodyPr>
            <a:normAutofit fontScale="92500" lnSpcReduction="20000"/>
          </a:bodyPr>
          <a:lstStyle/>
          <a:p>
            <a:r>
              <a:rPr lang="en-US" altLang="ja-JP" dirty="0">
                <a:solidFill>
                  <a:schemeClr val="tx1"/>
                </a:solidFill>
              </a:rPr>
              <a:t>Link-state routing protocols, also known as shortest path first protocols, are built around </a:t>
            </a:r>
            <a:r>
              <a:rPr lang="en-US" altLang="ja-JP" dirty="0" err="1">
                <a:solidFill>
                  <a:schemeClr val="tx1"/>
                </a:solidFill>
              </a:rPr>
              <a:t>Edsger</a:t>
            </a:r>
            <a:r>
              <a:rPr lang="en-US" altLang="ja-JP" dirty="0">
                <a:solidFill>
                  <a:schemeClr val="tx1"/>
                </a:solidFill>
              </a:rPr>
              <a:t> Dijkstra's shortest path first (SPF) algorithm.</a:t>
            </a:r>
          </a:p>
          <a:p>
            <a:r>
              <a:rPr lang="en-US" altLang="ja-JP" dirty="0">
                <a:solidFill>
                  <a:schemeClr val="tx1"/>
                </a:solidFill>
              </a:rPr>
              <a:t>IPv4 Link-State routing protocols:</a:t>
            </a:r>
          </a:p>
          <a:p>
            <a:pPr lvl="1"/>
            <a:r>
              <a:rPr lang="en-US" altLang="ja-JP" dirty="0">
                <a:solidFill>
                  <a:schemeClr val="tx1"/>
                </a:solidFill>
              </a:rPr>
              <a:t>Open Shortest Path First (OSPF)</a:t>
            </a:r>
          </a:p>
          <a:p>
            <a:pPr lvl="1"/>
            <a:r>
              <a:rPr lang="en-US" altLang="ja-JP" dirty="0">
                <a:solidFill>
                  <a:schemeClr val="tx1"/>
                </a:solidFill>
              </a:rPr>
              <a:t>Intermediate System-to-Intermediate System (IS-IS)</a:t>
            </a: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br>
              <a:rPr lang="en-US" altLang="en-US" dirty="0"/>
            </a:br>
            <a:r>
              <a:rPr lang="en-US" altLang="en-US" dirty="0"/>
              <a:t>Shortest Path First Protocols</a:t>
            </a:r>
          </a:p>
        </p:txBody>
      </p:sp>
      <p:pic>
        <p:nvPicPr>
          <p:cNvPr id="7" name="Picture 6" descr="Scaling Networks - Mozilla Firefox">
            <a:extLst>
              <a:ext uri="{FF2B5EF4-FFF2-40B4-BE49-F238E27FC236}">
                <a16:creationId xmlns:a16="http://schemas.microsoft.com/office/drawing/2014/main" id="{592E806A-9FA7-4621-8EF1-3008699C6B7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4212" y="1835218"/>
            <a:ext cx="4625749" cy="3134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1317473"/>
      </p:ext>
    </p:extLst>
  </p:cSld>
  <p:clrMapOvr>
    <a:masterClrMapping/>
  </p:clrMapOvr>
  <p:transition spd="slow">
    <p:wipe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5110951" y="1586360"/>
            <a:ext cx="3866794" cy="4062933"/>
          </a:xfrm>
        </p:spPr>
        <p:txBody>
          <a:bodyPr>
            <a:normAutofit fontScale="92500" lnSpcReduction="10000"/>
          </a:bodyPr>
          <a:lstStyle/>
          <a:p>
            <a:r>
              <a:rPr lang="en-US" altLang="ja-JP" dirty="0">
                <a:solidFill>
                  <a:schemeClr val="tx1"/>
                </a:solidFill>
              </a:rPr>
              <a:t>All link-state routing protocols apply Dijkstra’s algorithm (also known as shortest path first (SPF)) to calculate the best path route:</a:t>
            </a:r>
          </a:p>
          <a:p>
            <a:pPr lvl="1"/>
            <a:r>
              <a:rPr lang="en-US" altLang="ja-JP" dirty="0">
                <a:solidFill>
                  <a:schemeClr val="tx1"/>
                </a:solidFill>
              </a:rPr>
              <a:t>Uses accumulated costs along each path, from source to destination. </a:t>
            </a:r>
          </a:p>
          <a:p>
            <a:pPr lvl="1"/>
            <a:r>
              <a:rPr lang="en-US" altLang="ja-JP" dirty="0">
                <a:solidFill>
                  <a:schemeClr val="tx1"/>
                </a:solidFill>
              </a:rPr>
              <a:t>Each router determines its own cost to each destination in the topology.</a:t>
            </a:r>
          </a:p>
          <a:p>
            <a:pPr marL="349250" lvl="1" indent="0">
              <a:buNone/>
            </a:pPr>
            <a:endParaRPr lang="en-US" altLang="ja-JP" dirty="0">
              <a:solidFill>
                <a:schemeClr val="tx1"/>
              </a:solidFill>
            </a:endParaRP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br>
              <a:rPr lang="en-US" altLang="en-US" dirty="0"/>
            </a:br>
            <a:r>
              <a:rPr lang="en-US" altLang="en-US" dirty="0"/>
              <a:t>Dijkstra's Algorithm</a:t>
            </a:r>
          </a:p>
        </p:txBody>
      </p:sp>
      <p:pic>
        <p:nvPicPr>
          <p:cNvPr id="3" name="Picture 2" descr="Scaling Networks - Mozilla Firefox">
            <a:extLst>
              <a:ext uri="{FF2B5EF4-FFF2-40B4-BE49-F238E27FC236}">
                <a16:creationId xmlns:a16="http://schemas.microsoft.com/office/drawing/2014/main" id="{6DCF1454-3BD5-4E1E-B1C2-ED9DAED5887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5030" y="1796099"/>
            <a:ext cx="5107558" cy="30854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829611"/>
      </p:ext>
    </p:extLst>
  </p:cSld>
  <p:clrMapOvr>
    <a:masterClrMapping/>
  </p:clrMapOvr>
  <p:transition spd="slow">
    <p:wipe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82259" y="1698826"/>
            <a:ext cx="3790494" cy="3609576"/>
          </a:xfrm>
        </p:spPr>
        <p:txBody>
          <a:bodyPr>
            <a:normAutofit fontScale="32500" lnSpcReduction="20000"/>
          </a:bodyPr>
          <a:lstStyle/>
          <a:p>
            <a:r>
              <a:rPr lang="en-US" altLang="ja-JP" sz="7200" dirty="0"/>
              <a:t>The table displays the shortest path and the accumulated cost to reach the identified destination networks from the perspective of R4.</a:t>
            </a:r>
          </a:p>
          <a:p>
            <a:pPr lvl="1"/>
            <a:endParaRPr lang="en-US" altLang="ja-JP" dirty="0"/>
          </a:p>
          <a:p>
            <a:pPr marL="0" indent="0">
              <a:buNone/>
            </a:pPr>
            <a:endParaRPr lang="en-US" altLang="ja-JP" dirty="0"/>
          </a:p>
          <a:p>
            <a:pPr lvl="1"/>
            <a:endParaRPr lang="en-US" altLang="ja-JP" dirty="0"/>
          </a:p>
          <a:p>
            <a:pPr marL="142875" lvl="1" indent="0">
              <a:buNone/>
            </a:pPr>
            <a:endParaRPr lang="en-US" altLang="ja-JP" dirty="0"/>
          </a:p>
          <a:p>
            <a:pPr marL="142875" lvl="1" indent="0">
              <a:buNone/>
            </a:pPr>
            <a:r>
              <a:rPr lang="en-US" altLang="ja-JP" dirty="0"/>
              <a:t>	</a:t>
            </a: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SPF Example</a:t>
            </a:r>
          </a:p>
        </p:txBody>
      </p:sp>
      <p:pic>
        <p:nvPicPr>
          <p:cNvPr id="6" name="Picture 5" descr="Scaling Networks - Mozilla Firefox">
            <a:extLst>
              <a:ext uri="{FF2B5EF4-FFF2-40B4-BE49-F238E27FC236}">
                <a16:creationId xmlns:a16="http://schemas.microsoft.com/office/drawing/2014/main" id="{8E51E3D8-296B-4DA9-97D1-F5F897DA4EC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788315" y="1668305"/>
            <a:ext cx="5214748" cy="34405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1057648"/>
      </p:ext>
    </p:extLst>
  </p:cSld>
  <p:clrMapOvr>
    <a:masterClrMapping/>
  </p:clrMapOvr>
  <p:transition spd="slow">
    <p:wipe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268941" y="4630177"/>
            <a:ext cx="8417859" cy="1173039"/>
          </a:xfrm>
        </p:spPr>
        <p:txBody>
          <a:bodyPr>
            <a:normAutofit fontScale="40000" lnSpcReduction="20000"/>
          </a:bodyPr>
          <a:lstStyle/>
          <a:p>
            <a:pPr marL="142875" lvl="1" indent="0">
              <a:buNone/>
            </a:pPr>
            <a:r>
              <a:rPr lang="en-US" altLang="ja-JP" dirty="0"/>
              <a:t>Note: This process is the same for both OSPF for IPv4 and OSPF for IPv6.</a:t>
            </a:r>
          </a:p>
          <a:p>
            <a:pPr marL="0" indent="0">
              <a:buNone/>
            </a:pPr>
            <a:endParaRPr lang="en-US" altLang="ja-JP" dirty="0"/>
          </a:p>
          <a:p>
            <a:pPr lvl="1"/>
            <a:endParaRPr lang="en-US" altLang="ja-JP" dirty="0"/>
          </a:p>
          <a:p>
            <a:pPr marL="142875" lvl="1" indent="0">
              <a:buNone/>
            </a:pPr>
            <a:endParaRPr lang="en-US" altLang="ja-JP" dirty="0"/>
          </a:p>
          <a:p>
            <a:pPr marL="142875" lvl="1" indent="0">
              <a:buNone/>
            </a:pPr>
            <a:r>
              <a:rPr lang="en-US" altLang="ja-JP" dirty="0"/>
              <a:t>	</a:t>
            </a: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br>
              <a:rPr lang="en-US" altLang="en-US" dirty="0"/>
            </a:br>
            <a:r>
              <a:rPr lang="en-US" altLang="en-US" dirty="0"/>
              <a:t>Link-State Routing Process</a:t>
            </a:r>
          </a:p>
        </p:txBody>
      </p:sp>
      <p:pic>
        <p:nvPicPr>
          <p:cNvPr id="3" name="Picture 2" descr="Scaling Networks - Mozilla Firefox">
            <a:extLst>
              <a:ext uri="{FF2B5EF4-FFF2-40B4-BE49-F238E27FC236}">
                <a16:creationId xmlns:a16="http://schemas.microsoft.com/office/drawing/2014/main" id="{6F19B7C9-80E8-4C9D-A6E8-8549EFF908C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68941" y="1795946"/>
            <a:ext cx="8528792" cy="27580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3347418"/>
      </p:ext>
    </p:extLst>
  </p:cSld>
  <p:clrMapOvr>
    <a:masterClrMapping/>
  </p:clrMapOvr>
  <p:transition spd="slow">
    <p:wipe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4865391" y="1813631"/>
            <a:ext cx="3790494" cy="1173039"/>
          </a:xfrm>
        </p:spPr>
        <p:txBody>
          <a:bodyPr>
            <a:normAutofit/>
          </a:bodyPr>
          <a:lstStyle/>
          <a:p>
            <a:r>
              <a:rPr lang="en-US" altLang="ja-JP" sz="1600" dirty="0">
                <a:solidFill>
                  <a:schemeClr val="tx1"/>
                </a:solidFill>
              </a:rPr>
              <a:t>The first step in the link-state routing process is that each router learns its own directly connected networks.</a:t>
            </a: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br>
              <a:rPr lang="en-US" altLang="en-US" dirty="0"/>
            </a:br>
            <a:r>
              <a:rPr lang="en-US" altLang="en-US" dirty="0"/>
              <a:t>Link and Link-State</a:t>
            </a:r>
          </a:p>
        </p:txBody>
      </p:sp>
      <p:pic>
        <p:nvPicPr>
          <p:cNvPr id="4" name="Picture 3" descr="Scaling Networks - Mozilla Firefox">
            <a:extLst>
              <a:ext uri="{FF2B5EF4-FFF2-40B4-BE49-F238E27FC236}">
                <a16:creationId xmlns:a16="http://schemas.microsoft.com/office/drawing/2014/main" id="{9FB97EB6-6704-40E8-87ED-4AA81FEA519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9551" y="2400150"/>
            <a:ext cx="4696448" cy="3122926"/>
          </a:xfrm>
          <a:prstGeom prst="rect">
            <a:avLst/>
          </a:prstGeom>
        </p:spPr>
      </p:pic>
      <p:pic>
        <p:nvPicPr>
          <p:cNvPr id="6" name="Picture 5" descr="Scaling Networks - Mozilla Firefox">
            <a:extLst>
              <a:ext uri="{FF2B5EF4-FFF2-40B4-BE49-F238E27FC236}">
                <a16:creationId xmlns:a16="http://schemas.microsoft.com/office/drawing/2014/main" id="{75E7F277-8DA8-4629-8441-5CD45EDA3ED6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995894" y="3144907"/>
            <a:ext cx="4038555" cy="34681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5636381"/>
      </p:ext>
    </p:extLst>
  </p:cSld>
  <p:clrMapOvr>
    <a:masterClrMapping/>
  </p:clrMapOvr>
  <p:transition spd="slow">
    <p:wipe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4865390" y="1813631"/>
            <a:ext cx="4084829" cy="4199609"/>
          </a:xfrm>
        </p:spPr>
        <p:txBody>
          <a:bodyPr>
            <a:normAutofit/>
          </a:bodyPr>
          <a:lstStyle/>
          <a:p>
            <a:r>
              <a:rPr lang="en-US" altLang="ja-JP" sz="1800" dirty="0">
                <a:solidFill>
                  <a:schemeClr val="tx1"/>
                </a:solidFill>
              </a:rPr>
              <a:t>The second step in the link-state routing process is that each router uses a Hello protocol to discover any neighbors on its links.</a:t>
            </a:r>
          </a:p>
          <a:p>
            <a:r>
              <a:rPr lang="en-US" altLang="ja-JP" sz="1800" dirty="0">
                <a:solidFill>
                  <a:schemeClr val="tx1"/>
                </a:solidFill>
              </a:rPr>
              <a:t>When two link-state routers learn that they are neighbors, they form an adjacency. </a:t>
            </a:r>
          </a:p>
          <a:p>
            <a:r>
              <a:rPr lang="en-US" altLang="ja-JP" sz="1800" dirty="0">
                <a:solidFill>
                  <a:schemeClr val="tx1"/>
                </a:solidFill>
              </a:rPr>
              <a:t> If a router stops receiving Hello packets from a neighbor, that neighbor is considered unreachable.</a:t>
            </a: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br>
              <a:rPr lang="en-US" altLang="en-US" dirty="0"/>
            </a:br>
            <a:r>
              <a:rPr lang="en-US" altLang="en-US" dirty="0"/>
              <a:t>Say Hello</a:t>
            </a:r>
          </a:p>
        </p:txBody>
      </p:sp>
      <p:pic>
        <p:nvPicPr>
          <p:cNvPr id="3" name="Picture 2" descr="Scaling Networks - Mozilla Firefox">
            <a:extLst>
              <a:ext uri="{FF2B5EF4-FFF2-40B4-BE49-F238E27FC236}">
                <a16:creationId xmlns:a16="http://schemas.microsoft.com/office/drawing/2014/main" id="{2F582808-2650-4893-B86E-75619AD6A69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2687" y="1752090"/>
            <a:ext cx="4649541" cy="30512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0455515"/>
      </p:ext>
    </p:extLst>
  </p:cSld>
  <p:clrMapOvr>
    <a:masterClrMapping/>
  </p:clrMapOvr>
  <p:transition spd="slow">
    <p:wipe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171145" y="1774512"/>
            <a:ext cx="3931430" cy="3605841"/>
          </a:xfrm>
        </p:spPr>
        <p:txBody>
          <a:bodyPr>
            <a:normAutofit fontScale="70000" lnSpcReduction="20000"/>
          </a:bodyPr>
          <a:lstStyle/>
          <a:p>
            <a:r>
              <a:rPr lang="en-US" altLang="ja-JP" dirty="0">
                <a:solidFill>
                  <a:schemeClr val="tx1"/>
                </a:solidFill>
              </a:rPr>
              <a:t>The third step in the link-state routing process is that each router builds a link-state packet (LSP) that contains the link-state information about its links.</a:t>
            </a:r>
          </a:p>
          <a:p>
            <a:r>
              <a:rPr lang="en-US" altLang="ja-JP" dirty="0">
                <a:solidFill>
                  <a:schemeClr val="tx1"/>
                </a:solidFill>
              </a:rPr>
              <a:t>R1 LSP (in diagram) would contain:</a:t>
            </a:r>
          </a:p>
          <a:p>
            <a:pPr lvl="1"/>
            <a:r>
              <a:rPr lang="en-US" altLang="ja-JP" dirty="0">
                <a:solidFill>
                  <a:schemeClr val="tx1"/>
                </a:solidFill>
              </a:rPr>
              <a:t>R1; Ethernet network 10.1.0.0/16; Cost 2</a:t>
            </a:r>
          </a:p>
          <a:p>
            <a:pPr lvl="1"/>
            <a:r>
              <a:rPr lang="en-US" altLang="ja-JP" dirty="0">
                <a:solidFill>
                  <a:schemeClr val="tx1"/>
                </a:solidFill>
              </a:rPr>
              <a:t>R1 -&gt; R2; Serial point-to-point network; 10.2.0.0/16; Cost 20</a:t>
            </a:r>
          </a:p>
          <a:p>
            <a:pPr lvl="1"/>
            <a:r>
              <a:rPr lang="en-US" altLang="ja-JP" dirty="0">
                <a:solidFill>
                  <a:schemeClr val="tx1"/>
                </a:solidFill>
              </a:rPr>
              <a:t>R1 -&gt; R3; Serial point-to-point network; 10.3.0.0/16; Cost 5</a:t>
            </a:r>
          </a:p>
          <a:p>
            <a:pPr lvl="1"/>
            <a:r>
              <a:rPr lang="en-US" altLang="ja-JP" dirty="0">
                <a:solidFill>
                  <a:schemeClr val="tx1"/>
                </a:solidFill>
              </a:rPr>
              <a:t>R1 -&gt; R4; Serial point-to-point network; 10.4.0.0/16; Cost 20</a:t>
            </a: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br>
              <a:rPr lang="en-US" altLang="en-US" dirty="0"/>
            </a:br>
            <a:r>
              <a:rPr lang="en-US" altLang="en-US" dirty="0"/>
              <a:t>Building the Link-State Packet</a:t>
            </a:r>
          </a:p>
        </p:txBody>
      </p:sp>
      <p:pic>
        <p:nvPicPr>
          <p:cNvPr id="4" name="Picture 3" descr="Scaling Networks - Mozilla Firefox">
            <a:extLst>
              <a:ext uri="{FF2B5EF4-FFF2-40B4-BE49-F238E27FC236}">
                <a16:creationId xmlns:a16="http://schemas.microsoft.com/office/drawing/2014/main" id="{540B26AE-0427-427F-9F61-9D60C12B16B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146584" y="1753152"/>
            <a:ext cx="4508432" cy="31497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7318436"/>
      </p:ext>
    </p:extLst>
  </p:cSld>
  <p:clrMapOvr>
    <a:masterClrMapping/>
  </p:clrMapOvr>
  <p:transition spd="slow">
    <p:wipe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39119" y="1574028"/>
            <a:ext cx="3931430" cy="4243524"/>
          </a:xfrm>
        </p:spPr>
        <p:txBody>
          <a:bodyPr>
            <a:normAutofit fontScale="70000" lnSpcReduction="20000"/>
          </a:bodyPr>
          <a:lstStyle/>
          <a:p>
            <a:r>
              <a:rPr lang="en-US" altLang="ja-JP" dirty="0">
                <a:solidFill>
                  <a:schemeClr val="tx1"/>
                </a:solidFill>
              </a:rPr>
              <a:t>The fourth step in the link-state routing process is that each router floods the LSP to all neighbors.</a:t>
            </a:r>
          </a:p>
          <a:p>
            <a:r>
              <a:rPr lang="en-US" altLang="ja-JP" dirty="0">
                <a:solidFill>
                  <a:schemeClr val="tx1"/>
                </a:solidFill>
              </a:rPr>
              <a:t>An LSP only needs to be sent:</a:t>
            </a:r>
          </a:p>
          <a:p>
            <a:pPr lvl="1"/>
            <a:r>
              <a:rPr lang="en-US" altLang="ja-JP" dirty="0">
                <a:solidFill>
                  <a:schemeClr val="tx1"/>
                </a:solidFill>
              </a:rPr>
              <a:t>During initial startup of the routing protocol process on that router (e.g., router restart)</a:t>
            </a:r>
          </a:p>
          <a:p>
            <a:pPr lvl="1"/>
            <a:r>
              <a:rPr lang="en-US" altLang="ja-JP" dirty="0">
                <a:solidFill>
                  <a:schemeClr val="tx1"/>
                </a:solidFill>
              </a:rPr>
              <a:t>Whenever there is a change in the topology (e.g., a link going down)</a:t>
            </a:r>
          </a:p>
          <a:p>
            <a:r>
              <a:rPr lang="en-US" altLang="ja-JP" dirty="0">
                <a:solidFill>
                  <a:schemeClr val="tx1"/>
                </a:solidFill>
              </a:rPr>
              <a:t> An LSP also includes sequence numbers and aging information:</a:t>
            </a:r>
          </a:p>
          <a:p>
            <a:pPr lvl="1"/>
            <a:r>
              <a:rPr lang="en-US" altLang="ja-JP" dirty="0">
                <a:solidFill>
                  <a:schemeClr val="tx1"/>
                </a:solidFill>
              </a:rPr>
              <a:t>used by each router to determine if it has already received the LSP.</a:t>
            </a:r>
          </a:p>
          <a:p>
            <a:pPr lvl="1"/>
            <a:r>
              <a:rPr lang="en-US" altLang="ja-JP" dirty="0">
                <a:solidFill>
                  <a:schemeClr val="tx1"/>
                </a:solidFill>
              </a:rPr>
              <a:t>used to determine if the LSP has newer information.</a:t>
            </a: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br>
              <a:rPr lang="en-US" altLang="en-US" dirty="0"/>
            </a:br>
            <a:r>
              <a:rPr lang="en-US" altLang="en-US" dirty="0"/>
              <a:t>Flooding the LSP</a:t>
            </a:r>
          </a:p>
        </p:txBody>
      </p:sp>
      <p:pic>
        <p:nvPicPr>
          <p:cNvPr id="3" name="Picture 2" descr="Scaling Networks - Mozilla Firefox">
            <a:extLst>
              <a:ext uri="{FF2B5EF4-FFF2-40B4-BE49-F238E27FC236}">
                <a16:creationId xmlns:a16="http://schemas.microsoft.com/office/drawing/2014/main" id="{294667B8-78C8-44B4-BDB8-C3D139FE7DA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931400" y="1715833"/>
            <a:ext cx="5037727" cy="3204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5591006"/>
      </p:ext>
    </p:extLst>
  </p:cSld>
  <p:clrMapOvr>
    <a:masterClrMapping/>
  </p:clrMapOvr>
  <p:transition spd="slow">
    <p:wipe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88017" y="1656194"/>
            <a:ext cx="8787042" cy="1465052"/>
          </a:xfrm>
        </p:spPr>
        <p:txBody>
          <a:bodyPr>
            <a:normAutofit fontScale="47500" lnSpcReduction="20000"/>
          </a:bodyPr>
          <a:lstStyle/>
          <a:p>
            <a:r>
              <a:rPr lang="en-US" altLang="ja-JP" sz="2900" dirty="0"/>
              <a:t>The final step in the link-state routing process is that each router uses the database to construct a complete map of the topology and computes the best path to each destination network. </a:t>
            </a:r>
          </a:p>
          <a:p>
            <a:endParaRPr lang="en-US" altLang="ja-JP" sz="2900" dirty="0"/>
          </a:p>
          <a:p>
            <a:pPr marL="142875" lvl="1" indent="0">
              <a:buNone/>
            </a:pPr>
            <a:endParaRPr lang="en-US" altLang="ja-JP" dirty="0"/>
          </a:p>
          <a:p>
            <a:pPr marL="142875" lvl="1" indent="0">
              <a:buNone/>
            </a:pPr>
            <a:r>
              <a:rPr lang="en-US" altLang="ja-JP" dirty="0"/>
              <a:t>	</a:t>
            </a: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Building the Link-State Database</a:t>
            </a:r>
          </a:p>
        </p:txBody>
      </p:sp>
      <p:pic>
        <p:nvPicPr>
          <p:cNvPr id="4" name="Picture 3" descr="Scaling Networks - Mozilla Firefox">
            <a:extLst>
              <a:ext uri="{FF2B5EF4-FFF2-40B4-BE49-F238E27FC236}">
                <a16:creationId xmlns:a16="http://schemas.microsoft.com/office/drawing/2014/main" id="{CF076B39-0747-417D-A98E-FA923DFF341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641776" y="2296934"/>
            <a:ext cx="5306687" cy="34532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1439962"/>
      </p:ext>
    </p:extLst>
  </p:cSld>
  <p:clrMapOvr>
    <a:masterClrMapping/>
  </p:clrMapOvr>
  <p:transition spd="slow">
    <p:wipe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5452171" y="1658094"/>
            <a:ext cx="3525574" cy="3714378"/>
          </a:xfrm>
        </p:spPr>
        <p:txBody>
          <a:bodyPr>
            <a:noAutofit/>
          </a:bodyPr>
          <a:lstStyle/>
          <a:p>
            <a:r>
              <a:rPr lang="en-US" altLang="ja-JP" sz="1600" dirty="0">
                <a:solidFill>
                  <a:schemeClr val="tx1"/>
                </a:solidFill>
              </a:rPr>
              <a:t>Each router uses the link-state database and SPF algorithm to construct the SPF tree.</a:t>
            </a:r>
          </a:p>
          <a:p>
            <a:pPr marL="387350" lvl="2" indent="-171450"/>
            <a:r>
              <a:rPr lang="en-US" altLang="ja-JP" sz="1600" dirty="0">
                <a:solidFill>
                  <a:schemeClr val="tx1"/>
                </a:solidFill>
              </a:rPr>
              <a:t>R1 identifies its directly connected networks and costs.</a:t>
            </a:r>
          </a:p>
          <a:p>
            <a:pPr marL="387350" lvl="2" indent="-171450"/>
            <a:r>
              <a:rPr lang="en-US" altLang="ja-JP" sz="1600" dirty="0">
                <a:solidFill>
                  <a:schemeClr val="tx1"/>
                </a:solidFill>
              </a:rPr>
              <a:t>R1 adds any unknown networks and associated costs.</a:t>
            </a:r>
          </a:p>
          <a:p>
            <a:pPr marL="387350" lvl="2" indent="-171450"/>
            <a:r>
              <a:rPr lang="en-US" altLang="ja-JP" sz="1600" dirty="0">
                <a:solidFill>
                  <a:schemeClr val="tx1"/>
                </a:solidFill>
              </a:rPr>
              <a:t>The SPF algorithm then calculates the shortest paths to reach each individual network resulting in the SPF tree shown in the diagram.</a:t>
            </a:r>
          </a:p>
          <a:p>
            <a:r>
              <a:rPr lang="en-US" altLang="ja-JP" sz="1600" dirty="0">
                <a:solidFill>
                  <a:schemeClr val="tx1"/>
                </a:solidFill>
              </a:rPr>
              <a:t>Each router constructs its own SPF tree independently from all other routers.</a:t>
            </a:r>
          </a:p>
          <a:p>
            <a:pPr marL="387350" lvl="2" indent="-171450"/>
            <a:endParaRPr lang="en-US" altLang="ja-JP" sz="1600" dirty="0">
              <a:solidFill>
                <a:schemeClr val="tx1"/>
              </a:solidFill>
            </a:endParaRPr>
          </a:p>
          <a:p>
            <a:pPr marL="142875" lvl="1" indent="0">
              <a:buNone/>
            </a:pPr>
            <a:r>
              <a:rPr lang="en-US" altLang="ja-JP" sz="1600" dirty="0">
                <a:solidFill>
                  <a:schemeClr val="tx1"/>
                </a:solidFill>
              </a:rPr>
              <a:t>	</a:t>
            </a: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br>
              <a:rPr lang="en-US" altLang="en-US" dirty="0"/>
            </a:br>
            <a:r>
              <a:rPr lang="en-US" altLang="en-US" dirty="0"/>
              <a:t>Building the SPF Tree</a:t>
            </a:r>
          </a:p>
        </p:txBody>
      </p:sp>
      <p:pic>
        <p:nvPicPr>
          <p:cNvPr id="3" name="Picture 2" descr="Scaling Networks - Mozilla Firefox">
            <a:extLst>
              <a:ext uri="{FF2B5EF4-FFF2-40B4-BE49-F238E27FC236}">
                <a16:creationId xmlns:a16="http://schemas.microsoft.com/office/drawing/2014/main" id="{EF7ED07D-BA3D-4E79-A747-380A5F42AC6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54271" y="1879226"/>
            <a:ext cx="5131986" cy="27432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2386844"/>
      </p:ext>
    </p:extLst>
  </p:cSld>
  <p:clrMapOvr>
    <a:masterClrMapping/>
  </p:clrMapOvr>
  <p:transition spd="slow">
    <p:wipe/>
  </p:transition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5536950" y="2522548"/>
            <a:ext cx="3525574" cy="3714378"/>
          </a:xfrm>
        </p:spPr>
        <p:txBody>
          <a:bodyPr>
            <a:normAutofit fontScale="92500" lnSpcReduction="20000"/>
          </a:bodyPr>
          <a:lstStyle/>
          <a:p>
            <a:pPr marL="171450" indent="-171450"/>
            <a:r>
              <a:rPr lang="en-US" altLang="ja-JP" dirty="0">
                <a:solidFill>
                  <a:schemeClr val="tx1"/>
                </a:solidFill>
              </a:rPr>
              <a:t>Using the shortest path information       determined by the SPF algorithm, these best paths are then added to the routing table.</a:t>
            </a:r>
          </a:p>
          <a:p>
            <a:pPr marL="171450" indent="-171450"/>
            <a:r>
              <a:rPr lang="en-US" altLang="ja-JP" dirty="0">
                <a:solidFill>
                  <a:schemeClr val="tx1"/>
                </a:solidFill>
              </a:rPr>
              <a:t>Directly connected routes and static   routes are also included in the routing table.</a:t>
            </a:r>
          </a:p>
          <a:p>
            <a:pPr marL="142875" lvl="1" indent="0">
              <a:buNone/>
            </a:pPr>
            <a:r>
              <a:rPr lang="en-US" altLang="ja-JP" dirty="0">
                <a:solidFill>
                  <a:schemeClr val="tx1"/>
                </a:solidFill>
              </a:rPr>
              <a:t>	</a:t>
            </a: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840307"/>
            <a:ext cx="8042276" cy="1336956"/>
          </a:xfrm>
        </p:spPr>
        <p:txBody>
          <a:bodyPr/>
          <a:lstStyle/>
          <a:p>
            <a:br>
              <a:rPr lang="en-US" altLang="en-US" sz="3200" dirty="0"/>
            </a:br>
            <a:r>
              <a:rPr lang="en-US" altLang="en-US" sz="3200" dirty="0"/>
              <a:t>Adding OSPF Routes to the Routing Table</a:t>
            </a:r>
          </a:p>
        </p:txBody>
      </p:sp>
      <p:pic>
        <p:nvPicPr>
          <p:cNvPr id="6" name="Picture 5" descr="Scaling Networks - Mozilla Firefox">
            <a:extLst>
              <a:ext uri="{FF2B5EF4-FFF2-40B4-BE49-F238E27FC236}">
                <a16:creationId xmlns:a16="http://schemas.microsoft.com/office/drawing/2014/main" id="{8888CB1E-7021-4530-9ACF-0D20B29231A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14651" y="2522548"/>
            <a:ext cx="5237520" cy="33762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9697998"/>
      </p:ext>
    </p:extLst>
  </p:cSld>
  <p:clrMapOvr>
    <a:masterClrMapping/>
  </p:clrMapOvr>
  <p:transition spd="slow">
    <p:wipe/>
  </p:transition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br>
              <a:rPr lang="en-US" altLang="en-US" dirty="0"/>
            </a:br>
            <a:r>
              <a:rPr lang="en-US" altLang="en-US" dirty="0"/>
              <a:t>Why Use Link-State Protocols?</a:t>
            </a:r>
          </a:p>
        </p:txBody>
      </p:sp>
      <p:pic>
        <p:nvPicPr>
          <p:cNvPr id="3" name="Picture 2" descr="Scaling Networks - Mozilla Firefox">
            <a:extLst>
              <a:ext uri="{FF2B5EF4-FFF2-40B4-BE49-F238E27FC236}">
                <a16:creationId xmlns:a16="http://schemas.microsoft.com/office/drawing/2014/main" id="{571E9D9F-D8E7-43E6-BE3B-695528F7846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29493" y="1962024"/>
            <a:ext cx="8685013" cy="28681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5968792"/>
      </p:ext>
    </p:extLst>
  </p:cSld>
  <p:clrMapOvr>
    <a:masterClrMapping/>
  </p:clrMapOvr>
  <p:transition spd="slow">
    <p:wipe/>
  </p:transition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68458" y="1648314"/>
            <a:ext cx="3755398" cy="4419426"/>
          </a:xfrm>
        </p:spPr>
        <p:txBody>
          <a:bodyPr>
            <a:normAutofit fontScale="92500" lnSpcReduction="10000"/>
          </a:bodyPr>
          <a:lstStyle/>
          <a:p>
            <a:pPr marL="125413" indent="-171450"/>
            <a:r>
              <a:rPr lang="en-US" altLang="ja-JP" sz="1600" dirty="0">
                <a:solidFill>
                  <a:schemeClr val="tx1"/>
                </a:solidFill>
              </a:rPr>
              <a:t>Disadvantages of Link-State protocols:</a:t>
            </a:r>
          </a:p>
          <a:p>
            <a:pPr marL="314325" lvl="1" indent="-171450"/>
            <a:r>
              <a:rPr lang="en-US" altLang="ja-JP" sz="1600" dirty="0">
                <a:solidFill>
                  <a:schemeClr val="tx1"/>
                </a:solidFill>
              </a:rPr>
              <a:t>Memory Requirements - Link-state protocols require additional memory.</a:t>
            </a:r>
          </a:p>
          <a:p>
            <a:pPr marL="314325" lvl="1" indent="-171450"/>
            <a:r>
              <a:rPr lang="en-US" altLang="ja-JP" sz="1600" dirty="0">
                <a:solidFill>
                  <a:schemeClr val="tx1"/>
                </a:solidFill>
              </a:rPr>
              <a:t>Processing Requirements - Link-state protocols can require more CPU processing.</a:t>
            </a:r>
          </a:p>
          <a:p>
            <a:pPr marL="314325" lvl="1" indent="-171450"/>
            <a:r>
              <a:rPr lang="en-US" altLang="ja-JP" sz="1600" dirty="0">
                <a:solidFill>
                  <a:schemeClr val="tx1"/>
                </a:solidFill>
              </a:rPr>
              <a:t>Bandwidth Requirements - The flooding of link-state packets can adversely affect bandwidth.</a:t>
            </a:r>
          </a:p>
          <a:p>
            <a:pPr marL="171450" indent="-171450"/>
            <a:r>
              <a:rPr lang="en-US" altLang="ja-JP" sz="1600" dirty="0">
                <a:solidFill>
                  <a:schemeClr val="tx1"/>
                </a:solidFill>
              </a:rPr>
              <a:t>Using multiple areas can reduce the size of the link-state databases.</a:t>
            </a:r>
          </a:p>
          <a:p>
            <a:pPr marL="171450" indent="-171450"/>
            <a:r>
              <a:rPr lang="en-US" altLang="ja-JP" sz="1600" dirty="0">
                <a:solidFill>
                  <a:schemeClr val="tx1"/>
                </a:solidFill>
              </a:rPr>
              <a:t>Multiple areas can limit the amount of link-state information flooding and send LSPs only to those routers that need them.	</a:t>
            </a: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278316"/>
            <a:ext cx="8042276" cy="1168979"/>
          </a:xfrm>
        </p:spPr>
        <p:txBody>
          <a:bodyPr/>
          <a:lstStyle/>
          <a:p>
            <a:r>
              <a:rPr lang="en-US" altLang="en-US" sz="3200" dirty="0"/>
              <a:t>Disadvantages of Link-State Protocols</a:t>
            </a:r>
          </a:p>
        </p:txBody>
      </p:sp>
      <p:pic>
        <p:nvPicPr>
          <p:cNvPr id="4" name="Picture 3" descr="Scaling Networks - Mozilla Firefox">
            <a:extLst>
              <a:ext uri="{FF2B5EF4-FFF2-40B4-BE49-F238E27FC236}">
                <a16:creationId xmlns:a16="http://schemas.microsoft.com/office/drawing/2014/main" id="{F3F78430-AB10-429B-B8C4-3C49FE3ADF1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892313" y="1889381"/>
            <a:ext cx="5077930" cy="28406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0857158"/>
      </p:ext>
    </p:extLst>
  </p:cSld>
  <p:clrMapOvr>
    <a:masterClrMapping/>
  </p:clrMapOvr>
  <p:transition spd="slow">
    <p:wipe/>
  </p:transition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68458" y="1648314"/>
            <a:ext cx="3980329" cy="3898292"/>
          </a:xfrm>
        </p:spPr>
        <p:txBody>
          <a:bodyPr>
            <a:noAutofit/>
          </a:bodyPr>
          <a:lstStyle/>
          <a:p>
            <a:pPr marL="228600" indent="-85725"/>
            <a:r>
              <a:rPr lang="en-US" altLang="ja-JP" sz="1800" dirty="0">
                <a:solidFill>
                  <a:schemeClr val="tx1"/>
                </a:solidFill>
              </a:rPr>
              <a:t>Two link-state routing protocols, OSPF and IS-</a:t>
            </a:r>
            <a:r>
              <a:rPr lang="en-US" altLang="ja-JP" sz="1800" dirty="0" err="1">
                <a:solidFill>
                  <a:schemeClr val="tx1"/>
                </a:solidFill>
              </a:rPr>
              <a:t>IS.Open</a:t>
            </a:r>
            <a:r>
              <a:rPr lang="en-US" altLang="ja-JP" sz="1800" dirty="0">
                <a:solidFill>
                  <a:schemeClr val="tx1"/>
                </a:solidFill>
              </a:rPr>
              <a:t> Shortest Path First (OSPF) -  most popular implementation with two versions in use:</a:t>
            </a:r>
          </a:p>
          <a:p>
            <a:pPr marL="301625" lvl="2" indent="-85725"/>
            <a:r>
              <a:rPr lang="en-US" altLang="ja-JP" sz="1800" dirty="0">
                <a:solidFill>
                  <a:schemeClr val="tx1"/>
                </a:solidFill>
              </a:rPr>
              <a:t>OSPFv2- OSPF for IPv4 networks (RFC 1247 and RFC 2328)</a:t>
            </a:r>
          </a:p>
          <a:p>
            <a:pPr marL="301625" lvl="2" indent="-85725"/>
            <a:r>
              <a:rPr lang="en-US" altLang="ja-JP" sz="1800" dirty="0">
                <a:solidFill>
                  <a:schemeClr val="tx1"/>
                </a:solidFill>
              </a:rPr>
              <a:t>OSPFv3- OSPF for IPv6 networks (RFC 2740)</a:t>
            </a:r>
          </a:p>
          <a:p>
            <a:pPr marL="228600" indent="-85725"/>
            <a:r>
              <a:rPr lang="en-US" altLang="ja-JP" sz="1800" dirty="0">
                <a:solidFill>
                  <a:schemeClr val="tx1"/>
                </a:solidFill>
              </a:rPr>
              <a:t>Integrated IS-IS, or Dual IS-IS, includes support for IP networks.</a:t>
            </a:r>
          </a:p>
          <a:p>
            <a:pPr marL="228600" lvl="1" indent="-85725"/>
            <a:r>
              <a:rPr lang="en-US" altLang="ja-JP" sz="1800" dirty="0">
                <a:solidFill>
                  <a:schemeClr val="tx1"/>
                </a:solidFill>
              </a:rPr>
              <a:t>used mainly by ISPs and carriers.</a:t>
            </a: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br>
              <a:rPr lang="en-US" altLang="en-US" dirty="0"/>
            </a:br>
            <a:r>
              <a:rPr lang="en-US" altLang="en-US" dirty="0"/>
              <a:t>Protocols that Use Link-State</a:t>
            </a:r>
          </a:p>
        </p:txBody>
      </p:sp>
      <p:pic>
        <p:nvPicPr>
          <p:cNvPr id="3" name="Picture 2" descr="Scaling Networks - Mozilla Firefox">
            <a:extLst>
              <a:ext uri="{FF2B5EF4-FFF2-40B4-BE49-F238E27FC236}">
                <a16:creationId xmlns:a16="http://schemas.microsoft.com/office/drawing/2014/main" id="{EF3FA496-7E4D-41B7-8F47-95B580C740C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557433" y="1774505"/>
            <a:ext cx="4034118" cy="43171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7024008"/>
      </p:ext>
    </p:extLst>
  </p:cSld>
  <p:clrMapOvr>
    <a:masterClrMapping/>
  </p:clrMapOvr>
  <p:transition spd="slow">
    <p:wipe/>
  </p:transition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274638" y="493713"/>
            <a:ext cx="8145462" cy="838200"/>
          </a:xfrm>
        </p:spPr>
        <p:txBody>
          <a:bodyPr/>
          <a:lstStyle/>
          <a:p>
            <a:pPr eaLnBrk="1" hangingPunct="1"/>
            <a:r>
              <a:rPr lang="en-US" sz="4000" dirty="0">
                <a:ea typeface="ＭＳ Ｐゴシック" pitchFamily="34" charset="-128"/>
              </a:rPr>
              <a:t>Summary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719138" y="1471613"/>
            <a:ext cx="8131175" cy="4437062"/>
          </a:xfrm>
        </p:spPr>
        <p:txBody>
          <a:bodyPr/>
          <a:lstStyle/>
          <a:p>
            <a:pPr marL="231775" indent="-231775">
              <a:defRPr/>
            </a:pPr>
            <a:r>
              <a:rPr lang="en-CA" sz="2000" dirty="0">
                <a:solidFill>
                  <a:schemeClr val="tx1"/>
                </a:solidFill>
              </a:rPr>
              <a:t>Dynamic routing </a:t>
            </a:r>
          </a:p>
          <a:p>
            <a:pPr marL="231775" indent="-231775">
              <a:defRPr/>
            </a:pPr>
            <a:r>
              <a:rPr lang="en-CA" sz="2000" dirty="0">
                <a:solidFill>
                  <a:schemeClr val="tx1"/>
                </a:solidFill>
              </a:rPr>
              <a:t>Classless and Classful </a:t>
            </a:r>
          </a:p>
          <a:p>
            <a:pPr marL="231775" indent="-231775">
              <a:defRPr/>
            </a:pPr>
            <a:r>
              <a:rPr lang="en-CA" sz="2000" dirty="0">
                <a:solidFill>
                  <a:schemeClr val="tx1"/>
                </a:solidFill>
              </a:rPr>
              <a:t>Cold start</a:t>
            </a:r>
          </a:p>
          <a:p>
            <a:pPr marL="231775" indent="-231775">
              <a:defRPr/>
            </a:pPr>
            <a:r>
              <a:rPr lang="en-CA" sz="2000" dirty="0">
                <a:solidFill>
                  <a:schemeClr val="tx1"/>
                </a:solidFill>
              </a:rPr>
              <a:t>Distance vector and link state</a:t>
            </a:r>
          </a:p>
          <a:p>
            <a:pPr marL="231775" indent="-231775">
              <a:defRPr/>
            </a:pPr>
            <a:r>
              <a:rPr lang="en-CA" sz="2000" dirty="0">
                <a:solidFill>
                  <a:schemeClr val="tx1"/>
                </a:solidFill>
              </a:rPr>
              <a:t>EIGRP </a:t>
            </a:r>
          </a:p>
          <a:p>
            <a:pPr marL="231775" indent="-231775">
              <a:defRPr/>
            </a:pPr>
            <a:r>
              <a:rPr lang="en-CA" sz="2000" dirty="0">
                <a:solidFill>
                  <a:schemeClr val="tx1"/>
                </a:solidFill>
              </a:rPr>
              <a:t>OSPF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en-US" dirty="0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9917307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eeze">
  <a:themeElements>
    <a:clrScheme name="Breeze">
      <a:dk1>
        <a:sysClr val="windowText" lastClr="000000"/>
      </a:dk1>
      <a:lt1>
        <a:sysClr val="window" lastClr="FFFFFF"/>
      </a:lt1>
      <a:dk2>
        <a:srgbClr val="09213B"/>
      </a:dk2>
      <a:lt2>
        <a:srgbClr val="D5EDF4"/>
      </a:lt2>
      <a:accent1>
        <a:srgbClr val="2C7C9F"/>
      </a:accent1>
      <a:accent2>
        <a:srgbClr val="244A58"/>
      </a:accent2>
      <a:accent3>
        <a:srgbClr val="E2751D"/>
      </a:accent3>
      <a:accent4>
        <a:srgbClr val="FFB400"/>
      </a:accent4>
      <a:accent5>
        <a:srgbClr val="7EB606"/>
      </a:accent5>
      <a:accent6>
        <a:srgbClr val="C00000"/>
      </a:accent6>
      <a:hlink>
        <a:srgbClr val="7030A0"/>
      </a:hlink>
      <a:folHlink>
        <a:srgbClr val="00B0F0"/>
      </a:folHlink>
    </a:clrScheme>
    <a:fontScheme name="Breeze">
      <a:maj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ajorFont>
      <a:min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inorFont>
    </a:fontScheme>
    <a:fmtScheme name="Breeze">
      <a:fillStyleLst>
        <a:solidFill>
          <a:schemeClr val="phClr"/>
        </a:solidFill>
        <a:gradFill rotWithShape="1">
          <a:gsLst>
            <a:gs pos="31000">
              <a:schemeClr val="phClr">
                <a:tint val="100000"/>
                <a:shade val="100000"/>
                <a:satMod val="120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100000"/>
                <a:satMod val="120000"/>
              </a:schemeClr>
            </a:gs>
            <a:gs pos="69000">
              <a:schemeClr val="phClr">
                <a:tint val="80000"/>
                <a:shade val="100000"/>
                <a:satMod val="150000"/>
              </a:schemeClr>
            </a:gs>
            <a:gs pos="100000">
              <a:schemeClr val="phClr">
                <a:tint val="50000"/>
                <a:shade val="100000"/>
                <a:satMod val="15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dbl" algn="ctr">
          <a:solidFill>
            <a:schemeClr val="phClr"/>
          </a:solidFill>
          <a:prstDash val="solid"/>
        </a:ln>
        <a:ln w="31750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sx="101000" sy="101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127000" dist="25400" dir="13500000">
              <a:srgbClr val="C0C0C0">
                <a:alpha val="75000"/>
              </a:srgbClr>
            </a:innerShdw>
            <a:outerShdw blurRad="88900" dist="25400" dir="5400000" sx="102000" sy="102000" algn="ctr" rotWithShape="0">
              <a:srgbClr val="C0C0C0">
                <a:alpha val="40000"/>
              </a:srgbClr>
            </a:outerShdw>
          </a:effectLst>
          <a:scene3d>
            <a:camera prst="perspectiveLeft" fov="300000"/>
            <a:lightRig rig="soft" dir="l">
              <a:rot lat="0" lon="0" rev="4200000"/>
            </a:lightRig>
          </a:scene3d>
          <a:sp3d extrusionH="38100" prstMaterial="powder">
            <a:bevelT w="50800" h="88900" prst="convex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0000"/>
                <a:satMod val="400000"/>
              </a:schemeClr>
              <a:schemeClr val="phClr">
                <a:tint val="10000"/>
                <a:satMod val="20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Breeze.thmx</Template>
  <TotalTime>1931</TotalTime>
  <Words>1708</Words>
  <Application>Microsoft Office PowerPoint</Application>
  <PresentationFormat>On-screen Show (4:3)</PresentationFormat>
  <Paragraphs>231</Paragraphs>
  <Slides>36</Slides>
  <Notes>34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3" baseType="lpstr">
      <vt:lpstr>Arial</vt:lpstr>
      <vt:lpstr>Calibri</vt:lpstr>
      <vt:lpstr>News Gothic MT</vt:lpstr>
      <vt:lpstr>Times New Roman</vt:lpstr>
      <vt:lpstr>Wingdings</vt:lpstr>
      <vt:lpstr>Wingdings 2</vt:lpstr>
      <vt:lpstr>Breeze</vt:lpstr>
      <vt:lpstr>Dynamic Routing</vt:lpstr>
      <vt:lpstr>Objectives</vt:lpstr>
      <vt:lpstr>Dynamic Routing Protocols</vt:lpstr>
      <vt:lpstr> Classifying Routing Protocols</vt:lpstr>
      <vt:lpstr> IGP and EGP Routing Protocols</vt:lpstr>
      <vt:lpstr> Distance Vector Routing Protocols</vt:lpstr>
      <vt:lpstr> Link-State Routing Protocols</vt:lpstr>
      <vt:lpstr> Classful Routing Protocols</vt:lpstr>
      <vt:lpstr> Classless Routing Protocols</vt:lpstr>
      <vt:lpstr> Routing Protocol Characteristics</vt:lpstr>
      <vt:lpstr>Distance Vector Dynamic Routing</vt:lpstr>
      <vt:lpstr> Dynamic Routing Protocol Operation</vt:lpstr>
      <vt:lpstr> Cold Start</vt:lpstr>
      <vt:lpstr> Network Discovery</vt:lpstr>
      <vt:lpstr> Exchanging the Routing Information</vt:lpstr>
      <vt:lpstr> Achieving Convergence</vt:lpstr>
      <vt:lpstr> Distance Vector Technologies</vt:lpstr>
      <vt:lpstr> Distance Vector Algorithm</vt:lpstr>
      <vt:lpstr> Routing Information Protocol</vt:lpstr>
      <vt:lpstr> Enhanced Interior-Gateway Routing Protocol</vt:lpstr>
      <vt:lpstr>Link-State Dynamic Routing </vt:lpstr>
      <vt:lpstr> Shortest Path First Protocols</vt:lpstr>
      <vt:lpstr> Dijkstra's Algorithm</vt:lpstr>
      <vt:lpstr>SPF Example</vt:lpstr>
      <vt:lpstr> Link-State Routing Process</vt:lpstr>
      <vt:lpstr> Link and Link-State</vt:lpstr>
      <vt:lpstr> Say Hello</vt:lpstr>
      <vt:lpstr> Building the Link-State Packet</vt:lpstr>
      <vt:lpstr> Flooding the LSP</vt:lpstr>
      <vt:lpstr>Building the Link-State Database</vt:lpstr>
      <vt:lpstr> Building the SPF Tree</vt:lpstr>
      <vt:lpstr> Adding OSPF Routes to the Routing Table</vt:lpstr>
      <vt:lpstr> Why Use Link-State Protocols?</vt:lpstr>
      <vt:lpstr>Disadvantages of Link-State Protocols</vt:lpstr>
      <vt:lpstr> Protocols that Use Link-State</vt:lpstr>
      <vt:lpstr>Summary</vt:lpstr>
    </vt:vector>
  </TitlesOfParts>
  <Company>Swansea Metropolitan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Kapilan Radhakrishnan</dc:creator>
  <cp:lastModifiedBy>Kapilan Radhakrishnan</cp:lastModifiedBy>
  <cp:revision>250</cp:revision>
  <dcterms:created xsi:type="dcterms:W3CDTF">2011-10-03T10:20:59Z</dcterms:created>
  <dcterms:modified xsi:type="dcterms:W3CDTF">2019-11-06T21:41:08Z</dcterms:modified>
</cp:coreProperties>
</file>