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60" r:id="rId2"/>
    <p:sldId id="259" r:id="rId3"/>
    <p:sldId id="258" r:id="rId4"/>
    <p:sldId id="257" r:id="rId5"/>
    <p:sldId id="256" r:id="rId6"/>
    <p:sldId id="261" r:id="rId7"/>
    <p:sldId id="262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337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3241" autoAdjust="0"/>
  </p:normalViewPr>
  <p:slideViewPr>
    <p:cSldViewPr snapToGrid="0">
      <p:cViewPr varScale="1">
        <p:scale>
          <a:sx n="60" d="100"/>
          <a:sy n="60" d="100"/>
        </p:scale>
        <p:origin x="11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2A45C9-D93A-4249-AA89-A3F55D33149F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721B61-A7CC-426C-A4AE-2445FF34E7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51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21B61-A7CC-426C-A4AE-2445FF34E7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63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Double click on Image to play YouTube video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21B61-A7CC-426C-A4AE-2445FF34E7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337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21B61-A7CC-426C-A4AE-2445FF34E7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904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337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jp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2.png"/><Relationship Id="rId2" Type="http://schemas.microsoft.com/office/2007/relationships/media" Target="../media/media5.m4a"/><Relationship Id="rId1" Type="http://schemas.openxmlformats.org/officeDocument/2006/relationships/video" Target="https://www.youtube.com/embed/TYUCMiN6k2U" TargetMode="External"/><Relationship Id="rId6" Type="http://schemas.openxmlformats.org/officeDocument/2006/relationships/image" Target="../media/image8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JP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jp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6160F8-2864-4FF6-A134-1CC926335DA8}"/>
              </a:ext>
            </a:extLst>
          </p:cNvPr>
          <p:cNvSpPr txBox="1"/>
          <p:nvPr/>
        </p:nvSpPr>
        <p:spPr>
          <a:xfrm>
            <a:off x="1168434" y="345323"/>
            <a:ext cx="81208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Grasshair: the blurring of human/plant boundaries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E49146-B3FE-4FBF-810C-7444A7B1BBEA}"/>
              </a:ext>
            </a:extLst>
          </p:cNvPr>
          <p:cNvSpPr txBox="1"/>
          <p:nvPr/>
        </p:nvSpPr>
        <p:spPr>
          <a:xfrm>
            <a:off x="466885" y="2682168"/>
            <a:ext cx="82358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Creating a head of grassy hair that would ‘go for a walk.</a:t>
            </a:r>
          </a:p>
          <a:p>
            <a:endParaRPr lang="en-GB" dirty="0"/>
          </a:p>
          <a:p>
            <a:r>
              <a:rPr lang="en-GB" dirty="0"/>
              <a:t>From seed, water, air, light.  </a:t>
            </a:r>
          </a:p>
          <a:p>
            <a:endParaRPr lang="en-GB" dirty="0"/>
          </a:p>
          <a:p>
            <a:r>
              <a:rPr lang="en-GB" dirty="0"/>
              <a:t>Ingold: ‘follow the materials’ (2010: 8)</a:t>
            </a:r>
          </a:p>
          <a:p>
            <a:endParaRPr lang="en-GB" dirty="0"/>
          </a:p>
          <a:p>
            <a:r>
              <a:rPr lang="en-GB" dirty="0"/>
              <a:t>Though Ingold (2010) would see entanglements in a different </a:t>
            </a:r>
          </a:p>
          <a:p>
            <a:r>
              <a:rPr lang="en-GB" dirty="0"/>
              <a:t>way to Van der Veen (2014), the result of both entangled and entwined </a:t>
            </a:r>
          </a:p>
          <a:p>
            <a:r>
              <a:rPr lang="en-GB" dirty="0"/>
              <a:t>relationships stems from the materiality of substances.</a:t>
            </a:r>
          </a:p>
          <a:p>
            <a:endParaRPr lang="en-GB" dirty="0"/>
          </a:p>
          <a:p>
            <a:r>
              <a:rPr lang="en-GB" dirty="0"/>
              <a:t>Following Ingold (2010) the grass-in-its growing, becomes as it </a:t>
            </a:r>
          </a:p>
          <a:p>
            <a:r>
              <a:rPr lang="en-GB" dirty="0"/>
              <a:t>exchanges materials at the interface of its ‘thingness’ with </a:t>
            </a:r>
          </a:p>
          <a:p>
            <a:r>
              <a:rPr lang="en-GB" dirty="0"/>
              <a:t>other material flows.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602632-5B70-4630-AE3E-06AD4C6512DA}"/>
              </a:ext>
            </a:extLst>
          </p:cNvPr>
          <p:cNvSpPr txBox="1"/>
          <p:nvPr/>
        </p:nvSpPr>
        <p:spPr>
          <a:xfrm>
            <a:off x="10048919" y="4628271"/>
            <a:ext cx="2109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(Photo: C. Parks, 2018)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78A7EDD-D919-4745-8CD2-052BD14FC3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DD52043-C489-43E5-871B-6D62411C14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4590" y="1399916"/>
            <a:ext cx="4160788" cy="312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517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677"/>
    </mc:Choice>
    <mc:Fallback xmlns="">
      <p:transition spd="slow" advTm="149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FAA4EB7-4E24-4D30-B81D-FA2E5D2940D1}"/>
              </a:ext>
            </a:extLst>
          </p:cNvPr>
          <p:cNvSpPr txBox="1"/>
          <p:nvPr/>
        </p:nvSpPr>
        <p:spPr>
          <a:xfrm>
            <a:off x="437322" y="1630017"/>
            <a:ext cx="112842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Van der Veen(2014): ‘[W]hile the process of domestication has often been regarded as a process brought about by people, we might equally consider it something that plants and animals have done to us, ‘a clever evolutionary strategy for advancing their own interests’’ (2014: 801)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Diamond (1987) believes that adopting agriculture was a ’mistake’ and hunter gatherers lived a far easier life, but the agricultural revolution spread with the emergence of domesticated plants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Maintaining  grazing land became an embodied experience, involving farmers in keeping spaces clear of weeds and preventing the encroachment of trees and bushes.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CFF9CB-041F-4181-8258-4F472A9095AD}"/>
              </a:ext>
            </a:extLst>
          </p:cNvPr>
          <p:cNvSpPr txBox="1"/>
          <p:nvPr/>
        </p:nvSpPr>
        <p:spPr>
          <a:xfrm>
            <a:off x="1020417" y="834887"/>
            <a:ext cx="6205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Phyto-philia Relationship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94AA72A-FD7A-499B-83B3-6F84E24E9D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3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057"/>
    </mc:Choice>
    <mc:Fallback xmlns="">
      <p:transition spd="slow" advTm="135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4C719-2AE8-4409-839F-552A83C86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40194"/>
            <a:ext cx="9905998" cy="1416328"/>
          </a:xfrm>
        </p:spPr>
        <p:txBody>
          <a:bodyPr>
            <a:normAutofit/>
          </a:bodyPr>
          <a:lstStyle/>
          <a:p>
            <a:r>
              <a:rPr lang="en-GB" sz="4000" dirty="0"/>
              <a:t>combining materialities and becoming a thing.  Processes 1: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29E00C-8696-4AB1-BBC8-6DAE0F739753}"/>
              </a:ext>
            </a:extLst>
          </p:cNvPr>
          <p:cNvSpPr txBox="1"/>
          <p:nvPr/>
        </p:nvSpPr>
        <p:spPr>
          <a:xfrm>
            <a:off x="3193774" y="6091031"/>
            <a:ext cx="2109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(Photo: C. Parks, 2018)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0A97E2-7976-46CD-8AED-7305D514C097}"/>
              </a:ext>
            </a:extLst>
          </p:cNvPr>
          <p:cNvSpPr txBox="1"/>
          <p:nvPr/>
        </p:nvSpPr>
        <p:spPr>
          <a:xfrm>
            <a:off x="9053272" y="5425111"/>
            <a:ext cx="2109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(Photo: C. Parks, 2018)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F500FB3-56CA-4D6A-BF5E-BD9F3AD62F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575C75A-2F12-4D79-B350-92C2FD288B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1055929" y="2966831"/>
            <a:ext cx="4165600" cy="3124200"/>
          </a:xfr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0B062B8-A7C2-47EC-AD7C-8C40461E0D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9547" y="2141713"/>
            <a:ext cx="4377864" cy="328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432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336"/>
    </mc:Choice>
    <mc:Fallback xmlns="">
      <p:transition spd="slow" advTm="122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1E5913-C88C-4DAF-B8A6-C555DAB4C376}"/>
              </a:ext>
            </a:extLst>
          </p:cNvPr>
          <p:cNvSpPr txBox="1"/>
          <p:nvPr/>
        </p:nvSpPr>
        <p:spPr>
          <a:xfrm>
            <a:off x="942500" y="2464903"/>
            <a:ext cx="3974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Underneath, the roots form a </a:t>
            </a:r>
            <a:r>
              <a:rPr lang="en-GB" i="1" dirty="0"/>
              <a:t>‘meshwork’ </a:t>
            </a:r>
            <a:r>
              <a:rPr lang="en-GB" dirty="0"/>
              <a:t>(Ingold, 2013) of their own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F6A9B6-A14E-40FA-A4D3-94A86ED5083C}"/>
              </a:ext>
            </a:extLst>
          </p:cNvPr>
          <p:cNvSpPr txBox="1"/>
          <p:nvPr/>
        </p:nvSpPr>
        <p:spPr>
          <a:xfrm>
            <a:off x="3286540" y="5964967"/>
            <a:ext cx="2109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(Photo: C. Parks,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CCB217-DB77-44C2-9D3B-11DC5BB324C0}"/>
              </a:ext>
            </a:extLst>
          </p:cNvPr>
          <p:cNvSpPr txBox="1"/>
          <p:nvPr/>
        </p:nvSpPr>
        <p:spPr>
          <a:xfrm>
            <a:off x="942500" y="76969"/>
            <a:ext cx="31422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Processes: 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E9041C-F6A0-41F4-AA83-5CA420042387}"/>
              </a:ext>
            </a:extLst>
          </p:cNvPr>
          <p:cNvSpPr txBox="1"/>
          <p:nvPr/>
        </p:nvSpPr>
        <p:spPr>
          <a:xfrm>
            <a:off x="8924990" y="4736015"/>
            <a:ext cx="2198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(Photo: E. Govier, 2018)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ABDD2B-EE76-4C98-A1EA-CC003454053A}"/>
              </a:ext>
            </a:extLst>
          </p:cNvPr>
          <p:cNvSpPr txBox="1"/>
          <p:nvPr/>
        </p:nvSpPr>
        <p:spPr>
          <a:xfrm>
            <a:off x="6255027" y="675862"/>
            <a:ext cx="51418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Becoming:  grass, wool, water, linen thread. </a:t>
            </a:r>
          </a:p>
          <a:p>
            <a:r>
              <a:rPr lang="en-GB" dirty="0"/>
              <a:t>Plaster cast: Modroc bandage </a:t>
            </a:r>
          </a:p>
          <a:p>
            <a:r>
              <a:rPr lang="en-GB" dirty="0"/>
              <a:t>and water.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FFC92F-957B-44FF-99FB-64F16086CD7C}"/>
              </a:ext>
            </a:extLst>
          </p:cNvPr>
          <p:cNvSpPr txBox="1"/>
          <p:nvPr/>
        </p:nvSpPr>
        <p:spPr>
          <a:xfrm>
            <a:off x="5512903" y="5228030"/>
            <a:ext cx="66495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Are the materials agents - or do they </a:t>
            </a:r>
          </a:p>
          <a:p>
            <a:r>
              <a:rPr lang="en-GB" sz="2800" dirty="0"/>
              <a:t>take part of material flows 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5367E4-297E-4B8D-9A5B-86C5D148C76D}"/>
              </a:ext>
            </a:extLst>
          </p:cNvPr>
          <p:cNvSpPr txBox="1"/>
          <p:nvPr/>
        </p:nvSpPr>
        <p:spPr>
          <a:xfrm>
            <a:off x="556592" y="1414526"/>
            <a:ext cx="50754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Vibrant matter?  Is Bennett (2010) right?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B91232A-D77E-4D9B-ADEE-3E3E738B86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9489402-26E8-4005-A14C-9A93D42C23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5761" y="1590061"/>
            <a:ext cx="4232685" cy="317800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569F83D-2A09-433E-9D21-8466546E46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85438" y="3150647"/>
            <a:ext cx="3749040" cy="281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29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363"/>
    </mc:Choice>
    <mc:Fallback xmlns="">
      <p:transition spd="slow" advTm="207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28C7E4C3-240A-4383-B1F8-2B174BF4A47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5253956" y="2167836"/>
            <a:ext cx="5496301" cy="33366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A71899-8D5E-45E1-8780-336F1A207F85}"/>
              </a:ext>
            </a:extLst>
          </p:cNvPr>
          <p:cNvSpPr txBox="1"/>
          <p:nvPr/>
        </p:nvSpPr>
        <p:spPr>
          <a:xfrm>
            <a:off x="1961322" y="887896"/>
            <a:ext cx="931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Porosity as an embodied experience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56B8ED-08C2-42A5-9AC1-5DC5725D3AD2}"/>
              </a:ext>
            </a:extLst>
          </p:cNvPr>
          <p:cNvSpPr txBox="1"/>
          <p:nvPr/>
        </p:nvSpPr>
        <p:spPr>
          <a:xfrm>
            <a:off x="1086678" y="2597426"/>
            <a:ext cx="26901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chance to experience porosity</a:t>
            </a:r>
          </a:p>
          <a:p>
            <a:endParaRPr lang="en-GB" dirty="0"/>
          </a:p>
          <a:p>
            <a:r>
              <a:rPr lang="en-GB" dirty="0"/>
              <a:t>Feeling the materiality</a:t>
            </a:r>
          </a:p>
          <a:p>
            <a:r>
              <a:rPr lang="en-GB" dirty="0"/>
              <a:t>From the inside</a:t>
            </a:r>
          </a:p>
          <a:p>
            <a:endParaRPr lang="en-GB" dirty="0"/>
          </a:p>
          <a:p>
            <a:r>
              <a:rPr lang="en-GB" dirty="0"/>
              <a:t>‘Being open and attuned to porosity’ Barrett (2013: 419))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A69276-9FC6-4A69-800D-280CEAE20CDE}"/>
              </a:ext>
            </a:extLst>
          </p:cNvPr>
          <p:cNvSpPr txBox="1"/>
          <p:nvPr/>
        </p:nvSpPr>
        <p:spPr>
          <a:xfrm>
            <a:off x="8002106" y="5504485"/>
            <a:ext cx="2941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(YouTube Video: S. Moyes 2018)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12F6F3F-4340-41FE-B222-6E9D018C177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3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724"/>
    </mc:Choice>
    <mc:Fallback xmlns="">
      <p:transition spd="slow" advTm="120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D02394-B11F-4088-AE24-BEF27F9C6C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5703" y="1815547"/>
            <a:ext cx="3701775" cy="27763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C0AE5A-4A71-479D-A8A3-8417D37A13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3707" y="2575477"/>
            <a:ext cx="3493769" cy="24955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5E92E3A-6CCD-450F-A28A-798761093CC1}"/>
              </a:ext>
            </a:extLst>
          </p:cNvPr>
          <p:cNvSpPr txBox="1"/>
          <p:nvPr/>
        </p:nvSpPr>
        <p:spPr>
          <a:xfrm>
            <a:off x="2888646" y="4614156"/>
            <a:ext cx="20906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(Business Insider, 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FA5A4B-185E-4BB0-BFFA-A1843A5D34A7}"/>
              </a:ext>
            </a:extLst>
          </p:cNvPr>
          <p:cNvSpPr txBox="1"/>
          <p:nvPr/>
        </p:nvSpPr>
        <p:spPr>
          <a:xfrm>
            <a:off x="8760814" y="5071026"/>
            <a:ext cx="16129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(Redback, 2015)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845335-96D5-4CB4-9D04-E083CAE2D4DD}"/>
              </a:ext>
            </a:extLst>
          </p:cNvPr>
          <p:cNvSpPr txBox="1"/>
          <p:nvPr/>
        </p:nvSpPr>
        <p:spPr>
          <a:xfrm>
            <a:off x="1245704" y="808383"/>
            <a:ext cx="4002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Chinese fashion for growing plants….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D6E7F5-42FA-42BD-9CB7-13AC0E136157}"/>
              </a:ext>
            </a:extLst>
          </p:cNvPr>
          <p:cNvSpPr txBox="1"/>
          <p:nvPr/>
        </p:nvSpPr>
        <p:spPr>
          <a:xfrm>
            <a:off x="6833708" y="1639379"/>
            <a:ext cx="42186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Parisian scene looks impressive but…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27CD98-7175-4D40-B88F-97E0E1D86BF9}"/>
              </a:ext>
            </a:extLst>
          </p:cNvPr>
          <p:cNvSpPr txBox="1"/>
          <p:nvPr/>
        </p:nvSpPr>
        <p:spPr>
          <a:xfrm>
            <a:off x="1350499" y="5224914"/>
            <a:ext cx="32928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…in tiny pots on hair clips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DDED2E-3F4C-4066-8C2B-5455D0E4767B}"/>
              </a:ext>
            </a:extLst>
          </p:cNvPr>
          <p:cNvSpPr txBox="1"/>
          <p:nvPr/>
        </p:nvSpPr>
        <p:spPr>
          <a:xfrm>
            <a:off x="6833707" y="5560900"/>
            <a:ext cx="33153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…it is a composite image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2979DF5-9DE9-4923-9E13-6084AD7B66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98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971"/>
    </mc:Choice>
    <mc:Fallback xmlns="">
      <p:transition spd="slow" advTm="147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E2D133D-D891-45BB-9F11-5981377417FA}"/>
              </a:ext>
            </a:extLst>
          </p:cNvPr>
          <p:cNvSpPr txBox="1"/>
          <p:nvPr/>
        </p:nvSpPr>
        <p:spPr>
          <a:xfrm>
            <a:off x="3896139" y="398542"/>
            <a:ext cx="5511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The walk around Lampeter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7D0C2C-9D84-4034-AC20-FCF82501392F}"/>
              </a:ext>
            </a:extLst>
          </p:cNvPr>
          <p:cNvSpPr txBox="1"/>
          <p:nvPr/>
        </p:nvSpPr>
        <p:spPr>
          <a:xfrm>
            <a:off x="728870" y="4537765"/>
            <a:ext cx="21866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(Photo: E. Govier, 2018)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8863D1-7131-437A-BEBC-FD74691512BF}"/>
              </a:ext>
            </a:extLst>
          </p:cNvPr>
          <p:cNvSpPr txBox="1"/>
          <p:nvPr/>
        </p:nvSpPr>
        <p:spPr>
          <a:xfrm rot="10800000" flipV="1">
            <a:off x="8711882" y="6265524"/>
            <a:ext cx="27697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(Photo: S. Moyes, 2018)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B4D598-656E-4B7A-A365-85840AB615CF}"/>
              </a:ext>
            </a:extLst>
          </p:cNvPr>
          <p:cNvSpPr txBox="1"/>
          <p:nvPr/>
        </p:nvSpPr>
        <p:spPr>
          <a:xfrm>
            <a:off x="556591" y="649357"/>
            <a:ext cx="23358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Rain, air and light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6F98DD-83D8-4071-9154-75F02298DB0F}"/>
              </a:ext>
            </a:extLst>
          </p:cNvPr>
          <p:cNvSpPr txBox="1"/>
          <p:nvPr/>
        </p:nvSpPr>
        <p:spPr>
          <a:xfrm>
            <a:off x="8210777" y="1312482"/>
            <a:ext cx="27895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Meeting the relatives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2845913-3098-4B0D-BF54-309B59E9AD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EFC915-F52B-4919-AEFA-E680B32F7D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1540" y="1045101"/>
            <a:ext cx="2622773" cy="34970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8D1875-8E2C-4579-B167-BCEA6279A6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94849" y="1820314"/>
            <a:ext cx="2501487" cy="44452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F0D8108-1828-4972-9096-F1D33B109F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34857" y="2195290"/>
            <a:ext cx="2916176" cy="388823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8789C71-347F-4D28-83F0-8204BFB26655}"/>
              </a:ext>
            </a:extLst>
          </p:cNvPr>
          <p:cNvSpPr txBox="1"/>
          <p:nvPr/>
        </p:nvSpPr>
        <p:spPr>
          <a:xfrm>
            <a:off x="4334857" y="1820314"/>
            <a:ext cx="19527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College Street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946688-ADA2-4073-A283-32D8A9C708EE}"/>
              </a:ext>
            </a:extLst>
          </p:cNvPr>
          <p:cNvSpPr txBox="1"/>
          <p:nvPr/>
        </p:nvSpPr>
        <p:spPr>
          <a:xfrm>
            <a:off x="5117225" y="6083525"/>
            <a:ext cx="2198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(Photo: E. </a:t>
            </a:r>
            <a:r>
              <a:rPr lang="en-GB" sz="1400" dirty="0" err="1"/>
              <a:t>Govier</a:t>
            </a:r>
            <a:r>
              <a:rPr lang="en-GB" sz="14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1965639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194"/>
    </mc:Choice>
    <mc:Fallback xmlns="">
      <p:transition spd="slow" advTm="316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C7D50-4A97-4C78-9EE7-E9B475A3E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19270"/>
            <a:ext cx="9905998" cy="742121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B619D-F583-41CF-B550-4EDBE3DD0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086678"/>
            <a:ext cx="9905998" cy="53141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Barrett, M. J. (2013). Researching Through porosity: An Animist Research Methodology. In Harvey, G. </a:t>
            </a:r>
            <a:r>
              <a:rPr lang="en-GB" sz="1600" i="1" dirty="0"/>
              <a:t>The Handbook of Contemporary Animism. </a:t>
            </a:r>
            <a:r>
              <a:rPr lang="en-GB" sz="1600" dirty="0"/>
              <a:t>Durham: Acumen.</a:t>
            </a:r>
          </a:p>
          <a:p>
            <a:pPr marL="0" indent="0">
              <a:buNone/>
            </a:pPr>
            <a:r>
              <a:rPr lang="en-GB" sz="1600" dirty="0"/>
              <a:t>Bennett, J. (2010). </a:t>
            </a:r>
            <a:r>
              <a:rPr lang="en-GB" sz="1600" i="1" dirty="0"/>
              <a:t>Vibrant Matter: A Political Ecology of Things</a:t>
            </a:r>
            <a:r>
              <a:rPr lang="en-GB" sz="1600" dirty="0"/>
              <a:t>. Durham: Duke University Press.</a:t>
            </a:r>
          </a:p>
          <a:p>
            <a:pPr marL="0" indent="0">
              <a:buNone/>
            </a:pPr>
            <a:r>
              <a:rPr lang="en-GB" sz="1600" dirty="0"/>
              <a:t>Business Insider (2015). China is obsessed with a hair accessory that looks like tiny plants are sprouting from people's heads. </a:t>
            </a:r>
            <a:r>
              <a:rPr lang="en-GB" sz="1600" i="1" dirty="0"/>
              <a:t>Business Insider</a:t>
            </a:r>
            <a:r>
              <a:rPr lang="en-GB" sz="1600" dirty="0"/>
              <a:t>.  Available at: http://uk.businessinsider.com/chinas-obsession-with-plant-and-flower-hair-clips-2015-10?op=0.  (Accessed: 1 March 2018) </a:t>
            </a:r>
          </a:p>
          <a:p>
            <a:pPr marL="0" indent="0">
              <a:buNone/>
            </a:pPr>
            <a:r>
              <a:rPr lang="en-GB" sz="1600" dirty="0"/>
              <a:t>Diamond, J. M. (2010). The Worst Mistake in the History of the Human Race. </a:t>
            </a:r>
            <a:r>
              <a:rPr lang="en-GB" sz="1600" i="1" dirty="0"/>
              <a:t>Discover Magazine</a:t>
            </a:r>
            <a:r>
              <a:rPr lang="en-GB" sz="1600" dirty="0"/>
              <a:t>, May, 64-66. </a:t>
            </a:r>
          </a:p>
          <a:p>
            <a:pPr marL="0" indent="0">
              <a:buNone/>
            </a:pPr>
            <a:r>
              <a:rPr lang="en-GB" sz="1600" dirty="0"/>
              <a:t>Ingold, T. (2013). </a:t>
            </a:r>
            <a:r>
              <a:rPr lang="en-GB" sz="1600" i="1" dirty="0"/>
              <a:t>Making: Anthropology, Archaeology, Art and Architecture</a:t>
            </a:r>
            <a:r>
              <a:rPr lang="en-GB" sz="1600" dirty="0"/>
              <a:t>. London: Routledge.</a:t>
            </a:r>
          </a:p>
          <a:p>
            <a:pPr marL="0" indent="0">
              <a:buNone/>
            </a:pPr>
            <a:r>
              <a:rPr lang="en-GB" sz="1600" dirty="0" err="1"/>
              <a:t>Gell</a:t>
            </a:r>
            <a:r>
              <a:rPr lang="en-GB" sz="1600" dirty="0"/>
              <a:t>, A. (1998). </a:t>
            </a:r>
            <a:r>
              <a:rPr lang="en-GB" sz="1600" i="1" dirty="0"/>
              <a:t>Art and agency: An anthropological theory.</a:t>
            </a:r>
            <a:r>
              <a:rPr lang="en-GB" sz="1600" dirty="0"/>
              <a:t> Oxford: Clarendon.</a:t>
            </a:r>
          </a:p>
          <a:p>
            <a:pPr marL="0" indent="0">
              <a:buNone/>
            </a:pPr>
            <a:r>
              <a:rPr lang="en-GB" sz="1600" dirty="0"/>
              <a:t>Redback, C. (2015). </a:t>
            </a:r>
            <a:r>
              <a:rPr lang="en-GB" sz="1600" i="1" dirty="0"/>
              <a:t>Plants Growing from Heads Photography</a:t>
            </a:r>
            <a:r>
              <a:rPr lang="en-GB" sz="1600" dirty="0"/>
              <a:t>. Available at: http://www.fubiz.net/2015/02/19/plants-growing-from-heads-photography/plants-growing-from-heads-photography_2/ (Accessed: 1 March 2018)</a:t>
            </a:r>
          </a:p>
          <a:p>
            <a:pPr marL="0" indent="0">
              <a:buNone/>
            </a:pPr>
            <a:r>
              <a:rPr lang="en-GB" sz="1600" dirty="0"/>
              <a:t>Van der Veen, M. (2014). The Materiality of Plants: Plant–People Entanglements. </a:t>
            </a:r>
            <a:r>
              <a:rPr lang="en-GB" sz="1600" i="1" dirty="0"/>
              <a:t>World archaeology</a:t>
            </a:r>
            <a:r>
              <a:rPr lang="en-GB" sz="1600" dirty="0"/>
              <a:t>, 46(5), 799-812</a:t>
            </a:r>
          </a:p>
        </p:txBody>
      </p:sp>
    </p:spTree>
    <p:extLst>
      <p:ext uri="{BB962C8B-B14F-4D97-AF65-F5344CB8AC3E}">
        <p14:creationId xmlns:p14="http://schemas.microsoft.com/office/powerpoint/2010/main" val="13379018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2635</TotalTime>
  <Words>704</Words>
  <Application>Microsoft Office PowerPoint</Application>
  <PresentationFormat>Widescreen</PresentationFormat>
  <Paragraphs>75</Paragraphs>
  <Slides>8</Slides>
  <Notes>3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Century Gothic</vt:lpstr>
      <vt:lpstr>Mesh</vt:lpstr>
      <vt:lpstr>PowerPoint Presentation</vt:lpstr>
      <vt:lpstr>PowerPoint Presentation</vt:lpstr>
      <vt:lpstr>combining materialities and becoming a thing.  Processes 1:  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Colin</dc:creator>
  <cp:lastModifiedBy>Colin</cp:lastModifiedBy>
  <cp:revision>41</cp:revision>
  <dcterms:created xsi:type="dcterms:W3CDTF">2018-04-25T15:40:56Z</dcterms:created>
  <dcterms:modified xsi:type="dcterms:W3CDTF">2018-05-11T09:18:36Z</dcterms:modified>
</cp:coreProperties>
</file>