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279" r:id="rId4"/>
    <p:sldId id="280" r:id="rId5"/>
    <p:sldId id="281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2" d="100"/>
          <a:sy n="82" d="100"/>
        </p:scale>
        <p:origin x="957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10-12T11:45:12.4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9 109 6448 0 0,'0'0'288'0'0,"0"-9"56"0"0,0 9-280 0 0,0-8-64 0 0,0-4 0 0 0,0-1 0 0 0,0 5 288 0 0,0-4 48 0 0,0 3 8 0 0,0 9 0 0 0,0-9-688 0 0,-5 3-136 0 0,2-8-24 0 0,3 5-8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10-12T11:41:19.9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39 5064 0 0,'0'0'448'0'0,"0"0"-352"0"0,0 0-96 0 0,0 0 0 0 0,0 0 704 0 0,0 0 120 0 0,0 0 24 0 0,0 0 8 0 0,5-9-944 0 0,-1 0-184 0 0,1 1-40 0 0,0-4-2984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10-12T11:41:46.2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15200 0 0,'0'0'1351'0'0,"0"0"-1079"0"0,0 0-272 0 0,0 0-6703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10-12T11:41:12.9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 22 3224 0 0,'0'0'288'0'0,"0"0"-288"0"0,0 0 0 0 0,0 0 0 0 0,0 0 520 0 0,0 0 56 0 0,0 0 0 0 0,-6-7-1880 0 0,1-7-376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76" Type="http://schemas.openxmlformats.org/officeDocument/2006/relationships/customXml" Target="../ink/ink4.xml"/><Relationship Id="rId12" Type="http://schemas.openxmlformats.org/officeDocument/2006/relationships/customXml" Target="../ink/ink2.xml"/><Relationship Id="rId2" Type="http://schemas.openxmlformats.org/officeDocument/2006/relationships/customXml" Target="../ink/ink1.xml"/><Relationship Id="rId54" Type="http://schemas.openxmlformats.org/officeDocument/2006/relationships/customXml" Target="../ink/ink3.xml"/><Relationship Id="rId75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7.png"/><Relationship Id="rId53" Type="http://schemas.openxmlformats.org/officeDocument/2006/relationships/image" Target="../media/image28.png"/><Relationship Id="rId99" Type="http://schemas.openxmlformats.org/officeDocument/2006/relationships/image" Target="../media/image51.png"/><Relationship Id="rId100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Strategy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A2A0B-E761-4956-8F28-7164AD0DF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A6BA82-B358-4E07-89C2-8D1AFE8F6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FC7EA6D3-85AC-40AA-BD9E-8854FE6C328A}"/>
                  </a:ext>
                </a:extLst>
              </p14:cNvPr>
              <p14:cNvContentPartPr/>
              <p14:nvPr/>
            </p14:nvContentPartPr>
            <p14:xfrm>
              <a:off x="5052530" y="4757772"/>
              <a:ext cx="3600" cy="3960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FC7EA6D3-85AC-40AA-BD9E-8854FE6C328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043890" y="4748772"/>
                <a:ext cx="21240" cy="57240"/>
              </a:xfrm>
              <a:prstGeom prst="rect">
                <a:avLst/>
              </a:prstGeom>
            </p:spPr>
          </p:pic>
        </mc:Fallback>
      </mc:AlternateContent>
      <p:grpSp>
        <p:nvGrpSpPr>
          <p:cNvPr id="120" name="Group 119">
            <a:extLst>
              <a:ext uri="{FF2B5EF4-FFF2-40B4-BE49-F238E27FC236}">
                <a16:creationId xmlns:a16="http://schemas.microsoft.com/office/drawing/2014/main" id="{75FAAD93-ED88-4FD1-9A72-BDE596B73996}"/>
              </a:ext>
            </a:extLst>
          </p:cNvPr>
          <p:cNvGrpSpPr/>
          <p:nvPr/>
        </p:nvGrpSpPr>
        <p:grpSpPr>
          <a:xfrm>
            <a:off x="3763010" y="1395372"/>
            <a:ext cx="4305600" cy="3945960"/>
            <a:chOff x="3763010" y="1395372"/>
            <a:chExt cx="4305600" cy="3945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131C9ABE-D59C-4A85-A2E8-7EDAA7903965}"/>
                    </a:ext>
                  </a:extLst>
                </p14:cNvPr>
                <p14:cNvContentPartPr/>
                <p14:nvPr/>
              </p14:nvContentPartPr>
              <p14:xfrm>
                <a:off x="3867410" y="5327292"/>
                <a:ext cx="7200" cy="140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131C9ABE-D59C-4A85-A2E8-7EDAA7903965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858410" y="5318652"/>
                  <a:ext cx="24840" cy="3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8687888F-A0EE-4BE6-9CEF-C95CEADB1560}"/>
                    </a:ext>
                  </a:extLst>
                </p14:cNvPr>
                <p14:cNvContentPartPr/>
                <p14:nvPr/>
              </p14:nvContentPartPr>
              <p14:xfrm>
                <a:off x="8068250" y="3278532"/>
                <a:ext cx="360" cy="36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8687888F-A0EE-4BE6-9CEF-C95CEADB1560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059250" y="3269532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3E815601-9E0F-41F4-800F-6F68D4F06D90}"/>
                    </a:ext>
                  </a:extLst>
                </p14:cNvPr>
                <p14:cNvContentPartPr/>
                <p14:nvPr/>
              </p14:nvContentPartPr>
              <p14:xfrm>
                <a:off x="3763010" y="1395372"/>
                <a:ext cx="3960" cy="792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3E815601-9E0F-41F4-800F-6F68D4F06D90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3754010" y="1386732"/>
                  <a:ext cx="21600" cy="2556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1026" name="Picture 2" descr="Image result for perceptual graph">
            <a:extLst>
              <a:ext uri="{FF2B5EF4-FFF2-40B4-BE49-F238E27FC236}">
                <a16:creationId xmlns:a16="http://schemas.microsoft.com/office/drawing/2014/main" id="{4C584E8A-0B60-4BD8-A7CA-7D9FDFC225B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10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6525"/>
            <a:ext cx="8393783" cy="542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240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96752"/>
            <a:ext cx="7548327" cy="4249254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4824536" cy="4062207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Pioneers in the Introduction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market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Niche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Skimming and early withdrawal strategy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r>
              <a:rPr lang="en-GB" dirty="0"/>
              <a:t>Flanker strategy (Fighter Branding or Multi Branding)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 </a:t>
            </a:r>
            <a:r>
              <a:rPr lang="en-GB" sz="1400" dirty="0"/>
              <a:t>(A </a:t>
            </a:r>
            <a:r>
              <a:rPr lang="en-GB" sz="1400" b="1" dirty="0"/>
              <a:t>frontal attack strategy</a:t>
            </a:r>
            <a:r>
              <a:rPr lang="en-GB" sz="1400" dirty="0"/>
              <a:t> in marketing focuses on a challenger taking on the market leader head-on. This means focusing on your competitors' strengths and matching your own pricing, products, marketing, and promotions to the leading brand)</a:t>
            </a:r>
            <a:endParaRPr lang="en-GB" dirty="0"/>
          </a:p>
          <a:p>
            <a:r>
              <a:rPr lang="en-GB" dirty="0"/>
              <a:t>Leapfrog Strategy </a:t>
            </a:r>
            <a:r>
              <a:rPr lang="en-GB" sz="1400" dirty="0"/>
              <a:t>(</a:t>
            </a:r>
            <a:r>
              <a:rPr lang="en-GB" sz="1400" b="1" dirty="0"/>
              <a:t>Leapfrogging</a:t>
            </a:r>
            <a:r>
              <a:rPr lang="en-GB" sz="1400" dirty="0"/>
              <a:t> occurs when a nation bypasses traditional stages of development to either jump directly to the latest technologies (stage-skipping) or explore an alternative path of technological development involving emerging technologies with new benefits and new opportunities (path-creating)</a:t>
            </a:r>
            <a:endParaRPr lang="en-GB" dirty="0"/>
          </a:p>
          <a:p>
            <a:r>
              <a:rPr lang="en-GB" dirty="0"/>
              <a:t>Flank Attack  </a:t>
            </a:r>
            <a:r>
              <a:rPr lang="en-GB" sz="1400" dirty="0"/>
              <a:t>(A competitive marketing </a:t>
            </a:r>
            <a:r>
              <a:rPr lang="en-GB" sz="1400" b="1" dirty="0"/>
              <a:t>strategy</a:t>
            </a:r>
            <a:r>
              <a:rPr lang="en-GB" sz="1400" dirty="0"/>
              <a:t> in which one company </a:t>
            </a:r>
            <a:r>
              <a:rPr lang="en-GB" sz="1400" b="1" dirty="0"/>
              <a:t>attacks</a:t>
            </a:r>
            <a:r>
              <a:rPr lang="en-GB" sz="1400" dirty="0"/>
              <a:t> another in a weak spot, commonly by paying maximum attention to either a geographic region or a market segment in which the rival is under-performing)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4"/>
          </a:xfrm>
        </p:spPr>
        <p:txBody>
          <a:bodyPr/>
          <a:lstStyle/>
          <a:p>
            <a:r>
              <a:rPr lang="en-GB" dirty="0"/>
              <a:t>Increased penetration strategy </a:t>
            </a:r>
            <a:r>
              <a:rPr lang="en-GB" sz="1400" dirty="0"/>
              <a:t>(</a:t>
            </a:r>
            <a:r>
              <a:rPr lang="en-GB" sz="1400" b="1" dirty="0"/>
              <a:t>Penetration strategy</a:t>
            </a:r>
            <a:r>
              <a:rPr lang="en-GB" sz="1400" dirty="0"/>
              <a:t> is the concept of taking aggressive action to greatly expand one's share of total sales in a market. The resulting </a:t>
            </a:r>
            <a:r>
              <a:rPr lang="en-GB" sz="1400" b="1" dirty="0"/>
              <a:t>increased</a:t>
            </a:r>
            <a:r>
              <a:rPr lang="en-GB" sz="1400" dirty="0"/>
              <a:t> sales volume typically allows a business to produce goods or obtain merchandise at lower cost, thereby allowing it to generate a higher profit percentage)</a:t>
            </a:r>
            <a:endParaRPr lang="en-GB" dirty="0"/>
          </a:p>
          <a:p>
            <a:r>
              <a:rPr lang="en-GB" dirty="0"/>
              <a:t>Extended Use Strategy </a:t>
            </a:r>
            <a:r>
              <a:rPr lang="en-GB" sz="1400" dirty="0"/>
              <a:t>(Extended use or brand stretching is a marketing </a:t>
            </a:r>
            <a:r>
              <a:rPr lang="en-GB" sz="1400" b="1" dirty="0"/>
              <a:t>strategy</a:t>
            </a:r>
            <a:r>
              <a:rPr lang="en-GB" sz="1400" dirty="0"/>
              <a:t> in which a firm marketing a product with a well-developed image </a:t>
            </a:r>
            <a:r>
              <a:rPr lang="en-GB" sz="1400" b="1" dirty="0"/>
              <a:t>uses</a:t>
            </a:r>
            <a:r>
              <a:rPr lang="en-GB" sz="1400" dirty="0"/>
              <a:t> the same brand name in a different product category. The new product is called a spin-off. Organizations </a:t>
            </a:r>
            <a:r>
              <a:rPr lang="en-GB" sz="1400" b="1" dirty="0"/>
              <a:t>use</a:t>
            </a:r>
            <a:r>
              <a:rPr lang="en-GB" sz="1400" dirty="0"/>
              <a:t> this </a:t>
            </a:r>
            <a:r>
              <a:rPr lang="en-GB" sz="1400" b="1" dirty="0"/>
              <a:t>strategy</a:t>
            </a:r>
            <a:r>
              <a:rPr lang="en-GB" sz="1400" dirty="0"/>
              <a:t> to increase and leverage brand equity (definition: the net worth and </a:t>
            </a:r>
            <a:r>
              <a:rPr lang="en-GB" sz="1400" b="1" dirty="0"/>
              <a:t>long-term)</a:t>
            </a:r>
            <a:endParaRPr lang="en-GB" dirty="0"/>
          </a:p>
          <a:p>
            <a:r>
              <a:rPr lang="en-GB" dirty="0"/>
              <a:t>Global market expansion strategy </a:t>
            </a:r>
            <a:r>
              <a:rPr lang="en-GB" sz="1400" dirty="0"/>
              <a:t>(</a:t>
            </a:r>
            <a:r>
              <a:rPr lang="en-GB" sz="1400" b="1" dirty="0"/>
              <a:t>International expansion</a:t>
            </a:r>
            <a:r>
              <a:rPr lang="en-GB" sz="1400" dirty="0"/>
              <a:t> strategies are formal, multi-level </a:t>
            </a:r>
            <a:r>
              <a:rPr lang="en-GB" sz="1400" b="1" dirty="0"/>
              <a:t>strategic</a:t>
            </a:r>
            <a:r>
              <a:rPr lang="en-GB" sz="1400" dirty="0"/>
              <a:t> plans that businesses use to enter an overseas </a:t>
            </a:r>
            <a:r>
              <a:rPr lang="en-GB" sz="1400" b="1" dirty="0"/>
              <a:t>market</a:t>
            </a:r>
            <a:r>
              <a:rPr lang="en-GB" sz="1400" dirty="0"/>
              <a:t>, establish a growing presence, and become quickly profitable. ... A competitive analysis, vetting your </a:t>
            </a:r>
            <a:r>
              <a:rPr lang="en-GB" sz="1400" b="1" dirty="0"/>
              <a:t>business</a:t>
            </a:r>
            <a:r>
              <a:rPr lang="en-GB" sz="1400" dirty="0"/>
              <a:t> offerings and operations against industry competition in the new </a:t>
            </a:r>
            <a:r>
              <a:rPr lang="en-GB" sz="1400" b="1" dirty="0"/>
              <a:t>market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Decline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Harvesting Strategy (</a:t>
            </a:r>
            <a:r>
              <a:rPr lang="en-GB" sz="1400" dirty="0"/>
              <a:t>A </a:t>
            </a:r>
            <a:r>
              <a:rPr lang="en-GB" sz="1400" b="1" dirty="0"/>
              <a:t>harvest strategy</a:t>
            </a:r>
            <a:r>
              <a:rPr lang="en-GB" sz="1400" dirty="0"/>
              <a:t> is a </a:t>
            </a:r>
            <a:r>
              <a:rPr lang="en-GB" sz="1400" b="1" dirty="0"/>
              <a:t>marketing</a:t>
            </a:r>
            <a:r>
              <a:rPr lang="en-GB" sz="1400" dirty="0"/>
              <a:t> and </a:t>
            </a:r>
            <a:r>
              <a:rPr lang="en-GB" sz="1400" b="1" dirty="0"/>
              <a:t>business strategy</a:t>
            </a:r>
            <a:r>
              <a:rPr lang="en-GB" sz="1400" dirty="0"/>
              <a:t> that involves a reduction or a termination of investments in a product, product line, or line of </a:t>
            </a:r>
            <a:r>
              <a:rPr lang="en-GB" sz="1400" b="1" dirty="0"/>
              <a:t>business</a:t>
            </a:r>
            <a:r>
              <a:rPr lang="en-GB" sz="1400" dirty="0"/>
              <a:t> so that the entities involved can reap—or, </a:t>
            </a:r>
            <a:r>
              <a:rPr lang="en-GB" sz="1400" b="1" dirty="0"/>
              <a:t>harvest</a:t>
            </a:r>
            <a:r>
              <a:rPr lang="en-GB" sz="1400" dirty="0"/>
              <a:t>—the maximum profits)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Niche Strategy – </a:t>
            </a:r>
            <a:r>
              <a:rPr lang="en-GB" sz="1400" dirty="0"/>
              <a:t>(</a:t>
            </a:r>
            <a:r>
              <a:rPr lang="en-GB" sz="1400" b="1" dirty="0"/>
              <a:t>Niche</a:t>
            </a:r>
            <a:r>
              <a:rPr lang="en-GB" sz="1400" dirty="0"/>
              <a:t> marketing is an advertising </a:t>
            </a:r>
            <a:r>
              <a:rPr lang="en-GB" sz="1400" b="1" dirty="0"/>
              <a:t>strategy</a:t>
            </a:r>
            <a:r>
              <a:rPr lang="en-GB" sz="1400" dirty="0"/>
              <a:t> that focuses on a unique target market. Instead of marketing to everyone who could benefit from a product or service, this </a:t>
            </a:r>
            <a:r>
              <a:rPr lang="en-GB" sz="1400" b="1" dirty="0"/>
              <a:t>strategy</a:t>
            </a:r>
            <a:r>
              <a:rPr lang="en-GB" sz="1400" dirty="0"/>
              <a:t> focuses exclusively on one group—a </a:t>
            </a:r>
            <a:r>
              <a:rPr lang="en-GB" sz="1400" b="1" dirty="0"/>
              <a:t>niche</a:t>
            </a:r>
            <a:r>
              <a:rPr lang="en-GB" sz="1400" dirty="0"/>
              <a:t> market—or demographic of potential customers who would most benefit from the offerings)</a:t>
            </a:r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7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</a:t>
            </a:r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2485</TotalTime>
  <Words>747</Words>
  <Application>Microsoft Office PowerPoint</Application>
  <PresentationFormat>On-screen Show (4:3)</PresentationFormat>
  <Paragraphs>70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LCBB4004</vt:lpstr>
      <vt:lpstr>Corporate Strategy</vt:lpstr>
      <vt:lpstr>Business-Level Strategy</vt:lpstr>
      <vt:lpstr>Marketing Strategy</vt:lpstr>
      <vt:lpstr>PowerPoint Presentation</vt:lpstr>
      <vt:lpstr>Porters Generic Strategy Model</vt:lpstr>
      <vt:lpstr> Cost Leadership </vt:lpstr>
      <vt:lpstr> Differentiation </vt:lpstr>
      <vt:lpstr> Focus </vt:lpstr>
      <vt:lpstr>Product Life Cycle Model</vt:lpstr>
      <vt:lpstr>Strategies for Pioneers in the Introduction stage of the PLC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  <vt:lpstr>Strategies in the Decline stage of the PLC</vt:lpstr>
      <vt:lpstr>Question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Efua Adams </cp:lastModifiedBy>
  <cp:revision>148</cp:revision>
  <cp:lastPrinted>2018-07-09T15:27:01Z</cp:lastPrinted>
  <dcterms:created xsi:type="dcterms:W3CDTF">2002-10-07T19:43:58Z</dcterms:created>
  <dcterms:modified xsi:type="dcterms:W3CDTF">2021-02-16T22:49:35Z</dcterms:modified>
</cp:coreProperties>
</file>