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
  </p:notesMasterIdLst>
  <p:sldIdLst>
    <p:sldId id="256" r:id="rId2"/>
    <p:sldId id="257" r:id="rId3"/>
    <p:sldId id="258" r:id="rId4"/>
    <p:sldId id="259" r:id="rId5"/>
    <p:sldId id="260" r:id="rId6"/>
    <p:sldId id="266" r:id="rId7"/>
    <p:sldId id="261"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1" d="100"/>
          <a:sy n="81" d="100"/>
        </p:scale>
        <p:origin x="70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F0EBB7-E6EB-4A3A-94DB-CB7650EFCE71}" type="datetimeFigureOut">
              <a:rPr lang="en-GB" smtClean="0"/>
              <a:t>10/10/2025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95D230-53F3-4C1D-86A1-68201AFB3E8A}" type="slidenum">
              <a:rPr lang="en-GB" smtClean="0"/>
              <a:t>‹#›</a:t>
            </a:fld>
            <a:endParaRPr lang="en-GB"/>
          </a:p>
        </p:txBody>
      </p:sp>
    </p:spTree>
    <p:extLst>
      <p:ext uri="{BB962C8B-B14F-4D97-AF65-F5344CB8AC3E}">
        <p14:creationId xmlns:p14="http://schemas.microsoft.com/office/powerpoint/2010/main" val="2334836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GB"/>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0FBEB9C2-A0D5-4327-A20C-EA4143C356E1}" type="datetime1">
              <a:rPr lang="en-GB" smtClean="0"/>
              <a:t>10/10/2025</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9B9C3920-C47A-43FB-9A20-C5EC511AE07E}" type="slidenum">
              <a:rPr lang="en-GB" smtClean="0"/>
              <a:t>‹#›</a:t>
            </a:fld>
            <a:endParaRPr lang="en-GB"/>
          </a:p>
        </p:txBody>
      </p:sp>
    </p:spTree>
    <p:extLst>
      <p:ext uri="{BB962C8B-B14F-4D97-AF65-F5344CB8AC3E}">
        <p14:creationId xmlns:p14="http://schemas.microsoft.com/office/powerpoint/2010/main" val="3649183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D2E89AE-A144-4F77-A515-BD56D285E60E}" type="datetime1">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360104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AACBEF2-5CF7-474C-A5BD-976C925DF845}" type="datetime1">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1252240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FBE7C13-16EB-43FB-9E8C-E61D460E0236}" type="datetime1">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1036573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D82B8DB-6751-4855-A71C-18E85742604B}" type="datetime1">
              <a:rPr lang="en-GB" smtClean="0"/>
              <a:t>10/10/2025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881671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2C710E2-82FB-45EF-94D6-3A4B940CC5A1}" type="datetime1">
              <a:rPr lang="en-GB" smtClean="0"/>
              <a:t>10/10/2025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1474493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04CD4E-E4B2-4E75-BFBE-2911CEFE0DA3}" type="datetime1">
              <a:rPr lang="en-GB" smtClean="0"/>
              <a:t>10/10/2025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1673061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GB"/>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GB"/>
              <a:t>Click to edit Master text styles</a:t>
            </a:r>
          </a:p>
        </p:txBody>
      </p:sp>
      <p:sp>
        <p:nvSpPr>
          <p:cNvPr id="5" name="Date Placeholder 4"/>
          <p:cNvSpPr>
            <a:spLocks noGrp="1"/>
          </p:cNvSpPr>
          <p:nvPr>
            <p:ph type="dt" sz="half" idx="10"/>
          </p:nvPr>
        </p:nvSpPr>
        <p:spPr/>
        <p:txBody>
          <a:bodyPr/>
          <a:lstStyle/>
          <a:p>
            <a:fld id="{8C0F70D7-537E-4A4D-A521-C32F8FA9F875}" type="datetime1">
              <a:rPr lang="en-GB" smtClean="0"/>
              <a:t>10/10/2025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9B9C3920-C47A-43FB-9A20-C5EC511AE07E}" type="slidenum">
              <a:rPr lang="en-GB" smtClean="0"/>
              <a:t>‹#›</a:t>
            </a:fld>
            <a:endParaRPr lang="en-GB"/>
          </a:p>
        </p:txBody>
      </p:sp>
    </p:spTree>
    <p:extLst>
      <p:ext uri="{BB962C8B-B14F-4D97-AF65-F5344CB8AC3E}">
        <p14:creationId xmlns:p14="http://schemas.microsoft.com/office/powerpoint/2010/main" val="3364132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20000"/>
              <a:lumOff val="8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C1847F25-0E0A-411F-BE5C-0AFB88BC1735}" type="datetime1">
              <a:rPr lang="en-GB" smtClean="0"/>
              <a:t>10/10/2025</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9B9C3920-C47A-43FB-9A20-C5EC511AE07E}" type="slidenum">
              <a:rPr lang="en-GB" smtClean="0"/>
              <a:t>‹#›</a:t>
            </a:fld>
            <a:endParaRPr lang="en-GB"/>
          </a:p>
        </p:txBody>
      </p:sp>
    </p:spTree>
    <p:extLst>
      <p:ext uri="{BB962C8B-B14F-4D97-AF65-F5344CB8AC3E}">
        <p14:creationId xmlns:p14="http://schemas.microsoft.com/office/powerpoint/2010/main" val="1416752409"/>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211B0D-2DB7-4CA1-BF18-4571EDD558FF}" type="datetime1">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1637485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5416388-0087-4A91-9949-6CF45ACD44F6}" type="datetime1">
              <a:rPr lang="en-GB" smtClean="0"/>
              <a:t>10/10/2025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C3920-C47A-43FB-9A20-C5EC511AE07E}" type="slidenum">
              <a:rPr lang="en-GB" smtClean="0"/>
              <a:t>‹#›</a:t>
            </a:fld>
            <a:endParaRPr lang="en-GB"/>
          </a:p>
        </p:txBody>
      </p:sp>
    </p:spTree>
    <p:extLst>
      <p:ext uri="{BB962C8B-B14F-4D97-AF65-F5344CB8AC3E}">
        <p14:creationId xmlns:p14="http://schemas.microsoft.com/office/powerpoint/2010/main" val="380336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06719C78-0653-4C05-8410-9C601F76B3B3}" type="datetime1">
              <a:rPr lang="en-GB" smtClean="0"/>
              <a:t>10/10/2025</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9B9C3920-C47A-43FB-9A20-C5EC511AE07E}" type="slidenum">
              <a:rPr lang="en-GB" smtClean="0"/>
              <a:t>‹#›</a:t>
            </a:fld>
            <a:endParaRPr lang="en-GB"/>
          </a:p>
        </p:txBody>
      </p:sp>
    </p:spTree>
    <p:extLst>
      <p:ext uri="{BB962C8B-B14F-4D97-AF65-F5344CB8AC3E}">
        <p14:creationId xmlns:p14="http://schemas.microsoft.com/office/powerpoint/2010/main" val="389203507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FAE81-8B18-3C28-E006-0958AF5AFC22}"/>
              </a:ext>
            </a:extLst>
          </p:cNvPr>
          <p:cNvSpPr>
            <a:spLocks noGrp="1"/>
          </p:cNvSpPr>
          <p:nvPr>
            <p:ph type="ctrTitle"/>
          </p:nvPr>
        </p:nvSpPr>
        <p:spPr>
          <a:xfrm>
            <a:off x="603504" y="770467"/>
            <a:ext cx="4205568" cy="3352800"/>
          </a:xfrm>
        </p:spPr>
        <p:txBody>
          <a:bodyPr>
            <a:normAutofit/>
          </a:bodyPr>
          <a:lstStyle/>
          <a:p>
            <a:r>
              <a:rPr lang="ro-RO" sz="2900">
                <a:latin typeface="Times New Roman" panose="02020603050405020304" pitchFamily="18" charset="0"/>
                <a:cs typeface="Times New Roman" panose="02020603050405020304" pitchFamily="18" charset="0"/>
              </a:rPr>
              <a:t>STUDENT NAME </a:t>
            </a:r>
            <a:r>
              <a:rPr lang="en-GB" sz="2900">
                <a:latin typeface="Times New Roman" panose="02020603050405020304" pitchFamily="18" charset="0"/>
                <a:cs typeface="Times New Roman" panose="02020603050405020304" pitchFamily="18" charset="0"/>
              </a:rPr>
              <a:t>: SABIN GHEORGHE </a:t>
            </a:r>
            <a:br>
              <a:rPr lang="en-GB" sz="2900">
                <a:latin typeface="Times New Roman" panose="02020603050405020304" pitchFamily="18" charset="0"/>
                <a:cs typeface="Times New Roman" panose="02020603050405020304" pitchFamily="18" charset="0"/>
              </a:rPr>
            </a:br>
            <a:r>
              <a:rPr lang="en-GB" sz="2900">
                <a:latin typeface="Times New Roman" panose="02020603050405020304" pitchFamily="18" charset="0"/>
                <a:cs typeface="Times New Roman" panose="02020603050405020304" pitchFamily="18" charset="0"/>
              </a:rPr>
              <a:t>STUDENT ID : 2213752</a:t>
            </a:r>
            <a:br>
              <a:rPr lang="en-GB" sz="2900">
                <a:latin typeface="Times New Roman" panose="02020603050405020304" pitchFamily="18" charset="0"/>
                <a:cs typeface="Times New Roman" panose="02020603050405020304" pitchFamily="18" charset="0"/>
              </a:rPr>
            </a:br>
            <a:r>
              <a:rPr lang="en-GB" sz="2900">
                <a:latin typeface="Times New Roman" panose="02020603050405020304" pitchFamily="18" charset="0"/>
                <a:cs typeface="Times New Roman" panose="02020603050405020304" pitchFamily="18" charset="0"/>
              </a:rPr>
              <a:t>MODULE CODE : LCBB5012</a:t>
            </a:r>
            <a:br>
              <a:rPr lang="en-GB" sz="2900">
                <a:latin typeface="Times New Roman" panose="02020603050405020304" pitchFamily="18" charset="0"/>
                <a:cs typeface="Times New Roman" panose="02020603050405020304" pitchFamily="18" charset="0"/>
              </a:rPr>
            </a:br>
            <a:r>
              <a:rPr lang="en-GB" sz="2900">
                <a:latin typeface="Times New Roman" panose="02020603050405020304" pitchFamily="18" charset="0"/>
                <a:cs typeface="Times New Roman" panose="02020603050405020304" pitchFamily="18" charset="0"/>
              </a:rPr>
              <a:t>LECTURE NAME : LIYANAGE RODRIGO</a:t>
            </a:r>
            <a:br>
              <a:rPr lang="en-GB" sz="2900">
                <a:latin typeface="Times New Roman" panose="02020603050405020304" pitchFamily="18" charset="0"/>
                <a:cs typeface="Times New Roman" panose="02020603050405020304" pitchFamily="18" charset="0"/>
              </a:rPr>
            </a:br>
            <a:endParaRPr lang="en-GB" sz="290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AD6237A5-9F3F-4942-BC99-74033429E62A}"/>
              </a:ext>
            </a:extLst>
          </p:cNvPr>
          <p:cNvSpPr>
            <a:spLocks noGrp="1"/>
          </p:cNvSpPr>
          <p:nvPr>
            <p:ph type="subTitle" idx="1"/>
          </p:nvPr>
        </p:nvSpPr>
        <p:spPr>
          <a:xfrm>
            <a:off x="667512" y="4206876"/>
            <a:ext cx="4141559" cy="1645920"/>
          </a:xfrm>
        </p:spPr>
        <p:txBody>
          <a:bodyPr>
            <a:normAutofit/>
          </a:bodyPr>
          <a:lstStyle/>
          <a:p>
            <a:r>
              <a:rPr lang="en-GB" sz="2800"/>
              <a:t>FITNESS &amp; GYM RECEPTIONIST </a:t>
            </a:r>
          </a:p>
        </p:txBody>
      </p:sp>
      <p:sp>
        <p:nvSpPr>
          <p:cNvPr id="4" name="Slide Number Placeholder 3">
            <a:extLst>
              <a:ext uri="{FF2B5EF4-FFF2-40B4-BE49-F238E27FC236}">
                <a16:creationId xmlns:a16="http://schemas.microsoft.com/office/drawing/2014/main" id="{63385F62-754E-B3CC-06C9-19324D47124C}"/>
              </a:ext>
            </a:extLst>
          </p:cNvPr>
          <p:cNvSpPr>
            <a:spLocks noGrp="1"/>
          </p:cNvSpPr>
          <p:nvPr>
            <p:ph type="sldNum" sz="quarter" idx="12"/>
          </p:nvPr>
        </p:nvSpPr>
        <p:spPr/>
        <p:txBody>
          <a:bodyPr>
            <a:normAutofit/>
          </a:bodyPr>
          <a:lstStyle/>
          <a:p>
            <a:pPr>
              <a:lnSpc>
                <a:spcPct val="90000"/>
              </a:lnSpc>
              <a:spcAft>
                <a:spcPts val="600"/>
              </a:spcAft>
            </a:pPr>
            <a:fld id="{9B9C3920-C47A-43FB-9A20-C5EC511AE07E}" type="slidenum">
              <a:rPr lang="en-GB" sz="9500">
                <a:solidFill>
                  <a:schemeClr val="accent1">
                    <a:alpha val="25000"/>
                  </a:schemeClr>
                </a:solidFill>
              </a:rPr>
              <a:pPr>
                <a:lnSpc>
                  <a:spcPct val="90000"/>
                </a:lnSpc>
                <a:spcAft>
                  <a:spcPts val="600"/>
                </a:spcAft>
              </a:pPr>
              <a:t>1</a:t>
            </a:fld>
            <a:endParaRPr lang="en-GB" sz="9500">
              <a:solidFill>
                <a:schemeClr val="accent1">
                  <a:alpha val="25000"/>
                </a:schemeClr>
              </a:solidFill>
            </a:endParaRPr>
          </a:p>
        </p:txBody>
      </p:sp>
      <p:pic>
        <p:nvPicPr>
          <p:cNvPr id="6" name="Picture 5" descr="A reception desk in a fitness center">
            <a:extLst>
              <a:ext uri="{FF2B5EF4-FFF2-40B4-BE49-F238E27FC236}">
                <a16:creationId xmlns:a16="http://schemas.microsoft.com/office/drawing/2014/main" id="{1D444CC8-B41A-198A-1C9E-943E211ADFC7}"/>
              </a:ext>
            </a:extLst>
          </p:cNvPr>
          <p:cNvPicPr>
            <a:picLocks noChangeAspect="1"/>
          </p:cNvPicPr>
          <p:nvPr/>
        </p:nvPicPr>
        <p:blipFill>
          <a:blip r:embed="rId2">
            <a:extLst>
              <a:ext uri="{28A0092B-C50C-407E-A947-70E740481C1C}">
                <a14:useLocalDpi xmlns:a14="http://schemas.microsoft.com/office/drawing/2010/main" val="0"/>
              </a:ext>
            </a:extLst>
          </a:blip>
          <a:srcRect r="7747" b="1"/>
          <a:stretch>
            <a:fillRect/>
          </a:stretch>
        </p:blipFill>
        <p:spPr>
          <a:xfrm>
            <a:off x="6096000" y="629265"/>
            <a:ext cx="5452536" cy="5585271"/>
          </a:xfrm>
          <a:prstGeom prst="rect">
            <a:avLst/>
          </a:prstGeom>
        </p:spPr>
      </p:pic>
    </p:spTree>
    <p:extLst>
      <p:ext uri="{BB962C8B-B14F-4D97-AF65-F5344CB8AC3E}">
        <p14:creationId xmlns:p14="http://schemas.microsoft.com/office/powerpoint/2010/main" val="1922971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7F0293B-35D9-4EA7-9D1D-C52EBEB62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0840" y="0"/>
            <a:ext cx="5471160" cy="6858000"/>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D25C76-0426-F831-BA46-FF678B587A64}"/>
              </a:ext>
            </a:extLst>
          </p:cNvPr>
          <p:cNvSpPr>
            <a:spLocks noGrp="1"/>
          </p:cNvSpPr>
          <p:nvPr>
            <p:ph type="title"/>
          </p:nvPr>
        </p:nvSpPr>
        <p:spPr>
          <a:xfrm>
            <a:off x="7197213" y="499533"/>
            <a:ext cx="4345858" cy="1658198"/>
          </a:xfrm>
        </p:spPr>
        <p:txBody>
          <a:bodyPr>
            <a:normAutofit/>
          </a:bodyPr>
          <a:lstStyle/>
          <a:p>
            <a:r>
              <a:rPr lang="en-GB" sz="4100"/>
              <a:t>RECEPTIONIST ROLE OF FITNESS &amp; GYM  </a:t>
            </a:r>
          </a:p>
        </p:txBody>
      </p:sp>
      <p:pic>
        <p:nvPicPr>
          <p:cNvPr id="6" name="Picture 5" descr="A reception desk in a gym">
            <a:extLst>
              <a:ext uri="{FF2B5EF4-FFF2-40B4-BE49-F238E27FC236}">
                <a16:creationId xmlns:a16="http://schemas.microsoft.com/office/drawing/2014/main" id="{FEB14060-4A0E-0DEB-EB92-04B1BCC9BB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791050" y="645106"/>
            <a:ext cx="5155911" cy="5247747"/>
          </a:xfrm>
          <a:prstGeom prst="rect">
            <a:avLst/>
          </a:prstGeom>
        </p:spPr>
      </p:pic>
      <p:sp>
        <p:nvSpPr>
          <p:cNvPr id="3" name="Content Placeholder 2">
            <a:extLst>
              <a:ext uri="{FF2B5EF4-FFF2-40B4-BE49-F238E27FC236}">
                <a16:creationId xmlns:a16="http://schemas.microsoft.com/office/drawing/2014/main" id="{647A591E-521A-A926-E728-776765D1714C}"/>
              </a:ext>
            </a:extLst>
          </p:cNvPr>
          <p:cNvSpPr>
            <a:spLocks noGrp="1"/>
          </p:cNvSpPr>
          <p:nvPr>
            <p:ph idx="1"/>
          </p:nvPr>
        </p:nvSpPr>
        <p:spPr>
          <a:xfrm>
            <a:off x="7197213" y="2011680"/>
            <a:ext cx="4345858" cy="3864732"/>
          </a:xfrm>
        </p:spPr>
        <p:txBody>
          <a:bodyPr>
            <a:normAutofit/>
          </a:bodyPr>
          <a:lstStyle/>
          <a:p>
            <a:r>
              <a:rPr lang="en-GB" sz="1500" dirty="0">
                <a:latin typeface="Times New Roman" panose="02020603050405020304" pitchFamily="18" charset="0"/>
                <a:cs typeface="Times New Roman" panose="02020603050405020304" pitchFamily="18" charset="0"/>
              </a:rPr>
              <a:t>The role of a gym receptionist is central to member engagement and operational efficiency. Receptionists serve as the first point of contact, responsible for greeting members, managing check-ins, scheduling classes, and processing memberships or payments. They also handle inquiries regarding fitness services, ensuring clear communication between clients and staff (Chelladurai &amp; </a:t>
            </a:r>
            <a:r>
              <a:rPr lang="en-GB" sz="1500" dirty="0" err="1">
                <a:latin typeface="Times New Roman" panose="02020603050405020304" pitchFamily="18" charset="0"/>
                <a:cs typeface="Times New Roman" panose="02020603050405020304" pitchFamily="18" charset="0"/>
              </a:rPr>
              <a:t>kerwin</a:t>
            </a:r>
            <a:r>
              <a:rPr lang="en-GB" sz="1500" dirty="0">
                <a:latin typeface="Times New Roman" panose="02020603050405020304" pitchFamily="18" charset="0"/>
                <a:cs typeface="Times New Roman" panose="02020603050405020304" pitchFamily="18" charset="0"/>
              </a:rPr>
              <a:t>, 2018). </a:t>
            </a:r>
          </a:p>
          <a:p>
            <a:r>
              <a:rPr lang="en-GB" sz="1500" dirty="0">
                <a:latin typeface="Times New Roman" panose="02020603050405020304" pitchFamily="18" charset="0"/>
                <a:cs typeface="Times New Roman" panose="02020603050405020304" pitchFamily="18" charset="0"/>
              </a:rPr>
              <a:t>Beyond administrative duties, receptionists contribute to customer satisfaction by fostering a welcoming environment that promotes member retention (Zeithaml, Bitner, &amp; Gremler, 2018). Effective performance requires strong interpersonal skills, organizational ability, and familiarity with fitness management systems (Pedersen &amp; Thibault, 2014).</a:t>
            </a:r>
          </a:p>
        </p:txBody>
      </p:sp>
      <p:sp>
        <p:nvSpPr>
          <p:cNvPr id="4" name="Slide Number Placeholder 3">
            <a:extLst>
              <a:ext uri="{FF2B5EF4-FFF2-40B4-BE49-F238E27FC236}">
                <a16:creationId xmlns:a16="http://schemas.microsoft.com/office/drawing/2014/main" id="{19A047D4-20C5-D7A0-E774-14425AF4EA4F}"/>
              </a:ext>
            </a:extLst>
          </p:cNvPr>
          <p:cNvSpPr>
            <a:spLocks noGrp="1"/>
          </p:cNvSpPr>
          <p:nvPr>
            <p:ph type="sldNum" sz="quarter" idx="12"/>
          </p:nvPr>
        </p:nvSpPr>
        <p:spPr>
          <a:xfrm>
            <a:off x="8763926" y="5876412"/>
            <a:ext cx="2926080" cy="1397039"/>
          </a:xfrm>
        </p:spPr>
        <p:txBody>
          <a:bodyPr>
            <a:normAutofit/>
          </a:bodyPr>
          <a:lstStyle/>
          <a:p>
            <a:pPr>
              <a:lnSpc>
                <a:spcPct val="90000"/>
              </a:lnSpc>
              <a:spcAft>
                <a:spcPts val="600"/>
              </a:spcAft>
            </a:pPr>
            <a:fld id="{9B9C3920-C47A-43FB-9A20-C5EC511AE07E}" type="slidenum">
              <a:rPr lang="en-GB" sz="9500" smtClean="0"/>
              <a:pPr>
                <a:lnSpc>
                  <a:spcPct val="90000"/>
                </a:lnSpc>
                <a:spcAft>
                  <a:spcPts val="600"/>
                </a:spcAft>
              </a:pPr>
              <a:t>2</a:t>
            </a:fld>
            <a:endParaRPr lang="en-GB" sz="9500"/>
          </a:p>
        </p:txBody>
      </p:sp>
    </p:spTree>
    <p:extLst>
      <p:ext uri="{BB962C8B-B14F-4D97-AF65-F5344CB8AC3E}">
        <p14:creationId xmlns:p14="http://schemas.microsoft.com/office/powerpoint/2010/main" val="2290098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6569ED6-AEF1-45AB-BB99-408BF6ADBF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DA4EB3-B85A-223F-BAD2-C0A55FC120B5}"/>
              </a:ext>
            </a:extLst>
          </p:cNvPr>
          <p:cNvSpPr>
            <a:spLocks noGrp="1"/>
          </p:cNvSpPr>
          <p:nvPr>
            <p:ph type="title"/>
          </p:nvPr>
        </p:nvSpPr>
        <p:spPr>
          <a:xfrm>
            <a:off x="8012956" y="-59425"/>
            <a:ext cx="3401568" cy="1084170"/>
          </a:xfrm>
        </p:spPr>
        <p:txBody>
          <a:bodyPr anchor="b">
            <a:normAutofit fontScale="90000"/>
          </a:bodyPr>
          <a:lstStyle/>
          <a:p>
            <a:r>
              <a:rPr lang="en-GB" sz="4000" dirty="0">
                <a:solidFill>
                  <a:srgbClr val="FFFFFF"/>
                </a:solidFill>
              </a:rPr>
              <a:t>JOB DESCRIPTION </a:t>
            </a:r>
          </a:p>
        </p:txBody>
      </p:sp>
      <p:pic>
        <p:nvPicPr>
          <p:cNvPr id="6" name="Picture 5" descr="A person handing over a person a key">
            <a:extLst>
              <a:ext uri="{FF2B5EF4-FFF2-40B4-BE49-F238E27FC236}">
                <a16:creationId xmlns:a16="http://schemas.microsoft.com/office/drawing/2014/main" id="{40987169-8D37-73CA-10DD-C33620EA59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999" y="1024745"/>
            <a:ext cx="6278529" cy="4818771"/>
          </a:xfrm>
          <a:prstGeom prst="rect">
            <a:avLst/>
          </a:prstGeom>
        </p:spPr>
      </p:pic>
      <p:sp>
        <p:nvSpPr>
          <p:cNvPr id="3" name="Content Placeholder 2">
            <a:extLst>
              <a:ext uri="{FF2B5EF4-FFF2-40B4-BE49-F238E27FC236}">
                <a16:creationId xmlns:a16="http://schemas.microsoft.com/office/drawing/2014/main" id="{A6AF5A81-15C9-70B3-9D36-5420D77A3D1D}"/>
              </a:ext>
            </a:extLst>
          </p:cNvPr>
          <p:cNvSpPr>
            <a:spLocks noGrp="1"/>
          </p:cNvSpPr>
          <p:nvPr>
            <p:ph idx="1"/>
          </p:nvPr>
        </p:nvSpPr>
        <p:spPr>
          <a:xfrm>
            <a:off x="7777286" y="1259160"/>
            <a:ext cx="4486986" cy="5396164"/>
          </a:xfrm>
        </p:spPr>
        <p:txBody>
          <a:bodyPr>
            <a:noAutofit/>
          </a:bodyPr>
          <a:lstStyle/>
          <a:p>
            <a:r>
              <a:rPr lang="en-GB" sz="2000" dirty="0">
                <a:latin typeface="Times New Roman" panose="02020603050405020304" pitchFamily="18" charset="0"/>
                <a:cs typeface="Times New Roman" panose="02020603050405020304" pitchFamily="18" charset="0"/>
              </a:rPr>
              <a:t>Gym receptionist</a:t>
            </a:r>
          </a:p>
          <a:p>
            <a:r>
              <a:rPr lang="en-GB" sz="2000" dirty="0">
                <a:latin typeface="Times New Roman" panose="02020603050405020304" pitchFamily="18" charset="0"/>
                <a:cs typeface="Times New Roman" panose="02020603050405020304" pitchFamily="18" charset="0"/>
              </a:rPr>
              <a:t>The gym receptionist fulfil a pivotal role in the daily operations of fitness </a:t>
            </a:r>
            <a:r>
              <a:rPr lang="en-GB" sz="2000" dirty="0" err="1">
                <a:latin typeface="Times New Roman" panose="02020603050405020304" pitchFamily="18" charset="0"/>
                <a:cs typeface="Times New Roman" panose="02020603050405020304" pitchFamily="18" charset="0"/>
              </a:rPr>
              <a:t>center</a:t>
            </a:r>
            <a:r>
              <a:rPr lang="en-GB" sz="2000" dirty="0">
                <a:latin typeface="Times New Roman" panose="02020603050405020304" pitchFamily="18" charset="0"/>
                <a:cs typeface="Times New Roman" panose="02020603050405020304" pitchFamily="18" charset="0"/>
              </a:rPr>
              <a:t> serving as the first point of contact for members and visitors. Primary responsibilities include greeting clients, managing check-ins, coordinating class schedules, and processing membership transactions. The role also encompasses handling inquiries, maintaining accurate records, and ensuring smooth communication between clients and staff. </a:t>
            </a:r>
          </a:p>
          <a:p>
            <a:r>
              <a:rPr lang="en-GB" sz="2000" dirty="0">
                <a:latin typeface="Times New Roman" panose="02020603050405020304" pitchFamily="18" charset="0"/>
                <a:cs typeface="Times New Roman" panose="02020603050405020304" pitchFamily="18" charset="0"/>
              </a:rPr>
              <a:t>Beyond administrative functions, the receptionist contributes to customer satisfaction by creating a welcoming environment, which is essential for member retention and organizational success (</a:t>
            </a:r>
            <a:r>
              <a:rPr lang="en-GB" sz="2000" dirty="0" err="1">
                <a:latin typeface="Times New Roman" panose="02020603050405020304" pitchFamily="18" charset="0"/>
                <a:cs typeface="Times New Roman" panose="02020603050405020304" pitchFamily="18" charset="0"/>
              </a:rPr>
              <a:t>zeithaml</a:t>
            </a:r>
            <a:r>
              <a:rPr lang="en-GB" sz="2000" dirty="0">
                <a:latin typeface="Times New Roman" panose="02020603050405020304" pitchFamily="18" charset="0"/>
                <a:cs typeface="Times New Roman" panose="02020603050405020304" pitchFamily="18" charset="0"/>
              </a:rPr>
              <a:t>, </a:t>
            </a:r>
            <a:r>
              <a:rPr lang="en-GB" sz="2000" dirty="0" err="1">
                <a:latin typeface="Times New Roman" panose="02020603050405020304" pitchFamily="18" charset="0"/>
                <a:cs typeface="Times New Roman" panose="02020603050405020304" pitchFamily="18" charset="0"/>
              </a:rPr>
              <a:t>bitner</a:t>
            </a:r>
            <a:r>
              <a:rPr lang="en-GB" sz="2000" dirty="0">
                <a:latin typeface="Times New Roman" panose="02020603050405020304" pitchFamily="18" charset="0"/>
                <a:cs typeface="Times New Roman" panose="02020603050405020304" pitchFamily="18" charset="0"/>
              </a:rPr>
              <a:t>, &amp; </a:t>
            </a:r>
            <a:r>
              <a:rPr lang="en-GB" sz="2000" dirty="0" err="1">
                <a:latin typeface="Times New Roman" panose="02020603050405020304" pitchFamily="18" charset="0"/>
                <a:cs typeface="Times New Roman" panose="02020603050405020304" pitchFamily="18" charset="0"/>
              </a:rPr>
              <a:t>gremler</a:t>
            </a:r>
            <a:r>
              <a:rPr lang="en-GB" sz="2000" dirty="0">
                <a:latin typeface="Times New Roman" panose="02020603050405020304" pitchFamily="18" charset="0"/>
                <a:cs typeface="Times New Roman" panose="02020603050405020304" pitchFamily="18" charset="0"/>
              </a:rPr>
              <a:t>, 2018). Competence in interpersonal communication, organizational tasks, and management software is therefore critical (</a:t>
            </a:r>
            <a:r>
              <a:rPr lang="en-GB" sz="2000" dirty="0" err="1">
                <a:latin typeface="Times New Roman" panose="02020603050405020304" pitchFamily="18" charset="0"/>
                <a:cs typeface="Times New Roman" panose="02020603050405020304" pitchFamily="18" charset="0"/>
              </a:rPr>
              <a:t>pedersen</a:t>
            </a:r>
            <a:r>
              <a:rPr lang="en-GB" sz="2000" dirty="0">
                <a:latin typeface="Times New Roman" panose="02020603050405020304" pitchFamily="18" charset="0"/>
                <a:cs typeface="Times New Roman" panose="02020603050405020304" pitchFamily="18" charset="0"/>
              </a:rPr>
              <a:t> &amp; </a:t>
            </a:r>
            <a:r>
              <a:rPr lang="en-GB" sz="2000" dirty="0" err="1">
                <a:latin typeface="Times New Roman" panose="02020603050405020304" pitchFamily="18" charset="0"/>
                <a:cs typeface="Times New Roman" panose="02020603050405020304" pitchFamily="18" charset="0"/>
              </a:rPr>
              <a:t>thibault</a:t>
            </a:r>
            <a:r>
              <a:rPr lang="en-GB" sz="2000" dirty="0">
                <a:latin typeface="Times New Roman" panose="02020603050405020304" pitchFamily="18" charset="0"/>
                <a:cs typeface="Times New Roman" panose="02020603050405020304" pitchFamily="18" charset="0"/>
              </a:rPr>
              <a:t>, 2014).</a:t>
            </a:r>
          </a:p>
        </p:txBody>
      </p:sp>
      <p:sp>
        <p:nvSpPr>
          <p:cNvPr id="4" name="Slide Number Placeholder 3">
            <a:extLst>
              <a:ext uri="{FF2B5EF4-FFF2-40B4-BE49-F238E27FC236}">
                <a16:creationId xmlns:a16="http://schemas.microsoft.com/office/drawing/2014/main" id="{1446ADA7-BC4B-E930-F47B-DC2FE6687CD5}"/>
              </a:ext>
            </a:extLst>
          </p:cNvPr>
          <p:cNvSpPr>
            <a:spLocks noGrp="1"/>
          </p:cNvSpPr>
          <p:nvPr>
            <p:ph type="sldNum" sz="quarter" idx="12"/>
          </p:nvPr>
        </p:nvSpPr>
        <p:spPr>
          <a:xfrm>
            <a:off x="8763926" y="5876412"/>
            <a:ext cx="2926080" cy="1397039"/>
          </a:xfrm>
        </p:spPr>
        <p:txBody>
          <a:bodyPr>
            <a:normAutofit/>
          </a:bodyPr>
          <a:lstStyle/>
          <a:p>
            <a:pPr>
              <a:lnSpc>
                <a:spcPct val="90000"/>
              </a:lnSpc>
              <a:spcAft>
                <a:spcPts val="600"/>
              </a:spcAft>
            </a:pPr>
            <a:fld id="{9B9C3920-C47A-43FB-9A20-C5EC511AE07E}" type="slidenum">
              <a:rPr lang="en-GB" sz="9500">
                <a:solidFill>
                  <a:srgbClr val="FFFFFF">
                    <a:alpha val="25000"/>
                  </a:srgbClr>
                </a:solidFill>
              </a:rPr>
              <a:pPr>
                <a:lnSpc>
                  <a:spcPct val="90000"/>
                </a:lnSpc>
                <a:spcAft>
                  <a:spcPts val="600"/>
                </a:spcAft>
              </a:pPr>
              <a:t>3</a:t>
            </a:fld>
            <a:endParaRPr lang="en-GB" sz="9500">
              <a:solidFill>
                <a:srgbClr val="FFFFFF">
                  <a:alpha val="25000"/>
                </a:srgbClr>
              </a:solidFill>
            </a:endParaRPr>
          </a:p>
        </p:txBody>
      </p:sp>
    </p:spTree>
    <p:extLst>
      <p:ext uri="{BB962C8B-B14F-4D97-AF65-F5344CB8AC3E}">
        <p14:creationId xmlns:p14="http://schemas.microsoft.com/office/powerpoint/2010/main" val="68419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DF0835F-B527-4488-A821-87C812F846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AA48DA-0F71-A721-8380-571B406CF556}"/>
              </a:ext>
            </a:extLst>
          </p:cNvPr>
          <p:cNvSpPr>
            <a:spLocks noGrp="1"/>
          </p:cNvSpPr>
          <p:nvPr>
            <p:ph type="title"/>
          </p:nvPr>
        </p:nvSpPr>
        <p:spPr>
          <a:xfrm>
            <a:off x="7956396" y="151507"/>
            <a:ext cx="3401568" cy="1178438"/>
          </a:xfrm>
        </p:spPr>
        <p:txBody>
          <a:bodyPr anchor="b">
            <a:normAutofit/>
          </a:bodyPr>
          <a:lstStyle/>
          <a:p>
            <a:r>
              <a:rPr lang="en-GB" sz="4000" dirty="0">
                <a:solidFill>
                  <a:srgbClr val="FFFFFF"/>
                </a:solidFill>
              </a:rPr>
              <a:t>PERFORMANCE MANAGEMENT </a:t>
            </a:r>
          </a:p>
        </p:txBody>
      </p:sp>
      <p:pic>
        <p:nvPicPr>
          <p:cNvPr id="6" name="Picture 5" descr="A person handing a water bottle to a person at a reception">
            <a:extLst>
              <a:ext uri="{FF2B5EF4-FFF2-40B4-BE49-F238E27FC236}">
                <a16:creationId xmlns:a16="http://schemas.microsoft.com/office/drawing/2014/main" id="{380A1D00-37C8-C3B4-E28A-EF56150F1CF8}"/>
              </a:ext>
            </a:extLst>
          </p:cNvPr>
          <p:cNvPicPr>
            <a:picLocks noChangeAspect="1"/>
          </p:cNvPicPr>
          <p:nvPr/>
        </p:nvPicPr>
        <p:blipFill>
          <a:blip r:embed="rId2">
            <a:extLst>
              <a:ext uri="{28A0092B-C50C-407E-A947-70E740481C1C}">
                <a14:useLocalDpi xmlns:a14="http://schemas.microsoft.com/office/drawing/2010/main" val="0"/>
              </a:ext>
            </a:extLst>
          </a:blip>
          <a:srcRect l="15453" r="-1" b="-1"/>
          <a:stretch>
            <a:fillRect/>
          </a:stretch>
        </p:blipFill>
        <p:spPr>
          <a:xfrm>
            <a:off x="633999" y="640080"/>
            <a:ext cx="6278529" cy="5588101"/>
          </a:xfrm>
          <a:prstGeom prst="rect">
            <a:avLst/>
          </a:prstGeom>
        </p:spPr>
      </p:pic>
      <p:sp>
        <p:nvSpPr>
          <p:cNvPr id="3" name="Content Placeholder 2">
            <a:extLst>
              <a:ext uri="{FF2B5EF4-FFF2-40B4-BE49-F238E27FC236}">
                <a16:creationId xmlns:a16="http://schemas.microsoft.com/office/drawing/2014/main" id="{6C5078A5-04C8-8AE2-379B-63ECEFFCAFAB}"/>
              </a:ext>
            </a:extLst>
          </p:cNvPr>
          <p:cNvSpPr>
            <a:spLocks noGrp="1"/>
          </p:cNvSpPr>
          <p:nvPr>
            <p:ph idx="1"/>
          </p:nvPr>
        </p:nvSpPr>
        <p:spPr>
          <a:xfrm>
            <a:off x="7762478" y="1939109"/>
            <a:ext cx="4223035" cy="4635822"/>
          </a:xfrm>
        </p:spPr>
        <p:txBody>
          <a:bodyPr>
            <a:noAutofit/>
          </a:bodyPr>
          <a:lstStyle/>
          <a:p>
            <a:pPr algn="just"/>
            <a:r>
              <a:rPr lang="en-GB" sz="2000" dirty="0">
                <a:solidFill>
                  <a:srgbClr val="FFFFFF"/>
                </a:solidFill>
                <a:latin typeface="Times New Roman" panose="02020603050405020304" pitchFamily="18" charset="0"/>
                <a:cs typeface="Times New Roman" panose="02020603050405020304" pitchFamily="18" charset="0"/>
              </a:rPr>
              <a:t>The performance management process for a gym receptionist involves establishing clear performance expectations, continuous monitoring, and periodic evaluation. Initially, performance goals are set in alignment with organizational objectives, such as enhancing customer satisfaction, ensuring efficient member check-ins, and promoting retention (</a:t>
            </a:r>
            <a:r>
              <a:rPr lang="en-GB" sz="2000" dirty="0" err="1">
                <a:solidFill>
                  <a:srgbClr val="FFFFFF"/>
                </a:solidFill>
                <a:latin typeface="Times New Roman" panose="02020603050405020304" pitchFamily="18" charset="0"/>
                <a:cs typeface="Times New Roman" panose="02020603050405020304" pitchFamily="18" charset="0"/>
              </a:rPr>
              <a:t>Aguinis</a:t>
            </a:r>
            <a:r>
              <a:rPr lang="en-GB" sz="2000" dirty="0">
                <a:solidFill>
                  <a:srgbClr val="FFFFFF"/>
                </a:solidFill>
                <a:latin typeface="Times New Roman" panose="02020603050405020304" pitchFamily="18" charset="0"/>
                <a:cs typeface="Times New Roman" panose="02020603050405020304" pitchFamily="18" charset="0"/>
              </a:rPr>
              <a:t>, 2019). Supervisors regularly monitor progress through observation and feedback, emphasizing service quality, communication, and administrative accuracy.</a:t>
            </a:r>
          </a:p>
        </p:txBody>
      </p:sp>
      <p:sp>
        <p:nvSpPr>
          <p:cNvPr id="4" name="Slide Number Placeholder 3">
            <a:extLst>
              <a:ext uri="{FF2B5EF4-FFF2-40B4-BE49-F238E27FC236}">
                <a16:creationId xmlns:a16="http://schemas.microsoft.com/office/drawing/2014/main" id="{538B715B-BCF9-906E-2A65-1CBFD24DE9F2}"/>
              </a:ext>
            </a:extLst>
          </p:cNvPr>
          <p:cNvSpPr>
            <a:spLocks noGrp="1"/>
          </p:cNvSpPr>
          <p:nvPr>
            <p:ph type="sldNum" sz="quarter" idx="12"/>
          </p:nvPr>
        </p:nvSpPr>
        <p:spPr>
          <a:xfrm>
            <a:off x="8763926" y="5876412"/>
            <a:ext cx="2926080" cy="1397039"/>
          </a:xfrm>
        </p:spPr>
        <p:txBody>
          <a:bodyPr>
            <a:normAutofit/>
          </a:bodyPr>
          <a:lstStyle/>
          <a:p>
            <a:pPr>
              <a:lnSpc>
                <a:spcPct val="90000"/>
              </a:lnSpc>
              <a:spcAft>
                <a:spcPts val="600"/>
              </a:spcAft>
            </a:pPr>
            <a:fld id="{9B9C3920-C47A-43FB-9A20-C5EC511AE07E}" type="slidenum">
              <a:rPr lang="en-GB" sz="9500">
                <a:solidFill>
                  <a:srgbClr val="FFFFFF">
                    <a:alpha val="25000"/>
                  </a:srgbClr>
                </a:solidFill>
              </a:rPr>
              <a:pPr>
                <a:lnSpc>
                  <a:spcPct val="90000"/>
                </a:lnSpc>
                <a:spcAft>
                  <a:spcPts val="600"/>
                </a:spcAft>
              </a:pPr>
              <a:t>4</a:t>
            </a:fld>
            <a:endParaRPr lang="en-GB" sz="9500">
              <a:solidFill>
                <a:srgbClr val="FFFFFF">
                  <a:alpha val="25000"/>
                </a:srgbClr>
              </a:solidFill>
            </a:endParaRPr>
          </a:p>
        </p:txBody>
      </p:sp>
    </p:spTree>
    <p:extLst>
      <p:ext uri="{BB962C8B-B14F-4D97-AF65-F5344CB8AC3E}">
        <p14:creationId xmlns:p14="http://schemas.microsoft.com/office/powerpoint/2010/main" val="909773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D7F0293B-35D9-4EA7-9D1D-C52EBEB62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0840" y="0"/>
            <a:ext cx="5471160" cy="6858000"/>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7" descr="Arrow Circle">
            <a:extLst>
              <a:ext uri="{FF2B5EF4-FFF2-40B4-BE49-F238E27FC236}">
                <a16:creationId xmlns:a16="http://schemas.microsoft.com/office/drawing/2014/main" id="{793D8421-2DF0-1C40-B129-31D9DB3B14F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5132" y="645106"/>
            <a:ext cx="5247747" cy="5247747"/>
          </a:xfrm>
          <a:prstGeom prst="rect">
            <a:avLst/>
          </a:prstGeom>
        </p:spPr>
      </p:pic>
      <p:sp>
        <p:nvSpPr>
          <p:cNvPr id="3" name="Content Placeholder 2">
            <a:extLst>
              <a:ext uri="{FF2B5EF4-FFF2-40B4-BE49-F238E27FC236}">
                <a16:creationId xmlns:a16="http://schemas.microsoft.com/office/drawing/2014/main" id="{28C83E5D-E0A9-D60A-8C7B-A2C96BA3F36F}"/>
              </a:ext>
            </a:extLst>
          </p:cNvPr>
          <p:cNvSpPr>
            <a:spLocks noGrp="1"/>
          </p:cNvSpPr>
          <p:nvPr>
            <p:ph idx="1"/>
          </p:nvPr>
        </p:nvSpPr>
        <p:spPr>
          <a:xfrm>
            <a:off x="7101010" y="339365"/>
            <a:ext cx="4345858" cy="6391373"/>
          </a:xfrm>
        </p:spPr>
        <p:txBody>
          <a:bodyPr>
            <a:normAutofit/>
          </a:bodyPr>
          <a:lstStyle/>
          <a:p>
            <a:r>
              <a:rPr lang="en-GB" sz="2000" dirty="0">
                <a:latin typeface="Times New Roman" panose="02020603050405020304" pitchFamily="18" charset="0"/>
                <a:cs typeface="Times New Roman" panose="02020603050405020304" pitchFamily="18" charset="0"/>
              </a:rPr>
              <a:t>Mid-cycle reviews allow for developmental feedback, identifying training needs in areas such as fitness software use, conflict resolution, or sales skills (Armstrong &amp; Taylor, 2020). At the end of the appraisal cycle, performance is formally evaluated against predefined criteria, including customer feedback, error rates in record management, and responsiveness to member inquiries. High-performing receptionists may be rewarded through recognition or incentives, while performance gaps are addressed through coaching or additional training. This structured process supports individual development while contributing to organizational effectiveness</a:t>
            </a:r>
            <a:r>
              <a:rPr lang="en-GB" sz="1700" dirty="0">
                <a:latin typeface="Times New Roman" panose="02020603050405020304" pitchFamily="18" charset="0"/>
                <a:cs typeface="Times New Roman" panose="02020603050405020304" pitchFamily="18" charset="0"/>
              </a:rPr>
              <a:t>.</a:t>
            </a:r>
          </a:p>
        </p:txBody>
      </p:sp>
      <p:sp>
        <p:nvSpPr>
          <p:cNvPr id="4" name="Slide Number Placeholder 3">
            <a:extLst>
              <a:ext uri="{FF2B5EF4-FFF2-40B4-BE49-F238E27FC236}">
                <a16:creationId xmlns:a16="http://schemas.microsoft.com/office/drawing/2014/main" id="{F054CA5F-D92B-DC8C-9C69-55B4E82D06A6}"/>
              </a:ext>
            </a:extLst>
          </p:cNvPr>
          <p:cNvSpPr>
            <a:spLocks noGrp="1"/>
          </p:cNvSpPr>
          <p:nvPr>
            <p:ph type="sldNum" sz="quarter" idx="12"/>
          </p:nvPr>
        </p:nvSpPr>
        <p:spPr>
          <a:xfrm>
            <a:off x="8763926" y="5876412"/>
            <a:ext cx="2926080" cy="1397039"/>
          </a:xfrm>
        </p:spPr>
        <p:txBody>
          <a:bodyPr>
            <a:normAutofit/>
          </a:bodyPr>
          <a:lstStyle/>
          <a:p>
            <a:pPr>
              <a:lnSpc>
                <a:spcPct val="90000"/>
              </a:lnSpc>
              <a:spcAft>
                <a:spcPts val="600"/>
              </a:spcAft>
            </a:pPr>
            <a:fld id="{9B9C3920-C47A-43FB-9A20-C5EC511AE07E}" type="slidenum">
              <a:rPr lang="en-GB" sz="9500"/>
              <a:pPr>
                <a:lnSpc>
                  <a:spcPct val="90000"/>
                </a:lnSpc>
                <a:spcAft>
                  <a:spcPts val="600"/>
                </a:spcAft>
              </a:pPr>
              <a:t>5</a:t>
            </a:fld>
            <a:endParaRPr lang="en-GB" sz="9500"/>
          </a:p>
        </p:txBody>
      </p:sp>
    </p:spTree>
    <p:extLst>
      <p:ext uri="{BB962C8B-B14F-4D97-AF65-F5344CB8AC3E}">
        <p14:creationId xmlns:p14="http://schemas.microsoft.com/office/powerpoint/2010/main" val="1720946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1F74A-CAA9-95D7-F6B0-33DE73F6A345}"/>
              </a:ext>
            </a:extLst>
          </p:cNvPr>
          <p:cNvSpPr>
            <a:spLocks noGrp="1"/>
          </p:cNvSpPr>
          <p:nvPr>
            <p:ph type="title"/>
          </p:nvPr>
        </p:nvSpPr>
        <p:spPr>
          <a:xfrm>
            <a:off x="799051" y="-367733"/>
            <a:ext cx="10772775" cy="1658198"/>
          </a:xfrm>
        </p:spPr>
        <p:txBody>
          <a:bodyPr>
            <a:normAutofit/>
          </a:bodyPr>
          <a:lstStyle/>
          <a:p>
            <a:r>
              <a:rPr lang="en-GB" sz="3200" dirty="0">
                <a:latin typeface="Times New Roman" panose="02020603050405020304" pitchFamily="18" charset="0"/>
                <a:cs typeface="Times New Roman" panose="02020603050405020304" pitchFamily="18" charset="0"/>
              </a:rPr>
              <a:t>RESPONSIBILITY OF RECEPTIONIST JOB </a:t>
            </a:r>
          </a:p>
        </p:txBody>
      </p:sp>
      <p:pic>
        <p:nvPicPr>
          <p:cNvPr id="8" name="Graphic 7" descr="Customer Review">
            <a:extLst>
              <a:ext uri="{FF2B5EF4-FFF2-40B4-BE49-F238E27FC236}">
                <a16:creationId xmlns:a16="http://schemas.microsoft.com/office/drawing/2014/main" id="{9A0E476C-A1C5-BFF1-F430-1237503324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9051" y="2104216"/>
            <a:ext cx="3383936" cy="3383936"/>
          </a:xfrm>
          <a:prstGeom prst="rect">
            <a:avLst/>
          </a:prstGeom>
        </p:spPr>
      </p:pic>
      <p:sp>
        <p:nvSpPr>
          <p:cNvPr id="3" name="Content Placeholder 2">
            <a:extLst>
              <a:ext uri="{FF2B5EF4-FFF2-40B4-BE49-F238E27FC236}">
                <a16:creationId xmlns:a16="http://schemas.microsoft.com/office/drawing/2014/main" id="{C8FA2528-F2AE-A10F-6D4B-24E40B068BAC}"/>
              </a:ext>
            </a:extLst>
          </p:cNvPr>
          <p:cNvSpPr>
            <a:spLocks noGrp="1"/>
          </p:cNvSpPr>
          <p:nvPr>
            <p:ph idx="1"/>
          </p:nvPr>
        </p:nvSpPr>
        <p:spPr>
          <a:xfrm>
            <a:off x="4182987" y="795365"/>
            <a:ext cx="6789044" cy="6062635"/>
          </a:xfrm>
        </p:spPr>
        <p:txBody>
          <a:bodyPr>
            <a:normAutofit fontScale="92500" lnSpcReduction="20000"/>
          </a:bodyPr>
          <a:lstStyle/>
          <a:p>
            <a:pPr marL="0" indent="0">
              <a:buNone/>
            </a:pPr>
            <a:r>
              <a:rPr lang="en-GB" sz="800" dirty="0"/>
              <a:t>	</a:t>
            </a:r>
            <a:endParaRPr lang="en-GB" sz="8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GB" sz="800" dirty="0">
                <a:latin typeface="Times New Roman" panose="02020603050405020304" pitchFamily="18" charset="0"/>
                <a:cs typeface="Times New Roman" panose="02020603050405020304" pitchFamily="18" charset="0"/>
              </a:rPr>
              <a:t> </a:t>
            </a:r>
            <a:r>
              <a:rPr lang="en-GB" sz="1800" dirty="0">
                <a:latin typeface="Times New Roman" panose="02020603050405020304" pitchFamily="18" charset="0"/>
                <a:cs typeface="Times New Roman" panose="02020603050405020304" pitchFamily="18" charset="0"/>
              </a:rPr>
              <a:t>Greet members and visitors, ensure smooth check-in and check-out processes, and provide general information about the facility.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Customer service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 respond to inquiries regarding memberships, schedules, promotions, and services, while maintaining a professional and welcoming environment.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Scheduling and bookings</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 Manage appointments for classes, training sessions, and consultations using fitness management software.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Membership administration</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  Assist with new member registration, process renewals, handle payments, and maintain accurate member records.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Communication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 serve as a liaison between members and staff, ensuring timely and effective information flow.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Administrative support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 answer phone calls, manage emails, and maintain the reception area’s cleanliness and organization.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Team collaboration </a:t>
            </a:r>
          </a:p>
          <a:p>
            <a:pPr>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Gym staff in coordinating events, resolving issues, and ensuring a positive member experience.</a:t>
            </a:r>
          </a:p>
        </p:txBody>
      </p:sp>
      <p:sp>
        <p:nvSpPr>
          <p:cNvPr id="4" name="Slide Number Placeholder 3">
            <a:extLst>
              <a:ext uri="{FF2B5EF4-FFF2-40B4-BE49-F238E27FC236}">
                <a16:creationId xmlns:a16="http://schemas.microsoft.com/office/drawing/2014/main" id="{0AEDEBD4-73B8-3365-2A4B-0B1FF7E25962}"/>
              </a:ext>
            </a:extLst>
          </p:cNvPr>
          <p:cNvSpPr>
            <a:spLocks noGrp="1"/>
          </p:cNvSpPr>
          <p:nvPr>
            <p:ph type="sldNum" sz="quarter" idx="12"/>
          </p:nvPr>
        </p:nvSpPr>
        <p:spPr>
          <a:xfrm>
            <a:off x="8763926" y="5876412"/>
            <a:ext cx="2926080" cy="1397039"/>
          </a:xfrm>
        </p:spPr>
        <p:txBody>
          <a:bodyPr>
            <a:normAutofit/>
          </a:bodyPr>
          <a:lstStyle/>
          <a:p>
            <a:pPr>
              <a:lnSpc>
                <a:spcPct val="90000"/>
              </a:lnSpc>
              <a:spcAft>
                <a:spcPts val="600"/>
              </a:spcAft>
            </a:pPr>
            <a:fld id="{9B9C3920-C47A-43FB-9A20-C5EC511AE07E}" type="slidenum">
              <a:rPr lang="en-GB" sz="9500" smtClean="0"/>
              <a:pPr>
                <a:lnSpc>
                  <a:spcPct val="90000"/>
                </a:lnSpc>
                <a:spcAft>
                  <a:spcPts val="600"/>
                </a:spcAft>
              </a:pPr>
              <a:t>6</a:t>
            </a:fld>
            <a:endParaRPr lang="en-GB" sz="9500"/>
          </a:p>
        </p:txBody>
      </p:sp>
    </p:spTree>
    <p:extLst>
      <p:ext uri="{BB962C8B-B14F-4D97-AF65-F5344CB8AC3E}">
        <p14:creationId xmlns:p14="http://schemas.microsoft.com/office/powerpoint/2010/main" val="1009405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36CD9-E94F-37D3-B0C8-13EE5EC7112A}"/>
              </a:ext>
            </a:extLst>
          </p:cNvPr>
          <p:cNvSpPr>
            <a:spLocks noGrp="1"/>
          </p:cNvSpPr>
          <p:nvPr>
            <p:ph type="title"/>
          </p:nvPr>
        </p:nvSpPr>
        <p:spPr>
          <a:xfrm>
            <a:off x="7724550" y="-353907"/>
            <a:ext cx="3706761" cy="1658198"/>
          </a:xfrm>
        </p:spPr>
        <p:txBody>
          <a:bodyPr vert="horz" lIns="91440" tIns="45720" rIns="91440" bIns="45720" rtlCol="0" anchor="ctr">
            <a:normAutofit/>
          </a:bodyPr>
          <a:lstStyle/>
          <a:p>
            <a:r>
              <a:rPr lang="en-US" sz="3100" dirty="0"/>
              <a:t>Fitness gym receptionist performance appraisal</a:t>
            </a:r>
          </a:p>
        </p:txBody>
      </p:sp>
      <p:sp>
        <p:nvSpPr>
          <p:cNvPr id="6" name="TextBox 5">
            <a:extLst>
              <a:ext uri="{FF2B5EF4-FFF2-40B4-BE49-F238E27FC236}">
                <a16:creationId xmlns:a16="http://schemas.microsoft.com/office/drawing/2014/main" id="{70E97923-CA94-9F52-8C41-20A66466F602}"/>
              </a:ext>
            </a:extLst>
          </p:cNvPr>
          <p:cNvSpPr txBox="1"/>
          <p:nvPr/>
        </p:nvSpPr>
        <p:spPr>
          <a:xfrm>
            <a:off x="7512750" y="1304291"/>
            <a:ext cx="4534706" cy="5388740"/>
          </a:xfrm>
          <a:prstGeom prst="rect">
            <a:avLst/>
          </a:prstGeom>
        </p:spPr>
        <p:txBody>
          <a:bodyPr vert="horz" lIns="91440" tIns="45720" rIns="91440" bIns="45720" rtlCol="0">
            <a:normAutofit/>
          </a:bodyPr>
          <a:lstStyle/>
          <a:p>
            <a:pPr defTabSz="914400">
              <a:lnSpc>
                <a:spcPct val="85000"/>
              </a:lnSpc>
              <a:spcAft>
                <a:spcPts val="600"/>
              </a:spcAft>
              <a:buFont typeface="Arial" pitchFamily="34" charset="0"/>
              <a:buChar char=" "/>
            </a:pPr>
            <a:endParaRPr lang="en-US" sz="1300" dirty="0">
              <a:solidFill>
                <a:schemeClr val="tx1">
                  <a:lumMod val="85000"/>
                  <a:lumOff val="15000"/>
                </a:schemeClr>
              </a:solidFill>
            </a:endParaRPr>
          </a:p>
          <a:p>
            <a:pPr marL="285750" indent="-285750" defTabSz="914400">
              <a:lnSpc>
                <a:spcPct val="85000"/>
              </a:lnSpc>
              <a:spcAft>
                <a:spcPts val="600"/>
              </a:spcAft>
              <a:buFont typeface="Arial" pitchFamily="34" charset="0"/>
              <a:buChar char=" "/>
            </a:pPr>
            <a:r>
              <a:rPr lang="en-US" dirty="0">
                <a:solidFill>
                  <a:schemeClr val="tx1">
                    <a:lumMod val="85000"/>
                    <a:lumOff val="15000"/>
                  </a:schemeClr>
                </a:solidFill>
                <a:latin typeface="Times New Roman" panose="02020603050405020304" pitchFamily="18" charset="0"/>
                <a:cs typeface="Times New Roman" panose="02020603050405020304" pitchFamily="18" charset="0"/>
              </a:rPr>
              <a:t>The receptionist demonstrates strong performance across all evaluated areas, with particularly high ratings in customer greeting &amp; care (5), appointment &amp; class booking (5), teamwork &amp; collaboration (5), and professionalism &amp; reliability (5). These results highlight consistent strengths in interpersonal interaction, reliability, and operational support, all of which contribute positively to member satisfaction and retention.</a:t>
            </a:r>
          </a:p>
          <a:p>
            <a:pPr marL="285750" indent="-285750" defTabSz="914400">
              <a:lnSpc>
                <a:spcPct val="85000"/>
              </a:lnSpc>
              <a:spcAft>
                <a:spcPts val="600"/>
              </a:spcAft>
              <a:buFont typeface="Arial" pitchFamily="34" charset="0"/>
              <a:buChar char=" "/>
            </a:pPr>
            <a:r>
              <a:rPr lang="en-US" dirty="0">
                <a:solidFill>
                  <a:schemeClr val="tx1">
                    <a:lumMod val="85000"/>
                    <a:lumOff val="15000"/>
                  </a:schemeClr>
                </a:solidFill>
                <a:latin typeface="Times New Roman" panose="02020603050405020304" pitchFamily="18" charset="0"/>
                <a:cs typeface="Times New Roman" panose="02020603050405020304" pitchFamily="18" charset="0"/>
              </a:rPr>
              <a:t>Slightly lower scores in communication skills (4) and membership processing (4) suggest areas for potential development, such as refining clarity in communication and improving efficiency with administrative software. Despite these, overall performance meets and, in several areas, exceeds expectations.</a:t>
            </a:r>
          </a:p>
          <a:p>
            <a:pPr marL="285750" indent="-285750" defTabSz="914400">
              <a:lnSpc>
                <a:spcPct val="85000"/>
              </a:lnSpc>
              <a:spcAft>
                <a:spcPts val="600"/>
              </a:spcAft>
              <a:buFont typeface="Arial" pitchFamily="34" charset="0"/>
              <a:buChar char=" "/>
            </a:pPr>
            <a:endParaRPr lang="en-US" dirty="0">
              <a:solidFill>
                <a:schemeClr val="tx1">
                  <a:lumMod val="85000"/>
                  <a:lumOff val="15000"/>
                </a:schemeClr>
              </a:solidFill>
              <a:latin typeface="Times New Roman" panose="02020603050405020304" pitchFamily="18" charset="0"/>
              <a:cs typeface="Times New Roman" panose="02020603050405020304" pitchFamily="18" charset="0"/>
            </a:endParaRPr>
          </a:p>
          <a:p>
            <a:pPr defTabSz="914400">
              <a:lnSpc>
                <a:spcPct val="85000"/>
              </a:lnSpc>
              <a:spcAft>
                <a:spcPts val="600"/>
              </a:spcAft>
              <a:buFont typeface="Arial" pitchFamily="34" charset="0"/>
              <a:buChar char=" "/>
            </a:pPr>
            <a:endParaRPr lang="en-US" sz="1300" dirty="0">
              <a:solidFill>
                <a:schemeClr val="tx1">
                  <a:lumMod val="85000"/>
                  <a:lumOff val="15000"/>
                </a:schemeClr>
              </a:solidFill>
            </a:endParaRPr>
          </a:p>
        </p:txBody>
      </p:sp>
      <p:sp>
        <p:nvSpPr>
          <p:cNvPr id="4" name="Slide Number Placeholder 3">
            <a:extLst>
              <a:ext uri="{FF2B5EF4-FFF2-40B4-BE49-F238E27FC236}">
                <a16:creationId xmlns:a16="http://schemas.microsoft.com/office/drawing/2014/main" id="{2500A418-ED6A-3E7A-18D3-663F673BC835}"/>
              </a:ext>
            </a:extLst>
          </p:cNvPr>
          <p:cNvSpPr>
            <a:spLocks noGrp="1"/>
          </p:cNvSpPr>
          <p:nvPr>
            <p:ph type="sldNum" sz="quarter" idx="12"/>
          </p:nvPr>
        </p:nvSpPr>
        <p:spPr>
          <a:xfrm>
            <a:off x="8763926" y="5876412"/>
            <a:ext cx="2926080" cy="1397039"/>
          </a:xfrm>
        </p:spPr>
        <p:txBody>
          <a:bodyPr vert="horz" lIns="91440" tIns="45720" rIns="91440" bIns="45720" rtlCol="0" anchor="b">
            <a:normAutofit/>
          </a:bodyPr>
          <a:lstStyle/>
          <a:p>
            <a:pPr defTabSz="914400">
              <a:lnSpc>
                <a:spcPct val="90000"/>
              </a:lnSpc>
              <a:spcAft>
                <a:spcPts val="600"/>
              </a:spcAft>
            </a:pPr>
            <a:fld id="{9B9C3920-C47A-43FB-9A20-C5EC511AE07E}" type="slidenum">
              <a:rPr lang="en-US" sz="9500" smtClean="0"/>
              <a:pPr defTabSz="914400">
                <a:lnSpc>
                  <a:spcPct val="90000"/>
                </a:lnSpc>
                <a:spcAft>
                  <a:spcPts val="600"/>
                </a:spcAft>
              </a:pPr>
              <a:t>7</a:t>
            </a:fld>
            <a:endParaRPr lang="en-US" sz="9500"/>
          </a:p>
        </p:txBody>
      </p:sp>
      <p:graphicFrame>
        <p:nvGraphicFramePr>
          <p:cNvPr id="5" name="Content Placeholder 4">
            <a:extLst>
              <a:ext uri="{FF2B5EF4-FFF2-40B4-BE49-F238E27FC236}">
                <a16:creationId xmlns:a16="http://schemas.microsoft.com/office/drawing/2014/main" id="{58EE5F4D-9726-EB15-4E9C-17EB15CA38D1}"/>
              </a:ext>
            </a:extLst>
          </p:cNvPr>
          <p:cNvGraphicFramePr>
            <a:graphicFrameLocks noGrp="1"/>
          </p:cNvGraphicFramePr>
          <p:nvPr>
            <p:ph idx="1"/>
            <p:extLst>
              <p:ext uri="{D42A27DB-BD31-4B8C-83A1-F6EECF244321}">
                <p14:modId xmlns:p14="http://schemas.microsoft.com/office/powerpoint/2010/main" val="2301735348"/>
              </p:ext>
            </p:extLst>
          </p:nvPr>
        </p:nvGraphicFramePr>
        <p:xfrm>
          <a:off x="667466" y="640080"/>
          <a:ext cx="6845284" cy="5588104"/>
        </p:xfrm>
        <a:graphic>
          <a:graphicData uri="http://schemas.openxmlformats.org/drawingml/2006/table">
            <a:tbl>
              <a:tblPr firstRow="1" bandRow="1">
                <a:tableStyleId>{8799B23B-EC83-4686-B30A-512413B5E67A}</a:tableStyleId>
              </a:tblPr>
              <a:tblGrid>
                <a:gridCol w="4838546">
                  <a:extLst>
                    <a:ext uri="{9D8B030D-6E8A-4147-A177-3AD203B41FA5}">
                      <a16:colId xmlns:a16="http://schemas.microsoft.com/office/drawing/2014/main" val="1093564069"/>
                    </a:ext>
                  </a:extLst>
                </a:gridCol>
                <a:gridCol w="2006738">
                  <a:extLst>
                    <a:ext uri="{9D8B030D-6E8A-4147-A177-3AD203B41FA5}">
                      <a16:colId xmlns:a16="http://schemas.microsoft.com/office/drawing/2014/main" val="639145493"/>
                    </a:ext>
                  </a:extLst>
                </a:gridCol>
              </a:tblGrid>
              <a:tr h="931351">
                <a:tc>
                  <a:txBody>
                    <a:bodyPr/>
                    <a:lstStyle/>
                    <a:p>
                      <a:r>
                        <a:rPr lang="en-GB" sz="2500"/>
                        <a:t>PERFORMANCE FACTORS </a:t>
                      </a:r>
                    </a:p>
                  </a:txBody>
                  <a:tcPr marL="125858" marR="125858" marT="62929" marB="62929"/>
                </a:tc>
                <a:tc>
                  <a:txBody>
                    <a:bodyPr/>
                    <a:lstStyle/>
                    <a:p>
                      <a:r>
                        <a:rPr lang="en-GB" sz="2500"/>
                        <a:t>RATING (1-5)</a:t>
                      </a:r>
                    </a:p>
                  </a:txBody>
                  <a:tcPr marL="125858" marR="125858" marT="62929" marB="62929"/>
                </a:tc>
                <a:extLst>
                  <a:ext uri="{0D108BD9-81ED-4DB2-BD59-A6C34878D82A}">
                    <a16:rowId xmlns:a16="http://schemas.microsoft.com/office/drawing/2014/main" val="1333321270"/>
                  </a:ext>
                </a:extLst>
              </a:tr>
              <a:tr h="931351">
                <a:tc>
                  <a:txBody>
                    <a:bodyPr/>
                    <a:lstStyle/>
                    <a:p>
                      <a:r>
                        <a:rPr lang="en-GB" sz="2500"/>
                        <a:t>CUSTOMER GREETING &amp; CARE </a:t>
                      </a:r>
                    </a:p>
                  </a:txBody>
                  <a:tcPr marL="125858" marR="125858" marT="62929" marB="62929"/>
                </a:tc>
                <a:tc>
                  <a:txBody>
                    <a:bodyPr/>
                    <a:lstStyle/>
                    <a:p>
                      <a:r>
                        <a:rPr lang="en-GB" sz="2500"/>
                        <a:t>5</a:t>
                      </a:r>
                    </a:p>
                  </a:txBody>
                  <a:tcPr marL="125858" marR="125858" marT="62929" marB="62929"/>
                </a:tc>
                <a:extLst>
                  <a:ext uri="{0D108BD9-81ED-4DB2-BD59-A6C34878D82A}">
                    <a16:rowId xmlns:a16="http://schemas.microsoft.com/office/drawing/2014/main" val="2068338728"/>
                  </a:ext>
                </a:extLst>
              </a:tr>
              <a:tr h="553776">
                <a:tc>
                  <a:txBody>
                    <a:bodyPr/>
                    <a:lstStyle/>
                    <a:p>
                      <a:r>
                        <a:rPr lang="en-GB" sz="2500"/>
                        <a:t>COMMUNICATION SKILLS </a:t>
                      </a:r>
                    </a:p>
                  </a:txBody>
                  <a:tcPr marL="125858" marR="125858" marT="62929" marB="62929"/>
                </a:tc>
                <a:tc>
                  <a:txBody>
                    <a:bodyPr/>
                    <a:lstStyle/>
                    <a:p>
                      <a:r>
                        <a:rPr lang="en-GB" sz="2500"/>
                        <a:t>4</a:t>
                      </a:r>
                    </a:p>
                  </a:txBody>
                  <a:tcPr marL="125858" marR="125858" marT="62929" marB="62929"/>
                </a:tc>
                <a:extLst>
                  <a:ext uri="{0D108BD9-81ED-4DB2-BD59-A6C34878D82A}">
                    <a16:rowId xmlns:a16="http://schemas.microsoft.com/office/drawing/2014/main" val="2575266181"/>
                  </a:ext>
                </a:extLst>
              </a:tr>
              <a:tr h="931351">
                <a:tc>
                  <a:txBody>
                    <a:bodyPr/>
                    <a:lstStyle/>
                    <a:p>
                      <a:r>
                        <a:rPr lang="en-GB" sz="2500"/>
                        <a:t>APPOIMENT  &amp; CLASS BOKING </a:t>
                      </a:r>
                    </a:p>
                  </a:txBody>
                  <a:tcPr marL="125858" marR="125858" marT="62929" marB="62929"/>
                </a:tc>
                <a:tc>
                  <a:txBody>
                    <a:bodyPr/>
                    <a:lstStyle/>
                    <a:p>
                      <a:r>
                        <a:rPr lang="en-GB" sz="2500"/>
                        <a:t>5</a:t>
                      </a:r>
                    </a:p>
                  </a:txBody>
                  <a:tcPr marL="125858" marR="125858" marT="62929" marB="62929"/>
                </a:tc>
                <a:extLst>
                  <a:ext uri="{0D108BD9-81ED-4DB2-BD59-A6C34878D82A}">
                    <a16:rowId xmlns:a16="http://schemas.microsoft.com/office/drawing/2014/main" val="2268260259"/>
                  </a:ext>
                </a:extLst>
              </a:tr>
              <a:tr h="553776">
                <a:tc>
                  <a:txBody>
                    <a:bodyPr/>
                    <a:lstStyle/>
                    <a:p>
                      <a:r>
                        <a:rPr lang="en-GB" sz="2500"/>
                        <a:t>MEMBERSCHIP PROCESING </a:t>
                      </a:r>
                    </a:p>
                  </a:txBody>
                  <a:tcPr marL="125858" marR="125858" marT="62929" marB="62929"/>
                </a:tc>
                <a:tc>
                  <a:txBody>
                    <a:bodyPr/>
                    <a:lstStyle/>
                    <a:p>
                      <a:r>
                        <a:rPr lang="en-GB" sz="2500"/>
                        <a:t>4</a:t>
                      </a:r>
                    </a:p>
                  </a:txBody>
                  <a:tcPr marL="125858" marR="125858" marT="62929" marB="62929"/>
                </a:tc>
                <a:extLst>
                  <a:ext uri="{0D108BD9-81ED-4DB2-BD59-A6C34878D82A}">
                    <a16:rowId xmlns:a16="http://schemas.microsoft.com/office/drawing/2014/main" val="3678150349"/>
                  </a:ext>
                </a:extLst>
              </a:tr>
              <a:tr h="1686499">
                <a:tc>
                  <a:txBody>
                    <a:bodyPr/>
                    <a:lstStyle/>
                    <a:p>
                      <a:r>
                        <a:rPr lang="en-GB" sz="2500"/>
                        <a:t>TEAMWORK COLLABORATION </a:t>
                      </a:r>
                    </a:p>
                    <a:p>
                      <a:r>
                        <a:rPr lang="en-GB" sz="2500"/>
                        <a:t>PROFESONALISM &amp; RELIABILITY </a:t>
                      </a:r>
                    </a:p>
                  </a:txBody>
                  <a:tcPr marL="125858" marR="125858" marT="62929" marB="62929"/>
                </a:tc>
                <a:tc>
                  <a:txBody>
                    <a:bodyPr/>
                    <a:lstStyle/>
                    <a:p>
                      <a:r>
                        <a:rPr lang="en-GB" sz="2500"/>
                        <a:t>5</a:t>
                      </a:r>
                    </a:p>
                    <a:p>
                      <a:r>
                        <a:rPr lang="en-GB" sz="2500"/>
                        <a:t>5</a:t>
                      </a:r>
                    </a:p>
                  </a:txBody>
                  <a:tcPr marL="125858" marR="125858" marT="62929" marB="62929"/>
                </a:tc>
                <a:extLst>
                  <a:ext uri="{0D108BD9-81ED-4DB2-BD59-A6C34878D82A}">
                    <a16:rowId xmlns:a16="http://schemas.microsoft.com/office/drawing/2014/main" val="3016871486"/>
                  </a:ext>
                </a:extLst>
              </a:tr>
            </a:tbl>
          </a:graphicData>
        </a:graphic>
      </p:graphicFrame>
    </p:spTree>
    <p:extLst>
      <p:ext uri="{BB962C8B-B14F-4D97-AF65-F5344CB8AC3E}">
        <p14:creationId xmlns:p14="http://schemas.microsoft.com/office/powerpoint/2010/main" val="232957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F95D-A284-D701-99F1-03C860DC8FCD}"/>
              </a:ext>
            </a:extLst>
          </p:cNvPr>
          <p:cNvSpPr>
            <a:spLocks noGrp="1"/>
          </p:cNvSpPr>
          <p:nvPr>
            <p:ph type="title"/>
          </p:nvPr>
        </p:nvSpPr>
        <p:spPr>
          <a:xfrm>
            <a:off x="1601771" y="136525"/>
            <a:ext cx="10515600" cy="1325563"/>
          </a:xfrm>
        </p:spPr>
        <p:txBody>
          <a:bodyPr/>
          <a:lstStyle/>
          <a:p>
            <a:r>
              <a:rPr lang="en-GB" dirty="0"/>
              <a:t>FRAMEWORK FOR GYM RECEPTIONIST </a:t>
            </a:r>
          </a:p>
        </p:txBody>
      </p:sp>
      <p:sp>
        <p:nvSpPr>
          <p:cNvPr id="3" name="Content Placeholder 2">
            <a:extLst>
              <a:ext uri="{FF2B5EF4-FFF2-40B4-BE49-F238E27FC236}">
                <a16:creationId xmlns:a16="http://schemas.microsoft.com/office/drawing/2014/main" id="{1521B166-92B0-BF23-492F-70CCD593208D}"/>
              </a:ext>
            </a:extLst>
          </p:cNvPr>
          <p:cNvSpPr>
            <a:spLocks noGrp="1"/>
          </p:cNvSpPr>
          <p:nvPr>
            <p:ph idx="1"/>
          </p:nvPr>
        </p:nvSpPr>
        <p:spPr>
          <a:xfrm>
            <a:off x="249814" y="1212617"/>
            <a:ext cx="5864257" cy="5362314"/>
          </a:xfrm>
        </p:spPr>
        <p:txBody>
          <a:bodyPr>
            <a:normAutofit fontScale="70000" lnSpcReduction="20000"/>
          </a:bodyPr>
          <a:lstStyle/>
          <a:p>
            <a:pPr marL="0" indent="0">
              <a:buNone/>
            </a:pPr>
            <a:endParaRPr lang="en-GB" dirty="0"/>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Core responsibilities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greet and assist members/visitors.		Manage check-ins, class bookings, and appointments.		Handle memberships, renewals, and payments.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Maintain accurate records and documentation.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Provide information on gym services, policies, and promotions.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Support staff with communication and scheduling.</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Key skills &amp; competencies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strong interpersonal and communication skills.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Customer service orientation and problem-solving ability.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Organizational and multitasking skills.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Proficiency with gym/fitness management software.	</a:t>
            </a:r>
          </a:p>
          <a:p>
            <a:pPr algn="just">
              <a:buFont typeface="Wingdings" panose="05000000000000000000" pitchFamily="2" charset="2"/>
              <a:buChar char="ü"/>
            </a:pPr>
            <a:r>
              <a:rPr lang="en-GB" dirty="0">
                <a:latin typeface="Times New Roman" panose="02020603050405020304" pitchFamily="18" charset="0"/>
                <a:cs typeface="Times New Roman" panose="02020603050405020304" pitchFamily="18" charset="0"/>
              </a:rPr>
              <a:t>	Professionalism, confidentiality, and teamwork.</a:t>
            </a:r>
          </a:p>
        </p:txBody>
      </p:sp>
      <p:sp>
        <p:nvSpPr>
          <p:cNvPr id="4" name="Slide Number Placeholder 3">
            <a:extLst>
              <a:ext uri="{FF2B5EF4-FFF2-40B4-BE49-F238E27FC236}">
                <a16:creationId xmlns:a16="http://schemas.microsoft.com/office/drawing/2014/main" id="{08287E21-EA65-EC50-5751-D987E6A64FF6}"/>
              </a:ext>
            </a:extLst>
          </p:cNvPr>
          <p:cNvSpPr>
            <a:spLocks noGrp="1"/>
          </p:cNvSpPr>
          <p:nvPr>
            <p:ph type="sldNum" sz="quarter" idx="12"/>
          </p:nvPr>
        </p:nvSpPr>
        <p:spPr/>
        <p:txBody>
          <a:bodyPr/>
          <a:lstStyle/>
          <a:p>
            <a:fld id="{9B9C3920-C47A-43FB-9A20-C5EC511AE07E}" type="slidenum">
              <a:rPr lang="en-GB" smtClean="0"/>
              <a:t>8</a:t>
            </a:fld>
            <a:endParaRPr lang="en-GB"/>
          </a:p>
        </p:txBody>
      </p:sp>
      <p:sp>
        <p:nvSpPr>
          <p:cNvPr id="5" name="TextBox 4">
            <a:extLst>
              <a:ext uri="{FF2B5EF4-FFF2-40B4-BE49-F238E27FC236}">
                <a16:creationId xmlns:a16="http://schemas.microsoft.com/office/drawing/2014/main" id="{7CC52AC1-BF91-CA22-0749-1C5EE4D8EA92}"/>
              </a:ext>
            </a:extLst>
          </p:cNvPr>
          <p:cNvSpPr txBox="1"/>
          <p:nvPr/>
        </p:nvSpPr>
        <p:spPr>
          <a:xfrm>
            <a:off x="6447936" y="942037"/>
            <a:ext cx="5335570" cy="7263527"/>
          </a:xfrm>
          <a:prstGeom prst="rect">
            <a:avLst/>
          </a:prstGeom>
          <a:noFill/>
        </p:spPr>
        <p:txBody>
          <a:bodyPr wrap="square" rtlCol="0">
            <a:spAutoFit/>
          </a:bodyPr>
          <a:lstStyle/>
          <a:p>
            <a:endParaRPr lang="en-GB" dirty="0"/>
          </a:p>
          <a:p>
            <a:endParaRPr lang="en-GB" dirty="0"/>
          </a:p>
          <a:p>
            <a:pPr marL="285750" indent="-285750" algn="just">
              <a:buFont typeface="Wingdings" panose="05000000000000000000" pitchFamily="2" charset="2"/>
              <a:buChar char="Ø"/>
            </a:pPr>
            <a:r>
              <a:rPr lang="en-GB" dirty="0"/>
              <a:t> </a:t>
            </a:r>
            <a:r>
              <a:rPr lang="en-GB" sz="2000" dirty="0">
                <a:latin typeface="Times New Roman" panose="02020603050405020304" pitchFamily="18" charset="0"/>
                <a:cs typeface="Times New Roman" panose="02020603050405020304" pitchFamily="18" charset="0"/>
              </a:rPr>
              <a:t>Performance indicators	</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customer satisfaction ratings</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Accuracy of records and transactions.	</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Efficiency of appointment and membership processing.	</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Responsiveness to member inquiries.	</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Contribution to member retention and engagement.</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Development pathways	</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training in advanced customer service techniques.	</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Upskilling in digital systems and booking software.	</a:t>
            </a:r>
          </a:p>
          <a:p>
            <a:pPr marL="285750" indent="-285750" algn="just">
              <a:buFont typeface="Wingdings" panose="05000000000000000000" pitchFamily="2" charset="2"/>
              <a:buChar char="Ø"/>
            </a:pPr>
            <a:r>
              <a:rPr lang="en-GB" sz="2000" dirty="0">
                <a:latin typeface="Times New Roman" panose="02020603050405020304" pitchFamily="18" charset="0"/>
                <a:cs typeface="Times New Roman" panose="02020603050405020304" pitchFamily="18" charset="0"/>
              </a:rPr>
              <a:t>	Opportunities for progression into supervisory or managerial roles.</a:t>
            </a:r>
          </a:p>
          <a:p>
            <a:pPr marL="285750" indent="-285750" algn="just">
              <a:buFont typeface="Wingdings" panose="05000000000000000000" pitchFamily="2" charset="2"/>
              <a:buChar char="Ø"/>
            </a:pPr>
            <a:endParaRPr lang="en-GB"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981646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73352-DD04-CF7F-341E-041CBA532ACB}"/>
              </a:ext>
            </a:extLst>
          </p:cNvPr>
          <p:cNvSpPr>
            <a:spLocks noGrp="1"/>
          </p:cNvSpPr>
          <p:nvPr>
            <p:ph type="title"/>
          </p:nvPr>
        </p:nvSpPr>
        <p:spPr>
          <a:xfrm>
            <a:off x="2644550" y="0"/>
            <a:ext cx="3706761" cy="1658198"/>
          </a:xfrm>
        </p:spPr>
        <p:txBody>
          <a:bodyPr>
            <a:normAutofit/>
          </a:bodyPr>
          <a:lstStyle/>
          <a:p>
            <a:r>
              <a:rPr lang="en-GB" sz="4400" dirty="0"/>
              <a:t>Questions ?</a:t>
            </a:r>
            <a:br>
              <a:rPr lang="en-GB" sz="4400" dirty="0"/>
            </a:br>
            <a:endParaRPr lang="en-GB" sz="4400" dirty="0"/>
          </a:p>
        </p:txBody>
      </p:sp>
      <p:pic>
        <p:nvPicPr>
          <p:cNvPr id="8" name="Graphic 7" descr="Board Room">
            <a:extLst>
              <a:ext uri="{FF2B5EF4-FFF2-40B4-BE49-F238E27FC236}">
                <a16:creationId xmlns:a16="http://schemas.microsoft.com/office/drawing/2014/main" id="{09FAB831-7ACD-C7E1-ED35-D80E3A978E6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857" y="288311"/>
            <a:ext cx="5588101" cy="5588101"/>
          </a:xfrm>
          <a:prstGeom prst="rect">
            <a:avLst/>
          </a:prstGeom>
        </p:spPr>
      </p:pic>
      <p:sp>
        <p:nvSpPr>
          <p:cNvPr id="3" name="Content Placeholder 2">
            <a:extLst>
              <a:ext uri="{FF2B5EF4-FFF2-40B4-BE49-F238E27FC236}">
                <a16:creationId xmlns:a16="http://schemas.microsoft.com/office/drawing/2014/main" id="{75FE75E1-6863-B06A-9724-68C7EC11C332}"/>
              </a:ext>
            </a:extLst>
          </p:cNvPr>
          <p:cNvSpPr>
            <a:spLocks noGrp="1"/>
          </p:cNvSpPr>
          <p:nvPr>
            <p:ph idx="1"/>
          </p:nvPr>
        </p:nvSpPr>
        <p:spPr>
          <a:xfrm>
            <a:off x="5664958" y="1149994"/>
            <a:ext cx="5588101" cy="4996805"/>
          </a:xfrm>
        </p:spPr>
        <p:txBody>
          <a:bodyPr>
            <a:normAutofit lnSpcReduction="10000"/>
          </a:bodyPr>
          <a:lstStyle/>
          <a:p>
            <a:pPr marL="0" indent="0">
              <a:buNone/>
            </a:pPr>
            <a:r>
              <a:rPr lang="en-GB" sz="1700" dirty="0"/>
              <a:t>1. </a:t>
            </a:r>
            <a:r>
              <a:rPr lang="en-GB" sz="2800" dirty="0">
                <a:latin typeface="Times New Roman" panose="02020603050405020304" pitchFamily="18" charset="0"/>
                <a:cs typeface="Times New Roman" panose="02020603050405020304" pitchFamily="18" charset="0"/>
              </a:rPr>
              <a:t>Do you feel comfortable greeting and helping members when they arrive?	</a:t>
            </a:r>
          </a:p>
          <a:p>
            <a:pPr marL="0" indent="0">
              <a:buNone/>
            </a:pPr>
            <a:r>
              <a:rPr lang="en-GB" sz="2800" dirty="0">
                <a:latin typeface="Times New Roman" panose="02020603050405020304" pitchFamily="18" charset="0"/>
                <a:cs typeface="Times New Roman" panose="02020603050405020304" pitchFamily="18" charset="0"/>
              </a:rPr>
              <a:t>2.	Are you able to manage check-ins and bookings without difficulty?	</a:t>
            </a:r>
          </a:p>
          <a:p>
            <a:pPr marL="0" indent="0">
              <a:buNone/>
            </a:pPr>
            <a:r>
              <a:rPr lang="en-GB" sz="2800" dirty="0">
                <a:latin typeface="Times New Roman" panose="02020603050405020304" pitchFamily="18" charset="0"/>
                <a:cs typeface="Times New Roman" panose="02020603050405020304" pitchFamily="18" charset="0"/>
              </a:rPr>
              <a:t>3.	How easy is it for you to use the computer/software at the front desk?	</a:t>
            </a:r>
          </a:p>
          <a:p>
            <a:pPr marL="0" indent="0">
              <a:buNone/>
            </a:pPr>
            <a:r>
              <a:rPr lang="en-GB" sz="2800" dirty="0">
                <a:latin typeface="Times New Roman" panose="02020603050405020304" pitchFamily="18" charset="0"/>
                <a:cs typeface="Times New Roman" panose="02020603050405020304" pitchFamily="18" charset="0"/>
              </a:rPr>
              <a:t>4.	Do you feel confident answering members’ questions?	</a:t>
            </a:r>
          </a:p>
          <a:p>
            <a:pPr marL="0" indent="0">
              <a:buNone/>
            </a:pPr>
            <a:r>
              <a:rPr lang="en-GB" sz="2800" dirty="0">
                <a:latin typeface="Times New Roman" panose="02020603050405020304" pitchFamily="18" charset="0"/>
                <a:cs typeface="Times New Roman" panose="02020603050405020304" pitchFamily="18" charset="0"/>
              </a:rPr>
              <a:t>5.	What could we do to make your job easier?</a:t>
            </a:r>
          </a:p>
        </p:txBody>
      </p:sp>
      <p:sp>
        <p:nvSpPr>
          <p:cNvPr id="4" name="Slide Number Placeholder 3">
            <a:extLst>
              <a:ext uri="{FF2B5EF4-FFF2-40B4-BE49-F238E27FC236}">
                <a16:creationId xmlns:a16="http://schemas.microsoft.com/office/drawing/2014/main" id="{BA8E1ADA-5EA0-5393-48ED-18E3CBE58886}"/>
              </a:ext>
            </a:extLst>
          </p:cNvPr>
          <p:cNvSpPr>
            <a:spLocks noGrp="1"/>
          </p:cNvSpPr>
          <p:nvPr>
            <p:ph type="sldNum" sz="quarter" idx="12"/>
          </p:nvPr>
        </p:nvSpPr>
        <p:spPr>
          <a:xfrm>
            <a:off x="8763926" y="5876412"/>
            <a:ext cx="2926080" cy="1397039"/>
          </a:xfrm>
        </p:spPr>
        <p:txBody>
          <a:bodyPr>
            <a:normAutofit/>
          </a:bodyPr>
          <a:lstStyle/>
          <a:p>
            <a:pPr>
              <a:lnSpc>
                <a:spcPct val="90000"/>
              </a:lnSpc>
              <a:spcAft>
                <a:spcPts val="600"/>
              </a:spcAft>
            </a:pPr>
            <a:fld id="{9B9C3920-C47A-43FB-9A20-C5EC511AE07E}" type="slidenum">
              <a:rPr lang="en-GB" sz="9500" smtClean="0"/>
              <a:pPr>
                <a:lnSpc>
                  <a:spcPct val="90000"/>
                </a:lnSpc>
                <a:spcAft>
                  <a:spcPts val="600"/>
                </a:spcAft>
              </a:pPr>
              <a:t>9</a:t>
            </a:fld>
            <a:endParaRPr lang="en-GB" sz="9500"/>
          </a:p>
        </p:txBody>
      </p:sp>
    </p:spTree>
    <p:extLst>
      <p:ext uri="{BB962C8B-B14F-4D97-AF65-F5344CB8AC3E}">
        <p14:creationId xmlns:p14="http://schemas.microsoft.com/office/powerpoint/2010/main" val="313467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F9E9D-5709-FBC9-C12A-27A8495E4252}"/>
              </a:ext>
            </a:extLst>
          </p:cNvPr>
          <p:cNvSpPr>
            <a:spLocks noGrp="1"/>
          </p:cNvSpPr>
          <p:nvPr>
            <p:ph type="title"/>
          </p:nvPr>
        </p:nvSpPr>
        <p:spPr>
          <a:xfrm>
            <a:off x="4737510" y="152489"/>
            <a:ext cx="3706761" cy="1658198"/>
          </a:xfrm>
        </p:spPr>
        <p:txBody>
          <a:bodyPr>
            <a:normAutofit/>
          </a:bodyPr>
          <a:lstStyle/>
          <a:p>
            <a:r>
              <a:rPr lang="en-GB" sz="4400" dirty="0"/>
              <a:t>References :</a:t>
            </a:r>
          </a:p>
        </p:txBody>
      </p:sp>
      <p:pic>
        <p:nvPicPr>
          <p:cNvPr id="8" name="Graphic 7" descr="Tennis">
            <a:extLst>
              <a:ext uri="{FF2B5EF4-FFF2-40B4-BE49-F238E27FC236}">
                <a16:creationId xmlns:a16="http://schemas.microsoft.com/office/drawing/2014/main" id="{32AEBB7D-85BA-C6C9-EE70-6C3CC07A26B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96057" y="640080"/>
            <a:ext cx="5588101" cy="5588101"/>
          </a:xfrm>
          <a:prstGeom prst="rect">
            <a:avLst/>
          </a:prstGeom>
        </p:spPr>
      </p:pic>
      <p:sp>
        <p:nvSpPr>
          <p:cNvPr id="3" name="Content Placeholder 2">
            <a:extLst>
              <a:ext uri="{FF2B5EF4-FFF2-40B4-BE49-F238E27FC236}">
                <a16:creationId xmlns:a16="http://schemas.microsoft.com/office/drawing/2014/main" id="{4B585935-DE92-661B-A240-1421D944D72D}"/>
              </a:ext>
            </a:extLst>
          </p:cNvPr>
          <p:cNvSpPr>
            <a:spLocks noGrp="1"/>
          </p:cNvSpPr>
          <p:nvPr>
            <p:ph idx="1"/>
          </p:nvPr>
        </p:nvSpPr>
        <p:spPr>
          <a:xfrm>
            <a:off x="6708550" y="1320800"/>
            <a:ext cx="5290410" cy="5232400"/>
          </a:xfrm>
        </p:spPr>
        <p:txBody>
          <a:bodyPr>
            <a:normAutofit/>
          </a:bodyPr>
          <a:lstStyle/>
          <a:p>
            <a:pPr marL="0" indent="0" algn="just">
              <a:buNone/>
            </a:pPr>
            <a:r>
              <a:rPr lang="en-GB" dirty="0">
                <a:latin typeface="Times New Roman" panose="02020603050405020304" pitchFamily="18" charset="0"/>
                <a:cs typeface="Times New Roman" panose="02020603050405020304" pitchFamily="18" charset="0"/>
              </a:rPr>
              <a:t>Pedersen, P. M., &amp; Thibault, L. (2014). Contemporary sport management. Human kinetics.	</a:t>
            </a:r>
          </a:p>
          <a:p>
            <a:pPr marL="0" indent="0" algn="just">
              <a:buNone/>
            </a:pPr>
            <a:r>
              <a:rPr lang="en-GB" dirty="0">
                <a:latin typeface="Times New Roman" panose="02020603050405020304" pitchFamily="18" charset="0"/>
                <a:cs typeface="Times New Roman" panose="02020603050405020304" pitchFamily="18" charset="0"/>
              </a:rPr>
              <a:t>Zeithaml, v. A., Bitner, M. J., &amp; Gremler, D. D. (2018). Services marketing: integrating customer focus across the firm. </a:t>
            </a:r>
            <a:r>
              <a:rPr lang="en-GB" dirty="0" err="1">
                <a:latin typeface="Times New Roman" panose="02020603050405020304" pitchFamily="18" charset="0"/>
                <a:cs typeface="Times New Roman" panose="02020603050405020304" pitchFamily="18" charset="0"/>
              </a:rPr>
              <a:t>Mcgraw-hill</a:t>
            </a:r>
            <a:r>
              <a:rPr lang="en-GB" dirty="0">
                <a:latin typeface="Times New Roman" panose="02020603050405020304" pitchFamily="18" charset="0"/>
                <a:cs typeface="Times New Roman" panose="02020603050405020304" pitchFamily="18" charset="0"/>
              </a:rPr>
              <a:t> education.</a:t>
            </a:r>
          </a:p>
          <a:p>
            <a:pPr marL="0" indent="0" algn="just">
              <a:buNone/>
            </a:pPr>
            <a:r>
              <a:rPr lang="en-GB" dirty="0" err="1">
                <a:latin typeface="Times New Roman" panose="02020603050405020304" pitchFamily="18" charset="0"/>
                <a:cs typeface="Times New Roman" panose="02020603050405020304" pitchFamily="18" charset="0"/>
              </a:rPr>
              <a:t>Aguinis,h</a:t>
            </a:r>
            <a:r>
              <a:rPr lang="en-GB" dirty="0">
                <a:latin typeface="Times New Roman" panose="02020603050405020304" pitchFamily="18" charset="0"/>
                <a:cs typeface="Times New Roman" panose="02020603050405020304" pitchFamily="18" charset="0"/>
              </a:rPr>
              <a:t>. (2019). Performance management (4th ed.). Chicago business press.</a:t>
            </a:r>
          </a:p>
          <a:p>
            <a:pPr marL="0" indent="0" algn="just">
              <a:buNone/>
            </a:pPr>
            <a:r>
              <a:rPr lang="en-GB" dirty="0">
                <a:latin typeface="Times New Roman" panose="02020603050405020304" pitchFamily="18" charset="0"/>
                <a:cs typeface="Times New Roman" panose="02020603050405020304" pitchFamily="18" charset="0"/>
              </a:rPr>
              <a:t>Armstrong, m., &amp; Taylor, S. (2020). Armstrong’s handbook of human resource management practice. Kogan page.</a:t>
            </a:r>
          </a:p>
        </p:txBody>
      </p:sp>
      <p:sp>
        <p:nvSpPr>
          <p:cNvPr id="4" name="Slide Number Placeholder 3">
            <a:extLst>
              <a:ext uri="{FF2B5EF4-FFF2-40B4-BE49-F238E27FC236}">
                <a16:creationId xmlns:a16="http://schemas.microsoft.com/office/drawing/2014/main" id="{556A7B0A-E5A9-05B6-3ED4-DB44C1948BE4}"/>
              </a:ext>
            </a:extLst>
          </p:cNvPr>
          <p:cNvSpPr>
            <a:spLocks noGrp="1"/>
          </p:cNvSpPr>
          <p:nvPr>
            <p:ph type="sldNum" sz="quarter" idx="12"/>
          </p:nvPr>
        </p:nvSpPr>
        <p:spPr>
          <a:xfrm>
            <a:off x="8763926" y="5876412"/>
            <a:ext cx="2926080" cy="1397039"/>
          </a:xfrm>
        </p:spPr>
        <p:txBody>
          <a:bodyPr>
            <a:normAutofit/>
          </a:bodyPr>
          <a:lstStyle/>
          <a:p>
            <a:pPr>
              <a:lnSpc>
                <a:spcPct val="90000"/>
              </a:lnSpc>
              <a:spcAft>
                <a:spcPts val="600"/>
              </a:spcAft>
            </a:pPr>
            <a:fld id="{9B9C3920-C47A-43FB-9A20-C5EC511AE07E}" type="slidenum">
              <a:rPr lang="en-GB" sz="9500" smtClean="0"/>
              <a:pPr>
                <a:lnSpc>
                  <a:spcPct val="90000"/>
                </a:lnSpc>
                <a:spcAft>
                  <a:spcPts val="600"/>
                </a:spcAft>
              </a:pPr>
              <a:t>10</a:t>
            </a:fld>
            <a:endParaRPr lang="en-GB" sz="9500"/>
          </a:p>
        </p:txBody>
      </p:sp>
    </p:spTree>
    <p:extLst>
      <p:ext uri="{BB962C8B-B14F-4D97-AF65-F5344CB8AC3E}">
        <p14:creationId xmlns:p14="http://schemas.microsoft.com/office/powerpoint/2010/main" val="729303653"/>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Metropolitan</Template>
  <TotalTime>0</TotalTime>
  <Words>1117</Words>
  <Application>Microsoft Office PowerPoint</Application>
  <PresentationFormat>Widescreen</PresentationFormat>
  <Paragraphs>96</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Calibri Light</vt:lpstr>
      <vt:lpstr>Times New Roman</vt:lpstr>
      <vt:lpstr>Wingdings</vt:lpstr>
      <vt:lpstr>Metropolitan</vt:lpstr>
      <vt:lpstr>STUDENT NAME : SABIN GHEORGHE  STUDENT ID : 2213752 MODULE CODE : LCBB5012 LECTURE NAME : LIYANAGE RODRIGO </vt:lpstr>
      <vt:lpstr>RECEPTIONIST ROLE OF FITNESS &amp; GYM  </vt:lpstr>
      <vt:lpstr>JOB DESCRIPTION </vt:lpstr>
      <vt:lpstr>PERFORMANCE MANAGEMENT </vt:lpstr>
      <vt:lpstr>PowerPoint Presentation</vt:lpstr>
      <vt:lpstr>RESPONSIBILITY OF RECEPTIONIST JOB </vt:lpstr>
      <vt:lpstr>Fitness gym receptionist performance appraisal</vt:lpstr>
      <vt:lpstr>FRAMEWORK FOR GYM RECEPTIONIST </vt:lpstr>
      <vt:lpstr>Questions ?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SABIN GHEORGHE</dc:creator>
  <cp:lastModifiedBy>ionela ocneanu</cp:lastModifiedBy>
  <cp:revision>3</cp:revision>
  <dcterms:created xsi:type="dcterms:W3CDTF">2025-10-10T13:48:55Z</dcterms:created>
  <dcterms:modified xsi:type="dcterms:W3CDTF">2025-10-10T15:57:13Z</dcterms:modified>
</cp:coreProperties>
</file>