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0"/>
  </p:notesMasterIdLst>
  <p:sldIdLst>
    <p:sldId id="269" r:id="rId5"/>
    <p:sldId id="311" r:id="rId6"/>
    <p:sldId id="279" r:id="rId7"/>
    <p:sldId id="305" r:id="rId8"/>
    <p:sldId id="307" r:id="rId9"/>
    <p:sldId id="308" r:id="rId10"/>
    <p:sldId id="304" r:id="rId11"/>
    <p:sldId id="290" r:id="rId12"/>
    <p:sldId id="309" r:id="rId13"/>
    <p:sldId id="310" r:id="rId14"/>
    <p:sldId id="303" r:id="rId15"/>
    <p:sldId id="301" r:id="rId16"/>
    <p:sldId id="268" r:id="rId17"/>
    <p:sldId id="306" r:id="rId18"/>
    <p:sldId id="289" r:id="rId19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269"/>
            <p14:sldId id="311"/>
            <p14:sldId id="279"/>
            <p14:sldId id="305"/>
            <p14:sldId id="307"/>
            <p14:sldId id="308"/>
            <p14:sldId id="304"/>
            <p14:sldId id="290"/>
            <p14:sldId id="309"/>
            <p14:sldId id="310"/>
            <p14:sldId id="303"/>
            <p14:sldId id="301"/>
            <p14:sldId id="268"/>
            <p14:sldId id="306"/>
            <p14:sldId id="28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B7DCE6-3FC9-4CD6-A0B3-769C3540167A}" v="3" dt="2020-09-22T09:54:34.8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222" autoAdjust="0"/>
    <p:restoredTop sz="94660"/>
  </p:normalViewPr>
  <p:slideViewPr>
    <p:cSldViewPr snapToGrid="0">
      <p:cViewPr varScale="1">
        <p:scale>
          <a:sx n="61" d="100"/>
          <a:sy n="61" d="100"/>
        </p:scale>
        <p:origin x="3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E8B7DCE6-3FC9-4CD6-A0B3-769C3540167A}"/>
    <pc:docChg chg="undo custSel addSld delSld modSld sldOrd modSection">
      <pc:chgData name="James Williams" userId="c957a50b-491f-4d94-b4bc-52aca3e2340d" providerId="ADAL" clId="{E8B7DCE6-3FC9-4CD6-A0B3-769C3540167A}" dt="2020-09-22T10:01:16.309" v="66"/>
      <pc:docMkLst>
        <pc:docMk/>
      </pc:docMkLst>
      <pc:sldChg chg="ord">
        <pc:chgData name="James Williams" userId="c957a50b-491f-4d94-b4bc-52aca3e2340d" providerId="ADAL" clId="{E8B7DCE6-3FC9-4CD6-A0B3-769C3540167A}" dt="2020-09-22T10:01:16.309" v="66"/>
        <pc:sldMkLst>
          <pc:docMk/>
          <pc:sldMk cId="2744674804" sldId="268"/>
        </pc:sldMkLst>
      </pc:sldChg>
      <pc:sldChg chg="del">
        <pc:chgData name="James Williams" userId="c957a50b-491f-4d94-b4bc-52aca3e2340d" providerId="ADAL" clId="{E8B7DCE6-3FC9-4CD6-A0B3-769C3540167A}" dt="2020-09-22T09:36:31.366" v="1" actId="2696"/>
        <pc:sldMkLst>
          <pc:docMk/>
          <pc:sldMk cId="3285734299" sldId="279"/>
        </pc:sldMkLst>
      </pc:sldChg>
      <pc:sldChg chg="modSp add del mod">
        <pc:chgData name="James Williams" userId="c957a50b-491f-4d94-b4bc-52aca3e2340d" providerId="ADAL" clId="{E8B7DCE6-3FC9-4CD6-A0B3-769C3540167A}" dt="2020-09-22T09:43:11.383" v="6"/>
        <pc:sldMkLst>
          <pc:docMk/>
          <pc:sldMk cId="1871085260" sldId="281"/>
        </pc:sldMkLst>
        <pc:spChg chg="mod">
          <ac:chgData name="James Williams" userId="c957a50b-491f-4d94-b4bc-52aca3e2340d" providerId="ADAL" clId="{E8B7DCE6-3FC9-4CD6-A0B3-769C3540167A}" dt="2020-09-22T09:43:11.383" v="6"/>
          <ac:spMkLst>
            <pc:docMk/>
            <pc:sldMk cId="1871085260" sldId="281"/>
            <ac:spMk id="4" creationId="{0833C173-4216-4B13-AEB2-DD282EBE7E44}"/>
          </ac:spMkLst>
        </pc:spChg>
      </pc:sldChg>
      <pc:sldChg chg="add del">
        <pc:chgData name="James Williams" userId="c957a50b-491f-4d94-b4bc-52aca3e2340d" providerId="ADAL" clId="{E8B7DCE6-3FC9-4CD6-A0B3-769C3540167A}" dt="2020-09-22T09:43:36.449" v="7" actId="2696"/>
        <pc:sldMkLst>
          <pc:docMk/>
          <pc:sldMk cId="503530117" sldId="296"/>
        </pc:sldMkLst>
      </pc:sldChg>
      <pc:sldChg chg="add">
        <pc:chgData name="James Williams" userId="c957a50b-491f-4d94-b4bc-52aca3e2340d" providerId="ADAL" clId="{E8B7DCE6-3FC9-4CD6-A0B3-769C3540167A}" dt="2020-09-22T09:36:27.902" v="0"/>
        <pc:sldMkLst>
          <pc:docMk/>
          <pc:sldMk cId="3367023721" sldId="299"/>
        </pc:sldMkLst>
      </pc:sldChg>
      <pc:sldChg chg="modSp add mod">
        <pc:chgData name="James Williams" userId="c957a50b-491f-4d94-b4bc-52aca3e2340d" providerId="ADAL" clId="{E8B7DCE6-3FC9-4CD6-A0B3-769C3540167A}" dt="2020-09-22T09:56:00.391" v="64" actId="403"/>
        <pc:sldMkLst>
          <pc:docMk/>
          <pc:sldMk cId="755997143" sldId="300"/>
        </pc:sldMkLst>
        <pc:spChg chg="mod">
          <ac:chgData name="James Williams" userId="c957a50b-491f-4d94-b4bc-52aca3e2340d" providerId="ADAL" clId="{E8B7DCE6-3FC9-4CD6-A0B3-769C3540167A}" dt="2020-09-22T09:56:00.391" v="64" actId="403"/>
          <ac:spMkLst>
            <pc:docMk/>
            <pc:sldMk cId="755997143" sldId="300"/>
            <ac:spMk id="4" creationId="{0833C173-4216-4B13-AEB2-DD282EBE7E44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EB405D-C0B4-4452-A562-6DCFDE43537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7ABA39AE-735C-464B-99ED-0A5CE25B990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Replaced: Problems opening the ‘Students Guides’ (Moodle: Additional resources).</a:t>
          </a:r>
          <a:endParaRPr lang="en-US" dirty="0"/>
        </a:p>
      </dgm:t>
    </dgm:pt>
    <dgm:pt modelId="{2E2F7B22-5F7D-4900-A286-9C230F3C4F25}" type="parTrans" cxnId="{796A6429-926A-42D8-8832-02CE502F5E1B}">
      <dgm:prSet/>
      <dgm:spPr/>
      <dgm:t>
        <a:bodyPr/>
        <a:lstStyle/>
        <a:p>
          <a:endParaRPr lang="en-US"/>
        </a:p>
      </dgm:t>
    </dgm:pt>
    <dgm:pt modelId="{E28564BD-0BAD-4A9E-9BF3-FE504A385470}" type="sibTrans" cxnId="{796A6429-926A-42D8-8832-02CE502F5E1B}">
      <dgm:prSet/>
      <dgm:spPr/>
      <dgm:t>
        <a:bodyPr/>
        <a:lstStyle/>
        <a:p>
          <a:endParaRPr lang="en-US"/>
        </a:p>
      </dgm:t>
    </dgm:pt>
    <dgm:pt modelId="{FB3C0230-A65E-4CA7-ACE0-0CBB6465CE1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Location of ‘Weekly Support slides’ (Moodle: Additional resources).</a:t>
          </a:r>
          <a:endParaRPr lang="en-US" dirty="0"/>
        </a:p>
      </dgm:t>
    </dgm:pt>
    <dgm:pt modelId="{473CD1E5-001D-4F14-81D4-F73B759E4D08}" type="parTrans" cxnId="{029DC29C-A41D-42C8-AAA1-92B48481E742}">
      <dgm:prSet/>
      <dgm:spPr/>
      <dgm:t>
        <a:bodyPr/>
        <a:lstStyle/>
        <a:p>
          <a:endParaRPr lang="en-US"/>
        </a:p>
      </dgm:t>
    </dgm:pt>
    <dgm:pt modelId="{7B064684-BAD4-4662-B05E-AA2B590CCA0D}" type="sibTrans" cxnId="{029DC29C-A41D-42C8-AAA1-92B48481E742}">
      <dgm:prSet/>
      <dgm:spPr/>
      <dgm:t>
        <a:bodyPr/>
        <a:lstStyle/>
        <a:p>
          <a:endParaRPr lang="en-US"/>
        </a:p>
      </dgm:t>
    </dgm:pt>
    <dgm:pt modelId="{B03B938F-547C-4B9E-91AD-5EAB25DAB44A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43463890-A815-4E86-9BD9-9634BD9D4528}" type="parTrans" cxnId="{F0B3E324-4389-4F7A-966A-ACE008F95321}">
      <dgm:prSet/>
      <dgm:spPr/>
      <dgm:t>
        <a:bodyPr/>
        <a:lstStyle/>
        <a:p>
          <a:endParaRPr lang="en-GB"/>
        </a:p>
      </dgm:t>
    </dgm:pt>
    <dgm:pt modelId="{67C5EDFA-FC1C-48E0-A3CD-DABC6A1BD76A}" type="sibTrans" cxnId="{F0B3E324-4389-4F7A-966A-ACE008F95321}">
      <dgm:prSet/>
      <dgm:spPr/>
      <dgm:t>
        <a:bodyPr/>
        <a:lstStyle/>
        <a:p>
          <a:endParaRPr lang="en-GB"/>
        </a:p>
      </dgm:t>
    </dgm:pt>
    <dgm:pt modelId="{E5A0EA26-C3FC-41DC-9A20-E8183D5D371F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6AE86A05-E6B1-4638-93DA-5B769E291014}" type="parTrans" cxnId="{81F9C372-C510-4240-8663-8F2CA11F75BD}">
      <dgm:prSet/>
      <dgm:spPr/>
      <dgm:t>
        <a:bodyPr/>
        <a:lstStyle/>
        <a:p>
          <a:endParaRPr lang="en-GB"/>
        </a:p>
      </dgm:t>
    </dgm:pt>
    <dgm:pt modelId="{CC6CDC39-EDD0-41AE-BA31-9160BD763D9F}" type="sibTrans" cxnId="{81F9C372-C510-4240-8663-8F2CA11F75BD}">
      <dgm:prSet/>
      <dgm:spPr/>
      <dgm:t>
        <a:bodyPr/>
        <a:lstStyle/>
        <a:p>
          <a:endParaRPr lang="en-GB"/>
        </a:p>
      </dgm:t>
    </dgm:pt>
    <dgm:pt modelId="{FDE6C820-5CF1-45C2-809D-9C5BE7021689}" type="pres">
      <dgm:prSet presAssocID="{B2EB405D-C0B4-4452-A562-6DCFDE43537E}" presName="root" presStyleCnt="0">
        <dgm:presLayoutVars>
          <dgm:dir/>
          <dgm:resizeHandles val="exact"/>
        </dgm:presLayoutVars>
      </dgm:prSet>
      <dgm:spPr/>
    </dgm:pt>
    <dgm:pt modelId="{A0E8C487-F4B1-4824-A5FE-E99B3B25ACA0}" type="pres">
      <dgm:prSet presAssocID="{B03B938F-547C-4B9E-91AD-5EAB25DAB44A}" presName="compNode" presStyleCnt="0"/>
      <dgm:spPr/>
    </dgm:pt>
    <dgm:pt modelId="{10C35371-41DB-4247-AEAF-95ACBDF225D5}" type="pres">
      <dgm:prSet presAssocID="{B03B938F-547C-4B9E-91AD-5EAB25DAB44A}" presName="bgRect" presStyleLbl="bgShp" presStyleIdx="0" presStyleCnt="4"/>
      <dgm:spPr/>
    </dgm:pt>
    <dgm:pt modelId="{C18980E9-A1E2-4239-B410-145CCA193A17}" type="pres">
      <dgm:prSet presAssocID="{B03B938F-547C-4B9E-91AD-5EAB25DAB44A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E0C4181A-B3C9-4F94-A372-85EAEEE0FD9B}" type="pres">
      <dgm:prSet presAssocID="{B03B938F-547C-4B9E-91AD-5EAB25DAB44A}" presName="spaceRect" presStyleCnt="0"/>
      <dgm:spPr/>
    </dgm:pt>
    <dgm:pt modelId="{C8216C94-1FFD-49A0-8793-AB8EC4D887A0}" type="pres">
      <dgm:prSet presAssocID="{B03B938F-547C-4B9E-91AD-5EAB25DAB44A}" presName="parTx" presStyleLbl="revTx" presStyleIdx="0" presStyleCnt="4">
        <dgm:presLayoutVars>
          <dgm:chMax val="0"/>
          <dgm:chPref val="0"/>
        </dgm:presLayoutVars>
      </dgm:prSet>
      <dgm:spPr/>
    </dgm:pt>
    <dgm:pt modelId="{5FE210C5-951E-4698-9B50-907C594ADA1D}" type="pres">
      <dgm:prSet presAssocID="{67C5EDFA-FC1C-48E0-A3CD-DABC6A1BD76A}" presName="sibTrans" presStyleCnt="0"/>
      <dgm:spPr/>
    </dgm:pt>
    <dgm:pt modelId="{B0EA530B-997D-42AF-86D6-5781002C8184}" type="pres">
      <dgm:prSet presAssocID="{7ABA39AE-735C-464B-99ED-0A5CE25B9904}" presName="compNode" presStyleCnt="0"/>
      <dgm:spPr/>
    </dgm:pt>
    <dgm:pt modelId="{4B1764A0-79B3-4D45-A412-81295B09E259}" type="pres">
      <dgm:prSet presAssocID="{7ABA39AE-735C-464B-99ED-0A5CE25B9904}" presName="bgRect" presStyleLbl="bgShp" presStyleIdx="1" presStyleCnt="4"/>
      <dgm:spPr/>
    </dgm:pt>
    <dgm:pt modelId="{3EA859D8-1C93-4C2D-A817-224A7084AC0F}" type="pres">
      <dgm:prSet presAssocID="{7ABA39AE-735C-464B-99ED-0A5CE25B9904}" presName="iconRect" presStyleLbl="nod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F714C98-BEB7-4D45-89EB-5C9B1A23DDF6}" type="pres">
      <dgm:prSet presAssocID="{7ABA39AE-735C-464B-99ED-0A5CE25B9904}" presName="spaceRect" presStyleCnt="0"/>
      <dgm:spPr/>
    </dgm:pt>
    <dgm:pt modelId="{25BDAAC5-802B-4CD8-9A95-94E95D69E177}" type="pres">
      <dgm:prSet presAssocID="{7ABA39AE-735C-464B-99ED-0A5CE25B9904}" presName="parTx" presStyleLbl="revTx" presStyleIdx="1" presStyleCnt="4">
        <dgm:presLayoutVars>
          <dgm:chMax val="0"/>
          <dgm:chPref val="0"/>
        </dgm:presLayoutVars>
      </dgm:prSet>
      <dgm:spPr/>
    </dgm:pt>
    <dgm:pt modelId="{A29B6ACF-8A1B-413E-B985-77421ED7DE80}" type="pres">
      <dgm:prSet presAssocID="{E28564BD-0BAD-4A9E-9BF3-FE504A385470}" presName="sibTrans" presStyleCnt="0"/>
      <dgm:spPr/>
    </dgm:pt>
    <dgm:pt modelId="{05091219-B1D7-49FD-979B-F51F441A948D}" type="pres">
      <dgm:prSet presAssocID="{FB3C0230-A65E-4CA7-ACE0-0CBB6465CE15}" presName="compNode" presStyleCnt="0"/>
      <dgm:spPr/>
    </dgm:pt>
    <dgm:pt modelId="{71669498-414E-4807-96D9-7E0D08D16A8F}" type="pres">
      <dgm:prSet presAssocID="{FB3C0230-A65E-4CA7-ACE0-0CBB6465CE15}" presName="bgRect" presStyleLbl="bgShp" presStyleIdx="2" presStyleCnt="4"/>
      <dgm:spPr/>
    </dgm:pt>
    <dgm:pt modelId="{B5D306D5-9025-4769-BBB9-B325089CD17A}" type="pres">
      <dgm:prSet presAssocID="{FB3C0230-A65E-4CA7-ACE0-0CBB6465CE15}" presName="iconRect" presStyleLbl="node1" presStyleIdx="2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88A9BC6F-3413-460F-9166-AD16C7401C96}" type="pres">
      <dgm:prSet presAssocID="{FB3C0230-A65E-4CA7-ACE0-0CBB6465CE15}" presName="spaceRect" presStyleCnt="0"/>
      <dgm:spPr/>
    </dgm:pt>
    <dgm:pt modelId="{0B400075-86C0-4D75-9B9A-31853EC9A931}" type="pres">
      <dgm:prSet presAssocID="{FB3C0230-A65E-4CA7-ACE0-0CBB6465CE15}" presName="parTx" presStyleLbl="revTx" presStyleIdx="2" presStyleCnt="4">
        <dgm:presLayoutVars>
          <dgm:chMax val="0"/>
          <dgm:chPref val="0"/>
        </dgm:presLayoutVars>
      </dgm:prSet>
      <dgm:spPr/>
    </dgm:pt>
    <dgm:pt modelId="{18830CCC-9980-49F0-980B-BF088F9437B3}" type="pres">
      <dgm:prSet presAssocID="{7B064684-BAD4-4662-B05E-AA2B590CCA0D}" presName="sibTrans" presStyleCnt="0"/>
      <dgm:spPr/>
    </dgm:pt>
    <dgm:pt modelId="{190A761C-E710-4CF0-B3A9-B507505C5BB3}" type="pres">
      <dgm:prSet presAssocID="{E5A0EA26-C3FC-41DC-9A20-E8183D5D371F}" presName="compNode" presStyleCnt="0"/>
      <dgm:spPr/>
    </dgm:pt>
    <dgm:pt modelId="{BCB7629A-6D8F-4142-AA8E-F06C9F4842E7}" type="pres">
      <dgm:prSet presAssocID="{E5A0EA26-C3FC-41DC-9A20-E8183D5D371F}" presName="bgRect" presStyleLbl="bgShp" presStyleIdx="3" presStyleCnt="4"/>
      <dgm:spPr/>
    </dgm:pt>
    <dgm:pt modelId="{FA82B9FE-96AA-4F9A-B2FD-313D4D74F39C}" type="pres">
      <dgm:prSet presAssocID="{E5A0EA26-C3FC-41DC-9A20-E8183D5D371F}" presName="iconRect" presStyleLbl="node1" presStyleIdx="3" presStyleCnt="4"/>
      <dgm:spPr>
        <a:blipFill>
          <a:blip xmlns:r="http://schemas.openxmlformats.org/officeDocument/2006/relationships"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215F21D4-8772-4722-945F-847BEEA0103C}" type="pres">
      <dgm:prSet presAssocID="{E5A0EA26-C3FC-41DC-9A20-E8183D5D371F}" presName="spaceRect" presStyleCnt="0"/>
      <dgm:spPr/>
    </dgm:pt>
    <dgm:pt modelId="{49CAFC34-DFB8-4E6A-B80C-6DEBB26F58BE}" type="pres">
      <dgm:prSet presAssocID="{E5A0EA26-C3FC-41DC-9A20-E8183D5D371F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26DE416-1376-4FA4-83DF-1DBD57A79479}" type="presOf" srcId="{7ABA39AE-735C-464B-99ED-0A5CE25B9904}" destId="{25BDAAC5-802B-4CD8-9A95-94E95D69E177}" srcOrd="0" destOrd="0" presId="urn:microsoft.com/office/officeart/2018/2/layout/IconVerticalSolidList"/>
    <dgm:cxn modelId="{F0B3E324-4389-4F7A-966A-ACE008F95321}" srcId="{B2EB405D-C0B4-4452-A562-6DCFDE43537E}" destId="{B03B938F-547C-4B9E-91AD-5EAB25DAB44A}" srcOrd="0" destOrd="0" parTransId="{43463890-A815-4E86-9BD9-9634BD9D4528}" sibTransId="{67C5EDFA-FC1C-48E0-A3CD-DABC6A1BD76A}"/>
    <dgm:cxn modelId="{796A6429-926A-42D8-8832-02CE502F5E1B}" srcId="{B2EB405D-C0B4-4452-A562-6DCFDE43537E}" destId="{7ABA39AE-735C-464B-99ED-0A5CE25B9904}" srcOrd="1" destOrd="0" parTransId="{2E2F7B22-5F7D-4900-A286-9C230F3C4F25}" sibTransId="{E28564BD-0BAD-4A9E-9BF3-FE504A385470}"/>
    <dgm:cxn modelId="{81F9C372-C510-4240-8663-8F2CA11F75BD}" srcId="{B2EB405D-C0B4-4452-A562-6DCFDE43537E}" destId="{E5A0EA26-C3FC-41DC-9A20-E8183D5D371F}" srcOrd="3" destOrd="0" parTransId="{6AE86A05-E6B1-4638-93DA-5B769E291014}" sibTransId="{CC6CDC39-EDD0-41AE-BA31-9160BD763D9F}"/>
    <dgm:cxn modelId="{9E38847C-F0A6-4010-AFB6-B51BBDA44660}" type="presOf" srcId="{B2EB405D-C0B4-4452-A562-6DCFDE43537E}" destId="{FDE6C820-5CF1-45C2-809D-9C5BE7021689}" srcOrd="0" destOrd="0" presId="urn:microsoft.com/office/officeart/2018/2/layout/IconVerticalSolidList"/>
    <dgm:cxn modelId="{68911984-B278-4A5A-86C6-FDCB21C3A2BD}" type="presOf" srcId="{B03B938F-547C-4B9E-91AD-5EAB25DAB44A}" destId="{C8216C94-1FFD-49A0-8793-AB8EC4D887A0}" srcOrd="0" destOrd="0" presId="urn:microsoft.com/office/officeart/2018/2/layout/IconVerticalSolidList"/>
    <dgm:cxn modelId="{029DC29C-A41D-42C8-AAA1-92B48481E742}" srcId="{B2EB405D-C0B4-4452-A562-6DCFDE43537E}" destId="{FB3C0230-A65E-4CA7-ACE0-0CBB6465CE15}" srcOrd="2" destOrd="0" parTransId="{473CD1E5-001D-4F14-81D4-F73B759E4D08}" sibTransId="{7B064684-BAD4-4662-B05E-AA2B590CCA0D}"/>
    <dgm:cxn modelId="{768C6BC4-EFE5-4076-897D-6392F1666D87}" type="presOf" srcId="{E5A0EA26-C3FC-41DC-9A20-E8183D5D371F}" destId="{49CAFC34-DFB8-4E6A-B80C-6DEBB26F58BE}" srcOrd="0" destOrd="0" presId="urn:microsoft.com/office/officeart/2018/2/layout/IconVerticalSolidList"/>
    <dgm:cxn modelId="{52001FC5-3AAA-4FAC-944F-6DCEA68465FD}" type="presOf" srcId="{FB3C0230-A65E-4CA7-ACE0-0CBB6465CE15}" destId="{0B400075-86C0-4D75-9B9A-31853EC9A931}" srcOrd="0" destOrd="0" presId="urn:microsoft.com/office/officeart/2018/2/layout/IconVerticalSolidList"/>
    <dgm:cxn modelId="{A9C216F2-D0FC-4A7F-B484-AE0E50B202A1}" type="presParOf" srcId="{FDE6C820-5CF1-45C2-809D-9C5BE7021689}" destId="{A0E8C487-F4B1-4824-A5FE-E99B3B25ACA0}" srcOrd="0" destOrd="0" presId="urn:microsoft.com/office/officeart/2018/2/layout/IconVerticalSolidList"/>
    <dgm:cxn modelId="{1A5DFDC9-38AA-4756-ABE7-CEE7EE4A08A3}" type="presParOf" srcId="{A0E8C487-F4B1-4824-A5FE-E99B3B25ACA0}" destId="{10C35371-41DB-4247-AEAF-95ACBDF225D5}" srcOrd="0" destOrd="0" presId="urn:microsoft.com/office/officeart/2018/2/layout/IconVerticalSolidList"/>
    <dgm:cxn modelId="{2C36830F-16DC-4036-867A-AD8B3E1FB323}" type="presParOf" srcId="{A0E8C487-F4B1-4824-A5FE-E99B3B25ACA0}" destId="{C18980E9-A1E2-4239-B410-145CCA193A17}" srcOrd="1" destOrd="0" presId="urn:microsoft.com/office/officeart/2018/2/layout/IconVerticalSolidList"/>
    <dgm:cxn modelId="{DFE5CB5F-0BD1-48B1-B4B5-8BC489F6E60F}" type="presParOf" srcId="{A0E8C487-F4B1-4824-A5FE-E99B3B25ACA0}" destId="{E0C4181A-B3C9-4F94-A372-85EAEEE0FD9B}" srcOrd="2" destOrd="0" presId="urn:microsoft.com/office/officeart/2018/2/layout/IconVerticalSolidList"/>
    <dgm:cxn modelId="{20E3635E-5985-4053-8127-FA8FCC9BD911}" type="presParOf" srcId="{A0E8C487-F4B1-4824-A5FE-E99B3B25ACA0}" destId="{C8216C94-1FFD-49A0-8793-AB8EC4D887A0}" srcOrd="3" destOrd="0" presId="urn:microsoft.com/office/officeart/2018/2/layout/IconVerticalSolidList"/>
    <dgm:cxn modelId="{AD5D7FA4-0D54-419D-9183-77DD3209BDB7}" type="presParOf" srcId="{FDE6C820-5CF1-45C2-809D-9C5BE7021689}" destId="{5FE210C5-951E-4698-9B50-907C594ADA1D}" srcOrd="1" destOrd="0" presId="urn:microsoft.com/office/officeart/2018/2/layout/IconVerticalSolidList"/>
    <dgm:cxn modelId="{980FE2F5-3AF5-4A4F-8696-881551FB6C71}" type="presParOf" srcId="{FDE6C820-5CF1-45C2-809D-9C5BE7021689}" destId="{B0EA530B-997D-42AF-86D6-5781002C8184}" srcOrd="2" destOrd="0" presId="urn:microsoft.com/office/officeart/2018/2/layout/IconVerticalSolidList"/>
    <dgm:cxn modelId="{52F36CD8-370D-467D-8553-F9DD6F680B48}" type="presParOf" srcId="{B0EA530B-997D-42AF-86D6-5781002C8184}" destId="{4B1764A0-79B3-4D45-A412-81295B09E259}" srcOrd="0" destOrd="0" presId="urn:microsoft.com/office/officeart/2018/2/layout/IconVerticalSolidList"/>
    <dgm:cxn modelId="{9C18CB51-5F55-4625-BF4F-0B0344AA58AF}" type="presParOf" srcId="{B0EA530B-997D-42AF-86D6-5781002C8184}" destId="{3EA859D8-1C93-4C2D-A817-224A7084AC0F}" srcOrd="1" destOrd="0" presId="urn:microsoft.com/office/officeart/2018/2/layout/IconVerticalSolidList"/>
    <dgm:cxn modelId="{47DDE43C-7542-481E-90D3-D8713729850D}" type="presParOf" srcId="{B0EA530B-997D-42AF-86D6-5781002C8184}" destId="{9F714C98-BEB7-4D45-89EB-5C9B1A23DDF6}" srcOrd="2" destOrd="0" presId="urn:microsoft.com/office/officeart/2018/2/layout/IconVerticalSolidList"/>
    <dgm:cxn modelId="{CAE7792E-673E-444A-923E-444651BC22C2}" type="presParOf" srcId="{B0EA530B-997D-42AF-86D6-5781002C8184}" destId="{25BDAAC5-802B-4CD8-9A95-94E95D69E177}" srcOrd="3" destOrd="0" presId="urn:microsoft.com/office/officeart/2018/2/layout/IconVerticalSolidList"/>
    <dgm:cxn modelId="{1EFF669C-F7A1-44E1-82D9-472E605D83FD}" type="presParOf" srcId="{FDE6C820-5CF1-45C2-809D-9C5BE7021689}" destId="{A29B6ACF-8A1B-413E-B985-77421ED7DE80}" srcOrd="3" destOrd="0" presId="urn:microsoft.com/office/officeart/2018/2/layout/IconVerticalSolidList"/>
    <dgm:cxn modelId="{84681B3E-D67C-4F10-8504-FCA3187C6F7C}" type="presParOf" srcId="{FDE6C820-5CF1-45C2-809D-9C5BE7021689}" destId="{05091219-B1D7-49FD-979B-F51F441A948D}" srcOrd="4" destOrd="0" presId="urn:microsoft.com/office/officeart/2018/2/layout/IconVerticalSolidList"/>
    <dgm:cxn modelId="{3AEC6E24-8A0E-4036-BF8C-6B28D41747C0}" type="presParOf" srcId="{05091219-B1D7-49FD-979B-F51F441A948D}" destId="{71669498-414E-4807-96D9-7E0D08D16A8F}" srcOrd="0" destOrd="0" presId="urn:microsoft.com/office/officeart/2018/2/layout/IconVerticalSolidList"/>
    <dgm:cxn modelId="{8F06C77F-A03B-4220-97CF-CA2FADA8A742}" type="presParOf" srcId="{05091219-B1D7-49FD-979B-F51F441A948D}" destId="{B5D306D5-9025-4769-BBB9-B325089CD17A}" srcOrd="1" destOrd="0" presId="urn:microsoft.com/office/officeart/2018/2/layout/IconVerticalSolidList"/>
    <dgm:cxn modelId="{474143E6-D67D-48AF-AEC6-1B5725A46B1F}" type="presParOf" srcId="{05091219-B1D7-49FD-979B-F51F441A948D}" destId="{88A9BC6F-3413-460F-9166-AD16C7401C96}" srcOrd="2" destOrd="0" presId="urn:microsoft.com/office/officeart/2018/2/layout/IconVerticalSolidList"/>
    <dgm:cxn modelId="{9BEC2DC5-B0FE-43E2-8729-2CBFA0594A38}" type="presParOf" srcId="{05091219-B1D7-49FD-979B-F51F441A948D}" destId="{0B400075-86C0-4D75-9B9A-31853EC9A931}" srcOrd="3" destOrd="0" presId="urn:microsoft.com/office/officeart/2018/2/layout/IconVerticalSolidList"/>
    <dgm:cxn modelId="{77AFFF92-7371-486E-9168-7F39CA518BD0}" type="presParOf" srcId="{FDE6C820-5CF1-45C2-809D-9C5BE7021689}" destId="{18830CCC-9980-49F0-980B-BF088F9437B3}" srcOrd="5" destOrd="0" presId="urn:microsoft.com/office/officeart/2018/2/layout/IconVerticalSolidList"/>
    <dgm:cxn modelId="{C9C1B853-2CF6-4CD8-A774-CF680A7B59E8}" type="presParOf" srcId="{FDE6C820-5CF1-45C2-809D-9C5BE7021689}" destId="{190A761C-E710-4CF0-B3A9-B507505C5BB3}" srcOrd="6" destOrd="0" presId="urn:microsoft.com/office/officeart/2018/2/layout/IconVerticalSolidList"/>
    <dgm:cxn modelId="{B2DDD561-EBBE-46F1-8E80-FC3B91749124}" type="presParOf" srcId="{190A761C-E710-4CF0-B3A9-B507505C5BB3}" destId="{BCB7629A-6D8F-4142-AA8E-F06C9F4842E7}" srcOrd="0" destOrd="0" presId="urn:microsoft.com/office/officeart/2018/2/layout/IconVerticalSolidList"/>
    <dgm:cxn modelId="{40296A7A-F893-456A-AED6-5A96E1178A97}" type="presParOf" srcId="{190A761C-E710-4CF0-B3A9-B507505C5BB3}" destId="{FA82B9FE-96AA-4F9A-B2FD-313D4D74F39C}" srcOrd="1" destOrd="0" presId="urn:microsoft.com/office/officeart/2018/2/layout/IconVerticalSolidList"/>
    <dgm:cxn modelId="{88D71162-9747-4FEA-8093-63A61B3D38C4}" type="presParOf" srcId="{190A761C-E710-4CF0-B3A9-B507505C5BB3}" destId="{215F21D4-8772-4722-945F-847BEEA0103C}" srcOrd="2" destOrd="0" presId="urn:microsoft.com/office/officeart/2018/2/layout/IconVerticalSolidList"/>
    <dgm:cxn modelId="{D2A21503-47C7-4D3E-AB78-10EC4AED417D}" type="presParOf" srcId="{190A761C-E710-4CF0-B3A9-B507505C5BB3}" destId="{49CAFC34-DFB8-4E6A-B80C-6DEBB26F58B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C35371-41DB-4247-AEAF-95ACBDF225D5}">
      <dsp:nvSpPr>
        <dsp:cNvPr id="0" name=""/>
        <dsp:cNvSpPr/>
      </dsp:nvSpPr>
      <dsp:spPr>
        <a:xfrm>
          <a:off x="0" y="1806"/>
          <a:ext cx="10515600" cy="915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8980E9-A1E2-4239-B410-145CCA193A17}">
      <dsp:nvSpPr>
        <dsp:cNvPr id="0" name=""/>
        <dsp:cNvSpPr/>
      </dsp:nvSpPr>
      <dsp:spPr>
        <a:xfrm>
          <a:off x="276958" y="207808"/>
          <a:ext cx="503560" cy="50356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16C94-1FFD-49A0-8793-AB8EC4D887A0}">
      <dsp:nvSpPr>
        <dsp:cNvPr id="0" name=""/>
        <dsp:cNvSpPr/>
      </dsp:nvSpPr>
      <dsp:spPr>
        <a:xfrm>
          <a:off x="1057476" y="1806"/>
          <a:ext cx="94581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/>
        </a:p>
      </dsp:txBody>
      <dsp:txXfrm>
        <a:off x="1057476" y="1806"/>
        <a:ext cx="9458123" cy="915564"/>
      </dsp:txXfrm>
    </dsp:sp>
    <dsp:sp modelId="{4B1764A0-79B3-4D45-A412-81295B09E259}">
      <dsp:nvSpPr>
        <dsp:cNvPr id="0" name=""/>
        <dsp:cNvSpPr/>
      </dsp:nvSpPr>
      <dsp:spPr>
        <a:xfrm>
          <a:off x="0" y="1146262"/>
          <a:ext cx="10515600" cy="915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A859D8-1C93-4C2D-A817-224A7084AC0F}">
      <dsp:nvSpPr>
        <dsp:cNvPr id="0" name=""/>
        <dsp:cNvSpPr/>
      </dsp:nvSpPr>
      <dsp:spPr>
        <a:xfrm>
          <a:off x="276958" y="1352264"/>
          <a:ext cx="503560" cy="503560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DAAC5-802B-4CD8-9A95-94E95D69E177}">
      <dsp:nvSpPr>
        <dsp:cNvPr id="0" name=""/>
        <dsp:cNvSpPr/>
      </dsp:nvSpPr>
      <dsp:spPr>
        <a:xfrm>
          <a:off x="1057476" y="1146262"/>
          <a:ext cx="94581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Replaced: Problems opening the ‘Students Guides’ (Moodle: Additional resources).</a:t>
          </a:r>
          <a:endParaRPr lang="en-US" sz="2200" kern="1200" dirty="0"/>
        </a:p>
      </dsp:txBody>
      <dsp:txXfrm>
        <a:off x="1057476" y="1146262"/>
        <a:ext cx="9458123" cy="915564"/>
      </dsp:txXfrm>
    </dsp:sp>
    <dsp:sp modelId="{71669498-414E-4807-96D9-7E0D08D16A8F}">
      <dsp:nvSpPr>
        <dsp:cNvPr id="0" name=""/>
        <dsp:cNvSpPr/>
      </dsp:nvSpPr>
      <dsp:spPr>
        <a:xfrm>
          <a:off x="0" y="2290717"/>
          <a:ext cx="10515600" cy="915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D306D5-9025-4769-BBB9-B325089CD17A}">
      <dsp:nvSpPr>
        <dsp:cNvPr id="0" name=""/>
        <dsp:cNvSpPr/>
      </dsp:nvSpPr>
      <dsp:spPr>
        <a:xfrm>
          <a:off x="276958" y="2496719"/>
          <a:ext cx="503560" cy="503560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400075-86C0-4D75-9B9A-31853EC9A931}">
      <dsp:nvSpPr>
        <dsp:cNvPr id="0" name=""/>
        <dsp:cNvSpPr/>
      </dsp:nvSpPr>
      <dsp:spPr>
        <a:xfrm>
          <a:off x="1057476" y="2290717"/>
          <a:ext cx="94581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Location of ‘Weekly Support slides’ (Moodle: Additional resources).</a:t>
          </a:r>
          <a:endParaRPr lang="en-US" sz="2200" kern="1200" dirty="0"/>
        </a:p>
      </dsp:txBody>
      <dsp:txXfrm>
        <a:off x="1057476" y="2290717"/>
        <a:ext cx="9458123" cy="915564"/>
      </dsp:txXfrm>
    </dsp:sp>
    <dsp:sp modelId="{BCB7629A-6D8F-4142-AA8E-F06C9F4842E7}">
      <dsp:nvSpPr>
        <dsp:cNvPr id="0" name=""/>
        <dsp:cNvSpPr/>
      </dsp:nvSpPr>
      <dsp:spPr>
        <a:xfrm>
          <a:off x="0" y="3435173"/>
          <a:ext cx="10515600" cy="91556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82B9FE-96AA-4F9A-B2FD-313D4D74F39C}">
      <dsp:nvSpPr>
        <dsp:cNvPr id="0" name=""/>
        <dsp:cNvSpPr/>
      </dsp:nvSpPr>
      <dsp:spPr>
        <a:xfrm>
          <a:off x="276958" y="3641175"/>
          <a:ext cx="503560" cy="503560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CAFC34-DFB8-4E6A-B80C-6DEBB26F58BE}">
      <dsp:nvSpPr>
        <dsp:cNvPr id="0" name=""/>
        <dsp:cNvSpPr/>
      </dsp:nvSpPr>
      <dsp:spPr>
        <a:xfrm>
          <a:off x="1057476" y="3435173"/>
          <a:ext cx="94581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/>
        </a:p>
      </dsp:txBody>
      <dsp:txXfrm>
        <a:off x="1057476" y="3435173"/>
        <a:ext cx="9458123" cy="9155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13/10/2020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803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chug.com/post/golang-docker-and-new-tech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s://en.wikipedia.org/wiki/Yin_and_yang" TargetMode="External"/><Relationship Id="rId7" Type="http://schemas.openxmlformats.org/officeDocument/2006/relationships/hyperlink" Target="http://en.wikipedia.org/wiki/File:Choco_chip_cookie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hyperlink" Target="https://en.wikipedia.org/wiki/Tenom_coffee" TargetMode="Externa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nd/3.0/" TargetMode="External"/><Relationship Id="rId3" Type="http://schemas.openxmlformats.org/officeDocument/2006/relationships/hyperlink" Target="http://clamorworld.com/hyderabads-high-on-tea-with-international-tea-day-today/" TargetMode="External"/><Relationship Id="rId7" Type="http://schemas.openxmlformats.org/officeDocument/2006/relationships/hyperlink" Target="https://en.wikipedia.org/wiki/Yin_and_yang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://whilehewasnapping.com/2016/01/how-to-make-a-snack-stadium-for-the-big-game/" TargetMode="Externa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14.jpg"/><Relationship Id="rId9" Type="http://schemas.openxmlformats.org/officeDocument/2006/relationships/hyperlink" Target="https://creativecommons.org/licenses/by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87939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0E2F58BF-12E5-4B5A-AD25-4DAAA2742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12AF31E-53D6-43AD-BAD1-1D9DAAF3779D}"/>
              </a:ext>
            </a:extLst>
          </p:cNvPr>
          <p:cNvSpPr txBox="1">
            <a:spLocks/>
          </p:cNvSpPr>
          <p:nvPr/>
        </p:nvSpPr>
        <p:spPr>
          <a:xfrm>
            <a:off x="477981" y="1122363"/>
            <a:ext cx="402336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800" b="1"/>
              <a:t>L5: Changemakers: Creativity &amp; Value Creation</a:t>
            </a:r>
            <a:endParaRPr lang="en-US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58968-7626-41FE-A7FF-09DF80DF5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000"/>
              <a:t>Support Tutorial 1.</a:t>
            </a:r>
          </a:p>
        </p:txBody>
      </p:sp>
      <p:sp>
        <p:nvSpPr>
          <p:cNvPr id="90" name="Rectangle 8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1" name="Rectangle 8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53A1EC75-207A-48A6-B549-9EFD13CD14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184" r="16274" b="1"/>
          <a:stretch/>
        </p:blipFill>
        <p:spPr>
          <a:xfrm>
            <a:off x="4868487" y="10"/>
            <a:ext cx="7323513" cy="6857990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340B752-BAEA-46A1-BFCA-42DBE5032596}"/>
              </a:ext>
            </a:extLst>
          </p:cNvPr>
          <p:cNvSpPr txBox="1">
            <a:spLocks/>
          </p:cNvSpPr>
          <p:nvPr/>
        </p:nvSpPr>
        <p:spPr>
          <a:xfrm>
            <a:off x="1599934" y="920753"/>
            <a:ext cx="4921447" cy="1208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New L5 </a:t>
            </a:r>
            <a:r>
              <a:rPr lang="en-GB" sz="2000" b="1" dirty="0"/>
              <a:t>Online</a:t>
            </a:r>
            <a:r>
              <a:rPr lang="en-GB" sz="2000" dirty="0"/>
              <a:t> Learning module.</a:t>
            </a:r>
            <a:r>
              <a:rPr lang="en-US" sz="2000" dirty="0"/>
              <a:t> Enhancing Creativity &amp; Innovation in the 21</a:t>
            </a:r>
            <a:r>
              <a:rPr lang="en-US" sz="2000" baseline="30000" dirty="0"/>
              <a:t>st</a:t>
            </a:r>
            <a:r>
              <a:rPr lang="en-US" sz="2000" dirty="0"/>
              <a:t> Century.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 b="1" dirty="0"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E9D26E-B7A6-48C5-8C36-002D12A90D4D}"/>
              </a:ext>
            </a:extLst>
          </p:cNvPr>
          <p:cNvSpPr txBox="1"/>
          <p:nvPr/>
        </p:nvSpPr>
        <p:spPr>
          <a:xfrm>
            <a:off x="9751909" y="6657945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techug.com/post/golang-docker-and-new-tech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4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34DCF-0253-4C90-87E7-3EABE04FC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pPr algn="ctr"/>
            <a:r>
              <a:rPr lang="en-GB" sz="5200" b="1"/>
              <a:t>Reminders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CF06172-FA2F-4480-A419-28BC360F9D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6356554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A740A716-7CC3-4B3F-A988-02CBE70EECBC}"/>
              </a:ext>
            </a:extLst>
          </p:cNvPr>
          <p:cNvGrpSpPr/>
          <p:nvPr/>
        </p:nvGrpSpPr>
        <p:grpSpPr>
          <a:xfrm>
            <a:off x="1895677" y="1828800"/>
            <a:ext cx="9875698" cy="915564"/>
            <a:chOff x="1057476" y="1146262"/>
            <a:chExt cx="9875698" cy="91556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A4254C4-DD03-404A-9697-40E4AAFDB85E}"/>
                </a:ext>
              </a:extLst>
            </p:cNvPr>
            <p:cNvSpPr/>
            <p:nvPr/>
          </p:nvSpPr>
          <p:spPr>
            <a:xfrm>
              <a:off x="1057476" y="1146262"/>
              <a:ext cx="9458123" cy="91556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5B67FAA-A563-40F4-B6D0-35487BFADA93}"/>
                </a:ext>
              </a:extLst>
            </p:cNvPr>
            <p:cNvSpPr txBox="1"/>
            <p:nvPr/>
          </p:nvSpPr>
          <p:spPr>
            <a:xfrm>
              <a:off x="1475051" y="1146262"/>
              <a:ext cx="9458123" cy="9155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6897" tIns="96897" rIns="96897" bIns="96897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500" b="0" i="0" kern="1200" dirty="0"/>
                <a:t>Recommend Module document (Save all notes and activity answers for Assignment).</a:t>
              </a:r>
              <a:endParaRPr lang="en-US" sz="2500" kern="1200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AFE9900-4D33-427A-AD48-AF92E91544DF}"/>
              </a:ext>
            </a:extLst>
          </p:cNvPr>
          <p:cNvGrpSpPr/>
          <p:nvPr/>
        </p:nvGrpSpPr>
        <p:grpSpPr>
          <a:xfrm>
            <a:off x="1911206" y="5146326"/>
            <a:ext cx="9458123" cy="915564"/>
            <a:chOff x="1057476" y="2290717"/>
            <a:chExt cx="9458123" cy="915564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94C9014-A09D-4CD5-99A1-1A66F73B9FB9}"/>
                </a:ext>
              </a:extLst>
            </p:cNvPr>
            <p:cNvSpPr/>
            <p:nvPr/>
          </p:nvSpPr>
          <p:spPr>
            <a:xfrm>
              <a:off x="1057476" y="2290717"/>
              <a:ext cx="9458123" cy="91556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A0AC9F9-E96A-4FA4-96E5-90DF91AF0683}"/>
                </a:ext>
              </a:extLst>
            </p:cNvPr>
            <p:cNvSpPr txBox="1"/>
            <p:nvPr/>
          </p:nvSpPr>
          <p:spPr>
            <a:xfrm>
              <a:off x="1057476" y="2290717"/>
              <a:ext cx="9458123" cy="9155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6897" tIns="96897" rIns="96897" bIns="96897" numCol="1" spcCol="1270" anchor="ctr" anchorCtr="0">
              <a:noAutofit/>
            </a:bodyPr>
            <a:lstStyle/>
            <a:p>
              <a:pPr marL="0" lvl="0" indent="0" algn="l" defTabSz="9779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200" dirty="0"/>
                <a:t>Possibility of working in a Team</a:t>
              </a:r>
              <a:r>
                <a:rPr lang="en-GB" sz="2200" kern="1200" dirty="0"/>
                <a:t>. But be careful your work is not dependant on another in case any </a:t>
              </a:r>
              <a:r>
                <a:rPr lang="en-GB" sz="2200" dirty="0"/>
                <a:t>circumstances prevent course </a:t>
              </a:r>
              <a:r>
                <a:rPr lang="en-GB" sz="2200" kern="1200" dirty="0"/>
                <a:t>continuation.</a:t>
              </a:r>
              <a:endParaRPr lang="en-US" sz="22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68258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505289-923B-4162-897E-F588058E5D69}"/>
              </a:ext>
            </a:extLst>
          </p:cNvPr>
          <p:cNvSpPr txBox="1"/>
          <p:nvPr/>
        </p:nvSpPr>
        <p:spPr>
          <a:xfrm>
            <a:off x="788120" y="473885"/>
            <a:ext cx="10845671" cy="1179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Last week’s - Moodle Activities &amp; Assignment task</a:t>
            </a:r>
            <a:endParaRPr lang="en-US" sz="4000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5568" y="2481943"/>
            <a:ext cx="10168128" cy="369502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3200" b="1" dirty="0"/>
              <a:t>Unit 1: </a:t>
            </a:r>
            <a:r>
              <a:rPr lang="en-GB" sz="3200" b="1" dirty="0"/>
              <a:t>Ideas and Values</a:t>
            </a:r>
          </a:p>
          <a:p>
            <a:pPr marL="285750" indent="-514350">
              <a:buFont typeface="+mj-lt"/>
              <a:buAutoNum type="arabicPeriod"/>
            </a:pPr>
            <a:r>
              <a:rPr lang="en-US" sz="3200" b="1" dirty="0"/>
              <a:t>Topic 1 -</a:t>
            </a:r>
            <a:r>
              <a:rPr lang="en-US" sz="3200" dirty="0"/>
              <a:t> </a:t>
            </a:r>
            <a:r>
              <a:rPr lang="en-GB" sz="3200" dirty="0"/>
              <a:t>How Innovation Changes the World</a:t>
            </a:r>
          </a:p>
          <a:p>
            <a:pPr marL="285750" indent="-514350">
              <a:buFont typeface="+mj-lt"/>
              <a:buAutoNum type="arabicPeriod"/>
            </a:pPr>
            <a:r>
              <a:rPr lang="en-GB" sz="3200" b="1" dirty="0"/>
              <a:t>Topic 2 -</a:t>
            </a:r>
            <a:r>
              <a:rPr lang="en-GB" sz="3200" dirty="0"/>
              <a:t> Who Am I? My Sense of Self</a:t>
            </a:r>
            <a:endParaRPr lang="en-US" sz="3200" dirty="0"/>
          </a:p>
          <a:p>
            <a:pPr marL="285750" indent="-514350">
              <a:buFont typeface="+mj-lt"/>
              <a:buAutoNum type="arabicPeriod"/>
            </a:pPr>
            <a:r>
              <a:rPr lang="en-US" sz="3200" b="1" dirty="0"/>
              <a:t>Start</a:t>
            </a:r>
            <a:r>
              <a:rPr lang="en-US" sz="3200" dirty="0"/>
              <a:t> </a:t>
            </a:r>
            <a:r>
              <a:rPr lang="en-US" sz="3200" b="1" dirty="0"/>
              <a:t>Task 1 - </a:t>
            </a:r>
            <a:r>
              <a:rPr lang="en-US" sz="3200" dirty="0"/>
              <a:t>Assignment 1.</a:t>
            </a:r>
          </a:p>
        </p:txBody>
      </p:sp>
    </p:spTree>
    <p:extLst>
      <p:ext uri="{BB962C8B-B14F-4D97-AF65-F5344CB8AC3E}">
        <p14:creationId xmlns:p14="http://schemas.microsoft.com/office/powerpoint/2010/main" val="3285734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5549E48-55B4-43FA-96F3-A3F777E0F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53" y="304802"/>
            <a:ext cx="11097349" cy="1573149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1DCB74-CD2E-4C5D-B09C-2C753632D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405575"/>
            <a:ext cx="5001768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Enjoyed Fav. Drinks &amp; Snacks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784" y="76442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82412" y="1067264"/>
            <a:ext cx="1021458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70E1BC7A-49F0-4CA9-8F61-848BEBC547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20040" y="2319695"/>
            <a:ext cx="3703320" cy="3703320"/>
          </a:xfrm>
          <a:prstGeom prst="rect">
            <a:avLst/>
          </a:pr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 descr="A cup of coffee on a table&#10;&#10;Description automatically generated">
            <a:extLst>
              <a:ext uri="{FF2B5EF4-FFF2-40B4-BE49-F238E27FC236}">
                <a16:creationId xmlns:a16="http://schemas.microsoft.com/office/drawing/2014/main" id="{5152826B-5794-4D70-842A-5A115E95FB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3914" r="9419"/>
          <a:stretch/>
        </p:blipFill>
        <p:spPr>
          <a:xfrm>
            <a:off x="4253015" y="2086081"/>
            <a:ext cx="3685969" cy="4160520"/>
          </a:xfrm>
          <a:prstGeom prst="rect">
            <a:avLst/>
          </a:prstGeom>
        </p:spPr>
      </p:pic>
      <p:pic>
        <p:nvPicPr>
          <p:cNvPr id="5" name="Content Placeholder 4" descr="A piece of bread&#10;&#10;Description automatically generated">
            <a:extLst>
              <a:ext uri="{FF2B5EF4-FFF2-40B4-BE49-F238E27FC236}">
                <a16:creationId xmlns:a16="http://schemas.microsoft.com/office/drawing/2014/main" id="{075C4987-9329-4603-9A3B-80DA7BB517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13284" r="24938"/>
          <a:stretch/>
        </p:blipFill>
        <p:spPr>
          <a:xfrm>
            <a:off x="8168125" y="2086081"/>
            <a:ext cx="3698253" cy="41605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2D1C23-75AB-4C3B-8DDF-AEBC693E9E88}"/>
              </a:ext>
            </a:extLst>
          </p:cNvPr>
          <p:cNvSpPr txBox="1"/>
          <p:nvPr/>
        </p:nvSpPr>
        <p:spPr>
          <a:xfrm>
            <a:off x="9559336" y="6046546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7" tooltip="http://en.wikipedia.org/wiki/File:Choco_chip_cookie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8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0F0019-0B59-4D4F-A163-9535918816F7}"/>
              </a:ext>
            </a:extLst>
          </p:cNvPr>
          <p:cNvSpPr txBox="1"/>
          <p:nvPr/>
        </p:nvSpPr>
        <p:spPr>
          <a:xfrm>
            <a:off x="5631942" y="6046546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en.wikipedia.org/wiki/Tenom_coffe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8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1EAE16-CA78-4AB1-A8AD-4D38A99F4BB9}"/>
              </a:ext>
            </a:extLst>
          </p:cNvPr>
          <p:cNvSpPr txBox="1"/>
          <p:nvPr/>
        </p:nvSpPr>
        <p:spPr>
          <a:xfrm>
            <a:off x="1716318" y="5822960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Yin_and_ya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8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953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E4C9C7-42E2-4684-819D-185BA2147A68}"/>
              </a:ext>
            </a:extLst>
          </p:cNvPr>
          <p:cNvSpPr txBox="1"/>
          <p:nvPr/>
        </p:nvSpPr>
        <p:spPr>
          <a:xfrm>
            <a:off x="741096" y="1935244"/>
            <a:ext cx="3603171" cy="3639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FFFF"/>
                </a:solidFill>
                <a:effectLst/>
              </a:rPr>
              <a:t>COMPLETION OF ACTIVITIES </a:t>
            </a:r>
            <a:r>
              <a:rPr lang="en-US" sz="2800" dirty="0">
                <a:solidFill>
                  <a:srgbClr val="FFFFFF"/>
                </a:solidFill>
                <a:effectLst/>
              </a:rPr>
              <a:t>will </a:t>
            </a:r>
            <a:r>
              <a:rPr lang="en-US" sz="2800" b="1" dirty="0">
                <a:solidFill>
                  <a:srgbClr val="FFFFFF"/>
                </a:solidFill>
                <a:effectLst/>
              </a:rPr>
              <a:t>EARN YOU MARKS AND BADGES </a:t>
            </a:r>
            <a:r>
              <a:rPr lang="en-US" sz="2800" dirty="0">
                <a:solidFill>
                  <a:srgbClr val="FFFFFF"/>
                </a:solidFill>
                <a:effectLst/>
              </a:rPr>
              <a:t>towards the participation assessment element of the module.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CA6D92D-05B4-48CF-8448-7726AD3C0E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3"/>
          <a:stretch/>
        </p:blipFill>
        <p:spPr>
          <a:xfrm>
            <a:off x="6220207" y="3229103"/>
            <a:ext cx="5170711" cy="840077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  <a:scene3d>
            <a:camera prst="perspectiveAbove"/>
            <a:lightRig rig="soft" dir="t">
              <a:rot lat="0" lon="0" rev="0"/>
            </a:lightRig>
          </a:scene3d>
          <a:sp3d contourW="44450" prstMaterial="matte">
            <a:bevelT w="63500" h="63500" prst="coolSlant"/>
            <a:contourClr>
              <a:srgbClr val="FFFFFF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243" y="365126"/>
            <a:ext cx="8427181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Reminder: Progressing</a:t>
            </a:r>
            <a:r>
              <a:rPr lang="en-US" sz="37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through the Module</a:t>
            </a:r>
            <a:endParaRPr lang="en-US" sz="37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7866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505289-923B-4162-897E-F588058E5D69}"/>
              </a:ext>
            </a:extLst>
          </p:cNvPr>
          <p:cNvSpPr txBox="1"/>
          <p:nvPr/>
        </p:nvSpPr>
        <p:spPr>
          <a:xfrm>
            <a:off x="1115568" y="548640"/>
            <a:ext cx="10168128" cy="1179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This</a:t>
            </a:r>
            <a:r>
              <a:rPr lang="en-US" sz="4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week’s - Moodle Activities &amp; Assignment task</a:t>
            </a:r>
            <a:endParaRPr lang="en-US" sz="4000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5568" y="2481943"/>
            <a:ext cx="10168128" cy="369502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3200" b="1" dirty="0"/>
              <a:t>Unit 1: Ideas and Values</a:t>
            </a:r>
          </a:p>
          <a:p>
            <a:pPr marL="1028700" indent="-514350">
              <a:buFont typeface="+mj-lt"/>
              <a:buAutoNum type="arabicPeriod"/>
            </a:pPr>
            <a:r>
              <a:rPr lang="en-US" sz="3200" b="1" dirty="0"/>
              <a:t>Topic 3 </a:t>
            </a:r>
            <a:r>
              <a:rPr lang="en-US" sz="3200" dirty="0"/>
              <a:t>- Addressing Sustainability</a:t>
            </a:r>
          </a:p>
          <a:p>
            <a:pPr marL="1028700" indent="-514350">
              <a:buFont typeface="+mj-lt"/>
              <a:buAutoNum type="arabicPeriod"/>
            </a:pPr>
            <a:r>
              <a:rPr lang="en-US" sz="3200" b="1" dirty="0"/>
              <a:t>Topic 4 </a:t>
            </a:r>
            <a:r>
              <a:rPr lang="en-US" sz="3200" dirty="0"/>
              <a:t>- Making Statements.</a:t>
            </a:r>
          </a:p>
          <a:p>
            <a:pPr marL="1028700" indent="-514350">
              <a:buFont typeface="+mj-lt"/>
              <a:buAutoNum type="arabicPeriod"/>
            </a:pPr>
            <a:r>
              <a:rPr lang="en-US" sz="3200" b="1" dirty="0"/>
              <a:t>Task 1 - </a:t>
            </a:r>
            <a:r>
              <a:rPr lang="en-US" sz="3200" dirty="0"/>
              <a:t>Assignment 1.</a:t>
            </a:r>
          </a:p>
        </p:txBody>
      </p:sp>
    </p:spTree>
    <p:extLst>
      <p:ext uri="{BB962C8B-B14F-4D97-AF65-F5344CB8AC3E}">
        <p14:creationId xmlns:p14="http://schemas.microsoft.com/office/powerpoint/2010/main" val="4289173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20">
            <a:extLst>
              <a:ext uri="{FF2B5EF4-FFF2-40B4-BE49-F238E27FC236}">
                <a16:creationId xmlns:a16="http://schemas.microsoft.com/office/drawing/2014/main" id="{A6B42B9F-F674-4D7F-AEFD-F5DC47A709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up of coffee on a table&#10;&#10;Description automatically generated">
            <a:extLst>
              <a:ext uri="{FF2B5EF4-FFF2-40B4-BE49-F238E27FC236}">
                <a16:creationId xmlns:a16="http://schemas.microsoft.com/office/drawing/2014/main" id="{5152826B-5794-4D70-842A-5A115E95FB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376"/>
          <a:stretch/>
        </p:blipFill>
        <p:spPr>
          <a:xfrm>
            <a:off x="-1" y="6"/>
            <a:ext cx="3922776" cy="3937609"/>
          </a:xfrm>
          <a:prstGeom prst="rect">
            <a:avLst/>
          </a:prstGeom>
        </p:spPr>
      </p:pic>
      <p:pic>
        <p:nvPicPr>
          <p:cNvPr id="5" name="Content Placeholder 4" descr="Different types of food on a table&#10;&#10;Description automatically generated">
            <a:extLst>
              <a:ext uri="{FF2B5EF4-FFF2-40B4-BE49-F238E27FC236}">
                <a16:creationId xmlns:a16="http://schemas.microsoft.com/office/drawing/2014/main" id="{075C4987-9329-4603-9A3B-80DA7BB517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3914" r="14108" b="1"/>
          <a:stretch/>
        </p:blipFill>
        <p:spPr>
          <a:xfrm>
            <a:off x="4131633" y="10"/>
            <a:ext cx="3922776" cy="3937599"/>
          </a:xfrm>
          <a:prstGeom prst="rect">
            <a:avLst/>
          </a:prstGeom>
        </p:spPr>
      </p:pic>
      <p:sp useBgFill="1">
        <p:nvSpPr>
          <p:cNvPr id="32" name="Rectangle 22">
            <a:extLst>
              <a:ext uri="{FF2B5EF4-FFF2-40B4-BE49-F238E27FC236}">
                <a16:creationId xmlns:a16="http://schemas.microsoft.com/office/drawing/2014/main" id="{E677BBB0-8A66-4619-B31B-5097655C5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7784" y="4215384"/>
            <a:ext cx="7475146" cy="2093976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1DCB74-CD2E-4C5D-B09C-2C753632D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325" y="4462819"/>
            <a:ext cx="2869683" cy="160838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/>
              <a:t>Don’t forget:</a:t>
            </a:r>
          </a:p>
        </p:txBody>
      </p:sp>
      <p:sp>
        <p:nvSpPr>
          <p:cNvPr id="33" name="Rectangle 24">
            <a:extLst>
              <a:ext uri="{FF2B5EF4-FFF2-40B4-BE49-F238E27FC236}">
                <a16:creationId xmlns:a16="http://schemas.microsoft.com/office/drawing/2014/main" id="{FB56C437-7CF8-4D2B-8C62-6F9CEA561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91151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26">
            <a:extLst>
              <a:ext uri="{FF2B5EF4-FFF2-40B4-BE49-F238E27FC236}">
                <a16:creationId xmlns:a16="http://schemas.microsoft.com/office/drawing/2014/main" id="{288F414E-1A16-495F-8EF5-F55A4207E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92282" y="525322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1DF56D9-BDD7-49B1-953D-5948E4A5B0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1633" y="4464872"/>
            <a:ext cx="3712464" cy="1608383"/>
          </a:xfrm>
        </p:spPr>
        <p:txBody>
          <a:bodyPr anchor="ctr">
            <a:normAutofit/>
          </a:bodyPr>
          <a:lstStyle/>
          <a:p>
            <a:r>
              <a:rPr lang="en-US" sz="1700" dirty="0"/>
              <a:t>Fav. Drink &amp; Snacks.</a:t>
            </a: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70E1BC7A-49F0-4CA9-8F61-848BEBC547E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4218" r="33606" b="-3"/>
          <a:stretch/>
        </p:blipFill>
        <p:spPr>
          <a:xfrm>
            <a:off x="8269224" y="-6"/>
            <a:ext cx="3922776" cy="6309360"/>
          </a:xfrm>
          <a:prstGeom prst="rect">
            <a:avLst/>
          </a:prstGeom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2D1C23-75AB-4C3B-8DDF-AEBC693E9E88}"/>
              </a:ext>
            </a:extLst>
          </p:cNvPr>
          <p:cNvSpPr txBox="1"/>
          <p:nvPr/>
        </p:nvSpPr>
        <p:spPr>
          <a:xfrm>
            <a:off x="5595081" y="3737554"/>
            <a:ext cx="245932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://whilehewasnapping.com/2016/01/how-to-make-a-snack-stadium-for-the-big-gam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8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0F0019-0B59-4D4F-A163-9535918816F7}"/>
              </a:ext>
            </a:extLst>
          </p:cNvPr>
          <p:cNvSpPr txBox="1"/>
          <p:nvPr/>
        </p:nvSpPr>
        <p:spPr>
          <a:xfrm>
            <a:off x="1735958" y="3737560"/>
            <a:ext cx="218681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clamorworld.com/hyderabads-high-on-tea-with-international-tea-day-today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1EAE16-CA78-4AB1-A8AD-4D38A99F4BB9}"/>
              </a:ext>
            </a:extLst>
          </p:cNvPr>
          <p:cNvSpPr txBox="1"/>
          <p:nvPr/>
        </p:nvSpPr>
        <p:spPr>
          <a:xfrm>
            <a:off x="9884958" y="6109299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7" tooltip="https://en.wikipedia.org/wiki/Yin_and_ya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0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500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815442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0162" y="2291415"/>
            <a:ext cx="2728198" cy="272819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62425" y="2515313"/>
            <a:ext cx="5022437" cy="2504300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600" dirty="0"/>
              <a:t>THE KEY TO SUCCESS FOR THIS MODULE IS TO MAKE </a:t>
            </a:r>
            <a:r>
              <a:rPr lang="en-US" sz="3600" b="1" dirty="0"/>
              <a:t>WEEKLY PROGRESS. </a:t>
            </a:r>
          </a:p>
          <a:p>
            <a:pPr marL="57150" indent="-228600">
              <a:buFont typeface="Arial" panose="020B0604020202020204" pitchFamily="34" charset="0"/>
              <a:buChar char="•"/>
            </a:pPr>
            <a:r>
              <a:rPr lang="en-US" sz="3600" dirty="0"/>
              <a:t>You will not be able to leave it until the end.</a:t>
            </a:r>
          </a:p>
          <a:p>
            <a:pPr marL="57150" indent="-228600">
              <a:buFont typeface="Arial" panose="020B0604020202020204" pitchFamily="34" charset="0"/>
              <a:buChar char="•"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12912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5BAF8-6357-4AD1-A22B-A7910C58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569" y="425584"/>
            <a:ext cx="7404575" cy="1454051"/>
          </a:xfrm>
        </p:spPr>
        <p:txBody>
          <a:bodyPr>
            <a:noAutofit/>
          </a:bodyPr>
          <a:lstStyle/>
          <a:p>
            <a:r>
              <a:rPr lang="en-GB" sz="4900" b="1" u="sng" dirty="0">
                <a:solidFill>
                  <a:schemeClr val="tx2"/>
                </a:solidFill>
              </a:rPr>
              <a:t>Assignment 1: Task 1</a:t>
            </a:r>
            <a:br>
              <a:rPr lang="en-GB" sz="4900" b="1" u="sng" dirty="0">
                <a:solidFill>
                  <a:schemeClr val="tx2"/>
                </a:solidFill>
              </a:rPr>
            </a:br>
            <a:endParaRPr lang="en-GB" sz="4900" b="1" u="sng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3F27-B90A-4788-8BF3-38D2A26A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422" y="1379730"/>
            <a:ext cx="10452978" cy="5052686"/>
          </a:xfrm>
        </p:spPr>
        <p:txBody>
          <a:bodyPr anchor="t">
            <a:noAutofit/>
          </a:bodyPr>
          <a:lstStyle/>
          <a:p>
            <a:pPr marL="342900" indent="-342900">
              <a:buAutoNum type="arabicPeriod"/>
            </a:pP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Unit 1 - Mind Map (15 marks):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Create a mind map that refers to some of the concepts &amp; some of your answers to activities in Unit 1. You can decide which concepts &amp; answers to include. 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development of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your project idea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Your mind map should be no more than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250 words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with supporting imagery, and produced using freely available Online Mapping tech of your choice. 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mind map should include citations and a reference list node (using the appropriate referencing standard).</a:t>
            </a:r>
          </a:p>
          <a:p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Tip: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The centre node could start with a single word, title or your idea.</a:t>
            </a: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7" name="Graphic 6" descr="Check List">
            <a:extLst>
              <a:ext uri="{FF2B5EF4-FFF2-40B4-BE49-F238E27FC236}">
                <a16:creationId xmlns:a16="http://schemas.microsoft.com/office/drawing/2014/main" id="{CE05AA9F-5924-4EF7-B65E-52BB2ABA9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08392" y="1819656"/>
            <a:ext cx="4142232" cy="4142232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8A6534E-DCD8-4520-9E23-3B967AB7F511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1" name="Arc 10">
            <a:extLst>
              <a:ext uri="{FF2B5EF4-FFF2-40B4-BE49-F238E27FC236}">
                <a16:creationId xmlns:a16="http://schemas.microsoft.com/office/drawing/2014/main" id="{9B2DA52A-906D-4009-B2E0-3F86DFCE314D}"/>
              </a:ext>
            </a:extLst>
          </p:cNvPr>
          <p:cNvSpPr/>
          <p:nvPr/>
        </p:nvSpPr>
        <p:spPr>
          <a:xfrm rot="7949683">
            <a:off x="7824779" y="2990737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957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>
            <a:extLst>
              <a:ext uri="{FF2B5EF4-FFF2-40B4-BE49-F238E27FC236}">
                <a16:creationId xmlns:a16="http://schemas.microsoft.com/office/drawing/2014/main" id="{BB38A1E2-3BDC-4484-999A-5C61E8E1B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9492"/>
            <a:ext cx="9367203" cy="11887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Next: Go to Moodle and complete the following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77AE73A-B26D-4882-BF0B-0835D6A911B4}"/>
              </a:ext>
            </a:extLst>
          </p:cNvPr>
          <p:cNvSpPr txBox="1">
            <a:spLocks/>
          </p:cNvSpPr>
          <p:nvPr/>
        </p:nvSpPr>
        <p:spPr>
          <a:xfrm>
            <a:off x="2177978" y="2023481"/>
            <a:ext cx="8716668" cy="381496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/>
              <a:t>Unit 1: </a:t>
            </a:r>
            <a:r>
              <a:rPr lang="en-US" sz="3600" dirty="0"/>
              <a:t>Ideas and Values</a:t>
            </a:r>
            <a:endParaRPr 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marL="719138" indent="-547688">
              <a:buFont typeface="+mj-lt"/>
              <a:buAutoNum type="arabicPeriod"/>
            </a:pPr>
            <a:r>
              <a:rPr lang="en-US" sz="3600" b="1" dirty="0"/>
              <a:t>Topic 3: </a:t>
            </a:r>
            <a:r>
              <a:rPr lang="en-US" sz="3600" dirty="0"/>
              <a:t>Addressing Sustainability (a.2hrs).</a:t>
            </a:r>
          </a:p>
          <a:p>
            <a:pPr marL="719138" indent="-547688">
              <a:buFont typeface="+mj-lt"/>
              <a:buAutoNum type="arabicPeriod"/>
            </a:pPr>
            <a:r>
              <a:rPr lang="en-US" sz="3600" b="1" dirty="0"/>
              <a:t>Topic 4: </a:t>
            </a:r>
            <a:r>
              <a:rPr lang="en-US" sz="3600" dirty="0"/>
              <a:t>Making Statements (a.3hrs).</a:t>
            </a:r>
          </a:p>
          <a:p>
            <a:pPr marL="1200150" lvl="1" indent="-561975">
              <a:buFont typeface="Arial" panose="020B0604020202020204" pitchFamily="34" charset="0"/>
              <a:buChar char="•"/>
            </a:pPr>
            <a:r>
              <a:rPr lang="en-US" sz="3400" b="1" dirty="0"/>
              <a:t>+ Task 1 of Assignment 1.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84051D-2979-4332-8AC9-139DCCD45428}"/>
              </a:ext>
            </a:extLst>
          </p:cNvPr>
          <p:cNvSpPr txBox="1"/>
          <p:nvPr/>
        </p:nvSpPr>
        <p:spPr>
          <a:xfrm>
            <a:off x="330201" y="5382619"/>
            <a:ext cx="54297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highlight>
                  <a:srgbClr val="FFFF00"/>
                </a:highlight>
              </a:rPr>
              <a:t>Schedule in your diary /\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654192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18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Light Bulb and Gear">
            <a:extLst>
              <a:ext uri="{FF2B5EF4-FFF2-40B4-BE49-F238E27FC236}">
                <a16:creationId xmlns:a16="http://schemas.microsoft.com/office/drawing/2014/main" id="{0B3B46BE-8FDE-4B84-A3B7-BDFC1BDA9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1675" y="1410905"/>
            <a:ext cx="4032621" cy="4032621"/>
          </a:xfrm>
          <a:prstGeom prst="rect">
            <a:avLst/>
          </a:prstGeom>
        </p:spPr>
      </p:pic>
      <p:sp>
        <p:nvSpPr>
          <p:cNvPr id="37" name="Right Triangle 20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029" y="623275"/>
            <a:ext cx="657079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BEE81F-FAA5-4096-9B2D-24C34DC9D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2288" y="771231"/>
            <a:ext cx="5642312" cy="1597228"/>
          </a:xfrm>
        </p:spPr>
        <p:txBody>
          <a:bodyPr>
            <a:normAutofit/>
          </a:bodyPr>
          <a:lstStyle/>
          <a:p>
            <a:r>
              <a:rPr lang="en-GB" sz="4200">
                <a:latin typeface="Calibri" panose="020F0502020204030204" pitchFamily="34" charset="0"/>
              </a:rPr>
              <a:t>Personal Project - Recommended timeline</a:t>
            </a:r>
            <a:endParaRPr lang="en-GB" sz="4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E982C-D7DD-42A6-9A54-81917DA02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5659" y="2220686"/>
            <a:ext cx="5718155" cy="350579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Calibri" panose="020F0502020204030204" pitchFamily="34" charset="0"/>
              </a:rPr>
              <a:t>You will need to make progress on your personal project throughout the module.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Calibri" panose="020F0502020204030204" pitchFamily="34" charset="0"/>
              </a:rPr>
              <a:t>October: Ideation &amp; Start Design work.</a:t>
            </a:r>
            <a:br>
              <a:rPr lang="en-GB" sz="2000" b="1" dirty="0">
                <a:latin typeface="Calibri" panose="020F0502020204030204" pitchFamily="34" charset="0"/>
              </a:rPr>
            </a:br>
            <a:r>
              <a:rPr lang="en-GB" sz="1600" dirty="0">
                <a:latin typeface="Calibri" panose="020F0502020204030204" pitchFamily="34" charset="0"/>
              </a:rPr>
              <a:t>Come up with and refine your idea.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Calibri" panose="020F0502020204030204" pitchFamily="34" charset="0"/>
              </a:rPr>
              <a:t>November: Design &amp; Start Dev. work.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Calibri" panose="020F0502020204030204" pitchFamily="34" charset="0"/>
              </a:rPr>
              <a:t>December: Development work.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latin typeface="Calibri" panose="020F0502020204030204" pitchFamily="34" charset="0"/>
              </a:rPr>
              <a:t>January </a:t>
            </a:r>
            <a:r>
              <a:rPr lang="en-GB" sz="2400" b="1" dirty="0" err="1">
                <a:latin typeface="Calibri" panose="020F0502020204030204" pitchFamily="34" charset="0"/>
              </a:rPr>
              <a:t>wk</a:t>
            </a:r>
            <a:r>
              <a:rPr lang="en-GB" sz="2400" b="1" dirty="0">
                <a:latin typeface="Calibri" panose="020F0502020204030204" pitchFamily="34" charset="0"/>
              </a:rPr>
              <a:t> 1: Create Project Video presentation. </a:t>
            </a:r>
            <a:br>
              <a:rPr lang="en-GB" sz="2000" dirty="0">
                <a:latin typeface="Calibri" panose="020F0502020204030204" pitchFamily="34" charset="0"/>
              </a:rPr>
            </a:br>
            <a:r>
              <a:rPr lang="en-GB" sz="1600" dirty="0">
                <a:latin typeface="Calibri" panose="020F0502020204030204" pitchFamily="34" charset="0"/>
              </a:rPr>
              <a:t>In PowerPoint or alternative and submit.</a:t>
            </a:r>
            <a:endParaRPr lang="en-GB" sz="2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101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19FDFA-248F-4679-A0E2-5599C132D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Register.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B3E02-BC8B-4FF6-B744-2254AEFA2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Save / Download participant list from teams.</a:t>
            </a:r>
          </a:p>
        </p:txBody>
      </p:sp>
    </p:spTree>
    <p:extLst>
      <p:ext uri="{BB962C8B-B14F-4D97-AF65-F5344CB8AC3E}">
        <p14:creationId xmlns:p14="http://schemas.microsoft.com/office/powerpoint/2010/main" val="2961266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Questions.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838200" y="2173288"/>
            <a:ext cx="3603171" cy="3639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rgbClr val="FFFFFF"/>
                </a:solidFill>
              </a:rPr>
              <a:t>Note: For more information about the module please read the ‘</a:t>
            </a:r>
            <a:r>
              <a:rPr lang="en-US" sz="2000" b="1" dirty="0">
                <a:solidFill>
                  <a:srgbClr val="FFFFFF"/>
                </a:solidFill>
              </a:rPr>
              <a:t>Module introduction</a:t>
            </a:r>
            <a:r>
              <a:rPr lang="en-US" sz="2000" dirty="0">
                <a:solidFill>
                  <a:srgbClr val="FFFFFF"/>
                </a:solidFill>
              </a:rPr>
              <a:t>’ document in the ‘Welcome and Information’ section on Moodle.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66606" y="2173287"/>
            <a:ext cx="4003675" cy="400367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4674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42CB47-8DA2-4F16-B3CD-B8ED88C5A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4" name="Rectangle 9">
            <a:extLst>
              <a:ext uri="{FF2B5EF4-FFF2-40B4-BE49-F238E27FC236}">
                <a16:creationId xmlns:a16="http://schemas.microsoft.com/office/drawing/2014/main" id="{D38A241E-0395-41E5-8607-BAA2799A43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-1" y="4892040"/>
            <a:ext cx="12191999" cy="1965960"/>
          </a:xfrm>
          <a:prstGeom prst="rect">
            <a:avLst/>
          </a:prstGeom>
          <a:solidFill>
            <a:schemeClr val="bg1">
              <a:alpha val="72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0DC71-3B04-4237-9333-B9777132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0588" y="5093208"/>
            <a:ext cx="6973204" cy="126187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Socialization: Breakout rooms </a:t>
            </a:r>
            <a:br>
              <a:rPr lang="en-US" sz="41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(Compare ideas, Chat &amp; Support each other)</a:t>
            </a:r>
          </a:p>
        </p:txBody>
      </p:sp>
      <p:cxnSp>
        <p:nvCxnSpPr>
          <p:cNvPr id="15" name="Straight Connector 11">
            <a:extLst>
              <a:ext uri="{FF2B5EF4-FFF2-40B4-BE49-F238E27FC236}">
                <a16:creationId xmlns:a16="http://schemas.microsoft.com/office/drawing/2014/main" id="{CE352288-84AD-4CA8-BCD5-76C29D34E1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059936" y="5264106"/>
            <a:ext cx="0" cy="9144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006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592</Words>
  <Application>Microsoft Office PowerPoint</Application>
  <PresentationFormat>Widescreen</PresentationFormat>
  <Paragraphs>59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Reminders</vt:lpstr>
      <vt:lpstr>PowerPoint Presentation</vt:lpstr>
      <vt:lpstr>Enjoyed Fav. Drinks &amp; Snacks</vt:lpstr>
      <vt:lpstr>Reminder: Progressing through the Module</vt:lpstr>
      <vt:lpstr>PowerPoint Presentation</vt:lpstr>
      <vt:lpstr>Don’t forget:</vt:lpstr>
      <vt:lpstr>The Key to Success</vt:lpstr>
      <vt:lpstr>Assignment 1: Task 1 </vt:lpstr>
      <vt:lpstr>Next: Go to Moodle and complete the following</vt:lpstr>
      <vt:lpstr>Personal Project - Recommended timeline</vt:lpstr>
      <vt:lpstr>Register.</vt:lpstr>
      <vt:lpstr> Questions.</vt:lpstr>
      <vt:lpstr>Socialization: Breakout rooms  (Compare ideas, Chat &amp; Support each other)</vt:lpstr>
      <vt:lpstr>The End.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Williams</dc:creator>
  <cp:lastModifiedBy>James Williams</cp:lastModifiedBy>
  <cp:revision>9</cp:revision>
  <dcterms:created xsi:type="dcterms:W3CDTF">2020-10-05T13:33:01Z</dcterms:created>
  <dcterms:modified xsi:type="dcterms:W3CDTF">2020-10-13T09:52:45Z</dcterms:modified>
</cp:coreProperties>
</file>