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2" d="100"/>
          <a:sy n="72" d="100"/>
        </p:scale>
        <p:origin x="39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7514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Rajul Gupta, student ID 2523934. This is my research proposal for ACFA7004, Research Methods and Professional Development. My topic is a comparative evaluation of cybersecurity risks and shared-responsibility controls across the IaaS, PaaS, SaaS and emerging XaaS cloud service models. Over the next few slides I will set out the background, the research problem, my aim and objectives, the literature I reviewed, the methodology I will follow, my project plan, and the expected impact and limitations.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structure of the presentation. I begin with the context and background of cloud service models, then define the research problem. I then present my aim, objectives and research questions, followed by a summary of the literature and the gap it revealed. After that I explain my Design Science Research methodology and the artefact I intend to build, my six-month project plan and the resources required, and finally the expected impact of the work and its limitations, before listing my key references.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sits at the intersection of cloud computing, cybersecurity risk management and regulation. Over the last ten to fifteen years cloud computing has changed how organisations run IT. The three traditional delivery models each use the Shared Responsibility Model: with IaaS the provider covers network infrastructure and the hypervisor while the customer covers the operating system, applications and data; with SaaS the provider handles almost everything and the customer focuses on data classification and access. Figure 1.1 shows how that boundary rises and blurs as we move to the right. In the XaaS column the application, identity and data layers all fall into what I call the ambiguous control zone. Meanwhile identity has replaced the network edge as the real control plane, because resources spin up and disappear too quickly for traditional boundaries. And regulation has tightened: NIS2 and the EU AI Act mean a misconfiguration is now a legal exposure too.</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is stated here in three steps. First, the conventional Shared Responsibility Model does not correctly attribute identity security risks in serverless and AIaaS environments. With FaaS there is no infrastructure for the developer to manage, and vendors and tenants disagree over who protects the data processing layer and the APIs. Second, the gap: existing shared-responsibility research makes role allocation clear but does not tell a tenant how to map it to infrastructure that changes constantly, while serverless and AIaaS security studies identify vulnerabilities without proposing any ownership framework. Third, why it matters. Figure 2.1 traces the 2019 Capital One breach: a misconfigured web application firewall allowed a server-side request forgery attack, which reached the instance metadata service and harvested temporary IAM credentials; an over-privileged role then permitted access to S3 and 106 million records were taken. Notice that every step up to the impact is a customer responsibility — the provider infrastructure was not the failure point. The intrusion occurred on the twenty-second and twenty-third of March 2019 and was only confirmed on the nineteenth of July, approximately four months of undetected dwell time.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aim is to analyse the flaws of the classical Shared Responsibility Model in emergent XaaS environments and then define a graph-based risk prioritisation framework. To reach that aim I set five SMART objectives, each time-bound to a month of the project: a systematic literature review by month two; analysis of serverless and AIaaS attack paths by month three; designing the extended framework using Design Science Research by month four; testing it against NIS2 and the EU AI Act by month five; and validating it against known breach cases, also by month five. Three research questions run alongside these. RQ1 asks how abstraction changes risk assignment. RQ2 asks how far CVSS version 4.0 fails on identity misconfiguration. RQ3 asks how a graph-based framework can reduce attack paths while meeting the supply-chain duties in both pieces of legislation.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searched IEEE Xplore, the ACM Digital Library and ResearchGate, together with official EU legal sources and industry telemetry reports from Tenable, Qualys and Orca Security, following PRISMA. I limited the window to 2023 to 2026, because that is when NIS2, the EU AI Act and broad XaaS adoption coincided. Around forty-five candidates were reduced to twenty-four for full review and twelve were selected. The literature fell into four themes shown in the table. Theme one shows the traditional model breaking down under continuous deployment. Theme two shows serverless and AIaaS vulnerabilities with no ownership framework. Theme three shows that identity context plus vulnerability data identifies real risk far better than vulnerability data alone. Theme four shows regulation moving from guidance to hard law. The gap, shown in the highlighted box, is that no existing work integrates all four into one tested methodology. That is exactly what my research does.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philosophical position is objective and my epistemology positivist: the accuracy of risk prioritisation and the correctness of path identification are treated as attributes of the artefact that can be measured directly and verified by other researchers testing the same case studies. The methodology is Design Science Research using the six-stage framework of Peffers and colleagues, shown in Figure 3.2. This suits the project because the principal outcome is an artefact solving a practical problem, not a purely theoretical model. Problem identification comes from real breach data; objectives of a solution define identity path mapping and regulatory compatibility; design and development builds the artefact; demonstration applies it to multi-cloud scenarios; evaluation compares it against CVSS-only scoring; and communication is the final dissertation. The dashed arrows show the iterative loops back to refine the artefact and revise the objectives. On ethics: there are no participants, so no informed-consent risk. I will examine only vulnerabilities that have already been patched, the framework is defensive rather than offensive, and no live systems will be probed.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the artefact itself, Figure 3.1 in my proposal. It takes a four-stage approach. The inputs are the cloud service type, the service class level, the identity and access management configuration and the known CVSS version 4.0 vulnerabilities. Processing runs two chained steps: first, heuristics determine the responsible party and the service model from the cloud deployment; then the current configuration is validated against NIS2 and EU AI Act requirements. The centrepiece is the identity graph analysis. Nodes are cloud resources, IAM roles and exposed API endpoints. Where those chain together, the framework surfaces what I call a toxic combination — a genuine attack path. The output is a risk summary split by tenant versus provider ownership, a ranked prioritisation, and a table of remediation tasks. The core claim is at the bottom left: an internet-accessible serverless function with excessive permissions represents a real attack path, and a CVSS score on its own does not express that.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runs over six months. Month one is the full literature review and analysis of the regulatory texts and XaaS architecture, producing the drafted literature chapter. Month two finalises the Design Science Research methodology and selects the breach case studies. Month three builds the extended shared responsibility matrix integrating identity graphs and CVSS version 4.0 metrics, delivering the prototype. Month four applies the framework to serverless and AIaaS scenarios and maps the attack paths. Month five is the comparative evaluation against traditional CVSS-only scoring and the regulatory alignment check — and you can see the shaded buffer built into month five to absorb any overrun from months three and four. Month six is final writing and submission. On the right are the resources: Visio or Lucidchart for modelling, Python with Pandas and Scikit-learn for analysis, the MITRE ATT and CK Navigator for threat mapping, and a standard laptop. Importantly, no live cloud infrastructure or GPU resources are required, which keeps the project feasible and ethically safe.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left, the expected impact. Academically, the contribution is an updated cloud security model that formally brings identity-based attack-path thinking and regulatory duties into the Shared Responsibility Model. Technically, it gives cloud security architects a structured method for configuring IAM and API controls in fast-moving serverless environments. For industry, it is a compliance-mapping tool that helps organisations meet the reporting and supply-chain duties in NIS2 and the EU AI Act. The expected result is a demonstration that moving toward serverless and AIaaS raises tenant identity and data governance risk while lowering the managed-infrastructure burden. On the right, I want to be honest about limitations. I cannot perform live testing against a commercial cloud service, because that would infringe provider terms and the ethical position on offensive operations, so I rely on secondary breach data and constructed scenarios. AI capabilities are evolving quickly, so the specific AIaaS threats I model may change before the framework is finished. And because I assess on case studies rather than a live enterprise trial, I cannot establish real-world operational performance — I have identified that explicitly as future work. Each of these is captured in the risk register in Table 4.1 with a contingency plan.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key references cited in this presentation, formatted in IEEE style. Reference one is the Wiz cloud security assessment guide supporting the misconfiguration claim. Reference two covers the Capital One breach, from the FBI and Department of Justice summary and corroborated by the MIT Sloan case study. Reference three is Tenable research on the AI exposure gap. Reference four is the primary legislation — the NIS2 Directive and the EU AI Act. Reference five is the Safe Security risk prioritisation framework underpinning the identity-graph argument. Reference six is Peffers and colleagues on Design Science Research methodology. References ten and eleven are the MITRE ATT and CK cloud matrix and the CVSS version 4.0 specification. The full list of twelve references appears in Section 7 of the written proposal.</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pic>
        <p:nvPicPr>
          <p:cNvPr id="2" name="Image 0" descr="/home/claude/work/figs/deco_dots.png"/>
          <p:cNvPicPr>
            <a:picLocks noChangeAspect="1"/>
          </p:cNvPicPr>
          <p:nvPr/>
        </p:nvPicPr>
        <p:blipFill>
          <a:blip r:embed="rId3">
            <a:alphaModFix amt="88000"/>
          </a:blip>
          <a:stretch>
            <a:fillRect/>
          </a:stretch>
        </p:blipFill>
        <p:spPr>
          <a:xfrm>
            <a:off x="7818120" y="777240"/>
            <a:ext cx="5394960" cy="5394960"/>
          </a:xfrm>
          <a:prstGeom prst="rect">
            <a:avLst/>
          </a:prstGeom>
        </p:spPr>
      </p:pic>
      <p:pic>
        <p:nvPicPr>
          <p:cNvPr id="3" name="Image 1" descr="/home/claude/work/figs/uwtsd_logo.png"/>
          <p:cNvPicPr>
            <a:picLocks noChangeAspect="1"/>
          </p:cNvPicPr>
          <p:nvPr/>
        </p:nvPicPr>
        <p:blipFill>
          <a:blip r:embed="rId4"/>
          <a:stretch>
            <a:fillRect/>
          </a:stretch>
        </p:blipFill>
        <p:spPr>
          <a:xfrm>
            <a:off x="502920" y="502920"/>
            <a:ext cx="2121408" cy="875081"/>
          </a:xfrm>
          <a:prstGeom prst="rect">
            <a:avLst/>
          </a:prstGeom>
        </p:spPr>
      </p:pic>
      <p:sp>
        <p:nvSpPr>
          <p:cNvPr id="4" name="Text 0"/>
          <p:cNvSpPr/>
          <p:nvPr/>
        </p:nvSpPr>
        <p:spPr>
          <a:xfrm>
            <a:off x="502920" y="1874520"/>
            <a:ext cx="59436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MSc CYBERSECURITY AND DIGITAL FORENSICS</a:t>
            </a:r>
            <a:endParaRPr lang="en-US" sz="900" dirty="0"/>
          </a:p>
        </p:txBody>
      </p:sp>
      <p:sp>
        <p:nvSpPr>
          <p:cNvPr id="5" name="Text 1"/>
          <p:cNvSpPr/>
          <p:nvPr/>
        </p:nvSpPr>
        <p:spPr>
          <a:xfrm>
            <a:off x="502920" y="2157984"/>
            <a:ext cx="7406640" cy="2011680"/>
          </a:xfrm>
          <a:prstGeom prst="rect">
            <a:avLst/>
          </a:prstGeom>
          <a:noFill/>
          <a:ln/>
        </p:spPr>
        <p:txBody>
          <a:bodyPr wrap="square" lIns="0" tIns="0" rIns="0" bIns="0" rtlCol="0" anchor="t"/>
          <a:lstStyle/>
          <a:p>
            <a:pPr marL="0" indent="0" algn="l">
              <a:lnSpc>
                <a:spcPts val="3000"/>
              </a:lnSpc>
              <a:buNone/>
            </a:pPr>
            <a:r>
              <a:rPr lang="en-US" sz="2400" b="1" dirty="0">
                <a:solidFill>
                  <a:srgbClr val="1A1A1A"/>
                </a:solidFill>
                <a:latin typeface="PT Serif" pitchFamily="34" charset="0"/>
                <a:ea typeface="PT Serif" pitchFamily="34" charset="-122"/>
                <a:cs typeface="PT Serif" pitchFamily="34" charset="-120"/>
              </a:rPr>
              <a:t>A Comparative Evaluation of Cybersecurity Risks and Shared-Responsibility Controls Across IaaS, PaaS, SaaS and Emerging XaaS Cloud-Service Models</a:t>
            </a:r>
            <a:endParaRPr lang="en-US" sz="2400" dirty="0"/>
          </a:p>
        </p:txBody>
      </p:sp>
      <p:sp>
        <p:nvSpPr>
          <p:cNvPr id="6" name="Shape 2"/>
          <p:cNvSpPr/>
          <p:nvPr/>
        </p:nvSpPr>
        <p:spPr>
          <a:xfrm>
            <a:off x="502920" y="4315968"/>
            <a:ext cx="530352" cy="45720"/>
          </a:xfrm>
          <a:prstGeom prst="rect">
            <a:avLst/>
          </a:prstGeom>
          <a:solidFill>
            <a:srgbClr val="FF5347"/>
          </a:solidFill>
          <a:ln/>
        </p:spPr>
        <p:txBody>
          <a:bodyPr/>
          <a:lstStyle/>
          <a:p>
            <a:endParaRPr lang="en-IN"/>
          </a:p>
        </p:txBody>
      </p:sp>
      <p:sp>
        <p:nvSpPr>
          <p:cNvPr id="7" name="Text 3"/>
          <p:cNvSpPr/>
          <p:nvPr/>
        </p:nvSpPr>
        <p:spPr>
          <a:xfrm>
            <a:off x="502920" y="4553712"/>
            <a:ext cx="6949440" cy="868680"/>
          </a:xfrm>
          <a:prstGeom prst="rect">
            <a:avLst/>
          </a:prstGeom>
          <a:noFill/>
          <a:ln/>
        </p:spPr>
        <p:txBody>
          <a:bodyPr wrap="square" lIns="0" tIns="0" rIns="0" bIns="0" rtlCol="0" anchor="t"/>
          <a:lstStyle/>
          <a:p>
            <a:pPr marL="0" indent="0" algn="l">
              <a:lnSpc>
                <a:spcPts val="2000"/>
              </a:lnSpc>
              <a:buNone/>
            </a:pPr>
            <a:r>
              <a:rPr lang="en-US" sz="1250" dirty="0">
                <a:solidFill>
                  <a:srgbClr val="3F3F3F"/>
                </a:solidFill>
                <a:latin typeface="Roboto" pitchFamily="34" charset="0"/>
                <a:ea typeface="Roboto" pitchFamily="34" charset="-122"/>
                <a:cs typeface="Roboto" pitchFamily="34" charset="-120"/>
              </a:rPr>
              <a:t>University of Wales Trinity Saint David  ·  London Campus</a:t>
            </a:r>
            <a:endParaRPr lang="en-US" sz="1250" dirty="0"/>
          </a:p>
          <a:p>
            <a:pPr marL="0" indent="0" algn="l">
              <a:lnSpc>
                <a:spcPts val="2000"/>
              </a:lnSpc>
              <a:buNone/>
            </a:pPr>
            <a:r>
              <a:rPr lang="en-US" sz="1250" dirty="0">
                <a:solidFill>
                  <a:srgbClr val="3F3F3F"/>
                </a:solidFill>
                <a:latin typeface="Roboto" pitchFamily="34" charset="0"/>
                <a:ea typeface="Roboto" pitchFamily="34" charset="-122"/>
                <a:cs typeface="Roboto" pitchFamily="34" charset="-120"/>
              </a:rPr>
              <a:t>ACFA7004 Research Methods and Professional Development</a:t>
            </a:r>
            <a:endParaRPr lang="en-US" sz="1250" dirty="0"/>
          </a:p>
          <a:p>
            <a:pPr marL="0" indent="0" algn="l">
              <a:lnSpc>
                <a:spcPts val="2000"/>
              </a:lnSpc>
              <a:buNone/>
            </a:pPr>
            <a:r>
              <a:rPr lang="en-US" sz="1250" dirty="0">
                <a:solidFill>
                  <a:srgbClr val="3F3F3F"/>
                </a:solidFill>
                <a:latin typeface="Roboto" pitchFamily="34" charset="0"/>
                <a:ea typeface="Roboto" pitchFamily="34" charset="-122"/>
                <a:cs typeface="Roboto" pitchFamily="34" charset="-120"/>
              </a:rPr>
              <a:t>Assessment Component 1: Research Proposal</a:t>
            </a:r>
            <a:endParaRPr lang="en-US" sz="1250" dirty="0"/>
          </a:p>
        </p:txBody>
      </p:sp>
      <p:sp>
        <p:nvSpPr>
          <p:cNvPr id="8" name="Text 4"/>
          <p:cNvSpPr/>
          <p:nvPr/>
        </p:nvSpPr>
        <p:spPr>
          <a:xfrm>
            <a:off x="502920" y="5468112"/>
            <a:ext cx="1417320" cy="237744"/>
          </a:xfrm>
          <a:prstGeom prst="rect">
            <a:avLst/>
          </a:prstGeom>
          <a:noFill/>
          <a:ln/>
        </p:spPr>
        <p:txBody>
          <a:bodyPr wrap="square" lIns="0" tIns="0" rIns="0" bIns="0" rtlCol="0" anchor="ctr"/>
          <a:lstStyle/>
          <a:p>
            <a:pPr marL="0" indent="0">
              <a:buNone/>
            </a:pPr>
            <a:r>
              <a:rPr lang="en-US" sz="950" b="1" dirty="0">
                <a:solidFill>
                  <a:srgbClr val="FF5347"/>
                </a:solidFill>
                <a:latin typeface="Roboto" pitchFamily="34" charset="0"/>
                <a:ea typeface="Roboto" pitchFamily="34" charset="-122"/>
                <a:cs typeface="Roboto" pitchFamily="34" charset="-120"/>
              </a:rPr>
              <a:t>Student</a:t>
            </a:r>
            <a:endParaRPr lang="en-US" sz="950" dirty="0"/>
          </a:p>
        </p:txBody>
      </p:sp>
      <p:sp>
        <p:nvSpPr>
          <p:cNvPr id="9" name="Text 5"/>
          <p:cNvSpPr/>
          <p:nvPr/>
        </p:nvSpPr>
        <p:spPr>
          <a:xfrm>
            <a:off x="1965960" y="5468112"/>
            <a:ext cx="4937760" cy="237744"/>
          </a:xfrm>
          <a:prstGeom prst="rect">
            <a:avLst/>
          </a:prstGeom>
          <a:noFill/>
          <a:ln/>
        </p:spPr>
        <p:txBody>
          <a:bodyPr wrap="square" lIns="0" tIns="0" rIns="0" bIns="0" rtlCol="0" anchor="ctr"/>
          <a:lstStyle/>
          <a:p>
            <a:pPr marL="0" indent="0">
              <a:buNone/>
            </a:pPr>
            <a:r>
              <a:rPr lang="en-US" sz="1050" dirty="0">
                <a:solidFill>
                  <a:srgbClr val="1A1A1A"/>
                </a:solidFill>
                <a:latin typeface="Roboto" pitchFamily="34" charset="0"/>
                <a:ea typeface="Roboto" pitchFamily="34" charset="-122"/>
                <a:cs typeface="Roboto" pitchFamily="34" charset="-120"/>
              </a:rPr>
              <a:t>Rajul Gupta</a:t>
            </a:r>
            <a:endParaRPr lang="en-US" sz="1050" dirty="0"/>
          </a:p>
        </p:txBody>
      </p:sp>
      <p:sp>
        <p:nvSpPr>
          <p:cNvPr id="10" name="Text 6"/>
          <p:cNvSpPr/>
          <p:nvPr/>
        </p:nvSpPr>
        <p:spPr>
          <a:xfrm>
            <a:off x="502920" y="5728716"/>
            <a:ext cx="1417320" cy="237744"/>
          </a:xfrm>
          <a:prstGeom prst="rect">
            <a:avLst/>
          </a:prstGeom>
          <a:noFill/>
          <a:ln/>
        </p:spPr>
        <p:txBody>
          <a:bodyPr wrap="square" lIns="0" tIns="0" rIns="0" bIns="0" rtlCol="0" anchor="ctr"/>
          <a:lstStyle/>
          <a:p>
            <a:pPr marL="0" indent="0">
              <a:buNone/>
            </a:pPr>
            <a:r>
              <a:rPr lang="en-US" sz="950" b="1" dirty="0">
                <a:solidFill>
                  <a:srgbClr val="FF5347"/>
                </a:solidFill>
                <a:latin typeface="Roboto" pitchFamily="34" charset="0"/>
                <a:ea typeface="Roboto" pitchFamily="34" charset="-122"/>
                <a:cs typeface="Roboto" pitchFamily="34" charset="-120"/>
              </a:rPr>
              <a:t>Student ID</a:t>
            </a:r>
            <a:endParaRPr lang="en-US" sz="950" dirty="0"/>
          </a:p>
        </p:txBody>
      </p:sp>
      <p:sp>
        <p:nvSpPr>
          <p:cNvPr id="11" name="Text 7"/>
          <p:cNvSpPr/>
          <p:nvPr/>
        </p:nvSpPr>
        <p:spPr>
          <a:xfrm>
            <a:off x="1965960" y="5728716"/>
            <a:ext cx="4937760" cy="237744"/>
          </a:xfrm>
          <a:prstGeom prst="rect">
            <a:avLst/>
          </a:prstGeom>
          <a:noFill/>
          <a:ln/>
        </p:spPr>
        <p:txBody>
          <a:bodyPr wrap="square" lIns="0" tIns="0" rIns="0" bIns="0" rtlCol="0" anchor="ctr"/>
          <a:lstStyle/>
          <a:p>
            <a:pPr marL="0" indent="0">
              <a:buNone/>
            </a:pPr>
            <a:r>
              <a:rPr lang="en-US" sz="1050" dirty="0">
                <a:solidFill>
                  <a:srgbClr val="1A1A1A"/>
                </a:solidFill>
                <a:latin typeface="Roboto" pitchFamily="34" charset="0"/>
                <a:ea typeface="Roboto" pitchFamily="34" charset="-122"/>
                <a:cs typeface="Roboto" pitchFamily="34" charset="-120"/>
              </a:rPr>
              <a:t>2523934</a:t>
            </a:r>
            <a:endParaRPr lang="en-US" sz="1050" dirty="0"/>
          </a:p>
        </p:txBody>
      </p:sp>
      <p:sp>
        <p:nvSpPr>
          <p:cNvPr id="12" name="Text 8"/>
          <p:cNvSpPr/>
          <p:nvPr/>
        </p:nvSpPr>
        <p:spPr>
          <a:xfrm>
            <a:off x="502920" y="5989320"/>
            <a:ext cx="1417320" cy="237744"/>
          </a:xfrm>
          <a:prstGeom prst="rect">
            <a:avLst/>
          </a:prstGeom>
          <a:noFill/>
          <a:ln/>
        </p:spPr>
        <p:txBody>
          <a:bodyPr wrap="square" lIns="0" tIns="0" rIns="0" bIns="0" rtlCol="0" anchor="ctr"/>
          <a:lstStyle/>
          <a:p>
            <a:pPr marL="0" indent="0">
              <a:buNone/>
            </a:pPr>
            <a:r>
              <a:rPr lang="en-US" sz="950" b="1" dirty="0">
                <a:solidFill>
                  <a:srgbClr val="FF5347"/>
                </a:solidFill>
                <a:latin typeface="Roboto" pitchFamily="34" charset="0"/>
                <a:ea typeface="Roboto" pitchFamily="34" charset="-122"/>
                <a:cs typeface="Roboto" pitchFamily="34" charset="-120"/>
              </a:rPr>
              <a:t>Supervisor</a:t>
            </a:r>
            <a:endParaRPr lang="en-US" sz="950" dirty="0"/>
          </a:p>
        </p:txBody>
      </p:sp>
      <p:sp>
        <p:nvSpPr>
          <p:cNvPr id="13" name="Text 9"/>
          <p:cNvSpPr/>
          <p:nvPr/>
        </p:nvSpPr>
        <p:spPr>
          <a:xfrm>
            <a:off x="1965960" y="5989320"/>
            <a:ext cx="4937760" cy="237744"/>
          </a:xfrm>
          <a:prstGeom prst="rect">
            <a:avLst/>
          </a:prstGeom>
          <a:noFill/>
          <a:ln/>
        </p:spPr>
        <p:txBody>
          <a:bodyPr wrap="square" lIns="0" tIns="0" rIns="0" bIns="0" rtlCol="0" anchor="ctr"/>
          <a:lstStyle/>
          <a:p>
            <a:pPr marL="0" indent="0">
              <a:buNone/>
            </a:pPr>
            <a:r>
              <a:rPr lang="en-US" sz="1050" dirty="0">
                <a:solidFill>
                  <a:srgbClr val="1A1A1A"/>
                </a:solidFill>
                <a:latin typeface="Roboto" pitchFamily="34" charset="0"/>
                <a:ea typeface="Roboto" pitchFamily="34" charset="-122"/>
                <a:cs typeface="Roboto" pitchFamily="34" charset="-120"/>
              </a:rPr>
              <a:t>Dr Suresh Shanmugasundaram</a:t>
            </a:r>
            <a:endParaRPr lang="en-US" sz="1050" dirty="0"/>
          </a:p>
        </p:txBody>
      </p:sp>
      <p:sp>
        <p:nvSpPr>
          <p:cNvPr id="14" name="Text 10"/>
          <p:cNvSpPr/>
          <p:nvPr/>
        </p:nvSpPr>
        <p:spPr>
          <a:xfrm>
            <a:off x="502920" y="6249924"/>
            <a:ext cx="1417320" cy="237744"/>
          </a:xfrm>
          <a:prstGeom prst="rect">
            <a:avLst/>
          </a:prstGeom>
          <a:noFill/>
          <a:ln/>
        </p:spPr>
        <p:txBody>
          <a:bodyPr wrap="square" lIns="0" tIns="0" rIns="0" bIns="0" rtlCol="0" anchor="ctr"/>
          <a:lstStyle/>
          <a:p>
            <a:pPr marL="0" indent="0">
              <a:buNone/>
            </a:pPr>
            <a:endParaRPr lang="en-US" sz="950" dirty="0"/>
          </a:p>
        </p:txBody>
      </p:sp>
      <p:sp>
        <p:nvSpPr>
          <p:cNvPr id="15" name="Text 11"/>
          <p:cNvSpPr/>
          <p:nvPr/>
        </p:nvSpPr>
        <p:spPr>
          <a:xfrm>
            <a:off x="1965960" y="6249924"/>
            <a:ext cx="4937760" cy="237744"/>
          </a:xfrm>
          <a:prstGeom prst="rect">
            <a:avLst/>
          </a:prstGeom>
          <a:noFill/>
          <a:ln/>
        </p:spPr>
        <p:txBody>
          <a:bodyPr wrap="square" lIns="0" tIns="0" rIns="0" bIns="0" rtlCol="0" anchor="ctr"/>
          <a:lstStyle/>
          <a:p>
            <a:pPr marL="0" indent="0">
              <a:buNone/>
            </a:pP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Presentation Overview</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2</a:t>
            </a:r>
            <a:endParaRPr lang="en-US" sz="1000" dirty="0"/>
          </a:p>
        </p:txBody>
      </p:sp>
      <p:sp>
        <p:nvSpPr>
          <p:cNvPr id="6" name="Shape 3"/>
          <p:cNvSpPr/>
          <p:nvPr/>
        </p:nvSpPr>
        <p:spPr>
          <a:xfrm>
            <a:off x="502920" y="1417320"/>
            <a:ext cx="5440680" cy="969264"/>
          </a:xfrm>
          <a:prstGeom prst="roundRect">
            <a:avLst>
              <a:gd name="adj" fmla="val 5660"/>
            </a:avLst>
          </a:prstGeom>
          <a:solidFill>
            <a:srgbClr val="FAFAFA"/>
          </a:solidFill>
          <a:ln w="12700">
            <a:solidFill>
              <a:srgbClr val="E2E2E2"/>
            </a:solidFill>
            <a:prstDash val="solid"/>
          </a:ln>
        </p:spPr>
        <p:txBody>
          <a:bodyPr/>
          <a:lstStyle/>
          <a:p>
            <a:endParaRPr lang="en-IN"/>
          </a:p>
        </p:txBody>
      </p:sp>
      <p:sp>
        <p:nvSpPr>
          <p:cNvPr id="7" name="Shape 4"/>
          <p:cNvSpPr/>
          <p:nvPr/>
        </p:nvSpPr>
        <p:spPr>
          <a:xfrm>
            <a:off x="740664" y="1618488"/>
            <a:ext cx="420624" cy="420624"/>
          </a:xfrm>
          <a:prstGeom prst="roundRect">
            <a:avLst>
              <a:gd name="adj" fmla="val 10870"/>
            </a:avLst>
          </a:prstGeom>
          <a:solidFill>
            <a:srgbClr val="FF5347"/>
          </a:solidFill>
          <a:ln/>
        </p:spPr>
        <p:txBody>
          <a:bodyPr/>
          <a:lstStyle/>
          <a:p>
            <a:endParaRPr lang="en-IN"/>
          </a:p>
        </p:txBody>
      </p:sp>
      <p:sp>
        <p:nvSpPr>
          <p:cNvPr id="8" name="Text 5"/>
          <p:cNvSpPr/>
          <p:nvPr/>
        </p:nvSpPr>
        <p:spPr>
          <a:xfrm>
            <a:off x="740664" y="1618488"/>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1</a:t>
            </a:r>
            <a:endParaRPr lang="en-US" sz="1100" dirty="0"/>
          </a:p>
        </p:txBody>
      </p:sp>
      <p:sp>
        <p:nvSpPr>
          <p:cNvPr id="9" name="Text 6"/>
          <p:cNvSpPr/>
          <p:nvPr/>
        </p:nvSpPr>
        <p:spPr>
          <a:xfrm>
            <a:off x="1289304" y="1572768"/>
            <a:ext cx="4416552" cy="310896"/>
          </a:xfrm>
          <a:prstGeom prst="rect">
            <a:avLst/>
          </a:prstGeom>
          <a:noFill/>
          <a:ln/>
        </p:spPr>
        <p:txBody>
          <a:bodyPr wrap="square" lIns="0" tIns="0" rIns="0" bIns="0" rtlCol="0" anchor="ctr"/>
          <a:lstStyle/>
          <a:p>
            <a:pPr marL="0" indent="0">
              <a:buNone/>
            </a:pPr>
            <a:r>
              <a:rPr lang="en-US" sz="1300" b="1" dirty="0">
                <a:solidFill>
                  <a:srgbClr val="1A1A1A"/>
                </a:solidFill>
                <a:latin typeface="Roboto" pitchFamily="34" charset="0"/>
                <a:ea typeface="Roboto" pitchFamily="34" charset="-122"/>
                <a:cs typeface="Roboto" pitchFamily="34" charset="-120"/>
              </a:rPr>
              <a:t>Research Context and Background</a:t>
            </a:r>
            <a:endParaRPr lang="en-US" sz="1300" dirty="0"/>
          </a:p>
        </p:txBody>
      </p:sp>
      <p:sp>
        <p:nvSpPr>
          <p:cNvPr id="10" name="Text 7"/>
          <p:cNvSpPr/>
          <p:nvPr/>
        </p:nvSpPr>
        <p:spPr>
          <a:xfrm>
            <a:off x="1289304" y="1901952"/>
            <a:ext cx="4416552" cy="402336"/>
          </a:xfrm>
          <a:prstGeom prst="rect">
            <a:avLst/>
          </a:prstGeom>
          <a:noFill/>
          <a:ln/>
        </p:spPr>
        <p:txBody>
          <a:bodyPr wrap="square" lIns="0" tIns="0" rIns="0" bIns="0" rtlCol="0" anchor="t"/>
          <a:lstStyle/>
          <a:p>
            <a:pPr marL="0" indent="0">
              <a:buNone/>
            </a:pPr>
            <a:r>
              <a:rPr lang="en-US" sz="1000" dirty="0">
                <a:solidFill>
                  <a:srgbClr val="6B6B6B"/>
                </a:solidFill>
                <a:latin typeface="Roboto" pitchFamily="34" charset="0"/>
                <a:ea typeface="Roboto" pitchFamily="34" charset="-122"/>
                <a:cs typeface="Roboto" pitchFamily="34" charset="-120"/>
              </a:rPr>
              <a:t>Cloud delivery models and the Shared Responsibility Model</a:t>
            </a:r>
            <a:endParaRPr lang="en-US" sz="1000" dirty="0"/>
          </a:p>
        </p:txBody>
      </p:sp>
      <p:sp>
        <p:nvSpPr>
          <p:cNvPr id="11" name="Shape 8"/>
          <p:cNvSpPr/>
          <p:nvPr/>
        </p:nvSpPr>
        <p:spPr>
          <a:xfrm>
            <a:off x="502920" y="2606040"/>
            <a:ext cx="5440680" cy="969264"/>
          </a:xfrm>
          <a:prstGeom prst="roundRect">
            <a:avLst>
              <a:gd name="adj" fmla="val 5660"/>
            </a:avLst>
          </a:prstGeom>
          <a:solidFill>
            <a:srgbClr val="FAFAFA"/>
          </a:solidFill>
          <a:ln w="12700">
            <a:solidFill>
              <a:srgbClr val="E2E2E2"/>
            </a:solidFill>
            <a:prstDash val="solid"/>
          </a:ln>
        </p:spPr>
        <p:txBody>
          <a:bodyPr/>
          <a:lstStyle/>
          <a:p>
            <a:endParaRPr lang="en-IN"/>
          </a:p>
        </p:txBody>
      </p:sp>
      <p:sp>
        <p:nvSpPr>
          <p:cNvPr id="12" name="Shape 9"/>
          <p:cNvSpPr/>
          <p:nvPr/>
        </p:nvSpPr>
        <p:spPr>
          <a:xfrm>
            <a:off x="740664" y="2807208"/>
            <a:ext cx="420624" cy="420624"/>
          </a:xfrm>
          <a:prstGeom prst="roundRect">
            <a:avLst>
              <a:gd name="adj" fmla="val 10870"/>
            </a:avLst>
          </a:prstGeom>
          <a:solidFill>
            <a:srgbClr val="FF5347"/>
          </a:solidFill>
          <a:ln/>
        </p:spPr>
        <p:txBody>
          <a:bodyPr/>
          <a:lstStyle/>
          <a:p>
            <a:endParaRPr lang="en-IN"/>
          </a:p>
        </p:txBody>
      </p:sp>
      <p:sp>
        <p:nvSpPr>
          <p:cNvPr id="13" name="Text 10"/>
          <p:cNvSpPr/>
          <p:nvPr/>
        </p:nvSpPr>
        <p:spPr>
          <a:xfrm>
            <a:off x="740664" y="2807208"/>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2</a:t>
            </a:r>
            <a:endParaRPr lang="en-US" sz="1100" dirty="0"/>
          </a:p>
        </p:txBody>
      </p:sp>
      <p:sp>
        <p:nvSpPr>
          <p:cNvPr id="14" name="Text 11"/>
          <p:cNvSpPr/>
          <p:nvPr/>
        </p:nvSpPr>
        <p:spPr>
          <a:xfrm>
            <a:off x="1289304" y="2761488"/>
            <a:ext cx="4416552" cy="310896"/>
          </a:xfrm>
          <a:prstGeom prst="rect">
            <a:avLst/>
          </a:prstGeom>
          <a:noFill/>
          <a:ln/>
        </p:spPr>
        <p:txBody>
          <a:bodyPr wrap="square" lIns="0" tIns="0" rIns="0" bIns="0" rtlCol="0" anchor="ctr"/>
          <a:lstStyle/>
          <a:p>
            <a:pPr marL="0" indent="0">
              <a:buNone/>
            </a:pPr>
            <a:r>
              <a:rPr lang="en-US" sz="1300" b="1" dirty="0">
                <a:solidFill>
                  <a:srgbClr val="1A1A1A"/>
                </a:solidFill>
                <a:latin typeface="Roboto" pitchFamily="34" charset="0"/>
                <a:ea typeface="Roboto" pitchFamily="34" charset="-122"/>
                <a:cs typeface="Roboto" pitchFamily="34" charset="-120"/>
              </a:rPr>
              <a:t>Research Problem</a:t>
            </a:r>
            <a:endParaRPr lang="en-US" sz="1300" dirty="0"/>
          </a:p>
        </p:txBody>
      </p:sp>
      <p:sp>
        <p:nvSpPr>
          <p:cNvPr id="15" name="Text 12"/>
          <p:cNvSpPr/>
          <p:nvPr/>
        </p:nvSpPr>
        <p:spPr>
          <a:xfrm>
            <a:off x="1289304" y="3090672"/>
            <a:ext cx="4416552" cy="402336"/>
          </a:xfrm>
          <a:prstGeom prst="rect">
            <a:avLst/>
          </a:prstGeom>
          <a:noFill/>
          <a:ln/>
        </p:spPr>
        <p:txBody>
          <a:bodyPr wrap="square" lIns="0" tIns="0" rIns="0" bIns="0" rtlCol="0" anchor="t"/>
          <a:lstStyle/>
          <a:p>
            <a:pPr marL="0" indent="0">
              <a:buNone/>
            </a:pPr>
            <a:r>
              <a:rPr lang="en-US" sz="1000" dirty="0">
                <a:solidFill>
                  <a:srgbClr val="6B6B6B"/>
                </a:solidFill>
                <a:latin typeface="Roboto" pitchFamily="34" charset="0"/>
                <a:ea typeface="Roboto" pitchFamily="34" charset="-122"/>
                <a:cs typeface="Roboto" pitchFamily="34" charset="-120"/>
              </a:rPr>
              <a:t>Erosion of the responsibility boundary in XaaS</a:t>
            </a:r>
            <a:endParaRPr lang="en-US" sz="1000" dirty="0"/>
          </a:p>
        </p:txBody>
      </p:sp>
      <p:sp>
        <p:nvSpPr>
          <p:cNvPr id="16" name="Shape 13"/>
          <p:cNvSpPr/>
          <p:nvPr/>
        </p:nvSpPr>
        <p:spPr>
          <a:xfrm>
            <a:off x="502920" y="3794760"/>
            <a:ext cx="5440680" cy="969264"/>
          </a:xfrm>
          <a:prstGeom prst="roundRect">
            <a:avLst>
              <a:gd name="adj" fmla="val 5660"/>
            </a:avLst>
          </a:prstGeom>
          <a:solidFill>
            <a:srgbClr val="FAFAFA"/>
          </a:solidFill>
          <a:ln w="12700">
            <a:solidFill>
              <a:srgbClr val="E2E2E2"/>
            </a:solidFill>
            <a:prstDash val="solid"/>
          </a:ln>
        </p:spPr>
        <p:txBody>
          <a:bodyPr/>
          <a:lstStyle/>
          <a:p>
            <a:endParaRPr lang="en-IN"/>
          </a:p>
        </p:txBody>
      </p:sp>
      <p:sp>
        <p:nvSpPr>
          <p:cNvPr id="17" name="Shape 14"/>
          <p:cNvSpPr/>
          <p:nvPr/>
        </p:nvSpPr>
        <p:spPr>
          <a:xfrm>
            <a:off x="740664" y="3995928"/>
            <a:ext cx="420624" cy="420624"/>
          </a:xfrm>
          <a:prstGeom prst="roundRect">
            <a:avLst>
              <a:gd name="adj" fmla="val 10870"/>
            </a:avLst>
          </a:prstGeom>
          <a:solidFill>
            <a:srgbClr val="FF5347"/>
          </a:solidFill>
          <a:ln/>
        </p:spPr>
        <p:txBody>
          <a:bodyPr/>
          <a:lstStyle/>
          <a:p>
            <a:endParaRPr lang="en-IN"/>
          </a:p>
        </p:txBody>
      </p:sp>
      <p:sp>
        <p:nvSpPr>
          <p:cNvPr id="18" name="Text 15"/>
          <p:cNvSpPr/>
          <p:nvPr/>
        </p:nvSpPr>
        <p:spPr>
          <a:xfrm>
            <a:off x="740664" y="3995928"/>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3</a:t>
            </a:r>
            <a:endParaRPr lang="en-US" sz="1100" dirty="0"/>
          </a:p>
        </p:txBody>
      </p:sp>
      <p:sp>
        <p:nvSpPr>
          <p:cNvPr id="19" name="Text 16"/>
          <p:cNvSpPr/>
          <p:nvPr/>
        </p:nvSpPr>
        <p:spPr>
          <a:xfrm>
            <a:off x="1289304" y="3950208"/>
            <a:ext cx="4416552" cy="310896"/>
          </a:xfrm>
          <a:prstGeom prst="rect">
            <a:avLst/>
          </a:prstGeom>
          <a:noFill/>
          <a:ln/>
        </p:spPr>
        <p:txBody>
          <a:bodyPr wrap="square" lIns="0" tIns="0" rIns="0" bIns="0" rtlCol="0" anchor="ctr"/>
          <a:lstStyle/>
          <a:p>
            <a:pPr marL="0" indent="0">
              <a:buNone/>
            </a:pPr>
            <a:r>
              <a:rPr lang="en-US" sz="1300" b="1" dirty="0">
                <a:solidFill>
                  <a:srgbClr val="1A1A1A"/>
                </a:solidFill>
                <a:latin typeface="Roboto" pitchFamily="34" charset="0"/>
                <a:ea typeface="Roboto" pitchFamily="34" charset="-122"/>
                <a:cs typeface="Roboto" pitchFamily="34" charset="-120"/>
              </a:rPr>
              <a:t>Research Aim and Objectives</a:t>
            </a:r>
            <a:endParaRPr lang="en-US" sz="1300" dirty="0"/>
          </a:p>
        </p:txBody>
      </p:sp>
      <p:sp>
        <p:nvSpPr>
          <p:cNvPr id="20" name="Text 17"/>
          <p:cNvSpPr/>
          <p:nvPr/>
        </p:nvSpPr>
        <p:spPr>
          <a:xfrm>
            <a:off x="1289304" y="4279392"/>
            <a:ext cx="4416552" cy="402336"/>
          </a:xfrm>
          <a:prstGeom prst="rect">
            <a:avLst/>
          </a:prstGeom>
          <a:noFill/>
          <a:ln/>
        </p:spPr>
        <p:txBody>
          <a:bodyPr wrap="square" lIns="0" tIns="0" rIns="0" bIns="0" rtlCol="0" anchor="t"/>
          <a:lstStyle/>
          <a:p>
            <a:pPr marL="0" indent="0">
              <a:buNone/>
            </a:pPr>
            <a:r>
              <a:rPr lang="en-US" sz="1000" dirty="0">
                <a:solidFill>
                  <a:srgbClr val="6B6B6B"/>
                </a:solidFill>
                <a:latin typeface="Roboto" pitchFamily="34" charset="0"/>
                <a:ea typeface="Roboto" pitchFamily="34" charset="-122"/>
                <a:cs typeface="Roboto" pitchFamily="34" charset="-120"/>
              </a:rPr>
              <a:t>Aim, five SMART objectives and three research questions</a:t>
            </a:r>
            <a:endParaRPr lang="en-US" sz="1000" dirty="0"/>
          </a:p>
        </p:txBody>
      </p:sp>
      <p:sp>
        <p:nvSpPr>
          <p:cNvPr id="21" name="Shape 18"/>
          <p:cNvSpPr/>
          <p:nvPr/>
        </p:nvSpPr>
        <p:spPr>
          <a:xfrm>
            <a:off x="502920" y="4983480"/>
            <a:ext cx="5440680" cy="969264"/>
          </a:xfrm>
          <a:prstGeom prst="roundRect">
            <a:avLst>
              <a:gd name="adj" fmla="val 5660"/>
            </a:avLst>
          </a:prstGeom>
          <a:solidFill>
            <a:srgbClr val="FAFAFA"/>
          </a:solidFill>
          <a:ln w="12700">
            <a:solidFill>
              <a:srgbClr val="E2E2E2"/>
            </a:solidFill>
            <a:prstDash val="solid"/>
          </a:ln>
        </p:spPr>
        <p:txBody>
          <a:bodyPr/>
          <a:lstStyle/>
          <a:p>
            <a:endParaRPr lang="en-IN"/>
          </a:p>
        </p:txBody>
      </p:sp>
      <p:sp>
        <p:nvSpPr>
          <p:cNvPr id="22" name="Shape 19"/>
          <p:cNvSpPr/>
          <p:nvPr/>
        </p:nvSpPr>
        <p:spPr>
          <a:xfrm>
            <a:off x="740664" y="5184648"/>
            <a:ext cx="420624" cy="420624"/>
          </a:xfrm>
          <a:prstGeom prst="roundRect">
            <a:avLst>
              <a:gd name="adj" fmla="val 10870"/>
            </a:avLst>
          </a:prstGeom>
          <a:solidFill>
            <a:srgbClr val="FF5347"/>
          </a:solidFill>
          <a:ln/>
        </p:spPr>
        <p:txBody>
          <a:bodyPr/>
          <a:lstStyle/>
          <a:p>
            <a:endParaRPr lang="en-IN"/>
          </a:p>
        </p:txBody>
      </p:sp>
      <p:sp>
        <p:nvSpPr>
          <p:cNvPr id="23" name="Text 20"/>
          <p:cNvSpPr/>
          <p:nvPr/>
        </p:nvSpPr>
        <p:spPr>
          <a:xfrm>
            <a:off x="740664" y="5184648"/>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4</a:t>
            </a:r>
            <a:endParaRPr lang="en-US" sz="1100" dirty="0"/>
          </a:p>
        </p:txBody>
      </p:sp>
      <p:sp>
        <p:nvSpPr>
          <p:cNvPr id="24" name="Text 21"/>
          <p:cNvSpPr/>
          <p:nvPr/>
        </p:nvSpPr>
        <p:spPr>
          <a:xfrm>
            <a:off x="1289304" y="5138928"/>
            <a:ext cx="4416552" cy="310896"/>
          </a:xfrm>
          <a:prstGeom prst="rect">
            <a:avLst/>
          </a:prstGeom>
          <a:noFill/>
          <a:ln/>
        </p:spPr>
        <p:txBody>
          <a:bodyPr wrap="square" lIns="0" tIns="0" rIns="0" bIns="0" rtlCol="0" anchor="ctr"/>
          <a:lstStyle/>
          <a:p>
            <a:pPr marL="0" indent="0">
              <a:buNone/>
            </a:pPr>
            <a:r>
              <a:rPr lang="en-US" sz="1300" b="1" dirty="0">
                <a:solidFill>
                  <a:srgbClr val="1A1A1A"/>
                </a:solidFill>
                <a:latin typeface="Roboto" pitchFamily="34" charset="0"/>
                <a:ea typeface="Roboto" pitchFamily="34" charset="-122"/>
                <a:cs typeface="Roboto" pitchFamily="34" charset="-120"/>
              </a:rPr>
              <a:t>Literature Review</a:t>
            </a:r>
            <a:endParaRPr lang="en-US" sz="1300" dirty="0"/>
          </a:p>
        </p:txBody>
      </p:sp>
      <p:sp>
        <p:nvSpPr>
          <p:cNvPr id="25" name="Text 22"/>
          <p:cNvSpPr/>
          <p:nvPr/>
        </p:nvSpPr>
        <p:spPr>
          <a:xfrm>
            <a:off x="1289304" y="5468112"/>
            <a:ext cx="4416552" cy="402336"/>
          </a:xfrm>
          <a:prstGeom prst="rect">
            <a:avLst/>
          </a:prstGeom>
          <a:noFill/>
          <a:ln/>
        </p:spPr>
        <p:txBody>
          <a:bodyPr wrap="square" lIns="0" tIns="0" rIns="0" bIns="0" rtlCol="0" anchor="t"/>
          <a:lstStyle/>
          <a:p>
            <a:pPr marL="0" indent="0">
              <a:buNone/>
            </a:pPr>
            <a:r>
              <a:rPr lang="en-US" sz="1000" dirty="0">
                <a:solidFill>
                  <a:srgbClr val="6B6B6B"/>
                </a:solidFill>
                <a:latin typeface="Roboto" pitchFamily="34" charset="0"/>
                <a:ea typeface="Roboto" pitchFamily="34" charset="-122"/>
                <a:cs typeface="Roboto" pitchFamily="34" charset="-120"/>
              </a:rPr>
              <a:t>Four themes and the identified research gap</a:t>
            </a:r>
            <a:endParaRPr lang="en-US" sz="1000" dirty="0"/>
          </a:p>
        </p:txBody>
      </p:sp>
      <p:sp>
        <p:nvSpPr>
          <p:cNvPr id="26" name="Shape 23"/>
          <p:cNvSpPr/>
          <p:nvPr/>
        </p:nvSpPr>
        <p:spPr>
          <a:xfrm>
            <a:off x="6245352" y="1417320"/>
            <a:ext cx="5440680" cy="969264"/>
          </a:xfrm>
          <a:prstGeom prst="roundRect">
            <a:avLst>
              <a:gd name="adj" fmla="val 5660"/>
            </a:avLst>
          </a:prstGeom>
          <a:solidFill>
            <a:srgbClr val="FAFAFA"/>
          </a:solidFill>
          <a:ln w="12700">
            <a:solidFill>
              <a:srgbClr val="E2E2E2"/>
            </a:solidFill>
            <a:prstDash val="solid"/>
          </a:ln>
        </p:spPr>
        <p:txBody>
          <a:bodyPr/>
          <a:lstStyle/>
          <a:p>
            <a:endParaRPr lang="en-IN"/>
          </a:p>
        </p:txBody>
      </p:sp>
      <p:sp>
        <p:nvSpPr>
          <p:cNvPr id="27" name="Shape 24"/>
          <p:cNvSpPr/>
          <p:nvPr/>
        </p:nvSpPr>
        <p:spPr>
          <a:xfrm>
            <a:off x="6483096" y="1618488"/>
            <a:ext cx="420624" cy="420624"/>
          </a:xfrm>
          <a:prstGeom prst="roundRect">
            <a:avLst>
              <a:gd name="adj" fmla="val 10870"/>
            </a:avLst>
          </a:prstGeom>
          <a:solidFill>
            <a:srgbClr val="FF5347"/>
          </a:solidFill>
          <a:ln/>
        </p:spPr>
        <p:txBody>
          <a:bodyPr/>
          <a:lstStyle/>
          <a:p>
            <a:endParaRPr lang="en-IN"/>
          </a:p>
        </p:txBody>
      </p:sp>
      <p:sp>
        <p:nvSpPr>
          <p:cNvPr id="28" name="Text 25"/>
          <p:cNvSpPr/>
          <p:nvPr/>
        </p:nvSpPr>
        <p:spPr>
          <a:xfrm>
            <a:off x="6483096" y="1618488"/>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5</a:t>
            </a:r>
            <a:endParaRPr lang="en-US" sz="1100" dirty="0"/>
          </a:p>
        </p:txBody>
      </p:sp>
      <p:sp>
        <p:nvSpPr>
          <p:cNvPr id="29" name="Text 26"/>
          <p:cNvSpPr/>
          <p:nvPr/>
        </p:nvSpPr>
        <p:spPr>
          <a:xfrm>
            <a:off x="7031736" y="1572768"/>
            <a:ext cx="4416552" cy="310896"/>
          </a:xfrm>
          <a:prstGeom prst="rect">
            <a:avLst/>
          </a:prstGeom>
          <a:noFill/>
          <a:ln/>
        </p:spPr>
        <p:txBody>
          <a:bodyPr wrap="square" lIns="0" tIns="0" rIns="0" bIns="0" rtlCol="0" anchor="ctr"/>
          <a:lstStyle/>
          <a:p>
            <a:pPr marL="0" indent="0">
              <a:buNone/>
            </a:pPr>
            <a:r>
              <a:rPr lang="en-US" sz="1300" b="1" dirty="0">
                <a:solidFill>
                  <a:srgbClr val="1A1A1A"/>
                </a:solidFill>
                <a:latin typeface="Roboto" pitchFamily="34" charset="0"/>
                <a:ea typeface="Roboto" pitchFamily="34" charset="-122"/>
                <a:cs typeface="Roboto" pitchFamily="34" charset="-120"/>
              </a:rPr>
              <a:t>Research Methodology</a:t>
            </a:r>
            <a:endParaRPr lang="en-US" sz="1300" dirty="0"/>
          </a:p>
        </p:txBody>
      </p:sp>
      <p:sp>
        <p:nvSpPr>
          <p:cNvPr id="30" name="Text 27"/>
          <p:cNvSpPr/>
          <p:nvPr/>
        </p:nvSpPr>
        <p:spPr>
          <a:xfrm>
            <a:off x="7031736" y="1901952"/>
            <a:ext cx="4416552" cy="402336"/>
          </a:xfrm>
          <a:prstGeom prst="rect">
            <a:avLst/>
          </a:prstGeom>
          <a:noFill/>
          <a:ln/>
        </p:spPr>
        <p:txBody>
          <a:bodyPr wrap="square" lIns="0" tIns="0" rIns="0" bIns="0" rtlCol="0" anchor="t"/>
          <a:lstStyle/>
          <a:p>
            <a:pPr marL="0" indent="0">
              <a:buNone/>
            </a:pPr>
            <a:r>
              <a:rPr lang="en-US" sz="1000" dirty="0">
                <a:solidFill>
                  <a:srgbClr val="6B6B6B"/>
                </a:solidFill>
                <a:latin typeface="Roboto" pitchFamily="34" charset="0"/>
                <a:ea typeface="Roboto" pitchFamily="34" charset="-122"/>
                <a:cs typeface="Roboto" pitchFamily="34" charset="-120"/>
              </a:rPr>
              <a:t>Design Science Research and the proposed artefact</a:t>
            </a:r>
            <a:endParaRPr lang="en-US" sz="1000" dirty="0"/>
          </a:p>
        </p:txBody>
      </p:sp>
      <p:sp>
        <p:nvSpPr>
          <p:cNvPr id="31" name="Shape 28"/>
          <p:cNvSpPr/>
          <p:nvPr/>
        </p:nvSpPr>
        <p:spPr>
          <a:xfrm>
            <a:off x="6245352" y="2606040"/>
            <a:ext cx="5440680" cy="969264"/>
          </a:xfrm>
          <a:prstGeom prst="roundRect">
            <a:avLst>
              <a:gd name="adj" fmla="val 5660"/>
            </a:avLst>
          </a:prstGeom>
          <a:solidFill>
            <a:srgbClr val="FAFAFA"/>
          </a:solidFill>
          <a:ln w="12700">
            <a:solidFill>
              <a:srgbClr val="E2E2E2"/>
            </a:solidFill>
            <a:prstDash val="solid"/>
          </a:ln>
        </p:spPr>
        <p:txBody>
          <a:bodyPr/>
          <a:lstStyle/>
          <a:p>
            <a:endParaRPr lang="en-IN"/>
          </a:p>
        </p:txBody>
      </p:sp>
      <p:sp>
        <p:nvSpPr>
          <p:cNvPr id="32" name="Shape 29"/>
          <p:cNvSpPr/>
          <p:nvPr/>
        </p:nvSpPr>
        <p:spPr>
          <a:xfrm>
            <a:off x="6483096" y="2807208"/>
            <a:ext cx="420624" cy="420624"/>
          </a:xfrm>
          <a:prstGeom prst="roundRect">
            <a:avLst>
              <a:gd name="adj" fmla="val 10870"/>
            </a:avLst>
          </a:prstGeom>
          <a:solidFill>
            <a:srgbClr val="FF5347"/>
          </a:solidFill>
          <a:ln/>
        </p:spPr>
        <p:txBody>
          <a:bodyPr/>
          <a:lstStyle/>
          <a:p>
            <a:endParaRPr lang="en-IN"/>
          </a:p>
        </p:txBody>
      </p:sp>
      <p:sp>
        <p:nvSpPr>
          <p:cNvPr id="33" name="Text 30"/>
          <p:cNvSpPr/>
          <p:nvPr/>
        </p:nvSpPr>
        <p:spPr>
          <a:xfrm>
            <a:off x="6483096" y="2807208"/>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6</a:t>
            </a:r>
            <a:endParaRPr lang="en-US" sz="1100" dirty="0"/>
          </a:p>
        </p:txBody>
      </p:sp>
      <p:sp>
        <p:nvSpPr>
          <p:cNvPr id="34" name="Text 31"/>
          <p:cNvSpPr/>
          <p:nvPr/>
        </p:nvSpPr>
        <p:spPr>
          <a:xfrm>
            <a:off x="7031736" y="2761488"/>
            <a:ext cx="4416552" cy="310896"/>
          </a:xfrm>
          <a:prstGeom prst="rect">
            <a:avLst/>
          </a:prstGeom>
          <a:noFill/>
          <a:ln/>
        </p:spPr>
        <p:txBody>
          <a:bodyPr wrap="square" lIns="0" tIns="0" rIns="0" bIns="0" rtlCol="0" anchor="ctr"/>
          <a:lstStyle/>
          <a:p>
            <a:pPr marL="0" indent="0">
              <a:buNone/>
            </a:pPr>
            <a:r>
              <a:rPr lang="en-US" sz="1300" b="1" dirty="0">
                <a:solidFill>
                  <a:srgbClr val="1A1A1A"/>
                </a:solidFill>
                <a:latin typeface="Roboto" pitchFamily="34" charset="0"/>
                <a:ea typeface="Roboto" pitchFamily="34" charset="-122"/>
                <a:cs typeface="Roboto" pitchFamily="34" charset="-120"/>
              </a:rPr>
              <a:t>Project Planning and Resources</a:t>
            </a:r>
            <a:endParaRPr lang="en-US" sz="1300" dirty="0"/>
          </a:p>
        </p:txBody>
      </p:sp>
      <p:sp>
        <p:nvSpPr>
          <p:cNvPr id="35" name="Text 32"/>
          <p:cNvSpPr/>
          <p:nvPr/>
        </p:nvSpPr>
        <p:spPr>
          <a:xfrm>
            <a:off x="7031736" y="3090672"/>
            <a:ext cx="4416552" cy="402336"/>
          </a:xfrm>
          <a:prstGeom prst="rect">
            <a:avLst/>
          </a:prstGeom>
          <a:noFill/>
          <a:ln/>
        </p:spPr>
        <p:txBody>
          <a:bodyPr wrap="square" lIns="0" tIns="0" rIns="0" bIns="0" rtlCol="0" anchor="t"/>
          <a:lstStyle/>
          <a:p>
            <a:pPr marL="0" indent="0">
              <a:buNone/>
            </a:pPr>
            <a:r>
              <a:rPr lang="en-US" sz="1000" dirty="0">
                <a:solidFill>
                  <a:srgbClr val="6B6B6B"/>
                </a:solidFill>
                <a:latin typeface="Roboto" pitchFamily="34" charset="0"/>
                <a:ea typeface="Roboto" pitchFamily="34" charset="-122"/>
                <a:cs typeface="Roboto" pitchFamily="34" charset="-120"/>
              </a:rPr>
              <a:t>Six-month timeline, software and hardware</a:t>
            </a:r>
            <a:endParaRPr lang="en-US" sz="1000" dirty="0"/>
          </a:p>
        </p:txBody>
      </p:sp>
      <p:sp>
        <p:nvSpPr>
          <p:cNvPr id="36" name="Shape 33"/>
          <p:cNvSpPr/>
          <p:nvPr/>
        </p:nvSpPr>
        <p:spPr>
          <a:xfrm>
            <a:off x="6245352" y="3794760"/>
            <a:ext cx="5440680" cy="969264"/>
          </a:xfrm>
          <a:prstGeom prst="roundRect">
            <a:avLst>
              <a:gd name="adj" fmla="val 5660"/>
            </a:avLst>
          </a:prstGeom>
          <a:solidFill>
            <a:srgbClr val="FAFAFA"/>
          </a:solidFill>
          <a:ln w="12700">
            <a:solidFill>
              <a:srgbClr val="E2E2E2"/>
            </a:solidFill>
            <a:prstDash val="solid"/>
          </a:ln>
        </p:spPr>
        <p:txBody>
          <a:bodyPr/>
          <a:lstStyle/>
          <a:p>
            <a:endParaRPr lang="en-IN"/>
          </a:p>
        </p:txBody>
      </p:sp>
      <p:sp>
        <p:nvSpPr>
          <p:cNvPr id="37" name="Shape 34"/>
          <p:cNvSpPr/>
          <p:nvPr/>
        </p:nvSpPr>
        <p:spPr>
          <a:xfrm>
            <a:off x="6483096" y="3995928"/>
            <a:ext cx="420624" cy="420624"/>
          </a:xfrm>
          <a:prstGeom prst="roundRect">
            <a:avLst>
              <a:gd name="adj" fmla="val 10870"/>
            </a:avLst>
          </a:prstGeom>
          <a:solidFill>
            <a:srgbClr val="FF5347"/>
          </a:solidFill>
          <a:ln/>
        </p:spPr>
        <p:txBody>
          <a:bodyPr/>
          <a:lstStyle/>
          <a:p>
            <a:endParaRPr lang="en-IN"/>
          </a:p>
        </p:txBody>
      </p:sp>
      <p:sp>
        <p:nvSpPr>
          <p:cNvPr id="38" name="Text 35"/>
          <p:cNvSpPr/>
          <p:nvPr/>
        </p:nvSpPr>
        <p:spPr>
          <a:xfrm>
            <a:off x="6483096" y="3995928"/>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7</a:t>
            </a:r>
            <a:endParaRPr lang="en-US" sz="1100" dirty="0"/>
          </a:p>
        </p:txBody>
      </p:sp>
      <p:sp>
        <p:nvSpPr>
          <p:cNvPr id="39" name="Text 36"/>
          <p:cNvSpPr/>
          <p:nvPr/>
        </p:nvSpPr>
        <p:spPr>
          <a:xfrm>
            <a:off x="7031736" y="3950208"/>
            <a:ext cx="4416552" cy="310896"/>
          </a:xfrm>
          <a:prstGeom prst="rect">
            <a:avLst/>
          </a:prstGeom>
          <a:noFill/>
          <a:ln/>
        </p:spPr>
        <p:txBody>
          <a:bodyPr wrap="square" lIns="0" tIns="0" rIns="0" bIns="0" rtlCol="0" anchor="ctr"/>
          <a:lstStyle/>
          <a:p>
            <a:pPr marL="0" indent="0">
              <a:buNone/>
            </a:pPr>
            <a:r>
              <a:rPr lang="en-US" sz="1300" b="1" dirty="0">
                <a:solidFill>
                  <a:srgbClr val="1A1A1A"/>
                </a:solidFill>
                <a:latin typeface="Roboto" pitchFamily="34" charset="0"/>
                <a:ea typeface="Roboto" pitchFamily="34" charset="-122"/>
                <a:cs typeface="Roboto" pitchFamily="34" charset="-120"/>
              </a:rPr>
              <a:t>Expected Impact and Limitations</a:t>
            </a:r>
            <a:endParaRPr lang="en-US" sz="1300" dirty="0"/>
          </a:p>
        </p:txBody>
      </p:sp>
      <p:sp>
        <p:nvSpPr>
          <p:cNvPr id="40" name="Text 37"/>
          <p:cNvSpPr/>
          <p:nvPr/>
        </p:nvSpPr>
        <p:spPr>
          <a:xfrm>
            <a:off x="7031736" y="4279392"/>
            <a:ext cx="4416552" cy="402336"/>
          </a:xfrm>
          <a:prstGeom prst="rect">
            <a:avLst/>
          </a:prstGeom>
          <a:noFill/>
          <a:ln/>
        </p:spPr>
        <p:txBody>
          <a:bodyPr wrap="square" lIns="0" tIns="0" rIns="0" bIns="0" rtlCol="0" anchor="t"/>
          <a:lstStyle/>
          <a:p>
            <a:pPr marL="0" indent="0">
              <a:buNone/>
            </a:pPr>
            <a:r>
              <a:rPr lang="en-US" sz="1000" dirty="0">
                <a:solidFill>
                  <a:srgbClr val="6B6B6B"/>
                </a:solidFill>
                <a:latin typeface="Roboto" pitchFamily="34" charset="0"/>
                <a:ea typeface="Roboto" pitchFamily="34" charset="-122"/>
                <a:cs typeface="Roboto" pitchFamily="34" charset="-120"/>
              </a:rPr>
              <a:t>Contribution, and the constraints acknowledged</a:t>
            </a:r>
            <a:endParaRPr lang="en-US" sz="1000" dirty="0"/>
          </a:p>
        </p:txBody>
      </p:sp>
      <p:sp>
        <p:nvSpPr>
          <p:cNvPr id="41" name="Shape 38"/>
          <p:cNvSpPr/>
          <p:nvPr/>
        </p:nvSpPr>
        <p:spPr>
          <a:xfrm>
            <a:off x="6245352" y="4983480"/>
            <a:ext cx="5440680" cy="969264"/>
          </a:xfrm>
          <a:prstGeom prst="roundRect">
            <a:avLst>
              <a:gd name="adj" fmla="val 5660"/>
            </a:avLst>
          </a:prstGeom>
          <a:solidFill>
            <a:srgbClr val="FAFAFA"/>
          </a:solidFill>
          <a:ln w="12700">
            <a:solidFill>
              <a:srgbClr val="E2E2E2"/>
            </a:solidFill>
            <a:prstDash val="solid"/>
          </a:ln>
        </p:spPr>
        <p:txBody>
          <a:bodyPr/>
          <a:lstStyle/>
          <a:p>
            <a:endParaRPr lang="en-IN"/>
          </a:p>
        </p:txBody>
      </p:sp>
      <p:sp>
        <p:nvSpPr>
          <p:cNvPr id="42" name="Shape 39"/>
          <p:cNvSpPr/>
          <p:nvPr/>
        </p:nvSpPr>
        <p:spPr>
          <a:xfrm>
            <a:off x="6483096" y="5184648"/>
            <a:ext cx="420624" cy="420624"/>
          </a:xfrm>
          <a:prstGeom prst="roundRect">
            <a:avLst>
              <a:gd name="adj" fmla="val 10870"/>
            </a:avLst>
          </a:prstGeom>
          <a:solidFill>
            <a:srgbClr val="FF5347"/>
          </a:solidFill>
          <a:ln/>
        </p:spPr>
        <p:txBody>
          <a:bodyPr/>
          <a:lstStyle/>
          <a:p>
            <a:endParaRPr lang="en-IN"/>
          </a:p>
        </p:txBody>
      </p:sp>
      <p:sp>
        <p:nvSpPr>
          <p:cNvPr id="43" name="Text 40"/>
          <p:cNvSpPr/>
          <p:nvPr/>
        </p:nvSpPr>
        <p:spPr>
          <a:xfrm>
            <a:off x="6483096" y="5184648"/>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8</a:t>
            </a:r>
            <a:endParaRPr lang="en-US" sz="1100" dirty="0"/>
          </a:p>
        </p:txBody>
      </p:sp>
      <p:sp>
        <p:nvSpPr>
          <p:cNvPr id="44" name="Text 41"/>
          <p:cNvSpPr/>
          <p:nvPr/>
        </p:nvSpPr>
        <p:spPr>
          <a:xfrm>
            <a:off x="7031736" y="5138928"/>
            <a:ext cx="4416552" cy="310896"/>
          </a:xfrm>
          <a:prstGeom prst="rect">
            <a:avLst/>
          </a:prstGeom>
          <a:noFill/>
          <a:ln/>
        </p:spPr>
        <p:txBody>
          <a:bodyPr wrap="square" lIns="0" tIns="0" rIns="0" bIns="0" rtlCol="0" anchor="ctr"/>
          <a:lstStyle/>
          <a:p>
            <a:pPr marL="0" indent="0">
              <a:buNone/>
            </a:pPr>
            <a:r>
              <a:rPr lang="en-US" sz="1300" b="1" dirty="0">
                <a:solidFill>
                  <a:srgbClr val="1A1A1A"/>
                </a:solidFill>
                <a:latin typeface="Roboto" pitchFamily="34" charset="0"/>
                <a:ea typeface="Roboto" pitchFamily="34" charset="-122"/>
                <a:cs typeface="Roboto" pitchFamily="34" charset="-120"/>
              </a:rPr>
              <a:t>References</a:t>
            </a:r>
            <a:endParaRPr lang="en-US" sz="1300" dirty="0"/>
          </a:p>
        </p:txBody>
      </p:sp>
      <p:sp>
        <p:nvSpPr>
          <p:cNvPr id="45" name="Text 42"/>
          <p:cNvSpPr/>
          <p:nvPr/>
        </p:nvSpPr>
        <p:spPr>
          <a:xfrm>
            <a:off x="7031736" y="5468112"/>
            <a:ext cx="4416552" cy="402336"/>
          </a:xfrm>
          <a:prstGeom prst="rect">
            <a:avLst/>
          </a:prstGeom>
          <a:noFill/>
          <a:ln/>
        </p:spPr>
        <p:txBody>
          <a:bodyPr wrap="square" lIns="0" tIns="0" rIns="0" bIns="0" rtlCol="0" anchor="t"/>
          <a:lstStyle/>
          <a:p>
            <a:pPr marL="0" indent="0">
              <a:buNone/>
            </a:pPr>
            <a:r>
              <a:rPr lang="en-US" sz="1000" dirty="0">
                <a:solidFill>
                  <a:srgbClr val="6B6B6B"/>
                </a:solidFill>
                <a:latin typeface="Roboto" pitchFamily="34" charset="0"/>
                <a:ea typeface="Roboto" pitchFamily="34" charset="-122"/>
                <a:cs typeface="Roboto" pitchFamily="34" charset="-120"/>
              </a:rPr>
              <a:t>IEEE-formatted sources cited in the proposal</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Research Context and Background</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3</a:t>
            </a:r>
            <a:endParaRPr lang="en-US" sz="1000" dirty="0"/>
          </a:p>
        </p:txBody>
      </p:sp>
      <p:sp>
        <p:nvSpPr>
          <p:cNvPr id="6" name="Shape 3"/>
          <p:cNvSpPr/>
          <p:nvPr/>
        </p:nvSpPr>
        <p:spPr>
          <a:xfrm>
            <a:off x="521208" y="1444752"/>
            <a:ext cx="118872" cy="118872"/>
          </a:xfrm>
          <a:prstGeom prst="ellipse">
            <a:avLst/>
          </a:prstGeom>
          <a:solidFill>
            <a:srgbClr val="FF5347"/>
          </a:solidFill>
          <a:ln/>
        </p:spPr>
        <p:txBody>
          <a:bodyPr/>
          <a:lstStyle/>
          <a:p>
            <a:endParaRPr lang="en-IN"/>
          </a:p>
        </p:txBody>
      </p:sp>
      <p:sp>
        <p:nvSpPr>
          <p:cNvPr id="7" name="Text 4"/>
          <p:cNvSpPr/>
          <p:nvPr/>
        </p:nvSpPr>
        <p:spPr>
          <a:xfrm>
            <a:off x="795528" y="1316736"/>
            <a:ext cx="4956048" cy="841248"/>
          </a:xfrm>
          <a:prstGeom prst="rect">
            <a:avLst/>
          </a:prstGeom>
          <a:noFill/>
          <a:ln/>
        </p:spPr>
        <p:txBody>
          <a:bodyPr wrap="square" lIns="0" tIns="0" rIns="0" bIns="0" rtlCol="0" anchor="t"/>
          <a:lstStyle/>
          <a:p>
            <a:pPr marL="0" indent="0">
              <a:lnSpc>
                <a:spcPts val="1700"/>
              </a:lnSpc>
              <a:buNone/>
            </a:pPr>
            <a:r>
              <a:rPr lang="en-US" sz="1150" dirty="0">
                <a:solidFill>
                  <a:srgbClr val="3F3F3F"/>
                </a:solidFill>
                <a:latin typeface="Roboto" pitchFamily="34" charset="0"/>
                <a:ea typeface="Roboto" pitchFamily="34" charset="-122"/>
                <a:cs typeface="Roboto" pitchFamily="34" charset="-120"/>
              </a:rPr>
              <a:t>Cloud computing has moved organisations away from perimeter-defended servers towards on-demand, shared service models.</a:t>
            </a:r>
            <a:endParaRPr lang="en-US" sz="1150" dirty="0"/>
          </a:p>
        </p:txBody>
      </p:sp>
      <p:sp>
        <p:nvSpPr>
          <p:cNvPr id="8" name="Shape 5"/>
          <p:cNvSpPr/>
          <p:nvPr/>
        </p:nvSpPr>
        <p:spPr>
          <a:xfrm>
            <a:off x="521208" y="2377440"/>
            <a:ext cx="118872" cy="118872"/>
          </a:xfrm>
          <a:prstGeom prst="ellipse">
            <a:avLst/>
          </a:prstGeom>
          <a:solidFill>
            <a:srgbClr val="FF5347"/>
          </a:solidFill>
          <a:ln/>
        </p:spPr>
        <p:txBody>
          <a:bodyPr/>
          <a:lstStyle/>
          <a:p>
            <a:endParaRPr lang="en-IN"/>
          </a:p>
        </p:txBody>
      </p:sp>
      <p:sp>
        <p:nvSpPr>
          <p:cNvPr id="9" name="Text 6"/>
          <p:cNvSpPr/>
          <p:nvPr/>
        </p:nvSpPr>
        <p:spPr>
          <a:xfrm>
            <a:off x="795528" y="2249424"/>
            <a:ext cx="4956048" cy="841248"/>
          </a:xfrm>
          <a:prstGeom prst="rect">
            <a:avLst/>
          </a:prstGeom>
          <a:noFill/>
          <a:ln/>
        </p:spPr>
        <p:txBody>
          <a:bodyPr wrap="square" lIns="0" tIns="0" rIns="0" bIns="0" rtlCol="0" anchor="t"/>
          <a:lstStyle/>
          <a:p>
            <a:pPr marL="0" indent="0">
              <a:lnSpc>
                <a:spcPts val="1700"/>
              </a:lnSpc>
              <a:buNone/>
            </a:pPr>
            <a:r>
              <a:rPr lang="en-US" sz="1150" dirty="0">
                <a:solidFill>
                  <a:srgbClr val="3F3F3F"/>
                </a:solidFill>
                <a:latin typeface="Roboto" pitchFamily="34" charset="0"/>
                <a:ea typeface="Roboto" pitchFamily="34" charset="-122"/>
                <a:cs typeface="Roboto" pitchFamily="34" charset="-120"/>
              </a:rPr>
              <a:t>IaaS, PaaS and SaaS use the Shared Responsibility Model to divide security duties between provider and customer.</a:t>
            </a:r>
            <a:endParaRPr lang="en-US" sz="1150" dirty="0"/>
          </a:p>
        </p:txBody>
      </p:sp>
      <p:sp>
        <p:nvSpPr>
          <p:cNvPr id="10" name="Shape 7"/>
          <p:cNvSpPr/>
          <p:nvPr/>
        </p:nvSpPr>
        <p:spPr>
          <a:xfrm>
            <a:off x="521208" y="3310128"/>
            <a:ext cx="118872" cy="118872"/>
          </a:xfrm>
          <a:prstGeom prst="ellipse">
            <a:avLst/>
          </a:prstGeom>
          <a:solidFill>
            <a:srgbClr val="FF5347"/>
          </a:solidFill>
          <a:ln/>
        </p:spPr>
        <p:txBody>
          <a:bodyPr/>
          <a:lstStyle/>
          <a:p>
            <a:endParaRPr lang="en-IN"/>
          </a:p>
        </p:txBody>
      </p:sp>
      <p:sp>
        <p:nvSpPr>
          <p:cNvPr id="11" name="Text 8"/>
          <p:cNvSpPr/>
          <p:nvPr/>
        </p:nvSpPr>
        <p:spPr>
          <a:xfrm>
            <a:off x="795528" y="3182112"/>
            <a:ext cx="4956048" cy="841248"/>
          </a:xfrm>
          <a:prstGeom prst="rect">
            <a:avLst/>
          </a:prstGeom>
          <a:noFill/>
          <a:ln/>
        </p:spPr>
        <p:txBody>
          <a:bodyPr wrap="square" lIns="0" tIns="0" rIns="0" bIns="0" rtlCol="0" anchor="t"/>
          <a:lstStyle/>
          <a:p>
            <a:pPr marL="0" indent="0">
              <a:lnSpc>
                <a:spcPts val="1700"/>
              </a:lnSpc>
              <a:buNone/>
            </a:pPr>
            <a:r>
              <a:rPr lang="en-US" sz="1150" dirty="0">
                <a:solidFill>
                  <a:srgbClr val="3F3F3F"/>
                </a:solidFill>
                <a:latin typeface="Roboto" pitchFamily="34" charset="0"/>
                <a:ea typeface="Roboto" pitchFamily="34" charset="-122"/>
                <a:cs typeface="Roboto" pitchFamily="34" charset="-120"/>
              </a:rPr>
              <a:t>Security focus has shifted from the network boundary to identity as the control plane — IAM permissions and API keys now matter more than the network edge.</a:t>
            </a:r>
            <a:endParaRPr lang="en-US" sz="1150" dirty="0"/>
          </a:p>
        </p:txBody>
      </p:sp>
      <p:sp>
        <p:nvSpPr>
          <p:cNvPr id="12" name="Shape 9"/>
          <p:cNvSpPr/>
          <p:nvPr/>
        </p:nvSpPr>
        <p:spPr>
          <a:xfrm>
            <a:off x="521208" y="4242816"/>
            <a:ext cx="118872" cy="118872"/>
          </a:xfrm>
          <a:prstGeom prst="ellipse">
            <a:avLst/>
          </a:prstGeom>
          <a:solidFill>
            <a:srgbClr val="FF5347"/>
          </a:solidFill>
          <a:ln/>
        </p:spPr>
        <p:txBody>
          <a:bodyPr/>
          <a:lstStyle/>
          <a:p>
            <a:endParaRPr lang="en-IN"/>
          </a:p>
        </p:txBody>
      </p:sp>
      <p:sp>
        <p:nvSpPr>
          <p:cNvPr id="13" name="Text 10"/>
          <p:cNvSpPr/>
          <p:nvPr/>
        </p:nvSpPr>
        <p:spPr>
          <a:xfrm>
            <a:off x="795528" y="4114800"/>
            <a:ext cx="4956048" cy="841248"/>
          </a:xfrm>
          <a:prstGeom prst="rect">
            <a:avLst/>
          </a:prstGeom>
          <a:noFill/>
          <a:ln/>
        </p:spPr>
        <p:txBody>
          <a:bodyPr wrap="square" lIns="0" tIns="0" rIns="0" bIns="0" rtlCol="0" anchor="t"/>
          <a:lstStyle/>
          <a:p>
            <a:pPr marL="0" indent="0">
              <a:lnSpc>
                <a:spcPts val="1700"/>
              </a:lnSpc>
              <a:buNone/>
            </a:pPr>
            <a:r>
              <a:rPr lang="en-US" sz="1150" dirty="0">
                <a:solidFill>
                  <a:srgbClr val="3F3F3F"/>
                </a:solidFill>
                <a:latin typeface="Roboto" pitchFamily="34" charset="0"/>
                <a:ea typeface="Roboto" pitchFamily="34" charset="-122"/>
                <a:cs typeface="Roboto" pitchFamily="34" charset="-120"/>
              </a:rPr>
              <a:t>XaaS — serverless (FaaS) and AI as a Service — makes far more of the stack invisible to the customer, eroding the traditional divides.</a:t>
            </a:r>
            <a:endParaRPr lang="en-US" sz="1150" dirty="0"/>
          </a:p>
        </p:txBody>
      </p:sp>
      <p:sp>
        <p:nvSpPr>
          <p:cNvPr id="14" name="Shape 11"/>
          <p:cNvSpPr/>
          <p:nvPr/>
        </p:nvSpPr>
        <p:spPr>
          <a:xfrm>
            <a:off x="521208" y="5175504"/>
            <a:ext cx="118872" cy="118872"/>
          </a:xfrm>
          <a:prstGeom prst="ellipse">
            <a:avLst/>
          </a:prstGeom>
          <a:solidFill>
            <a:srgbClr val="FF5347"/>
          </a:solidFill>
          <a:ln/>
        </p:spPr>
        <p:txBody>
          <a:bodyPr/>
          <a:lstStyle/>
          <a:p>
            <a:endParaRPr lang="en-IN"/>
          </a:p>
        </p:txBody>
      </p:sp>
      <p:sp>
        <p:nvSpPr>
          <p:cNvPr id="15" name="Text 12"/>
          <p:cNvSpPr/>
          <p:nvPr/>
        </p:nvSpPr>
        <p:spPr>
          <a:xfrm>
            <a:off x="795528" y="5047488"/>
            <a:ext cx="4956048" cy="841248"/>
          </a:xfrm>
          <a:prstGeom prst="rect">
            <a:avLst/>
          </a:prstGeom>
          <a:noFill/>
          <a:ln/>
        </p:spPr>
        <p:txBody>
          <a:bodyPr wrap="square" lIns="0" tIns="0" rIns="0" bIns="0" rtlCol="0" anchor="t"/>
          <a:lstStyle/>
          <a:p>
            <a:pPr marL="0" indent="0">
              <a:lnSpc>
                <a:spcPts val="1700"/>
              </a:lnSpc>
              <a:buNone/>
            </a:pPr>
            <a:r>
              <a:rPr lang="en-US" sz="1150" dirty="0">
                <a:solidFill>
                  <a:srgbClr val="3F3F3F"/>
                </a:solidFill>
                <a:latin typeface="Roboto" pitchFamily="34" charset="0"/>
                <a:ea typeface="Roboto" pitchFamily="34" charset="-122"/>
                <a:cs typeface="Roboto" pitchFamily="34" charset="-120"/>
              </a:rPr>
              <a:t>NIS2 and the EU AI Act have turned inadequate cloud configuration into a legal and financial risk, not only a security one [3][4].</a:t>
            </a:r>
            <a:endParaRPr lang="en-US" sz="1150" dirty="0"/>
          </a:p>
        </p:txBody>
      </p:sp>
      <p:pic>
        <p:nvPicPr>
          <p:cNvPr id="16" name="Image 1" descr="/home/claude/work/figs/o_fig1.png"/>
          <p:cNvPicPr>
            <a:picLocks noChangeAspect="1"/>
          </p:cNvPicPr>
          <p:nvPr/>
        </p:nvPicPr>
        <p:blipFill>
          <a:blip r:embed="rId4"/>
          <a:stretch>
            <a:fillRect/>
          </a:stretch>
        </p:blipFill>
        <p:spPr>
          <a:xfrm>
            <a:off x="6053328" y="1225296"/>
            <a:ext cx="5669280" cy="3963700"/>
          </a:xfrm>
          <a:prstGeom prst="rect">
            <a:avLst/>
          </a:prstGeom>
        </p:spPr>
      </p:pic>
      <p:sp>
        <p:nvSpPr>
          <p:cNvPr id="17" name="Text 13"/>
          <p:cNvSpPr/>
          <p:nvPr/>
        </p:nvSpPr>
        <p:spPr>
          <a:xfrm>
            <a:off x="6053328" y="5298724"/>
            <a:ext cx="5669280" cy="274320"/>
          </a:xfrm>
          <a:prstGeom prst="rect">
            <a:avLst/>
          </a:prstGeom>
          <a:noFill/>
          <a:ln/>
        </p:spPr>
        <p:txBody>
          <a:bodyPr wrap="square" lIns="0" tIns="0" rIns="0" bIns="0" rtlCol="0" anchor="t"/>
          <a:lstStyle/>
          <a:p>
            <a:pPr marL="0" indent="0" algn="l">
              <a:buNone/>
            </a:pPr>
            <a:r>
              <a:rPr lang="en-US" sz="900" i="1" dirty="0">
                <a:solidFill>
                  <a:srgbClr val="6B6B6B"/>
                </a:solidFill>
                <a:latin typeface="Roboto" pitchFamily="34" charset="0"/>
                <a:ea typeface="Roboto" pitchFamily="34" charset="-122"/>
                <a:cs typeface="Roboto" pitchFamily="34" charset="-120"/>
              </a:rPr>
              <a:t>Figure 1.1: The Shared Responsibility Model across IaaS, PaaS, SaaS and XaaS. (Source: Author, 2026)</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Research Problem</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4</a:t>
            </a:r>
            <a:endParaRPr lang="en-US" sz="1000" dirty="0"/>
          </a:p>
        </p:txBody>
      </p:sp>
      <p:sp>
        <p:nvSpPr>
          <p:cNvPr id="6" name="Shape 3"/>
          <p:cNvSpPr/>
          <p:nvPr/>
        </p:nvSpPr>
        <p:spPr>
          <a:xfrm>
            <a:off x="502920" y="1170432"/>
            <a:ext cx="4315968" cy="1481328"/>
          </a:xfrm>
          <a:prstGeom prst="roundRect">
            <a:avLst>
              <a:gd name="adj" fmla="val 3704"/>
            </a:avLst>
          </a:prstGeom>
          <a:solidFill>
            <a:srgbClr val="FFEDEB"/>
          </a:solidFill>
          <a:ln w="12700">
            <a:solidFill>
              <a:srgbClr val="FF8A80"/>
            </a:solidFill>
            <a:prstDash val="solid"/>
          </a:ln>
        </p:spPr>
        <p:txBody>
          <a:bodyPr/>
          <a:lstStyle/>
          <a:p>
            <a:endParaRPr lang="en-IN"/>
          </a:p>
        </p:txBody>
      </p:sp>
      <p:sp>
        <p:nvSpPr>
          <p:cNvPr id="7" name="Text 4"/>
          <p:cNvSpPr/>
          <p:nvPr/>
        </p:nvSpPr>
        <p:spPr>
          <a:xfrm>
            <a:off x="722376" y="1335024"/>
            <a:ext cx="384048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PROBLEM</a:t>
            </a:r>
            <a:endParaRPr lang="en-US" sz="900" dirty="0"/>
          </a:p>
        </p:txBody>
      </p:sp>
      <p:sp>
        <p:nvSpPr>
          <p:cNvPr id="8" name="Text 5"/>
          <p:cNvSpPr/>
          <p:nvPr/>
        </p:nvSpPr>
        <p:spPr>
          <a:xfrm>
            <a:off x="722376" y="1591056"/>
            <a:ext cx="3895344" cy="932688"/>
          </a:xfrm>
          <a:prstGeom prst="rect">
            <a:avLst/>
          </a:prstGeom>
          <a:noFill/>
          <a:ln/>
        </p:spPr>
        <p:txBody>
          <a:bodyPr wrap="square" lIns="0" tIns="0" rIns="0" bIns="0" rtlCol="0" anchor="t"/>
          <a:lstStyle/>
          <a:p>
            <a:pPr marL="0" indent="0">
              <a:lnSpc>
                <a:spcPts val="1400"/>
              </a:lnSpc>
              <a:buNone/>
            </a:pPr>
            <a:r>
              <a:rPr lang="en-US" sz="980" dirty="0">
                <a:solidFill>
                  <a:srgbClr val="3F3F3F"/>
                </a:solidFill>
                <a:latin typeface="Roboto" pitchFamily="34" charset="0"/>
                <a:ea typeface="Roboto" pitchFamily="34" charset="-122"/>
                <a:cs typeface="Roboto" pitchFamily="34" charset="-120"/>
              </a:rPr>
              <a:t>The conventional Shared Responsibility Model fails to accurately attribute, address or mitigate identity security risks in highly abstracted serverless and AIaaS environments.</a:t>
            </a:r>
            <a:endParaRPr lang="en-US" sz="980" dirty="0"/>
          </a:p>
        </p:txBody>
      </p:sp>
      <p:sp>
        <p:nvSpPr>
          <p:cNvPr id="9" name="Shape 6"/>
          <p:cNvSpPr/>
          <p:nvPr/>
        </p:nvSpPr>
        <p:spPr>
          <a:xfrm>
            <a:off x="502920" y="2761488"/>
            <a:ext cx="4315968" cy="1481328"/>
          </a:xfrm>
          <a:prstGeom prst="roundRect">
            <a:avLst>
              <a:gd name="adj" fmla="val 3704"/>
            </a:avLst>
          </a:prstGeom>
          <a:solidFill>
            <a:srgbClr val="FAFAFA"/>
          </a:solidFill>
          <a:ln w="12700">
            <a:solidFill>
              <a:srgbClr val="E2E2E2"/>
            </a:solidFill>
            <a:prstDash val="solid"/>
          </a:ln>
        </p:spPr>
        <p:txBody>
          <a:bodyPr/>
          <a:lstStyle/>
          <a:p>
            <a:endParaRPr lang="en-IN"/>
          </a:p>
        </p:txBody>
      </p:sp>
      <p:sp>
        <p:nvSpPr>
          <p:cNvPr id="10" name="Text 7"/>
          <p:cNvSpPr/>
          <p:nvPr/>
        </p:nvSpPr>
        <p:spPr>
          <a:xfrm>
            <a:off x="722376" y="2926080"/>
            <a:ext cx="384048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EXISTING GAP</a:t>
            </a:r>
            <a:endParaRPr lang="en-US" sz="900" dirty="0"/>
          </a:p>
        </p:txBody>
      </p:sp>
      <p:sp>
        <p:nvSpPr>
          <p:cNvPr id="11" name="Text 8"/>
          <p:cNvSpPr/>
          <p:nvPr/>
        </p:nvSpPr>
        <p:spPr>
          <a:xfrm>
            <a:off x="722376" y="3182112"/>
            <a:ext cx="3895344" cy="932688"/>
          </a:xfrm>
          <a:prstGeom prst="rect">
            <a:avLst/>
          </a:prstGeom>
          <a:noFill/>
          <a:ln/>
        </p:spPr>
        <p:txBody>
          <a:bodyPr wrap="square" lIns="0" tIns="0" rIns="0" bIns="0" rtlCol="0" anchor="t"/>
          <a:lstStyle/>
          <a:p>
            <a:pPr marL="0" indent="0">
              <a:lnSpc>
                <a:spcPts val="1400"/>
              </a:lnSpc>
              <a:buNone/>
            </a:pPr>
            <a:r>
              <a:rPr lang="en-US" sz="980" dirty="0">
                <a:solidFill>
                  <a:srgbClr val="3F3F3F"/>
                </a:solidFill>
                <a:latin typeface="Roboto" pitchFamily="34" charset="0"/>
                <a:ea typeface="Roboto" pitchFamily="34" charset="-122"/>
                <a:cs typeface="Roboto" pitchFamily="34" charset="-120"/>
              </a:rPr>
              <a:t>Prior work covers only half the problem: SRM research clarifies role allocation but not dynamic mapping; serverless and AIaaS analyses show vulnerabilities but propose no ownership framework [5][6].</a:t>
            </a:r>
            <a:endParaRPr lang="en-US" sz="980" dirty="0"/>
          </a:p>
        </p:txBody>
      </p:sp>
      <p:sp>
        <p:nvSpPr>
          <p:cNvPr id="12" name="Shape 9"/>
          <p:cNvSpPr/>
          <p:nvPr/>
        </p:nvSpPr>
        <p:spPr>
          <a:xfrm>
            <a:off x="502920" y="4352544"/>
            <a:ext cx="4315968" cy="1481328"/>
          </a:xfrm>
          <a:prstGeom prst="roundRect">
            <a:avLst>
              <a:gd name="adj" fmla="val 3704"/>
            </a:avLst>
          </a:prstGeom>
          <a:solidFill>
            <a:srgbClr val="FAFAFA"/>
          </a:solidFill>
          <a:ln w="12700">
            <a:solidFill>
              <a:srgbClr val="E2E2E2"/>
            </a:solidFill>
            <a:prstDash val="solid"/>
          </a:ln>
        </p:spPr>
        <p:txBody>
          <a:bodyPr/>
          <a:lstStyle/>
          <a:p>
            <a:endParaRPr lang="en-IN"/>
          </a:p>
        </p:txBody>
      </p:sp>
      <p:sp>
        <p:nvSpPr>
          <p:cNvPr id="13" name="Text 10"/>
          <p:cNvSpPr/>
          <p:nvPr/>
        </p:nvSpPr>
        <p:spPr>
          <a:xfrm>
            <a:off x="722376" y="4517136"/>
            <a:ext cx="384048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WHY IT IS NEEDED</a:t>
            </a:r>
            <a:endParaRPr lang="en-US" sz="900" dirty="0"/>
          </a:p>
        </p:txBody>
      </p:sp>
      <p:sp>
        <p:nvSpPr>
          <p:cNvPr id="14" name="Text 11"/>
          <p:cNvSpPr/>
          <p:nvPr/>
        </p:nvSpPr>
        <p:spPr>
          <a:xfrm>
            <a:off x="722376" y="4773168"/>
            <a:ext cx="3895344" cy="932688"/>
          </a:xfrm>
          <a:prstGeom prst="rect">
            <a:avLst/>
          </a:prstGeom>
          <a:noFill/>
          <a:ln/>
        </p:spPr>
        <p:txBody>
          <a:bodyPr wrap="square" lIns="0" tIns="0" rIns="0" bIns="0" rtlCol="0" anchor="t"/>
          <a:lstStyle/>
          <a:p>
            <a:pPr marL="0" indent="0">
              <a:lnSpc>
                <a:spcPts val="1400"/>
              </a:lnSpc>
              <a:buNone/>
            </a:pPr>
            <a:r>
              <a:rPr lang="en-US" sz="980" dirty="0">
                <a:solidFill>
                  <a:srgbClr val="3F3F3F"/>
                </a:solidFill>
                <a:latin typeface="Roboto" pitchFamily="34" charset="0"/>
                <a:ea typeface="Roboto" pitchFamily="34" charset="-122"/>
                <a:cs typeface="Roboto" pitchFamily="34" charset="-120"/>
              </a:rPr>
              <a:t>Misconfiguration is the leading reported cause of cloud breaches [1]. CVSS-style scoring ranks vulnerabilities but does not map an attacker's actual route through over-permitted roles and exposed APIs [5].</a:t>
            </a:r>
            <a:endParaRPr lang="en-US" sz="980" dirty="0"/>
          </a:p>
        </p:txBody>
      </p:sp>
      <p:pic>
        <p:nvPicPr>
          <p:cNvPr id="15" name="Image 1" descr="/home/claude/work/figs/o_fig2.png"/>
          <p:cNvPicPr>
            <a:picLocks noChangeAspect="1"/>
          </p:cNvPicPr>
          <p:nvPr/>
        </p:nvPicPr>
        <p:blipFill>
          <a:blip r:embed="rId4"/>
          <a:stretch>
            <a:fillRect/>
          </a:stretch>
        </p:blipFill>
        <p:spPr>
          <a:xfrm>
            <a:off x="5120640" y="1170432"/>
            <a:ext cx="6446520" cy="4772725"/>
          </a:xfrm>
          <a:prstGeom prst="rect">
            <a:avLst/>
          </a:prstGeom>
        </p:spPr>
      </p:pic>
      <p:sp>
        <p:nvSpPr>
          <p:cNvPr id="16" name="Text 12"/>
          <p:cNvSpPr/>
          <p:nvPr/>
        </p:nvSpPr>
        <p:spPr>
          <a:xfrm>
            <a:off x="5120640" y="6034597"/>
            <a:ext cx="6446520" cy="274320"/>
          </a:xfrm>
          <a:prstGeom prst="rect">
            <a:avLst/>
          </a:prstGeom>
          <a:noFill/>
          <a:ln/>
        </p:spPr>
        <p:txBody>
          <a:bodyPr wrap="square" lIns="0" tIns="0" rIns="0" bIns="0" rtlCol="0" anchor="t"/>
          <a:lstStyle/>
          <a:p>
            <a:pPr marL="0" indent="0" algn="l">
              <a:buNone/>
            </a:pPr>
            <a:r>
              <a:rPr lang="en-US" sz="900" i="1" dirty="0">
                <a:solidFill>
                  <a:srgbClr val="6B6B6B"/>
                </a:solidFill>
                <a:latin typeface="Roboto" pitchFamily="34" charset="0"/>
                <a:ea typeface="Roboto" pitchFamily="34" charset="-122"/>
                <a:cs typeface="Roboto" pitchFamily="34" charset="-120"/>
              </a:rPr>
              <a:t>Figure 2.1: The Capital One 2019 breach attack path — 106 million records stolen [2]. (Source: Author, 2026)</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Research Aim and Objectives</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5</a:t>
            </a:r>
            <a:endParaRPr lang="en-US" sz="1000" dirty="0"/>
          </a:p>
        </p:txBody>
      </p:sp>
      <p:sp>
        <p:nvSpPr>
          <p:cNvPr id="6" name="Shape 3"/>
          <p:cNvSpPr/>
          <p:nvPr/>
        </p:nvSpPr>
        <p:spPr>
          <a:xfrm>
            <a:off x="502920" y="1188720"/>
            <a:ext cx="11185855" cy="969264"/>
          </a:xfrm>
          <a:prstGeom prst="roundRect">
            <a:avLst>
              <a:gd name="adj" fmla="val 5660"/>
            </a:avLst>
          </a:prstGeom>
          <a:solidFill>
            <a:srgbClr val="FF5347"/>
          </a:solidFill>
          <a:ln/>
        </p:spPr>
        <p:txBody>
          <a:bodyPr/>
          <a:lstStyle/>
          <a:p>
            <a:endParaRPr lang="en-IN"/>
          </a:p>
        </p:txBody>
      </p:sp>
      <p:sp>
        <p:nvSpPr>
          <p:cNvPr id="7" name="Text 4"/>
          <p:cNvSpPr/>
          <p:nvPr/>
        </p:nvSpPr>
        <p:spPr>
          <a:xfrm>
            <a:off x="777240" y="1316736"/>
            <a:ext cx="2743200" cy="219456"/>
          </a:xfrm>
          <a:prstGeom prst="rect">
            <a:avLst/>
          </a:prstGeom>
          <a:noFill/>
          <a:ln/>
        </p:spPr>
        <p:txBody>
          <a:bodyPr wrap="square" lIns="0" tIns="0" rIns="0" bIns="0" rtlCol="0" anchor="ctr"/>
          <a:lstStyle/>
          <a:p>
            <a:pPr marL="0" indent="0" algn="l">
              <a:buNone/>
            </a:pPr>
            <a:r>
              <a:rPr lang="en-US" sz="900" b="1" kern="0" spc="120" dirty="0">
                <a:solidFill>
                  <a:srgbClr val="FFFFFF"/>
                </a:solidFill>
                <a:latin typeface="Roboto" pitchFamily="34" charset="0"/>
                <a:ea typeface="Roboto" pitchFamily="34" charset="-122"/>
                <a:cs typeface="Roboto" pitchFamily="34" charset="-120"/>
              </a:rPr>
              <a:t>RESEARCH AIM</a:t>
            </a:r>
            <a:endParaRPr lang="en-US" sz="900" dirty="0"/>
          </a:p>
        </p:txBody>
      </p:sp>
      <p:sp>
        <p:nvSpPr>
          <p:cNvPr id="8" name="Text 5"/>
          <p:cNvSpPr/>
          <p:nvPr/>
        </p:nvSpPr>
        <p:spPr>
          <a:xfrm>
            <a:off x="777240" y="1554480"/>
            <a:ext cx="10637215" cy="530352"/>
          </a:xfrm>
          <a:prstGeom prst="rect">
            <a:avLst/>
          </a:prstGeom>
          <a:noFill/>
          <a:ln/>
        </p:spPr>
        <p:txBody>
          <a:bodyPr wrap="square" lIns="0" tIns="0" rIns="0" bIns="0" rtlCol="0" anchor="t"/>
          <a:lstStyle/>
          <a:p>
            <a:pPr marL="0" indent="0">
              <a:lnSpc>
                <a:spcPts val="1600"/>
              </a:lnSpc>
              <a:buNone/>
            </a:pPr>
            <a:r>
              <a:rPr lang="en-US" sz="1150" dirty="0">
                <a:solidFill>
                  <a:srgbClr val="FFFFFF"/>
                </a:solidFill>
                <a:latin typeface="Roboto" pitchFamily="34" charset="0"/>
                <a:ea typeface="Roboto" pitchFamily="34" charset="-122"/>
                <a:cs typeface="Roboto" pitchFamily="34" charset="-120"/>
              </a:rPr>
              <a:t>To analyse the flaws of the classical Shared Responsibility Model in emergent XaaS environments, and to define a graph-based risk prioritisation framework that assigns security controls and mitigates configuration risk more effectively and in regulatory compliance.</a:t>
            </a:r>
            <a:endParaRPr lang="en-US" sz="1150" dirty="0"/>
          </a:p>
        </p:txBody>
      </p:sp>
      <p:sp>
        <p:nvSpPr>
          <p:cNvPr id="9" name="Text 6"/>
          <p:cNvSpPr/>
          <p:nvPr/>
        </p:nvSpPr>
        <p:spPr>
          <a:xfrm>
            <a:off x="502920" y="2414016"/>
            <a:ext cx="36576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FIVE SMART OBJECTIVES</a:t>
            </a:r>
            <a:endParaRPr lang="en-US" sz="900" dirty="0"/>
          </a:p>
        </p:txBody>
      </p:sp>
      <p:sp>
        <p:nvSpPr>
          <p:cNvPr id="10" name="Shape 7"/>
          <p:cNvSpPr/>
          <p:nvPr/>
        </p:nvSpPr>
        <p:spPr>
          <a:xfrm>
            <a:off x="502920" y="2770632"/>
            <a:ext cx="365760" cy="365760"/>
          </a:xfrm>
          <a:prstGeom prst="roundRect">
            <a:avLst>
              <a:gd name="adj" fmla="val 12500"/>
            </a:avLst>
          </a:prstGeom>
          <a:solidFill>
            <a:srgbClr val="FF5347"/>
          </a:solidFill>
          <a:ln/>
        </p:spPr>
        <p:txBody>
          <a:bodyPr/>
          <a:lstStyle/>
          <a:p>
            <a:endParaRPr lang="en-IN"/>
          </a:p>
        </p:txBody>
      </p:sp>
      <p:sp>
        <p:nvSpPr>
          <p:cNvPr id="11" name="Text 8"/>
          <p:cNvSpPr/>
          <p:nvPr/>
        </p:nvSpPr>
        <p:spPr>
          <a:xfrm>
            <a:off x="502920" y="2770632"/>
            <a:ext cx="36576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1</a:t>
            </a:r>
            <a:endParaRPr lang="en-US" sz="1100" dirty="0"/>
          </a:p>
        </p:txBody>
      </p:sp>
      <p:sp>
        <p:nvSpPr>
          <p:cNvPr id="12" name="Text 9"/>
          <p:cNvSpPr/>
          <p:nvPr/>
        </p:nvSpPr>
        <p:spPr>
          <a:xfrm>
            <a:off x="1014984" y="2724912"/>
            <a:ext cx="5074920" cy="658368"/>
          </a:xfrm>
          <a:prstGeom prst="rect">
            <a:avLst/>
          </a:prstGeom>
          <a:noFill/>
          <a:ln/>
        </p:spPr>
        <p:txBody>
          <a:bodyPr wrap="square" lIns="0" tIns="0" rIns="0" bIns="0" rtlCol="0" anchor="t"/>
          <a:lstStyle/>
          <a:p>
            <a:pPr marL="0" indent="0">
              <a:lnSpc>
                <a:spcPts val="1500"/>
              </a:lnSpc>
              <a:buNone/>
            </a:pPr>
            <a:r>
              <a:rPr lang="en-US" sz="1060" dirty="0">
                <a:solidFill>
                  <a:srgbClr val="3F3F3F"/>
                </a:solidFill>
                <a:latin typeface="Roboto" pitchFamily="34" charset="0"/>
                <a:ea typeface="Roboto" pitchFamily="34" charset="-122"/>
                <a:cs typeface="Roboto" pitchFamily="34" charset="-120"/>
              </a:rPr>
              <a:t>Review cloud security threats and the structural limits of the SRM across IaaS, PaaS and SaaS — by Month 2</a:t>
            </a:r>
            <a:endParaRPr lang="en-US" sz="1060" dirty="0"/>
          </a:p>
        </p:txBody>
      </p:sp>
      <p:sp>
        <p:nvSpPr>
          <p:cNvPr id="13" name="Shape 10"/>
          <p:cNvSpPr/>
          <p:nvPr/>
        </p:nvSpPr>
        <p:spPr>
          <a:xfrm>
            <a:off x="502920" y="3502152"/>
            <a:ext cx="365760" cy="365760"/>
          </a:xfrm>
          <a:prstGeom prst="roundRect">
            <a:avLst>
              <a:gd name="adj" fmla="val 12500"/>
            </a:avLst>
          </a:prstGeom>
          <a:solidFill>
            <a:srgbClr val="FF5347"/>
          </a:solidFill>
          <a:ln/>
        </p:spPr>
        <p:txBody>
          <a:bodyPr/>
          <a:lstStyle/>
          <a:p>
            <a:endParaRPr lang="en-IN"/>
          </a:p>
        </p:txBody>
      </p:sp>
      <p:sp>
        <p:nvSpPr>
          <p:cNvPr id="14" name="Text 11"/>
          <p:cNvSpPr/>
          <p:nvPr/>
        </p:nvSpPr>
        <p:spPr>
          <a:xfrm>
            <a:off x="502920" y="3502152"/>
            <a:ext cx="36576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2</a:t>
            </a:r>
            <a:endParaRPr lang="en-US" sz="1100" dirty="0"/>
          </a:p>
        </p:txBody>
      </p:sp>
      <p:sp>
        <p:nvSpPr>
          <p:cNvPr id="15" name="Text 12"/>
          <p:cNvSpPr/>
          <p:nvPr/>
        </p:nvSpPr>
        <p:spPr>
          <a:xfrm>
            <a:off x="1014984" y="3456432"/>
            <a:ext cx="5074920" cy="658368"/>
          </a:xfrm>
          <a:prstGeom prst="rect">
            <a:avLst/>
          </a:prstGeom>
          <a:noFill/>
          <a:ln/>
        </p:spPr>
        <p:txBody>
          <a:bodyPr wrap="square" lIns="0" tIns="0" rIns="0" bIns="0" rtlCol="0" anchor="t"/>
          <a:lstStyle/>
          <a:p>
            <a:pPr marL="0" indent="0">
              <a:lnSpc>
                <a:spcPts val="1500"/>
              </a:lnSpc>
              <a:buNone/>
            </a:pPr>
            <a:r>
              <a:rPr lang="en-US" sz="1060" dirty="0">
                <a:solidFill>
                  <a:srgbClr val="3F3F3F"/>
                </a:solidFill>
                <a:latin typeface="Roboto" pitchFamily="34" charset="0"/>
                <a:ea typeface="Roboto" pitchFamily="34" charset="-122"/>
                <a:cs typeface="Roboto" pitchFamily="34" charset="-120"/>
              </a:rPr>
              <a:t>Analyse vulnerabilities, identity-based attack paths and data governance gaps in serverless and AIaaS — by Month 3</a:t>
            </a:r>
            <a:endParaRPr lang="en-US" sz="1060" dirty="0"/>
          </a:p>
        </p:txBody>
      </p:sp>
      <p:sp>
        <p:nvSpPr>
          <p:cNvPr id="16" name="Shape 13"/>
          <p:cNvSpPr/>
          <p:nvPr/>
        </p:nvSpPr>
        <p:spPr>
          <a:xfrm>
            <a:off x="502920" y="4233672"/>
            <a:ext cx="365760" cy="365760"/>
          </a:xfrm>
          <a:prstGeom prst="roundRect">
            <a:avLst>
              <a:gd name="adj" fmla="val 12500"/>
            </a:avLst>
          </a:prstGeom>
          <a:solidFill>
            <a:srgbClr val="FF5347"/>
          </a:solidFill>
          <a:ln/>
        </p:spPr>
        <p:txBody>
          <a:bodyPr/>
          <a:lstStyle/>
          <a:p>
            <a:endParaRPr lang="en-IN"/>
          </a:p>
        </p:txBody>
      </p:sp>
      <p:sp>
        <p:nvSpPr>
          <p:cNvPr id="17" name="Text 14"/>
          <p:cNvSpPr/>
          <p:nvPr/>
        </p:nvSpPr>
        <p:spPr>
          <a:xfrm>
            <a:off x="502920" y="4233672"/>
            <a:ext cx="36576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3</a:t>
            </a:r>
            <a:endParaRPr lang="en-US" sz="1100" dirty="0"/>
          </a:p>
        </p:txBody>
      </p:sp>
      <p:sp>
        <p:nvSpPr>
          <p:cNvPr id="18" name="Text 15"/>
          <p:cNvSpPr/>
          <p:nvPr/>
        </p:nvSpPr>
        <p:spPr>
          <a:xfrm>
            <a:off x="1014984" y="4187952"/>
            <a:ext cx="5074920" cy="658368"/>
          </a:xfrm>
          <a:prstGeom prst="rect">
            <a:avLst/>
          </a:prstGeom>
          <a:noFill/>
          <a:ln/>
        </p:spPr>
        <p:txBody>
          <a:bodyPr wrap="square" lIns="0" tIns="0" rIns="0" bIns="0" rtlCol="0" anchor="t"/>
          <a:lstStyle/>
          <a:p>
            <a:pPr marL="0" indent="0">
              <a:lnSpc>
                <a:spcPts val="1500"/>
              </a:lnSpc>
              <a:buNone/>
            </a:pPr>
            <a:r>
              <a:rPr lang="en-US" sz="1060" dirty="0">
                <a:solidFill>
                  <a:srgbClr val="3F3F3F"/>
                </a:solidFill>
                <a:latin typeface="Roboto" pitchFamily="34" charset="0"/>
                <a:ea typeface="Roboto" pitchFamily="34" charset="-122"/>
                <a:cs typeface="Roboto" pitchFamily="34" charset="-120"/>
              </a:rPr>
              <a:t>Design an extended SRM using Design Science Research, prioritising risk with a graph-based model — by Month 4</a:t>
            </a:r>
            <a:endParaRPr lang="en-US" sz="1060" dirty="0"/>
          </a:p>
        </p:txBody>
      </p:sp>
      <p:sp>
        <p:nvSpPr>
          <p:cNvPr id="19" name="Shape 16"/>
          <p:cNvSpPr/>
          <p:nvPr/>
        </p:nvSpPr>
        <p:spPr>
          <a:xfrm>
            <a:off x="502920" y="4965192"/>
            <a:ext cx="365760" cy="365760"/>
          </a:xfrm>
          <a:prstGeom prst="roundRect">
            <a:avLst>
              <a:gd name="adj" fmla="val 12500"/>
            </a:avLst>
          </a:prstGeom>
          <a:solidFill>
            <a:srgbClr val="FF5347"/>
          </a:solidFill>
          <a:ln/>
        </p:spPr>
        <p:txBody>
          <a:bodyPr/>
          <a:lstStyle/>
          <a:p>
            <a:endParaRPr lang="en-IN"/>
          </a:p>
        </p:txBody>
      </p:sp>
      <p:sp>
        <p:nvSpPr>
          <p:cNvPr id="20" name="Text 17"/>
          <p:cNvSpPr/>
          <p:nvPr/>
        </p:nvSpPr>
        <p:spPr>
          <a:xfrm>
            <a:off x="502920" y="4965192"/>
            <a:ext cx="36576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4</a:t>
            </a:r>
            <a:endParaRPr lang="en-US" sz="1100" dirty="0"/>
          </a:p>
        </p:txBody>
      </p:sp>
      <p:sp>
        <p:nvSpPr>
          <p:cNvPr id="21" name="Text 18"/>
          <p:cNvSpPr/>
          <p:nvPr/>
        </p:nvSpPr>
        <p:spPr>
          <a:xfrm>
            <a:off x="1014984" y="4919472"/>
            <a:ext cx="5074920" cy="658368"/>
          </a:xfrm>
          <a:prstGeom prst="rect">
            <a:avLst/>
          </a:prstGeom>
          <a:noFill/>
          <a:ln/>
        </p:spPr>
        <p:txBody>
          <a:bodyPr wrap="square" lIns="0" tIns="0" rIns="0" bIns="0" rtlCol="0" anchor="t"/>
          <a:lstStyle/>
          <a:p>
            <a:pPr marL="0" indent="0">
              <a:lnSpc>
                <a:spcPts val="1500"/>
              </a:lnSpc>
              <a:buNone/>
            </a:pPr>
            <a:r>
              <a:rPr lang="en-US" sz="1060" dirty="0">
                <a:solidFill>
                  <a:srgbClr val="3F3F3F"/>
                </a:solidFill>
                <a:latin typeface="Roboto" pitchFamily="34" charset="0"/>
                <a:ea typeface="Roboto" pitchFamily="34" charset="-122"/>
                <a:cs typeface="Roboto" pitchFamily="34" charset="-120"/>
              </a:rPr>
              <a:t>Test the framework against NIS2 and the EU AI Act for legal and operational alignment — by Month 5</a:t>
            </a:r>
            <a:endParaRPr lang="en-US" sz="1060" dirty="0"/>
          </a:p>
        </p:txBody>
      </p:sp>
      <p:sp>
        <p:nvSpPr>
          <p:cNvPr id="22" name="Shape 19"/>
          <p:cNvSpPr/>
          <p:nvPr/>
        </p:nvSpPr>
        <p:spPr>
          <a:xfrm>
            <a:off x="502920" y="5696712"/>
            <a:ext cx="365760" cy="365760"/>
          </a:xfrm>
          <a:prstGeom prst="roundRect">
            <a:avLst>
              <a:gd name="adj" fmla="val 12500"/>
            </a:avLst>
          </a:prstGeom>
          <a:solidFill>
            <a:srgbClr val="FF5347"/>
          </a:solidFill>
          <a:ln/>
        </p:spPr>
        <p:txBody>
          <a:bodyPr/>
          <a:lstStyle/>
          <a:p>
            <a:endParaRPr lang="en-IN"/>
          </a:p>
        </p:txBody>
      </p:sp>
      <p:sp>
        <p:nvSpPr>
          <p:cNvPr id="23" name="Text 20"/>
          <p:cNvSpPr/>
          <p:nvPr/>
        </p:nvSpPr>
        <p:spPr>
          <a:xfrm>
            <a:off x="502920" y="5696712"/>
            <a:ext cx="365760" cy="365760"/>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5</a:t>
            </a:r>
            <a:endParaRPr lang="en-US" sz="1100" dirty="0"/>
          </a:p>
        </p:txBody>
      </p:sp>
      <p:sp>
        <p:nvSpPr>
          <p:cNvPr id="24" name="Text 21"/>
          <p:cNvSpPr/>
          <p:nvPr/>
        </p:nvSpPr>
        <p:spPr>
          <a:xfrm>
            <a:off x="1014984" y="5650992"/>
            <a:ext cx="5074920" cy="658368"/>
          </a:xfrm>
          <a:prstGeom prst="rect">
            <a:avLst/>
          </a:prstGeom>
          <a:noFill/>
          <a:ln/>
        </p:spPr>
        <p:txBody>
          <a:bodyPr wrap="square" lIns="0" tIns="0" rIns="0" bIns="0" rtlCol="0" anchor="t"/>
          <a:lstStyle/>
          <a:p>
            <a:pPr marL="0" indent="0">
              <a:lnSpc>
                <a:spcPts val="1500"/>
              </a:lnSpc>
              <a:buNone/>
            </a:pPr>
            <a:r>
              <a:rPr lang="en-US" sz="1060" dirty="0">
                <a:solidFill>
                  <a:srgbClr val="3F3F3F"/>
                </a:solidFill>
                <a:latin typeface="Roboto" pitchFamily="34" charset="0"/>
                <a:ea typeface="Roboto" pitchFamily="34" charset="-122"/>
                <a:cs typeface="Roboto" pitchFamily="34" charset="-120"/>
              </a:rPr>
              <a:t>Validate usefulness through comparative analysis of known cloud breach cases — by Month 5</a:t>
            </a:r>
            <a:endParaRPr lang="en-US" sz="1060" dirty="0"/>
          </a:p>
        </p:txBody>
      </p:sp>
      <p:sp>
        <p:nvSpPr>
          <p:cNvPr id="25" name="Text 22"/>
          <p:cNvSpPr/>
          <p:nvPr/>
        </p:nvSpPr>
        <p:spPr>
          <a:xfrm>
            <a:off x="6492240" y="2414016"/>
            <a:ext cx="41148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THREE RESEARCH QUESTIONS</a:t>
            </a:r>
            <a:endParaRPr lang="en-US" sz="900" dirty="0"/>
          </a:p>
        </p:txBody>
      </p:sp>
      <p:sp>
        <p:nvSpPr>
          <p:cNvPr id="26" name="Shape 23"/>
          <p:cNvSpPr/>
          <p:nvPr/>
        </p:nvSpPr>
        <p:spPr>
          <a:xfrm>
            <a:off x="6492240" y="2724912"/>
            <a:ext cx="5193792" cy="1097280"/>
          </a:xfrm>
          <a:prstGeom prst="roundRect">
            <a:avLst>
              <a:gd name="adj" fmla="val 5000"/>
            </a:avLst>
          </a:prstGeom>
          <a:solidFill>
            <a:srgbClr val="FFF7F6"/>
          </a:solidFill>
          <a:ln w="12700">
            <a:solidFill>
              <a:srgbClr val="FF8A80"/>
            </a:solidFill>
            <a:prstDash val="solid"/>
          </a:ln>
        </p:spPr>
        <p:txBody>
          <a:bodyPr/>
          <a:lstStyle/>
          <a:p>
            <a:endParaRPr lang="en-IN"/>
          </a:p>
        </p:txBody>
      </p:sp>
      <p:sp>
        <p:nvSpPr>
          <p:cNvPr id="27" name="Text 24"/>
          <p:cNvSpPr/>
          <p:nvPr/>
        </p:nvSpPr>
        <p:spPr>
          <a:xfrm>
            <a:off x="6702552" y="2852928"/>
            <a:ext cx="731520" cy="256032"/>
          </a:xfrm>
          <a:prstGeom prst="rect">
            <a:avLst/>
          </a:prstGeom>
          <a:noFill/>
          <a:ln/>
        </p:spPr>
        <p:txBody>
          <a:bodyPr wrap="square" lIns="0" tIns="0" rIns="0" bIns="0" rtlCol="0" anchor="ctr"/>
          <a:lstStyle/>
          <a:p>
            <a:pPr marL="0" indent="0">
              <a:buNone/>
            </a:pPr>
            <a:r>
              <a:rPr lang="en-US" sz="1150" b="1" dirty="0">
                <a:solidFill>
                  <a:srgbClr val="FF5347"/>
                </a:solidFill>
                <a:latin typeface="Roboto" pitchFamily="34" charset="0"/>
                <a:ea typeface="Roboto" pitchFamily="34" charset="-122"/>
                <a:cs typeface="Roboto" pitchFamily="34" charset="-120"/>
              </a:rPr>
              <a:t>RQ1</a:t>
            </a:r>
            <a:endParaRPr lang="en-US" sz="1150" dirty="0"/>
          </a:p>
        </p:txBody>
      </p:sp>
      <p:sp>
        <p:nvSpPr>
          <p:cNvPr id="28" name="Text 25"/>
          <p:cNvSpPr/>
          <p:nvPr/>
        </p:nvSpPr>
        <p:spPr>
          <a:xfrm>
            <a:off x="6702552" y="3145536"/>
            <a:ext cx="4773168" cy="585216"/>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How does infrastructure abstraction in serverless and AIaaS change how risk should be assigned under the Shared Responsibility Model?</a:t>
            </a:r>
            <a:endParaRPr lang="en-US" sz="1040" dirty="0"/>
          </a:p>
        </p:txBody>
      </p:sp>
      <p:sp>
        <p:nvSpPr>
          <p:cNvPr id="29" name="Shape 26"/>
          <p:cNvSpPr/>
          <p:nvPr/>
        </p:nvSpPr>
        <p:spPr>
          <a:xfrm>
            <a:off x="6492240" y="3941064"/>
            <a:ext cx="5193792" cy="1097280"/>
          </a:xfrm>
          <a:prstGeom prst="roundRect">
            <a:avLst>
              <a:gd name="adj" fmla="val 5000"/>
            </a:avLst>
          </a:prstGeom>
          <a:solidFill>
            <a:srgbClr val="FFF7F6"/>
          </a:solidFill>
          <a:ln w="12700">
            <a:solidFill>
              <a:srgbClr val="FF8A80"/>
            </a:solidFill>
            <a:prstDash val="solid"/>
          </a:ln>
        </p:spPr>
        <p:txBody>
          <a:bodyPr/>
          <a:lstStyle/>
          <a:p>
            <a:endParaRPr lang="en-IN"/>
          </a:p>
        </p:txBody>
      </p:sp>
      <p:sp>
        <p:nvSpPr>
          <p:cNvPr id="30" name="Text 27"/>
          <p:cNvSpPr/>
          <p:nvPr/>
        </p:nvSpPr>
        <p:spPr>
          <a:xfrm>
            <a:off x="6702552" y="4069080"/>
            <a:ext cx="731520" cy="256032"/>
          </a:xfrm>
          <a:prstGeom prst="rect">
            <a:avLst/>
          </a:prstGeom>
          <a:noFill/>
          <a:ln/>
        </p:spPr>
        <p:txBody>
          <a:bodyPr wrap="square" lIns="0" tIns="0" rIns="0" bIns="0" rtlCol="0" anchor="ctr"/>
          <a:lstStyle/>
          <a:p>
            <a:pPr marL="0" indent="0">
              <a:buNone/>
            </a:pPr>
            <a:r>
              <a:rPr lang="en-US" sz="1150" b="1" dirty="0">
                <a:solidFill>
                  <a:srgbClr val="FF5347"/>
                </a:solidFill>
                <a:latin typeface="Roboto" pitchFamily="34" charset="0"/>
                <a:ea typeface="Roboto" pitchFamily="34" charset="-122"/>
                <a:cs typeface="Roboto" pitchFamily="34" charset="-120"/>
              </a:rPr>
              <a:t>RQ2</a:t>
            </a:r>
            <a:endParaRPr lang="en-US" sz="1150" dirty="0"/>
          </a:p>
        </p:txBody>
      </p:sp>
      <p:sp>
        <p:nvSpPr>
          <p:cNvPr id="31" name="Text 28"/>
          <p:cNvSpPr/>
          <p:nvPr/>
        </p:nvSpPr>
        <p:spPr>
          <a:xfrm>
            <a:off x="6702552" y="4361688"/>
            <a:ext cx="4773168" cy="585216"/>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To what extent do standard scoring systems such as CVSS v4.0 [11] fail to rank risks caused by identity misconfiguration?</a:t>
            </a:r>
            <a:endParaRPr lang="en-US" sz="1040" dirty="0"/>
          </a:p>
        </p:txBody>
      </p:sp>
      <p:sp>
        <p:nvSpPr>
          <p:cNvPr id="32" name="Shape 29"/>
          <p:cNvSpPr/>
          <p:nvPr/>
        </p:nvSpPr>
        <p:spPr>
          <a:xfrm>
            <a:off x="6492240" y="5157216"/>
            <a:ext cx="5193792" cy="1097280"/>
          </a:xfrm>
          <a:prstGeom prst="roundRect">
            <a:avLst>
              <a:gd name="adj" fmla="val 5000"/>
            </a:avLst>
          </a:prstGeom>
          <a:solidFill>
            <a:srgbClr val="FFF7F6"/>
          </a:solidFill>
          <a:ln w="12700">
            <a:solidFill>
              <a:srgbClr val="FF8A80"/>
            </a:solidFill>
            <a:prstDash val="solid"/>
          </a:ln>
        </p:spPr>
        <p:txBody>
          <a:bodyPr/>
          <a:lstStyle/>
          <a:p>
            <a:endParaRPr lang="en-IN"/>
          </a:p>
        </p:txBody>
      </p:sp>
      <p:sp>
        <p:nvSpPr>
          <p:cNvPr id="33" name="Text 30"/>
          <p:cNvSpPr/>
          <p:nvPr/>
        </p:nvSpPr>
        <p:spPr>
          <a:xfrm>
            <a:off x="6702552" y="5285232"/>
            <a:ext cx="731520" cy="256032"/>
          </a:xfrm>
          <a:prstGeom prst="rect">
            <a:avLst/>
          </a:prstGeom>
          <a:noFill/>
          <a:ln/>
        </p:spPr>
        <p:txBody>
          <a:bodyPr wrap="square" lIns="0" tIns="0" rIns="0" bIns="0" rtlCol="0" anchor="ctr"/>
          <a:lstStyle/>
          <a:p>
            <a:pPr marL="0" indent="0">
              <a:buNone/>
            </a:pPr>
            <a:r>
              <a:rPr lang="en-US" sz="1150" b="1" dirty="0">
                <a:solidFill>
                  <a:srgbClr val="FF5347"/>
                </a:solidFill>
                <a:latin typeface="Roboto" pitchFamily="34" charset="0"/>
                <a:ea typeface="Roboto" pitchFamily="34" charset="-122"/>
                <a:cs typeface="Roboto" pitchFamily="34" charset="-120"/>
              </a:rPr>
              <a:t>RQ3</a:t>
            </a:r>
            <a:endParaRPr lang="en-US" sz="1150" dirty="0"/>
          </a:p>
        </p:txBody>
      </p:sp>
      <p:sp>
        <p:nvSpPr>
          <p:cNvPr id="34" name="Text 31"/>
          <p:cNvSpPr/>
          <p:nvPr/>
        </p:nvSpPr>
        <p:spPr>
          <a:xfrm>
            <a:off x="6702552" y="5577840"/>
            <a:ext cx="4773168" cy="585216"/>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How can a graph-based Shared Responsibility Framework reduce XaaS attack paths while meeting NIS2 and EU AI Act duties?</a:t>
            </a:r>
            <a:endParaRPr lang="en-US" sz="104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Literature Review</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6</a:t>
            </a:r>
            <a:endParaRPr lang="en-US" sz="1000" dirty="0"/>
          </a:p>
        </p:txBody>
      </p:sp>
      <p:sp>
        <p:nvSpPr>
          <p:cNvPr id="6" name="Text 3"/>
          <p:cNvSpPr/>
          <p:nvPr/>
        </p:nvSpPr>
        <p:spPr>
          <a:xfrm>
            <a:off x="502920" y="1133856"/>
            <a:ext cx="11185855" cy="310896"/>
          </a:xfrm>
          <a:prstGeom prst="rect">
            <a:avLst/>
          </a:prstGeom>
          <a:noFill/>
          <a:ln/>
        </p:spPr>
        <p:txBody>
          <a:bodyPr wrap="square" lIns="0" tIns="0" rIns="0" bIns="0" rtlCol="0" anchor="ctr"/>
          <a:lstStyle/>
          <a:p>
            <a:pPr marL="0" indent="0">
              <a:buNone/>
            </a:pPr>
            <a:r>
              <a:rPr lang="en-US" sz="1040" dirty="0">
                <a:solidFill>
                  <a:srgbClr val="6B6B6B"/>
                </a:solidFill>
                <a:latin typeface="Roboto" pitchFamily="34" charset="0"/>
                <a:ea typeface="Roboto" pitchFamily="34" charset="-122"/>
                <a:cs typeface="Roboto" pitchFamily="34" charset="-120"/>
              </a:rPr>
              <a:t>Searches of IEEE Xplore, the ACM Digital Library and ResearchGate, plus EU legal sources and industry telemetry (2023–2026), following PRISMA: approximately 45 candidates → 24 shortlisted → 12 selected.</a:t>
            </a:r>
            <a:endParaRPr lang="en-US" sz="1040" dirty="0"/>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502920" y="1517904"/>
          <a:ext cx="11185855" cy="3803904"/>
        </p:xfrm>
        <a:graphic>
          <a:graphicData uri="http://schemas.openxmlformats.org/drawingml/2006/table">
            <a:tbl>
              <a:tblPr/>
              <a:tblGrid>
                <a:gridCol w="1920240">
                  <a:extLst>
                    <a:ext uri="{9D8B030D-6E8A-4147-A177-3AD203B41FA5}">
                      <a16:colId xmlns:a16="http://schemas.microsoft.com/office/drawing/2014/main" val="20000"/>
                    </a:ext>
                  </a:extLst>
                </a:gridCol>
                <a:gridCol w="2103120">
                  <a:extLst>
                    <a:ext uri="{9D8B030D-6E8A-4147-A177-3AD203B41FA5}">
                      <a16:colId xmlns:a16="http://schemas.microsoft.com/office/drawing/2014/main" val="20001"/>
                    </a:ext>
                  </a:extLst>
                </a:gridCol>
                <a:gridCol w="3931920">
                  <a:extLst>
                    <a:ext uri="{9D8B030D-6E8A-4147-A177-3AD203B41FA5}">
                      <a16:colId xmlns:a16="http://schemas.microsoft.com/office/drawing/2014/main" val="20002"/>
                    </a:ext>
                  </a:extLst>
                </a:gridCol>
                <a:gridCol w="3230575">
                  <a:extLst>
                    <a:ext uri="{9D8B030D-6E8A-4147-A177-3AD203B41FA5}">
                      <a16:colId xmlns:a16="http://schemas.microsoft.com/office/drawing/2014/main" val="20003"/>
                    </a:ext>
                  </a:extLst>
                </a:gridCol>
              </a:tblGrid>
              <a:tr h="310896">
                <a:tc>
                  <a:txBody>
                    <a:bodyPr/>
                    <a:lstStyle/>
                    <a:p>
                      <a:pPr marL="0" indent="0">
                        <a:buNone/>
                      </a:pPr>
                      <a:r>
                        <a:rPr lang="en-US" sz="1000" b="1" dirty="0">
                          <a:solidFill>
                            <a:srgbClr val="FFFFFF"/>
                          </a:solidFill>
                          <a:latin typeface="Roboto" pitchFamily="34" charset="0"/>
                          <a:ea typeface="Roboto" pitchFamily="34" charset="-122"/>
                          <a:cs typeface="Roboto" pitchFamily="34" charset="-120"/>
                        </a:rPr>
                        <a:t>Theme / Source</a:t>
                      </a:r>
                      <a:endParaRPr lang="en-US" sz="1000" dirty="0">
                        <a:latin typeface="Roboto" charset="0"/>
                        <a:ea typeface="Roboto" charset="0"/>
                        <a:cs typeface="Roboto" charset="0"/>
                      </a:endParaRPr>
                    </a:p>
                  </a:txBody>
                  <a:tcPr marL="76200" marR="76200" marT="50800" marB="50800"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5347"/>
                    </a:solidFill>
                  </a:tcPr>
                </a:tc>
                <a:tc>
                  <a:txBody>
                    <a:bodyPr/>
                    <a:lstStyle/>
                    <a:p>
                      <a:pPr marL="0" indent="0">
                        <a:buNone/>
                      </a:pPr>
                      <a:r>
                        <a:rPr lang="en-US" sz="1000" b="1" dirty="0">
                          <a:solidFill>
                            <a:srgbClr val="FFFFFF"/>
                          </a:solidFill>
                          <a:latin typeface="Roboto" pitchFamily="34" charset="0"/>
                          <a:ea typeface="Roboto" pitchFamily="34" charset="-122"/>
                          <a:cs typeface="Roboto" pitchFamily="34" charset="-120"/>
                        </a:rPr>
                        <a:t>Focus</a:t>
                      </a:r>
                      <a:endParaRPr lang="en-US" sz="1000" dirty="0">
                        <a:latin typeface="Roboto" charset="0"/>
                        <a:ea typeface="Roboto" charset="0"/>
                        <a:cs typeface="Roboto" charset="0"/>
                      </a:endParaRPr>
                    </a:p>
                  </a:txBody>
                  <a:tcPr marL="76200" marR="76200" marT="50800" marB="50800"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5347"/>
                    </a:solidFill>
                  </a:tcPr>
                </a:tc>
                <a:tc>
                  <a:txBody>
                    <a:bodyPr/>
                    <a:lstStyle/>
                    <a:p>
                      <a:pPr marL="0" indent="0">
                        <a:buNone/>
                      </a:pPr>
                      <a:r>
                        <a:rPr lang="en-US" sz="1000" b="1" dirty="0">
                          <a:solidFill>
                            <a:srgbClr val="FFFFFF"/>
                          </a:solidFill>
                          <a:latin typeface="Roboto" pitchFamily="34" charset="0"/>
                          <a:ea typeface="Roboto" pitchFamily="34" charset="-122"/>
                          <a:cs typeface="Roboto" pitchFamily="34" charset="-120"/>
                        </a:rPr>
                        <a:t>Key finding</a:t>
                      </a:r>
                      <a:endParaRPr lang="en-US" sz="1000" dirty="0">
                        <a:latin typeface="Roboto" charset="0"/>
                        <a:ea typeface="Roboto" charset="0"/>
                        <a:cs typeface="Roboto" charset="0"/>
                      </a:endParaRPr>
                    </a:p>
                  </a:txBody>
                  <a:tcPr marL="76200" marR="76200" marT="50800" marB="50800"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5347"/>
                    </a:solidFill>
                  </a:tcPr>
                </a:tc>
                <a:tc>
                  <a:txBody>
                    <a:bodyPr/>
                    <a:lstStyle/>
                    <a:p>
                      <a:pPr marL="0" indent="0">
                        <a:buNone/>
                      </a:pPr>
                      <a:r>
                        <a:rPr lang="en-US" sz="1000" b="1" dirty="0">
                          <a:solidFill>
                            <a:srgbClr val="FFFFFF"/>
                          </a:solidFill>
                          <a:latin typeface="Roboto" pitchFamily="34" charset="0"/>
                          <a:ea typeface="Roboto" pitchFamily="34" charset="-122"/>
                          <a:cs typeface="Roboto" pitchFamily="34" charset="-120"/>
                        </a:rPr>
                        <a:t>Relevance / gap</a:t>
                      </a:r>
                      <a:endParaRPr lang="en-US" sz="1000" dirty="0">
                        <a:latin typeface="Roboto" charset="0"/>
                        <a:ea typeface="Roboto" charset="0"/>
                        <a:cs typeface="Roboto" charset="0"/>
                      </a:endParaRPr>
                    </a:p>
                  </a:txBody>
                  <a:tcPr marL="76200" marR="76200" marT="50800" marB="50800"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5347"/>
                    </a:solidFill>
                  </a:tcPr>
                </a:tc>
                <a:extLst>
                  <a:ext uri="{0D108BD9-81ED-4DB2-BD59-A6C34878D82A}">
                    <a16:rowId xmlns:a16="http://schemas.microsoft.com/office/drawing/2014/main" val="10000"/>
                  </a:ext>
                </a:extLst>
              </a:tr>
              <a:tr h="768096">
                <a:tc>
                  <a:txBody>
                    <a:bodyPr/>
                    <a:lstStyle/>
                    <a:p>
                      <a:pPr marL="0" indent="0">
                        <a:buNone/>
                      </a:pPr>
                      <a:r>
                        <a:rPr lang="en-US" sz="880" b="1" dirty="0">
                          <a:solidFill>
                            <a:srgbClr val="1A1A1A"/>
                          </a:solidFill>
                          <a:latin typeface="Roboto" pitchFamily="34" charset="0"/>
                          <a:ea typeface="Roboto" pitchFamily="34" charset="-122"/>
                          <a:cs typeface="Roboto" pitchFamily="34" charset="-120"/>
                        </a:rPr>
                        <a:t>Theme 1</a:t>
                      </a:r>
                      <a:endParaRPr lang="en-US" sz="880" dirty="0">
                        <a:latin typeface="Roboto" charset="0"/>
                        <a:ea typeface="Roboto" charset="0"/>
                        <a:cs typeface="Roboto" charset="0"/>
                      </a:endParaRPr>
                    </a:p>
                    <a:p>
                      <a:pPr marL="0" indent="0">
                        <a:buNone/>
                      </a:pPr>
                      <a:r>
                        <a:rPr lang="en-US" sz="880" b="1" dirty="0">
                          <a:solidFill>
                            <a:srgbClr val="1A1A1A"/>
                          </a:solidFill>
                          <a:latin typeface="Roboto" pitchFamily="34" charset="0"/>
                          <a:ea typeface="Roboto" pitchFamily="34" charset="-122"/>
                          <a:cs typeface="Roboto" pitchFamily="34" charset="-120"/>
                        </a:rPr>
                        <a:t>Wiz (2026) [1]</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Weakening of the traditional SRM</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The binary IaaS/PaaS/SaaS split fails under CI/CD, IaC and risk shifting; compromise is rarely vendor infrastructure failure but tenant misconfiguration</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No real-time tool maps shared responsibility onto operational infrastructure</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68096">
                <a:tc>
                  <a:txBody>
                    <a:bodyPr/>
                    <a:lstStyle/>
                    <a:p>
                      <a:pPr marL="0" indent="0">
                        <a:buNone/>
                      </a:pPr>
                      <a:r>
                        <a:rPr lang="en-US" sz="880" b="1" dirty="0">
                          <a:solidFill>
                            <a:srgbClr val="1A1A1A"/>
                          </a:solidFill>
                          <a:latin typeface="Roboto" pitchFamily="34" charset="0"/>
                          <a:ea typeface="Roboto" pitchFamily="34" charset="-122"/>
                          <a:cs typeface="Roboto" pitchFamily="34" charset="-120"/>
                        </a:rPr>
                        <a:t>Theme 2</a:t>
                      </a:r>
                      <a:endParaRPr lang="en-US" sz="880" dirty="0">
                        <a:latin typeface="Roboto" charset="0"/>
                        <a:ea typeface="Roboto" charset="0"/>
                        <a:cs typeface="Roboto" charset="0"/>
                      </a:endParaRPr>
                    </a:p>
                    <a:p>
                      <a:pPr marL="0" indent="0">
                        <a:buNone/>
                      </a:pPr>
                      <a:r>
                        <a:rPr lang="en-US" sz="880" b="1" dirty="0">
                          <a:solidFill>
                            <a:srgbClr val="1A1A1A"/>
                          </a:solidFill>
                          <a:latin typeface="Roboto" pitchFamily="34" charset="0"/>
                          <a:ea typeface="Roboto" pitchFamily="34" charset="-122"/>
                          <a:cs typeface="Roboto" pitchFamily="34" charset="-120"/>
                        </a:rPr>
                        <a:t>Tenable (2026) [3]</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AFAFA"/>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Vulnerabilities in serverless and AIaaS</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AFAFA"/>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A significant share of organisations embed third-party AI without central security authority, leaving network-dependent defences of minimal value</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AFAFA"/>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No integrated framework for AIaaS threats — model poisoning, data drift, agentic API abuse</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AFAFA"/>
                    </a:solidFill>
                  </a:tcPr>
                </a:tc>
                <a:extLst>
                  <a:ext uri="{0D108BD9-81ED-4DB2-BD59-A6C34878D82A}">
                    <a16:rowId xmlns:a16="http://schemas.microsoft.com/office/drawing/2014/main" val="10002"/>
                  </a:ext>
                </a:extLst>
              </a:tr>
              <a:tr h="640080">
                <a:tc>
                  <a:txBody>
                    <a:bodyPr/>
                    <a:lstStyle/>
                    <a:p>
                      <a:pPr marL="0" indent="0">
                        <a:buNone/>
                      </a:pPr>
                      <a:r>
                        <a:rPr lang="en-US" sz="880" b="1" dirty="0">
                          <a:solidFill>
                            <a:srgbClr val="1A1A1A"/>
                          </a:solidFill>
                          <a:latin typeface="Roboto" pitchFamily="34" charset="0"/>
                          <a:ea typeface="Roboto" pitchFamily="34" charset="-122"/>
                          <a:cs typeface="Roboto" pitchFamily="34" charset="-120"/>
                        </a:rPr>
                        <a:t>Theme 3</a:t>
                      </a:r>
                      <a:endParaRPr lang="en-US" sz="880" dirty="0">
                        <a:latin typeface="Roboto" charset="0"/>
                        <a:ea typeface="Roboto" charset="0"/>
                        <a:cs typeface="Roboto" charset="0"/>
                      </a:endParaRPr>
                    </a:p>
                    <a:p>
                      <a:pPr marL="0" indent="0">
                        <a:buNone/>
                      </a:pPr>
                      <a:r>
                        <a:rPr lang="en-US" sz="880" b="1" dirty="0">
                          <a:solidFill>
                            <a:srgbClr val="1A1A1A"/>
                          </a:solidFill>
                          <a:latin typeface="Roboto" pitchFamily="34" charset="0"/>
                          <a:ea typeface="Roboto" pitchFamily="34" charset="-122"/>
                          <a:cs typeface="Roboto" pitchFamily="34" charset="-120"/>
                        </a:rPr>
                        <a:t>Safe Security (2026) [5]</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Identity-centric attack paths and graph analysis</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Combining identity context with vulnerability data identifies real risk far more effectively than vulnerability data alone</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Rarely translated into a formal responsibility model</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768096">
                <a:tc>
                  <a:txBody>
                    <a:bodyPr/>
                    <a:lstStyle/>
                    <a:p>
                      <a:pPr marL="0" indent="0">
                        <a:buNone/>
                      </a:pPr>
                      <a:r>
                        <a:rPr lang="en-US" sz="880" b="1" dirty="0">
                          <a:solidFill>
                            <a:srgbClr val="1A1A1A"/>
                          </a:solidFill>
                          <a:latin typeface="Roboto" pitchFamily="34" charset="0"/>
                          <a:ea typeface="Roboto" pitchFamily="34" charset="-122"/>
                          <a:cs typeface="Roboto" pitchFamily="34" charset="-120"/>
                        </a:rPr>
                        <a:t>Theme 4</a:t>
                      </a:r>
                      <a:endParaRPr lang="en-US" sz="880" dirty="0">
                        <a:latin typeface="Roboto" charset="0"/>
                        <a:ea typeface="Roboto" charset="0"/>
                        <a:cs typeface="Roboto" charset="0"/>
                      </a:endParaRPr>
                    </a:p>
                    <a:p>
                      <a:pPr marL="0" indent="0">
                        <a:buNone/>
                      </a:pPr>
                      <a:r>
                        <a:rPr lang="en-US" sz="880" b="1" dirty="0">
                          <a:solidFill>
                            <a:srgbClr val="1A1A1A"/>
                          </a:solidFill>
                          <a:latin typeface="Roboto" pitchFamily="34" charset="0"/>
                          <a:ea typeface="Roboto" pitchFamily="34" charset="-122"/>
                          <a:cs typeface="Roboto" pitchFamily="34" charset="-120"/>
                        </a:rPr>
                        <a:t>EU (2022; 2024) [4]</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AFAFA"/>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Regulatory convergence and legal risk</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AFAFA"/>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NIS2 imposes supply-chain security with personal liability for leadership; the EU AI Act adds data governance, copyright and transparency duties</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AFAFA"/>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A tangible implementation gap remains for both tenants and providers</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AFAFA"/>
                    </a:solidFill>
                  </a:tcPr>
                </a:tc>
                <a:extLst>
                  <a:ext uri="{0D108BD9-81ED-4DB2-BD59-A6C34878D82A}">
                    <a16:rowId xmlns:a16="http://schemas.microsoft.com/office/drawing/2014/main" val="10004"/>
                  </a:ext>
                </a:extLst>
              </a:tr>
              <a:tr h="548640">
                <a:tc>
                  <a:txBody>
                    <a:bodyPr/>
                    <a:lstStyle/>
                    <a:p>
                      <a:pPr marL="0" indent="0">
                        <a:buNone/>
                      </a:pPr>
                      <a:r>
                        <a:rPr lang="en-US" sz="880" b="1" dirty="0">
                          <a:solidFill>
                            <a:srgbClr val="1A1A1A"/>
                          </a:solidFill>
                          <a:latin typeface="Roboto" pitchFamily="34" charset="0"/>
                          <a:ea typeface="Roboto" pitchFamily="34" charset="-122"/>
                          <a:cs typeface="Roboto" pitchFamily="34" charset="-120"/>
                        </a:rPr>
                        <a:t>Peffers et al. (2007) [6]</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Design Science Research methodology</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A six-stage process for producing and evaluating a research artefact</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880" dirty="0">
                          <a:solidFill>
                            <a:srgbClr val="3F3F3F"/>
                          </a:solidFill>
                          <a:latin typeface="Roboto" pitchFamily="34" charset="0"/>
                          <a:ea typeface="Roboto" pitchFamily="34" charset="-122"/>
                          <a:cs typeface="Roboto" pitchFamily="34" charset="-120"/>
                        </a:rPr>
                        <a:t>Provides the methodological basis for building the framework</a:t>
                      </a:r>
                      <a:endParaRPr lang="en-US" sz="880" dirty="0">
                        <a:latin typeface="Roboto" charset="0"/>
                        <a:ea typeface="Roboto" charset="0"/>
                        <a:cs typeface="Roboto" charset="0"/>
                      </a:endParaRPr>
                    </a:p>
                  </a:txBody>
                  <a:tcPr marL="76200" marR="76200" marT="63500" marB="63500">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8" name="Shape 4"/>
          <p:cNvSpPr/>
          <p:nvPr/>
        </p:nvSpPr>
        <p:spPr>
          <a:xfrm>
            <a:off x="502920" y="5468112"/>
            <a:ext cx="11185855" cy="786384"/>
          </a:xfrm>
          <a:prstGeom prst="roundRect">
            <a:avLst>
              <a:gd name="adj" fmla="val 6977"/>
            </a:avLst>
          </a:prstGeom>
          <a:solidFill>
            <a:srgbClr val="FFEDEB"/>
          </a:solidFill>
          <a:ln w="12700">
            <a:solidFill>
              <a:srgbClr val="FF8A80"/>
            </a:solidFill>
            <a:prstDash val="solid"/>
          </a:ln>
        </p:spPr>
        <p:txBody>
          <a:bodyPr/>
          <a:lstStyle/>
          <a:p>
            <a:endParaRPr lang="en-IN"/>
          </a:p>
        </p:txBody>
      </p:sp>
      <p:sp>
        <p:nvSpPr>
          <p:cNvPr id="9" name="Text 5"/>
          <p:cNvSpPr/>
          <p:nvPr/>
        </p:nvSpPr>
        <p:spPr>
          <a:xfrm>
            <a:off x="758952" y="5596128"/>
            <a:ext cx="36576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IDENTIFIED RESEARCH GAP</a:t>
            </a:r>
            <a:endParaRPr lang="en-US" sz="900" dirty="0"/>
          </a:p>
        </p:txBody>
      </p:sp>
      <p:sp>
        <p:nvSpPr>
          <p:cNvPr id="10" name="Text 6"/>
          <p:cNvSpPr/>
          <p:nvPr/>
        </p:nvSpPr>
        <p:spPr>
          <a:xfrm>
            <a:off x="758952" y="5833872"/>
            <a:ext cx="10673791" cy="347472"/>
          </a:xfrm>
          <a:prstGeom prst="rect">
            <a:avLst/>
          </a:prstGeom>
          <a:noFill/>
          <a:ln/>
        </p:spPr>
        <p:txBody>
          <a:bodyPr wrap="square" lIns="0" tIns="0" rIns="0" bIns="0" rtlCol="0" anchor="t"/>
          <a:lstStyle/>
          <a:p>
            <a:pPr marL="0" indent="0">
              <a:buNone/>
            </a:pPr>
            <a:r>
              <a:rPr lang="en-US" sz="1040" dirty="0">
                <a:solidFill>
                  <a:srgbClr val="1A1A1A"/>
                </a:solidFill>
                <a:latin typeface="Roboto" pitchFamily="34" charset="0"/>
                <a:ea typeface="Roboto" pitchFamily="34" charset="-122"/>
                <a:cs typeface="Roboto" pitchFamily="34" charset="-120"/>
              </a:rPr>
              <a:t>No current research integrates all four themes into a single tested methodology — an XaaS-capable, graph-based Shared Responsibility Framework validated against real breach incidents and current legislation.</a:t>
            </a:r>
            <a:endParaRPr lang="en-US" sz="104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Research Methodology</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7</a:t>
            </a:r>
            <a:endParaRPr lang="en-US" sz="1000" dirty="0"/>
          </a:p>
        </p:txBody>
      </p:sp>
      <p:sp>
        <p:nvSpPr>
          <p:cNvPr id="7" name="Text 3"/>
          <p:cNvSpPr/>
          <p:nvPr/>
        </p:nvSpPr>
        <p:spPr>
          <a:xfrm>
            <a:off x="1661008" y="5219167"/>
            <a:ext cx="8869680" cy="274320"/>
          </a:xfrm>
          <a:prstGeom prst="rect">
            <a:avLst/>
          </a:prstGeom>
          <a:noFill/>
          <a:ln/>
        </p:spPr>
        <p:txBody>
          <a:bodyPr wrap="square" lIns="0" tIns="0" rIns="0" bIns="0" rtlCol="0" anchor="t"/>
          <a:lstStyle/>
          <a:p>
            <a:pPr marL="0" indent="0" algn="l">
              <a:buNone/>
            </a:pPr>
            <a:r>
              <a:rPr lang="en-US" sz="900" i="1" dirty="0">
                <a:solidFill>
                  <a:srgbClr val="6B6B6B"/>
                </a:solidFill>
                <a:latin typeface="Roboto" pitchFamily="34" charset="0"/>
                <a:ea typeface="Roboto" pitchFamily="34" charset="-122"/>
                <a:cs typeface="Roboto" pitchFamily="34" charset="-120"/>
              </a:rPr>
              <a:t>Figure 3.2: The six-stage Design Science Research cycle (Peffers et al., 2007) applied to this project [6]. (Source: Author, 2026)</a:t>
            </a:r>
            <a:endParaRPr lang="en-US" sz="900" dirty="0"/>
          </a:p>
        </p:txBody>
      </p:sp>
      <p:sp>
        <p:nvSpPr>
          <p:cNvPr id="8" name="Shape 4"/>
          <p:cNvSpPr/>
          <p:nvPr/>
        </p:nvSpPr>
        <p:spPr>
          <a:xfrm>
            <a:off x="502920" y="5669280"/>
            <a:ext cx="1757629" cy="749808"/>
          </a:xfrm>
          <a:prstGeom prst="roundRect">
            <a:avLst>
              <a:gd name="adj" fmla="val 7317"/>
            </a:avLst>
          </a:prstGeom>
          <a:solidFill>
            <a:srgbClr val="FAFAFA"/>
          </a:solidFill>
          <a:ln w="12700">
            <a:solidFill>
              <a:srgbClr val="E2E2E2"/>
            </a:solidFill>
            <a:prstDash val="solid"/>
          </a:ln>
        </p:spPr>
        <p:txBody>
          <a:bodyPr/>
          <a:lstStyle/>
          <a:p>
            <a:endParaRPr lang="en-IN"/>
          </a:p>
        </p:txBody>
      </p:sp>
      <p:sp>
        <p:nvSpPr>
          <p:cNvPr id="9" name="Text 5"/>
          <p:cNvSpPr/>
          <p:nvPr/>
        </p:nvSpPr>
        <p:spPr>
          <a:xfrm>
            <a:off x="630936" y="5751576"/>
            <a:ext cx="1501597" cy="201168"/>
          </a:xfrm>
          <a:prstGeom prst="rect">
            <a:avLst/>
          </a:prstGeom>
          <a:noFill/>
          <a:ln/>
        </p:spPr>
        <p:txBody>
          <a:bodyPr wrap="square" lIns="0" tIns="0" rIns="0" bIns="0" rtlCol="0" anchor="ctr"/>
          <a:lstStyle/>
          <a:p>
            <a:pPr marL="0" indent="0">
              <a:buNone/>
            </a:pPr>
            <a:r>
              <a:rPr lang="en-US" sz="800" b="1" kern="0" spc="80" dirty="0">
                <a:solidFill>
                  <a:srgbClr val="FF5347"/>
                </a:solidFill>
                <a:latin typeface="Roboto" pitchFamily="34" charset="0"/>
                <a:ea typeface="Roboto" pitchFamily="34" charset="-122"/>
                <a:cs typeface="Roboto" pitchFamily="34" charset="-120"/>
              </a:rPr>
              <a:t>PHILOSOPHY</a:t>
            </a:r>
            <a:endParaRPr lang="en-US" sz="800" dirty="0"/>
          </a:p>
        </p:txBody>
      </p:sp>
      <p:sp>
        <p:nvSpPr>
          <p:cNvPr id="10" name="Text 6"/>
          <p:cNvSpPr/>
          <p:nvPr/>
        </p:nvSpPr>
        <p:spPr>
          <a:xfrm>
            <a:off x="630936" y="5952744"/>
            <a:ext cx="1501597" cy="402336"/>
          </a:xfrm>
          <a:prstGeom prst="rect">
            <a:avLst/>
          </a:prstGeom>
          <a:noFill/>
          <a:ln/>
        </p:spPr>
        <p:txBody>
          <a:bodyPr wrap="square" lIns="0" tIns="0" rIns="0" bIns="0" rtlCol="0" anchor="t"/>
          <a:lstStyle/>
          <a:p>
            <a:pPr marL="0" indent="0">
              <a:lnSpc>
                <a:spcPts val="1100"/>
              </a:lnSpc>
              <a:buNone/>
            </a:pPr>
            <a:r>
              <a:rPr lang="en-US" sz="860" dirty="0">
                <a:solidFill>
                  <a:srgbClr val="3F3F3F"/>
                </a:solidFill>
                <a:latin typeface="Roboto" pitchFamily="34" charset="0"/>
                <a:ea typeface="Roboto" pitchFamily="34" charset="-122"/>
                <a:cs typeface="Roboto" pitchFamily="34" charset="-120"/>
              </a:rPr>
              <a:t>Objective and positivist</a:t>
            </a:r>
            <a:endParaRPr lang="en-US" sz="860" dirty="0"/>
          </a:p>
        </p:txBody>
      </p:sp>
      <p:sp>
        <p:nvSpPr>
          <p:cNvPr id="11" name="Shape 7"/>
          <p:cNvSpPr/>
          <p:nvPr/>
        </p:nvSpPr>
        <p:spPr>
          <a:xfrm>
            <a:off x="2388565" y="5669280"/>
            <a:ext cx="1757629" cy="749808"/>
          </a:xfrm>
          <a:prstGeom prst="roundRect">
            <a:avLst>
              <a:gd name="adj" fmla="val 7317"/>
            </a:avLst>
          </a:prstGeom>
          <a:solidFill>
            <a:srgbClr val="FAFAFA"/>
          </a:solidFill>
          <a:ln w="12700">
            <a:solidFill>
              <a:srgbClr val="E2E2E2"/>
            </a:solidFill>
            <a:prstDash val="solid"/>
          </a:ln>
        </p:spPr>
        <p:txBody>
          <a:bodyPr/>
          <a:lstStyle/>
          <a:p>
            <a:endParaRPr lang="en-IN"/>
          </a:p>
        </p:txBody>
      </p:sp>
      <p:sp>
        <p:nvSpPr>
          <p:cNvPr id="12" name="Text 8"/>
          <p:cNvSpPr/>
          <p:nvPr/>
        </p:nvSpPr>
        <p:spPr>
          <a:xfrm>
            <a:off x="2516581" y="5751576"/>
            <a:ext cx="1501597" cy="201168"/>
          </a:xfrm>
          <a:prstGeom prst="rect">
            <a:avLst/>
          </a:prstGeom>
          <a:noFill/>
          <a:ln/>
        </p:spPr>
        <p:txBody>
          <a:bodyPr wrap="square" lIns="0" tIns="0" rIns="0" bIns="0" rtlCol="0" anchor="ctr"/>
          <a:lstStyle/>
          <a:p>
            <a:pPr marL="0" indent="0">
              <a:buNone/>
            </a:pPr>
            <a:r>
              <a:rPr lang="en-US" sz="800" b="1" kern="0" spc="80" dirty="0">
                <a:solidFill>
                  <a:srgbClr val="FF5347"/>
                </a:solidFill>
                <a:latin typeface="Roboto" pitchFamily="34" charset="0"/>
                <a:ea typeface="Roboto" pitchFamily="34" charset="-122"/>
                <a:cs typeface="Roboto" pitchFamily="34" charset="-120"/>
              </a:rPr>
              <a:t>APPROACH</a:t>
            </a:r>
            <a:endParaRPr lang="en-US" sz="800" dirty="0"/>
          </a:p>
        </p:txBody>
      </p:sp>
      <p:sp>
        <p:nvSpPr>
          <p:cNvPr id="13" name="Text 9"/>
          <p:cNvSpPr/>
          <p:nvPr/>
        </p:nvSpPr>
        <p:spPr>
          <a:xfrm>
            <a:off x="2516581" y="5952744"/>
            <a:ext cx="1501597" cy="402336"/>
          </a:xfrm>
          <a:prstGeom prst="rect">
            <a:avLst/>
          </a:prstGeom>
          <a:noFill/>
          <a:ln/>
        </p:spPr>
        <p:txBody>
          <a:bodyPr wrap="square" lIns="0" tIns="0" rIns="0" bIns="0" rtlCol="0" anchor="t"/>
          <a:lstStyle/>
          <a:p>
            <a:pPr marL="0" indent="0">
              <a:lnSpc>
                <a:spcPts val="1100"/>
              </a:lnSpc>
              <a:buNone/>
            </a:pPr>
            <a:r>
              <a:rPr lang="en-US" sz="860" dirty="0">
                <a:solidFill>
                  <a:srgbClr val="3F3F3F"/>
                </a:solidFill>
                <a:latin typeface="Roboto" pitchFamily="34" charset="0"/>
                <a:ea typeface="Roboto" pitchFamily="34" charset="-122"/>
                <a:cs typeface="Roboto" pitchFamily="34" charset="-120"/>
              </a:rPr>
              <a:t>Mixed qualitative and quantitative</a:t>
            </a:r>
            <a:endParaRPr lang="en-US" sz="860" dirty="0"/>
          </a:p>
        </p:txBody>
      </p:sp>
      <p:sp>
        <p:nvSpPr>
          <p:cNvPr id="14" name="Shape 10"/>
          <p:cNvSpPr/>
          <p:nvPr/>
        </p:nvSpPr>
        <p:spPr>
          <a:xfrm>
            <a:off x="4274210" y="5669280"/>
            <a:ext cx="1757629" cy="749808"/>
          </a:xfrm>
          <a:prstGeom prst="roundRect">
            <a:avLst>
              <a:gd name="adj" fmla="val 7317"/>
            </a:avLst>
          </a:prstGeom>
          <a:solidFill>
            <a:srgbClr val="FAFAFA"/>
          </a:solidFill>
          <a:ln w="12700">
            <a:solidFill>
              <a:srgbClr val="E2E2E2"/>
            </a:solidFill>
            <a:prstDash val="solid"/>
          </a:ln>
        </p:spPr>
        <p:txBody>
          <a:bodyPr/>
          <a:lstStyle/>
          <a:p>
            <a:endParaRPr lang="en-IN"/>
          </a:p>
        </p:txBody>
      </p:sp>
      <p:sp>
        <p:nvSpPr>
          <p:cNvPr id="15" name="Text 11"/>
          <p:cNvSpPr/>
          <p:nvPr/>
        </p:nvSpPr>
        <p:spPr>
          <a:xfrm>
            <a:off x="4402226" y="5751576"/>
            <a:ext cx="1501597" cy="201168"/>
          </a:xfrm>
          <a:prstGeom prst="rect">
            <a:avLst/>
          </a:prstGeom>
          <a:noFill/>
          <a:ln/>
        </p:spPr>
        <p:txBody>
          <a:bodyPr wrap="square" lIns="0" tIns="0" rIns="0" bIns="0" rtlCol="0" anchor="ctr"/>
          <a:lstStyle/>
          <a:p>
            <a:pPr marL="0" indent="0">
              <a:buNone/>
            </a:pPr>
            <a:r>
              <a:rPr lang="en-US" sz="800" b="1" kern="0" spc="80" dirty="0">
                <a:solidFill>
                  <a:srgbClr val="FF5347"/>
                </a:solidFill>
                <a:latin typeface="Roboto" pitchFamily="34" charset="0"/>
                <a:ea typeface="Roboto" pitchFamily="34" charset="-122"/>
                <a:cs typeface="Roboto" pitchFamily="34" charset="-120"/>
              </a:rPr>
              <a:t>DESIGN</a:t>
            </a:r>
            <a:endParaRPr lang="en-US" sz="800" dirty="0"/>
          </a:p>
        </p:txBody>
      </p:sp>
      <p:sp>
        <p:nvSpPr>
          <p:cNvPr id="16" name="Text 12"/>
          <p:cNvSpPr/>
          <p:nvPr/>
        </p:nvSpPr>
        <p:spPr>
          <a:xfrm>
            <a:off x="4402226" y="5952744"/>
            <a:ext cx="1501597" cy="402336"/>
          </a:xfrm>
          <a:prstGeom prst="rect">
            <a:avLst/>
          </a:prstGeom>
          <a:noFill/>
          <a:ln/>
        </p:spPr>
        <p:txBody>
          <a:bodyPr wrap="square" lIns="0" tIns="0" rIns="0" bIns="0" rtlCol="0" anchor="t"/>
          <a:lstStyle/>
          <a:p>
            <a:pPr marL="0" indent="0">
              <a:lnSpc>
                <a:spcPts val="1100"/>
              </a:lnSpc>
              <a:buNone/>
            </a:pPr>
            <a:r>
              <a:rPr lang="en-US" sz="860" dirty="0">
                <a:solidFill>
                  <a:srgbClr val="3F3F3F"/>
                </a:solidFill>
                <a:latin typeface="Roboto" pitchFamily="34" charset="0"/>
                <a:ea typeface="Roboto" pitchFamily="34" charset="-122"/>
                <a:cs typeface="Roboto" pitchFamily="34" charset="-120"/>
              </a:rPr>
              <a:t>Design Science Research, six stages</a:t>
            </a:r>
            <a:endParaRPr lang="en-US" sz="860" dirty="0"/>
          </a:p>
        </p:txBody>
      </p:sp>
      <p:sp>
        <p:nvSpPr>
          <p:cNvPr id="17" name="Shape 13"/>
          <p:cNvSpPr/>
          <p:nvPr/>
        </p:nvSpPr>
        <p:spPr>
          <a:xfrm>
            <a:off x="6159856" y="5669280"/>
            <a:ext cx="1757629" cy="749808"/>
          </a:xfrm>
          <a:prstGeom prst="roundRect">
            <a:avLst>
              <a:gd name="adj" fmla="val 7317"/>
            </a:avLst>
          </a:prstGeom>
          <a:solidFill>
            <a:srgbClr val="FAFAFA"/>
          </a:solidFill>
          <a:ln w="12700">
            <a:solidFill>
              <a:srgbClr val="E2E2E2"/>
            </a:solidFill>
            <a:prstDash val="solid"/>
          </a:ln>
        </p:spPr>
        <p:txBody>
          <a:bodyPr/>
          <a:lstStyle/>
          <a:p>
            <a:endParaRPr lang="en-IN"/>
          </a:p>
        </p:txBody>
      </p:sp>
      <p:sp>
        <p:nvSpPr>
          <p:cNvPr id="18" name="Text 14"/>
          <p:cNvSpPr/>
          <p:nvPr/>
        </p:nvSpPr>
        <p:spPr>
          <a:xfrm>
            <a:off x="6287872" y="5751576"/>
            <a:ext cx="1501597" cy="201168"/>
          </a:xfrm>
          <a:prstGeom prst="rect">
            <a:avLst/>
          </a:prstGeom>
          <a:noFill/>
          <a:ln/>
        </p:spPr>
        <p:txBody>
          <a:bodyPr wrap="square" lIns="0" tIns="0" rIns="0" bIns="0" rtlCol="0" anchor="ctr"/>
          <a:lstStyle/>
          <a:p>
            <a:pPr marL="0" indent="0">
              <a:buNone/>
            </a:pPr>
            <a:r>
              <a:rPr lang="en-US" sz="800" b="1" kern="0" spc="80" dirty="0">
                <a:solidFill>
                  <a:srgbClr val="FF5347"/>
                </a:solidFill>
                <a:latin typeface="Roboto" pitchFamily="34" charset="0"/>
                <a:ea typeface="Roboto" pitchFamily="34" charset="-122"/>
                <a:cs typeface="Roboto" pitchFamily="34" charset="-120"/>
              </a:rPr>
              <a:t>METHOD</a:t>
            </a:r>
            <a:endParaRPr lang="en-US" sz="800" dirty="0"/>
          </a:p>
        </p:txBody>
      </p:sp>
      <p:sp>
        <p:nvSpPr>
          <p:cNvPr id="19" name="Text 15"/>
          <p:cNvSpPr/>
          <p:nvPr/>
        </p:nvSpPr>
        <p:spPr>
          <a:xfrm>
            <a:off x="6287872" y="5952744"/>
            <a:ext cx="1501597" cy="402336"/>
          </a:xfrm>
          <a:prstGeom prst="rect">
            <a:avLst/>
          </a:prstGeom>
          <a:noFill/>
          <a:ln/>
        </p:spPr>
        <p:txBody>
          <a:bodyPr wrap="square" lIns="0" tIns="0" rIns="0" bIns="0" rtlCol="0" anchor="t"/>
          <a:lstStyle/>
          <a:p>
            <a:pPr marL="0" indent="0">
              <a:lnSpc>
                <a:spcPts val="1100"/>
              </a:lnSpc>
              <a:buNone/>
            </a:pPr>
            <a:r>
              <a:rPr lang="en-US" sz="860" dirty="0">
                <a:solidFill>
                  <a:srgbClr val="3F3F3F"/>
                </a:solidFill>
                <a:latin typeface="Roboto" pitchFamily="34" charset="0"/>
                <a:ea typeface="Roboto" pitchFamily="34" charset="-122"/>
                <a:cs typeface="Roboto" pitchFamily="34" charset="-120"/>
              </a:rPr>
              <a:t>Scenario-based systems evaluation</a:t>
            </a:r>
            <a:endParaRPr lang="en-US" sz="860" dirty="0"/>
          </a:p>
        </p:txBody>
      </p:sp>
      <p:sp>
        <p:nvSpPr>
          <p:cNvPr id="20" name="Shape 16"/>
          <p:cNvSpPr/>
          <p:nvPr/>
        </p:nvSpPr>
        <p:spPr>
          <a:xfrm>
            <a:off x="8045501" y="5669280"/>
            <a:ext cx="1757629" cy="749808"/>
          </a:xfrm>
          <a:prstGeom prst="roundRect">
            <a:avLst>
              <a:gd name="adj" fmla="val 7317"/>
            </a:avLst>
          </a:prstGeom>
          <a:solidFill>
            <a:srgbClr val="FAFAFA"/>
          </a:solidFill>
          <a:ln w="12700">
            <a:solidFill>
              <a:srgbClr val="E2E2E2"/>
            </a:solidFill>
            <a:prstDash val="solid"/>
          </a:ln>
        </p:spPr>
        <p:txBody>
          <a:bodyPr/>
          <a:lstStyle/>
          <a:p>
            <a:endParaRPr lang="en-IN"/>
          </a:p>
        </p:txBody>
      </p:sp>
      <p:sp>
        <p:nvSpPr>
          <p:cNvPr id="21" name="Text 17"/>
          <p:cNvSpPr/>
          <p:nvPr/>
        </p:nvSpPr>
        <p:spPr>
          <a:xfrm>
            <a:off x="8173517" y="5751576"/>
            <a:ext cx="1501597" cy="201168"/>
          </a:xfrm>
          <a:prstGeom prst="rect">
            <a:avLst/>
          </a:prstGeom>
          <a:noFill/>
          <a:ln/>
        </p:spPr>
        <p:txBody>
          <a:bodyPr wrap="square" lIns="0" tIns="0" rIns="0" bIns="0" rtlCol="0" anchor="ctr"/>
          <a:lstStyle/>
          <a:p>
            <a:pPr marL="0" indent="0">
              <a:buNone/>
            </a:pPr>
            <a:r>
              <a:rPr lang="en-US" sz="800" b="1" kern="0" spc="80" dirty="0">
                <a:solidFill>
                  <a:srgbClr val="FF5347"/>
                </a:solidFill>
                <a:latin typeface="Roboto" pitchFamily="34" charset="0"/>
                <a:ea typeface="Roboto" pitchFamily="34" charset="-122"/>
                <a:cs typeface="Roboto" pitchFamily="34" charset="-120"/>
              </a:rPr>
              <a:t>DATA SOURCES</a:t>
            </a:r>
            <a:endParaRPr lang="en-US" sz="800" dirty="0"/>
          </a:p>
        </p:txBody>
      </p:sp>
      <p:sp>
        <p:nvSpPr>
          <p:cNvPr id="22" name="Text 18"/>
          <p:cNvSpPr/>
          <p:nvPr/>
        </p:nvSpPr>
        <p:spPr>
          <a:xfrm>
            <a:off x="8173517" y="5952744"/>
            <a:ext cx="1501597" cy="402336"/>
          </a:xfrm>
          <a:prstGeom prst="rect">
            <a:avLst/>
          </a:prstGeom>
          <a:noFill/>
          <a:ln/>
        </p:spPr>
        <p:txBody>
          <a:bodyPr wrap="square" lIns="0" tIns="0" rIns="0" bIns="0" rtlCol="0" anchor="t"/>
          <a:lstStyle/>
          <a:p>
            <a:pPr marL="0" indent="0">
              <a:lnSpc>
                <a:spcPts val="1100"/>
              </a:lnSpc>
              <a:buNone/>
            </a:pPr>
            <a:r>
              <a:rPr lang="en-US" sz="860" dirty="0">
                <a:solidFill>
                  <a:srgbClr val="3F3F3F"/>
                </a:solidFill>
                <a:latin typeface="Roboto" pitchFamily="34" charset="0"/>
                <a:ea typeface="Roboto" pitchFamily="34" charset="-122"/>
                <a:cs typeface="Roboto" pitchFamily="34" charset="-120"/>
              </a:rPr>
              <a:t>Industry telemetry; breach filings</a:t>
            </a:r>
            <a:endParaRPr lang="en-US" sz="860" dirty="0"/>
          </a:p>
        </p:txBody>
      </p:sp>
      <p:sp>
        <p:nvSpPr>
          <p:cNvPr id="23" name="Shape 19"/>
          <p:cNvSpPr/>
          <p:nvPr/>
        </p:nvSpPr>
        <p:spPr>
          <a:xfrm>
            <a:off x="9931146" y="5669280"/>
            <a:ext cx="1757629" cy="749808"/>
          </a:xfrm>
          <a:prstGeom prst="roundRect">
            <a:avLst>
              <a:gd name="adj" fmla="val 7317"/>
            </a:avLst>
          </a:prstGeom>
          <a:solidFill>
            <a:srgbClr val="FAFAFA"/>
          </a:solidFill>
          <a:ln w="12700">
            <a:solidFill>
              <a:srgbClr val="E2E2E2"/>
            </a:solidFill>
            <a:prstDash val="solid"/>
          </a:ln>
        </p:spPr>
        <p:txBody>
          <a:bodyPr/>
          <a:lstStyle/>
          <a:p>
            <a:endParaRPr lang="en-IN"/>
          </a:p>
        </p:txBody>
      </p:sp>
      <p:sp>
        <p:nvSpPr>
          <p:cNvPr id="24" name="Text 20"/>
          <p:cNvSpPr/>
          <p:nvPr/>
        </p:nvSpPr>
        <p:spPr>
          <a:xfrm>
            <a:off x="10059162" y="5751576"/>
            <a:ext cx="1501597" cy="201168"/>
          </a:xfrm>
          <a:prstGeom prst="rect">
            <a:avLst/>
          </a:prstGeom>
          <a:noFill/>
          <a:ln/>
        </p:spPr>
        <p:txBody>
          <a:bodyPr wrap="square" lIns="0" tIns="0" rIns="0" bIns="0" rtlCol="0" anchor="ctr"/>
          <a:lstStyle/>
          <a:p>
            <a:pPr marL="0" indent="0">
              <a:buNone/>
            </a:pPr>
            <a:r>
              <a:rPr lang="en-US" sz="800" b="1" kern="0" spc="80" dirty="0">
                <a:solidFill>
                  <a:srgbClr val="FF5347"/>
                </a:solidFill>
                <a:latin typeface="Roboto" pitchFamily="34" charset="0"/>
                <a:ea typeface="Roboto" pitchFamily="34" charset="-122"/>
                <a:cs typeface="Roboto" pitchFamily="34" charset="-120"/>
              </a:rPr>
              <a:t>ETHICS</a:t>
            </a:r>
            <a:endParaRPr lang="en-US" sz="800" dirty="0"/>
          </a:p>
        </p:txBody>
      </p:sp>
      <p:sp>
        <p:nvSpPr>
          <p:cNvPr id="25" name="Text 21"/>
          <p:cNvSpPr/>
          <p:nvPr/>
        </p:nvSpPr>
        <p:spPr>
          <a:xfrm>
            <a:off x="10059162" y="5952744"/>
            <a:ext cx="1501597" cy="402336"/>
          </a:xfrm>
          <a:prstGeom prst="rect">
            <a:avLst/>
          </a:prstGeom>
          <a:noFill/>
          <a:ln/>
        </p:spPr>
        <p:txBody>
          <a:bodyPr wrap="square" lIns="0" tIns="0" rIns="0" bIns="0" rtlCol="0" anchor="t"/>
          <a:lstStyle/>
          <a:p>
            <a:pPr marL="0" indent="0">
              <a:lnSpc>
                <a:spcPts val="1100"/>
              </a:lnSpc>
              <a:buNone/>
            </a:pPr>
            <a:r>
              <a:rPr lang="en-US" sz="860" dirty="0">
                <a:solidFill>
                  <a:srgbClr val="3F3F3F"/>
                </a:solidFill>
                <a:latin typeface="Roboto" pitchFamily="34" charset="0"/>
                <a:ea typeface="Roboto" pitchFamily="34" charset="-122"/>
                <a:cs typeface="Roboto" pitchFamily="34" charset="-120"/>
              </a:rPr>
              <a:t>No participants; no live systems probed</a:t>
            </a:r>
            <a:endParaRPr lang="en-US" sz="860" dirty="0"/>
          </a:p>
        </p:txBody>
      </p:sp>
      <p:pic>
        <p:nvPicPr>
          <p:cNvPr id="31" name="Picture 30">
            <a:extLst>
              <a:ext uri="{FF2B5EF4-FFF2-40B4-BE49-F238E27FC236}">
                <a16:creationId xmlns:a16="http://schemas.microsoft.com/office/drawing/2014/main" id="{701561D8-7156-DF72-41AB-5F050D3BB1A2}"/>
              </a:ext>
            </a:extLst>
          </p:cNvPr>
          <p:cNvPicPr>
            <a:picLocks noChangeAspect="1"/>
          </p:cNvPicPr>
          <p:nvPr/>
        </p:nvPicPr>
        <p:blipFill>
          <a:blip r:embed="rId4"/>
          <a:stretch>
            <a:fillRect/>
          </a:stretch>
        </p:blipFill>
        <p:spPr>
          <a:xfrm>
            <a:off x="2103322" y="1518392"/>
            <a:ext cx="7571792" cy="352984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100" b="1" dirty="0">
                <a:solidFill>
                  <a:srgbClr val="1A1A1A"/>
                </a:solidFill>
                <a:latin typeface="Roboto" pitchFamily="34" charset="0"/>
                <a:ea typeface="Roboto" pitchFamily="34" charset="-122"/>
                <a:cs typeface="Roboto" pitchFamily="34" charset="-120"/>
              </a:rPr>
              <a:t>The Proposed Artefact — Four-Stage Workflow</a:t>
            </a:r>
            <a:endParaRPr lang="en-US" sz="21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8</a:t>
            </a:r>
            <a:endParaRPr lang="en-US" sz="1000" dirty="0"/>
          </a:p>
        </p:txBody>
      </p:sp>
      <p:sp>
        <p:nvSpPr>
          <p:cNvPr id="6" name="Shape 3"/>
          <p:cNvSpPr/>
          <p:nvPr/>
        </p:nvSpPr>
        <p:spPr>
          <a:xfrm>
            <a:off x="502920" y="1243584"/>
            <a:ext cx="384048" cy="384048"/>
          </a:xfrm>
          <a:prstGeom prst="roundRect">
            <a:avLst>
              <a:gd name="adj" fmla="val 11905"/>
            </a:avLst>
          </a:prstGeom>
          <a:solidFill>
            <a:srgbClr val="FF5347"/>
          </a:solidFill>
          <a:ln/>
        </p:spPr>
        <p:txBody>
          <a:bodyPr/>
          <a:lstStyle/>
          <a:p>
            <a:endParaRPr lang="en-IN"/>
          </a:p>
        </p:txBody>
      </p:sp>
      <p:sp>
        <p:nvSpPr>
          <p:cNvPr id="7" name="Text 4"/>
          <p:cNvSpPr/>
          <p:nvPr/>
        </p:nvSpPr>
        <p:spPr>
          <a:xfrm>
            <a:off x="502920" y="1243584"/>
            <a:ext cx="384048" cy="384048"/>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1</a:t>
            </a:r>
            <a:endParaRPr lang="en-US" sz="1100" dirty="0"/>
          </a:p>
        </p:txBody>
      </p:sp>
      <p:sp>
        <p:nvSpPr>
          <p:cNvPr id="8" name="Text 5"/>
          <p:cNvSpPr/>
          <p:nvPr/>
        </p:nvSpPr>
        <p:spPr>
          <a:xfrm>
            <a:off x="1033272" y="1225296"/>
            <a:ext cx="6035040" cy="256032"/>
          </a:xfrm>
          <a:prstGeom prst="rect">
            <a:avLst/>
          </a:prstGeom>
          <a:noFill/>
          <a:ln/>
        </p:spPr>
        <p:txBody>
          <a:bodyPr wrap="square" lIns="0" tIns="0" rIns="0" bIns="0" rtlCol="0" anchor="ctr"/>
          <a:lstStyle/>
          <a:p>
            <a:pPr marL="0" indent="0">
              <a:buNone/>
            </a:pPr>
            <a:r>
              <a:rPr lang="en-US" sz="1250" b="1" dirty="0">
                <a:solidFill>
                  <a:srgbClr val="1A1A1A"/>
                </a:solidFill>
                <a:latin typeface="Roboto" pitchFamily="34" charset="0"/>
                <a:ea typeface="Roboto" pitchFamily="34" charset="-122"/>
                <a:cs typeface="Roboto" pitchFamily="34" charset="-120"/>
              </a:rPr>
              <a:t>Input</a:t>
            </a:r>
            <a:endParaRPr lang="en-US" sz="1250" dirty="0"/>
          </a:p>
        </p:txBody>
      </p:sp>
      <p:sp>
        <p:nvSpPr>
          <p:cNvPr id="9" name="Text 6"/>
          <p:cNvSpPr/>
          <p:nvPr/>
        </p:nvSpPr>
        <p:spPr>
          <a:xfrm>
            <a:off x="1033272" y="1517904"/>
            <a:ext cx="6035040" cy="658368"/>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Cloud service type, service class level, IAM configuration and known CVSS v4.0 vulnerabilities.</a:t>
            </a:r>
            <a:endParaRPr lang="en-US" sz="1040" dirty="0"/>
          </a:p>
        </p:txBody>
      </p:sp>
      <p:sp>
        <p:nvSpPr>
          <p:cNvPr id="10" name="Shape 7"/>
          <p:cNvSpPr/>
          <p:nvPr/>
        </p:nvSpPr>
        <p:spPr>
          <a:xfrm>
            <a:off x="502920" y="2304288"/>
            <a:ext cx="384048" cy="384048"/>
          </a:xfrm>
          <a:prstGeom prst="roundRect">
            <a:avLst>
              <a:gd name="adj" fmla="val 11905"/>
            </a:avLst>
          </a:prstGeom>
          <a:solidFill>
            <a:srgbClr val="FF5347"/>
          </a:solidFill>
          <a:ln/>
        </p:spPr>
        <p:txBody>
          <a:bodyPr/>
          <a:lstStyle/>
          <a:p>
            <a:endParaRPr lang="en-IN"/>
          </a:p>
        </p:txBody>
      </p:sp>
      <p:sp>
        <p:nvSpPr>
          <p:cNvPr id="11" name="Text 8"/>
          <p:cNvSpPr/>
          <p:nvPr/>
        </p:nvSpPr>
        <p:spPr>
          <a:xfrm>
            <a:off x="502920" y="2304288"/>
            <a:ext cx="384048" cy="384048"/>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2</a:t>
            </a:r>
            <a:endParaRPr lang="en-US" sz="1100" dirty="0"/>
          </a:p>
        </p:txBody>
      </p:sp>
      <p:sp>
        <p:nvSpPr>
          <p:cNvPr id="12" name="Text 9"/>
          <p:cNvSpPr/>
          <p:nvPr/>
        </p:nvSpPr>
        <p:spPr>
          <a:xfrm>
            <a:off x="1033272" y="2286000"/>
            <a:ext cx="6035040" cy="256032"/>
          </a:xfrm>
          <a:prstGeom prst="rect">
            <a:avLst/>
          </a:prstGeom>
          <a:noFill/>
          <a:ln/>
        </p:spPr>
        <p:txBody>
          <a:bodyPr wrap="square" lIns="0" tIns="0" rIns="0" bIns="0" rtlCol="0" anchor="ctr"/>
          <a:lstStyle/>
          <a:p>
            <a:pPr marL="0" indent="0">
              <a:buNone/>
            </a:pPr>
            <a:r>
              <a:rPr lang="en-US" sz="1250" b="1" dirty="0">
                <a:solidFill>
                  <a:srgbClr val="1A1A1A"/>
                </a:solidFill>
                <a:latin typeface="Roboto" pitchFamily="34" charset="0"/>
                <a:ea typeface="Roboto" pitchFamily="34" charset="-122"/>
                <a:cs typeface="Roboto" pitchFamily="34" charset="-120"/>
              </a:rPr>
              <a:t>Processing</a:t>
            </a:r>
            <a:endParaRPr lang="en-US" sz="1250" dirty="0"/>
          </a:p>
        </p:txBody>
      </p:sp>
      <p:sp>
        <p:nvSpPr>
          <p:cNvPr id="13" name="Text 10"/>
          <p:cNvSpPr/>
          <p:nvPr/>
        </p:nvSpPr>
        <p:spPr>
          <a:xfrm>
            <a:off x="1033272" y="2578608"/>
            <a:ext cx="6035040" cy="658368"/>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Two chained steps — responsibility attribution by rule-based heuristics, then compliance validation against NIS2 and the EU AI Act.</a:t>
            </a:r>
            <a:endParaRPr lang="en-US" sz="1040" dirty="0"/>
          </a:p>
        </p:txBody>
      </p:sp>
      <p:sp>
        <p:nvSpPr>
          <p:cNvPr id="14" name="Shape 11"/>
          <p:cNvSpPr/>
          <p:nvPr/>
        </p:nvSpPr>
        <p:spPr>
          <a:xfrm>
            <a:off x="502920" y="3364992"/>
            <a:ext cx="384048" cy="384048"/>
          </a:xfrm>
          <a:prstGeom prst="roundRect">
            <a:avLst>
              <a:gd name="adj" fmla="val 11905"/>
            </a:avLst>
          </a:prstGeom>
          <a:solidFill>
            <a:srgbClr val="FF5347"/>
          </a:solidFill>
          <a:ln/>
        </p:spPr>
        <p:txBody>
          <a:bodyPr/>
          <a:lstStyle/>
          <a:p>
            <a:endParaRPr lang="en-IN"/>
          </a:p>
        </p:txBody>
      </p:sp>
      <p:sp>
        <p:nvSpPr>
          <p:cNvPr id="15" name="Text 12"/>
          <p:cNvSpPr/>
          <p:nvPr/>
        </p:nvSpPr>
        <p:spPr>
          <a:xfrm>
            <a:off x="502920" y="3364992"/>
            <a:ext cx="384048" cy="384048"/>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3</a:t>
            </a:r>
            <a:endParaRPr lang="en-US" sz="1100" dirty="0"/>
          </a:p>
        </p:txBody>
      </p:sp>
      <p:sp>
        <p:nvSpPr>
          <p:cNvPr id="16" name="Text 13"/>
          <p:cNvSpPr/>
          <p:nvPr/>
        </p:nvSpPr>
        <p:spPr>
          <a:xfrm>
            <a:off x="1033272" y="3346704"/>
            <a:ext cx="6035040" cy="256032"/>
          </a:xfrm>
          <a:prstGeom prst="rect">
            <a:avLst/>
          </a:prstGeom>
          <a:noFill/>
          <a:ln/>
        </p:spPr>
        <p:txBody>
          <a:bodyPr wrap="square" lIns="0" tIns="0" rIns="0" bIns="0" rtlCol="0" anchor="ctr"/>
          <a:lstStyle/>
          <a:p>
            <a:pPr marL="0" indent="0">
              <a:buNone/>
            </a:pPr>
            <a:r>
              <a:rPr lang="en-US" sz="1250" b="1" dirty="0">
                <a:solidFill>
                  <a:srgbClr val="1A1A1A"/>
                </a:solidFill>
                <a:latin typeface="Roboto" pitchFamily="34" charset="0"/>
                <a:ea typeface="Roboto" pitchFamily="34" charset="-122"/>
                <a:cs typeface="Roboto" pitchFamily="34" charset="-120"/>
              </a:rPr>
              <a:t>Identity Graph Analysis</a:t>
            </a:r>
            <a:endParaRPr lang="en-US" sz="1250" dirty="0"/>
          </a:p>
        </p:txBody>
      </p:sp>
      <p:sp>
        <p:nvSpPr>
          <p:cNvPr id="17" name="Text 14"/>
          <p:cNvSpPr/>
          <p:nvPr/>
        </p:nvSpPr>
        <p:spPr>
          <a:xfrm>
            <a:off x="1033272" y="3639312"/>
            <a:ext cx="6035040" cy="658368"/>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Nodes are cloud resources, IAM roles and exposed API endpoints; chained edges expose toxic combinations forming a real attack path.</a:t>
            </a:r>
            <a:endParaRPr lang="en-US" sz="1040" dirty="0"/>
          </a:p>
        </p:txBody>
      </p:sp>
      <p:sp>
        <p:nvSpPr>
          <p:cNvPr id="18" name="Shape 15"/>
          <p:cNvSpPr/>
          <p:nvPr/>
        </p:nvSpPr>
        <p:spPr>
          <a:xfrm>
            <a:off x="502920" y="4425696"/>
            <a:ext cx="384048" cy="384048"/>
          </a:xfrm>
          <a:prstGeom prst="roundRect">
            <a:avLst>
              <a:gd name="adj" fmla="val 11905"/>
            </a:avLst>
          </a:prstGeom>
          <a:solidFill>
            <a:srgbClr val="FF5347"/>
          </a:solidFill>
          <a:ln/>
        </p:spPr>
        <p:txBody>
          <a:bodyPr/>
          <a:lstStyle/>
          <a:p>
            <a:endParaRPr lang="en-IN"/>
          </a:p>
        </p:txBody>
      </p:sp>
      <p:sp>
        <p:nvSpPr>
          <p:cNvPr id="19" name="Text 16"/>
          <p:cNvSpPr/>
          <p:nvPr/>
        </p:nvSpPr>
        <p:spPr>
          <a:xfrm>
            <a:off x="502920" y="4425696"/>
            <a:ext cx="384048" cy="384048"/>
          </a:xfrm>
          <a:prstGeom prst="rect">
            <a:avLst/>
          </a:prstGeom>
          <a:noFill/>
          <a:ln/>
        </p:spPr>
        <p:txBody>
          <a:bodyPr wrap="square" lIns="0" tIns="0" rIns="0" bIns="0" rtlCol="0" anchor="ctr"/>
          <a:lstStyle/>
          <a:p>
            <a:pPr marL="0" indent="0" algn="ctr">
              <a:buNone/>
            </a:pPr>
            <a:r>
              <a:rPr lang="en-US" sz="1100" b="1" dirty="0">
                <a:solidFill>
                  <a:srgbClr val="FFFFFF"/>
                </a:solidFill>
                <a:latin typeface="Roboto" pitchFamily="34" charset="0"/>
                <a:ea typeface="Roboto" pitchFamily="34" charset="-122"/>
                <a:cs typeface="Roboto" pitchFamily="34" charset="-120"/>
              </a:rPr>
              <a:t>4</a:t>
            </a:r>
            <a:endParaRPr lang="en-US" sz="1100" dirty="0"/>
          </a:p>
        </p:txBody>
      </p:sp>
      <p:sp>
        <p:nvSpPr>
          <p:cNvPr id="20" name="Text 17"/>
          <p:cNvSpPr/>
          <p:nvPr/>
        </p:nvSpPr>
        <p:spPr>
          <a:xfrm>
            <a:off x="1033272" y="4407408"/>
            <a:ext cx="6035040" cy="256032"/>
          </a:xfrm>
          <a:prstGeom prst="rect">
            <a:avLst/>
          </a:prstGeom>
          <a:noFill/>
          <a:ln/>
        </p:spPr>
        <p:txBody>
          <a:bodyPr wrap="square" lIns="0" tIns="0" rIns="0" bIns="0" rtlCol="0" anchor="ctr"/>
          <a:lstStyle/>
          <a:p>
            <a:pPr marL="0" indent="0">
              <a:buNone/>
            </a:pPr>
            <a:r>
              <a:rPr lang="en-US" sz="1250" b="1" dirty="0">
                <a:solidFill>
                  <a:srgbClr val="1A1A1A"/>
                </a:solidFill>
                <a:latin typeface="Roboto" pitchFamily="34" charset="0"/>
                <a:ea typeface="Roboto" pitchFamily="34" charset="-122"/>
                <a:cs typeface="Roboto" pitchFamily="34" charset="-120"/>
              </a:rPr>
              <a:t>Output</a:t>
            </a:r>
            <a:endParaRPr lang="en-US" sz="1250" dirty="0"/>
          </a:p>
        </p:txBody>
      </p:sp>
      <p:sp>
        <p:nvSpPr>
          <p:cNvPr id="21" name="Text 18"/>
          <p:cNvSpPr/>
          <p:nvPr/>
        </p:nvSpPr>
        <p:spPr>
          <a:xfrm>
            <a:off x="1033272" y="4700016"/>
            <a:ext cx="6035040" cy="658368"/>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Tenant-versus-provider risk summary, ranked risk prioritisation, and a table of prioritised remediation tasks.</a:t>
            </a:r>
            <a:endParaRPr lang="en-US" sz="1040" dirty="0"/>
          </a:p>
        </p:txBody>
      </p:sp>
      <p:sp>
        <p:nvSpPr>
          <p:cNvPr id="22" name="Shape 19"/>
          <p:cNvSpPr/>
          <p:nvPr/>
        </p:nvSpPr>
        <p:spPr>
          <a:xfrm>
            <a:off x="502920" y="5504688"/>
            <a:ext cx="6638544" cy="914400"/>
          </a:xfrm>
          <a:prstGeom prst="roundRect">
            <a:avLst>
              <a:gd name="adj" fmla="val 6000"/>
            </a:avLst>
          </a:prstGeom>
          <a:solidFill>
            <a:srgbClr val="FFEDEB"/>
          </a:solidFill>
          <a:ln w="12700">
            <a:solidFill>
              <a:srgbClr val="FF8A80"/>
            </a:solidFill>
            <a:prstDash val="solid"/>
          </a:ln>
        </p:spPr>
        <p:txBody>
          <a:bodyPr/>
          <a:lstStyle/>
          <a:p>
            <a:endParaRPr lang="en-IN"/>
          </a:p>
        </p:txBody>
      </p:sp>
      <p:sp>
        <p:nvSpPr>
          <p:cNvPr id="23" name="Text 20"/>
          <p:cNvSpPr/>
          <p:nvPr/>
        </p:nvSpPr>
        <p:spPr>
          <a:xfrm>
            <a:off x="740664" y="5632704"/>
            <a:ext cx="27432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CORE CLAIM</a:t>
            </a:r>
            <a:endParaRPr lang="en-US" sz="900" dirty="0"/>
          </a:p>
        </p:txBody>
      </p:sp>
      <p:sp>
        <p:nvSpPr>
          <p:cNvPr id="24" name="Text 21"/>
          <p:cNvSpPr/>
          <p:nvPr/>
        </p:nvSpPr>
        <p:spPr>
          <a:xfrm>
            <a:off x="740664" y="5870448"/>
            <a:ext cx="6163056" cy="438912"/>
          </a:xfrm>
          <a:prstGeom prst="rect">
            <a:avLst/>
          </a:prstGeom>
          <a:noFill/>
          <a:ln/>
        </p:spPr>
        <p:txBody>
          <a:bodyPr wrap="square" lIns="0" tIns="0" rIns="0" bIns="0" rtlCol="0" anchor="t"/>
          <a:lstStyle/>
          <a:p>
            <a:pPr marL="0" indent="0">
              <a:lnSpc>
                <a:spcPts val="1500"/>
              </a:lnSpc>
              <a:buNone/>
            </a:pPr>
            <a:r>
              <a:rPr lang="en-US" sz="1040" dirty="0">
                <a:solidFill>
                  <a:srgbClr val="1A1A1A"/>
                </a:solidFill>
                <a:latin typeface="Roboto" pitchFamily="34" charset="0"/>
                <a:ea typeface="Roboto" pitchFamily="34" charset="-122"/>
                <a:cs typeface="Roboto" pitchFamily="34" charset="-120"/>
              </a:rPr>
              <a:t>An internet-accessible serverless function holding excessive permissions is a real attack path — a truth that a CVSS score alone does not express [5].</a:t>
            </a:r>
            <a:endParaRPr lang="en-US" sz="1040" dirty="0"/>
          </a:p>
        </p:txBody>
      </p:sp>
      <p:pic>
        <p:nvPicPr>
          <p:cNvPr id="25" name="Image 1" descr="/home/claude/work/figs/o_fig3.png"/>
          <p:cNvPicPr>
            <a:picLocks noChangeAspect="1"/>
          </p:cNvPicPr>
          <p:nvPr/>
        </p:nvPicPr>
        <p:blipFill>
          <a:blip r:embed="rId4"/>
          <a:stretch>
            <a:fillRect/>
          </a:stretch>
        </p:blipFill>
        <p:spPr>
          <a:xfrm>
            <a:off x="7644384" y="1152144"/>
            <a:ext cx="4069080" cy="4479392"/>
          </a:xfrm>
          <a:prstGeom prst="rect">
            <a:avLst/>
          </a:prstGeom>
        </p:spPr>
      </p:pic>
      <p:sp>
        <p:nvSpPr>
          <p:cNvPr id="26" name="Text 22"/>
          <p:cNvSpPr/>
          <p:nvPr/>
        </p:nvSpPr>
        <p:spPr>
          <a:xfrm>
            <a:off x="7644384" y="5704688"/>
            <a:ext cx="4069080" cy="274320"/>
          </a:xfrm>
          <a:prstGeom prst="rect">
            <a:avLst/>
          </a:prstGeom>
          <a:noFill/>
          <a:ln/>
        </p:spPr>
        <p:txBody>
          <a:bodyPr wrap="square" lIns="0" tIns="0" rIns="0" bIns="0" rtlCol="0" anchor="t"/>
          <a:lstStyle/>
          <a:p>
            <a:pPr marL="0" indent="0" algn="l">
              <a:buNone/>
            </a:pPr>
            <a:r>
              <a:rPr lang="en-US" sz="900" i="1" dirty="0">
                <a:solidFill>
                  <a:srgbClr val="6B6B6B"/>
                </a:solidFill>
                <a:latin typeface="Roboto" pitchFamily="34" charset="0"/>
                <a:ea typeface="Roboto" pitchFamily="34" charset="-122"/>
                <a:cs typeface="Roboto" pitchFamily="34" charset="-120"/>
              </a:rPr>
              <a:t>Figure 3.1: The artefact's four-stage workflow. (Source: Author, 2026)</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Project Planning and Resources</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9</a:t>
            </a:r>
            <a:endParaRPr lang="en-US" sz="1000" dirty="0"/>
          </a:p>
        </p:txBody>
      </p:sp>
      <p:pic>
        <p:nvPicPr>
          <p:cNvPr id="6" name="Image 1" descr="/home/claude/work/figs/o_fig5.png"/>
          <p:cNvPicPr>
            <a:picLocks noChangeAspect="1"/>
          </p:cNvPicPr>
          <p:nvPr/>
        </p:nvPicPr>
        <p:blipFill>
          <a:blip r:embed="rId4"/>
          <a:stretch>
            <a:fillRect/>
          </a:stretch>
        </p:blipFill>
        <p:spPr>
          <a:xfrm>
            <a:off x="502920" y="1152144"/>
            <a:ext cx="7132320" cy="4048774"/>
          </a:xfrm>
          <a:prstGeom prst="rect">
            <a:avLst/>
          </a:prstGeom>
        </p:spPr>
      </p:pic>
      <p:sp>
        <p:nvSpPr>
          <p:cNvPr id="7" name="Text 3"/>
          <p:cNvSpPr/>
          <p:nvPr/>
        </p:nvSpPr>
        <p:spPr>
          <a:xfrm>
            <a:off x="502920" y="5292358"/>
            <a:ext cx="7132320" cy="274320"/>
          </a:xfrm>
          <a:prstGeom prst="rect">
            <a:avLst/>
          </a:prstGeom>
          <a:noFill/>
          <a:ln/>
        </p:spPr>
        <p:txBody>
          <a:bodyPr wrap="square" lIns="0" tIns="0" rIns="0" bIns="0" rtlCol="0" anchor="t"/>
          <a:lstStyle/>
          <a:p>
            <a:pPr marL="0" indent="0" algn="l">
              <a:buNone/>
            </a:pPr>
            <a:r>
              <a:rPr lang="en-US" sz="900" i="1" dirty="0">
                <a:solidFill>
                  <a:srgbClr val="6B6B6B"/>
                </a:solidFill>
                <a:latin typeface="Roboto" pitchFamily="34" charset="0"/>
                <a:ea typeface="Roboto" pitchFamily="34" charset="-122"/>
                <a:cs typeface="Roboto" pitchFamily="34" charset="-120"/>
              </a:rPr>
              <a:t>Figure 5.1: Six-month project timeline, corresponding to Table 5.1 of the proposal. (Source: Author, 2026)</a:t>
            </a:r>
            <a:endParaRPr lang="en-US" sz="900" dirty="0"/>
          </a:p>
        </p:txBody>
      </p:sp>
      <p:sp>
        <p:nvSpPr>
          <p:cNvPr id="8" name="Shape 4"/>
          <p:cNvSpPr/>
          <p:nvPr/>
        </p:nvSpPr>
        <p:spPr>
          <a:xfrm>
            <a:off x="502920" y="5650992"/>
            <a:ext cx="7132320" cy="786384"/>
          </a:xfrm>
          <a:prstGeom prst="roundRect">
            <a:avLst>
              <a:gd name="adj" fmla="val 6977"/>
            </a:avLst>
          </a:prstGeom>
          <a:solidFill>
            <a:srgbClr val="FFEDEB"/>
          </a:solidFill>
          <a:ln w="12700">
            <a:solidFill>
              <a:srgbClr val="FF8A80"/>
            </a:solidFill>
            <a:prstDash val="solid"/>
          </a:ln>
        </p:spPr>
        <p:txBody>
          <a:bodyPr/>
          <a:lstStyle/>
          <a:p>
            <a:endParaRPr lang="en-IN"/>
          </a:p>
        </p:txBody>
      </p:sp>
      <p:sp>
        <p:nvSpPr>
          <p:cNvPr id="9" name="Text 5"/>
          <p:cNvSpPr/>
          <p:nvPr/>
        </p:nvSpPr>
        <p:spPr>
          <a:xfrm>
            <a:off x="758952" y="5779008"/>
            <a:ext cx="27432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FEASIBILITY</a:t>
            </a:r>
            <a:endParaRPr lang="en-US" sz="900" dirty="0"/>
          </a:p>
        </p:txBody>
      </p:sp>
      <p:sp>
        <p:nvSpPr>
          <p:cNvPr id="10" name="Text 6"/>
          <p:cNvSpPr/>
          <p:nvPr/>
        </p:nvSpPr>
        <p:spPr>
          <a:xfrm>
            <a:off x="758952" y="5998464"/>
            <a:ext cx="6620256" cy="384048"/>
          </a:xfrm>
          <a:prstGeom prst="rect">
            <a:avLst/>
          </a:prstGeom>
          <a:noFill/>
          <a:ln/>
        </p:spPr>
        <p:txBody>
          <a:bodyPr wrap="square" lIns="0" tIns="0" rIns="0" bIns="0" rtlCol="0" anchor="t"/>
          <a:lstStyle/>
          <a:p>
            <a:pPr marL="0" indent="0">
              <a:lnSpc>
                <a:spcPts val="1500"/>
              </a:lnSpc>
              <a:buNone/>
            </a:pPr>
            <a:r>
              <a:rPr lang="en-US" sz="1020" dirty="0">
                <a:solidFill>
                  <a:srgbClr val="1A1A1A"/>
                </a:solidFill>
                <a:latin typeface="Roboto" pitchFamily="34" charset="0"/>
                <a:ea typeface="Roboto" pitchFamily="34" charset="-122"/>
                <a:cs typeface="Roboto" pitchFamily="34" charset="-120"/>
              </a:rPr>
              <a:t>No live cloud infrastructure, GPU resources or human participants are required. Month 5 carries deliberate buffer capacity to absorb overrun from the design and demonstration phases.</a:t>
            </a:r>
            <a:endParaRPr lang="en-US" sz="1020" dirty="0"/>
          </a:p>
        </p:txBody>
      </p:sp>
      <p:sp>
        <p:nvSpPr>
          <p:cNvPr id="11" name="Text 7"/>
          <p:cNvSpPr/>
          <p:nvPr/>
        </p:nvSpPr>
        <p:spPr>
          <a:xfrm>
            <a:off x="7882128" y="1152144"/>
            <a:ext cx="3803904"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RESOURCES REQUIRED (TABLE 3.1)</a:t>
            </a:r>
            <a:endParaRPr lang="en-US" sz="900" dirty="0"/>
          </a:p>
        </p:txBody>
      </p:sp>
      <p:sp>
        <p:nvSpPr>
          <p:cNvPr id="12" name="Shape 8"/>
          <p:cNvSpPr/>
          <p:nvPr/>
        </p:nvSpPr>
        <p:spPr>
          <a:xfrm>
            <a:off x="7882128" y="1463040"/>
            <a:ext cx="3803904" cy="932688"/>
          </a:xfrm>
          <a:prstGeom prst="roundRect">
            <a:avLst>
              <a:gd name="adj" fmla="val 5882"/>
            </a:avLst>
          </a:prstGeom>
          <a:solidFill>
            <a:srgbClr val="FAFAFA"/>
          </a:solidFill>
          <a:ln w="12700">
            <a:solidFill>
              <a:srgbClr val="E2E2E2"/>
            </a:solidFill>
            <a:prstDash val="solid"/>
          </a:ln>
        </p:spPr>
        <p:txBody>
          <a:bodyPr/>
          <a:lstStyle/>
          <a:p>
            <a:endParaRPr lang="en-IN"/>
          </a:p>
        </p:txBody>
      </p:sp>
      <p:sp>
        <p:nvSpPr>
          <p:cNvPr id="13" name="Text 9"/>
          <p:cNvSpPr/>
          <p:nvPr/>
        </p:nvSpPr>
        <p:spPr>
          <a:xfrm>
            <a:off x="8065008" y="1572768"/>
            <a:ext cx="3438144" cy="219456"/>
          </a:xfrm>
          <a:prstGeom prst="rect">
            <a:avLst/>
          </a:prstGeom>
          <a:noFill/>
          <a:ln/>
        </p:spPr>
        <p:txBody>
          <a:bodyPr wrap="square" lIns="0" tIns="0" rIns="0" bIns="0" rtlCol="0" anchor="ctr"/>
          <a:lstStyle/>
          <a:p>
            <a:pPr marL="0" indent="0">
              <a:buNone/>
            </a:pPr>
            <a:r>
              <a:rPr lang="en-US" sz="1000" b="1" dirty="0">
                <a:solidFill>
                  <a:srgbClr val="1A1A1A"/>
                </a:solidFill>
                <a:latin typeface="Roboto" pitchFamily="34" charset="0"/>
                <a:ea typeface="Roboto" pitchFamily="34" charset="-122"/>
                <a:cs typeface="Roboto" pitchFamily="34" charset="-120"/>
              </a:rPr>
              <a:t>Modelling and visualisation</a:t>
            </a:r>
            <a:endParaRPr lang="en-US" sz="1000" dirty="0"/>
          </a:p>
        </p:txBody>
      </p:sp>
      <p:sp>
        <p:nvSpPr>
          <p:cNvPr id="14" name="Text 10"/>
          <p:cNvSpPr/>
          <p:nvPr/>
        </p:nvSpPr>
        <p:spPr>
          <a:xfrm>
            <a:off x="8065008" y="1792224"/>
            <a:ext cx="3438144" cy="512064"/>
          </a:xfrm>
          <a:prstGeom prst="rect">
            <a:avLst/>
          </a:prstGeom>
          <a:noFill/>
          <a:ln/>
        </p:spPr>
        <p:txBody>
          <a:bodyPr wrap="square" lIns="0" tIns="0" rIns="0" bIns="0" rtlCol="0" anchor="t"/>
          <a:lstStyle/>
          <a:p>
            <a:pPr marL="0" indent="0">
              <a:lnSpc>
                <a:spcPts val="1200"/>
              </a:lnSpc>
              <a:buNone/>
            </a:pPr>
            <a:r>
              <a:rPr lang="en-US" sz="880" dirty="0">
                <a:solidFill>
                  <a:srgbClr val="6B6B6B"/>
                </a:solidFill>
                <a:latin typeface="Roboto" pitchFamily="34" charset="0"/>
                <a:ea typeface="Roboto" pitchFamily="34" charset="-122"/>
                <a:cs typeface="Roboto" pitchFamily="34" charset="-120"/>
              </a:rPr>
              <a:t>Microsoft Visio or Lucidchart — framework architecture and identity graphs</a:t>
            </a:r>
            <a:endParaRPr lang="en-US" sz="880" dirty="0"/>
          </a:p>
        </p:txBody>
      </p:sp>
      <p:sp>
        <p:nvSpPr>
          <p:cNvPr id="15" name="Shape 11"/>
          <p:cNvSpPr/>
          <p:nvPr/>
        </p:nvSpPr>
        <p:spPr>
          <a:xfrm>
            <a:off x="7882128" y="2468880"/>
            <a:ext cx="3803904" cy="932688"/>
          </a:xfrm>
          <a:prstGeom prst="roundRect">
            <a:avLst>
              <a:gd name="adj" fmla="val 5882"/>
            </a:avLst>
          </a:prstGeom>
          <a:solidFill>
            <a:srgbClr val="FAFAFA"/>
          </a:solidFill>
          <a:ln w="12700">
            <a:solidFill>
              <a:srgbClr val="E2E2E2"/>
            </a:solidFill>
            <a:prstDash val="solid"/>
          </a:ln>
        </p:spPr>
        <p:txBody>
          <a:bodyPr/>
          <a:lstStyle/>
          <a:p>
            <a:endParaRPr lang="en-IN"/>
          </a:p>
        </p:txBody>
      </p:sp>
      <p:sp>
        <p:nvSpPr>
          <p:cNvPr id="16" name="Text 12"/>
          <p:cNvSpPr/>
          <p:nvPr/>
        </p:nvSpPr>
        <p:spPr>
          <a:xfrm>
            <a:off x="8065008" y="2578608"/>
            <a:ext cx="3438144" cy="219456"/>
          </a:xfrm>
          <a:prstGeom prst="rect">
            <a:avLst/>
          </a:prstGeom>
          <a:noFill/>
          <a:ln/>
        </p:spPr>
        <p:txBody>
          <a:bodyPr wrap="square" lIns="0" tIns="0" rIns="0" bIns="0" rtlCol="0" anchor="ctr"/>
          <a:lstStyle/>
          <a:p>
            <a:pPr marL="0" indent="0">
              <a:buNone/>
            </a:pPr>
            <a:r>
              <a:rPr lang="en-US" sz="1000" b="1" dirty="0">
                <a:solidFill>
                  <a:srgbClr val="1A1A1A"/>
                </a:solidFill>
                <a:latin typeface="Roboto" pitchFamily="34" charset="0"/>
                <a:ea typeface="Roboto" pitchFamily="34" charset="-122"/>
                <a:cs typeface="Roboto" pitchFamily="34" charset="-120"/>
              </a:rPr>
              <a:t>Data analysis</a:t>
            </a:r>
            <a:endParaRPr lang="en-US" sz="1000" dirty="0"/>
          </a:p>
        </p:txBody>
      </p:sp>
      <p:sp>
        <p:nvSpPr>
          <p:cNvPr id="17" name="Text 13"/>
          <p:cNvSpPr/>
          <p:nvPr/>
        </p:nvSpPr>
        <p:spPr>
          <a:xfrm>
            <a:off x="8065008" y="2798064"/>
            <a:ext cx="3438144" cy="512064"/>
          </a:xfrm>
          <a:prstGeom prst="rect">
            <a:avLst/>
          </a:prstGeom>
          <a:noFill/>
          <a:ln/>
        </p:spPr>
        <p:txBody>
          <a:bodyPr wrap="square" lIns="0" tIns="0" rIns="0" bIns="0" rtlCol="0" anchor="t"/>
          <a:lstStyle/>
          <a:p>
            <a:pPr marL="0" indent="0">
              <a:lnSpc>
                <a:spcPts val="1200"/>
              </a:lnSpc>
              <a:buNone/>
            </a:pPr>
            <a:r>
              <a:rPr lang="en-US" sz="880" dirty="0">
                <a:solidFill>
                  <a:srgbClr val="6B6B6B"/>
                </a:solidFill>
                <a:latin typeface="Roboto" pitchFamily="34" charset="0"/>
                <a:ea typeface="Roboto" pitchFamily="34" charset="-122"/>
                <a:cs typeface="Roboto" pitchFamily="34" charset="-120"/>
              </a:rPr>
              <a:t>Python with Pandas for dataset handling; Scikit-learn for threat-data clustering</a:t>
            </a:r>
            <a:endParaRPr lang="en-US" sz="880" dirty="0"/>
          </a:p>
        </p:txBody>
      </p:sp>
      <p:sp>
        <p:nvSpPr>
          <p:cNvPr id="18" name="Shape 14"/>
          <p:cNvSpPr/>
          <p:nvPr/>
        </p:nvSpPr>
        <p:spPr>
          <a:xfrm>
            <a:off x="7882128" y="3474720"/>
            <a:ext cx="3803904" cy="932688"/>
          </a:xfrm>
          <a:prstGeom prst="roundRect">
            <a:avLst>
              <a:gd name="adj" fmla="val 5882"/>
            </a:avLst>
          </a:prstGeom>
          <a:solidFill>
            <a:srgbClr val="FAFAFA"/>
          </a:solidFill>
          <a:ln w="12700">
            <a:solidFill>
              <a:srgbClr val="E2E2E2"/>
            </a:solidFill>
            <a:prstDash val="solid"/>
          </a:ln>
        </p:spPr>
        <p:txBody>
          <a:bodyPr/>
          <a:lstStyle/>
          <a:p>
            <a:endParaRPr lang="en-IN"/>
          </a:p>
        </p:txBody>
      </p:sp>
      <p:sp>
        <p:nvSpPr>
          <p:cNvPr id="19" name="Text 15"/>
          <p:cNvSpPr/>
          <p:nvPr/>
        </p:nvSpPr>
        <p:spPr>
          <a:xfrm>
            <a:off x="8065008" y="3584448"/>
            <a:ext cx="3438144" cy="219456"/>
          </a:xfrm>
          <a:prstGeom prst="rect">
            <a:avLst/>
          </a:prstGeom>
          <a:noFill/>
          <a:ln/>
        </p:spPr>
        <p:txBody>
          <a:bodyPr wrap="square" lIns="0" tIns="0" rIns="0" bIns="0" rtlCol="0" anchor="ctr"/>
          <a:lstStyle/>
          <a:p>
            <a:pPr marL="0" indent="0">
              <a:buNone/>
            </a:pPr>
            <a:r>
              <a:rPr lang="en-US" sz="1000" b="1" dirty="0">
                <a:solidFill>
                  <a:srgbClr val="1A1A1A"/>
                </a:solidFill>
                <a:latin typeface="Roboto" pitchFamily="34" charset="0"/>
                <a:ea typeface="Roboto" pitchFamily="34" charset="-122"/>
                <a:cs typeface="Roboto" pitchFamily="34" charset="-120"/>
              </a:rPr>
              <a:t>Threat modelling</a:t>
            </a:r>
            <a:endParaRPr lang="en-US" sz="1000" dirty="0"/>
          </a:p>
        </p:txBody>
      </p:sp>
      <p:sp>
        <p:nvSpPr>
          <p:cNvPr id="20" name="Text 16"/>
          <p:cNvSpPr/>
          <p:nvPr/>
        </p:nvSpPr>
        <p:spPr>
          <a:xfrm>
            <a:off x="8065008" y="3803904"/>
            <a:ext cx="3438144" cy="512064"/>
          </a:xfrm>
          <a:prstGeom prst="rect">
            <a:avLst/>
          </a:prstGeom>
          <a:noFill/>
          <a:ln/>
        </p:spPr>
        <p:txBody>
          <a:bodyPr wrap="square" lIns="0" tIns="0" rIns="0" bIns="0" rtlCol="0" anchor="t"/>
          <a:lstStyle/>
          <a:p>
            <a:pPr marL="0" indent="0">
              <a:lnSpc>
                <a:spcPts val="1200"/>
              </a:lnSpc>
              <a:buNone/>
            </a:pPr>
            <a:r>
              <a:rPr lang="en-US" sz="880" dirty="0">
                <a:solidFill>
                  <a:srgbClr val="6B6B6B"/>
                </a:solidFill>
                <a:latin typeface="Roboto" pitchFamily="34" charset="0"/>
                <a:ea typeface="Roboto" pitchFamily="34" charset="-122"/>
                <a:cs typeface="Roboto" pitchFamily="34" charset="-120"/>
              </a:rPr>
              <a:t>MITRE ATT&amp;CK Navigator — mapping attacker techniques onto the framework [10]</a:t>
            </a:r>
            <a:endParaRPr lang="en-US" sz="880" dirty="0"/>
          </a:p>
        </p:txBody>
      </p:sp>
      <p:sp>
        <p:nvSpPr>
          <p:cNvPr id="21" name="Shape 17"/>
          <p:cNvSpPr/>
          <p:nvPr/>
        </p:nvSpPr>
        <p:spPr>
          <a:xfrm>
            <a:off x="7882128" y="4480560"/>
            <a:ext cx="3803904" cy="932688"/>
          </a:xfrm>
          <a:prstGeom prst="roundRect">
            <a:avLst>
              <a:gd name="adj" fmla="val 5882"/>
            </a:avLst>
          </a:prstGeom>
          <a:solidFill>
            <a:srgbClr val="FAFAFA"/>
          </a:solidFill>
          <a:ln w="12700">
            <a:solidFill>
              <a:srgbClr val="E2E2E2"/>
            </a:solidFill>
            <a:prstDash val="solid"/>
          </a:ln>
        </p:spPr>
        <p:txBody>
          <a:bodyPr/>
          <a:lstStyle/>
          <a:p>
            <a:endParaRPr lang="en-IN"/>
          </a:p>
        </p:txBody>
      </p:sp>
      <p:sp>
        <p:nvSpPr>
          <p:cNvPr id="22" name="Text 18"/>
          <p:cNvSpPr/>
          <p:nvPr/>
        </p:nvSpPr>
        <p:spPr>
          <a:xfrm>
            <a:off x="8065008" y="4590288"/>
            <a:ext cx="3438144" cy="219456"/>
          </a:xfrm>
          <a:prstGeom prst="rect">
            <a:avLst/>
          </a:prstGeom>
          <a:noFill/>
          <a:ln/>
        </p:spPr>
        <p:txBody>
          <a:bodyPr wrap="square" lIns="0" tIns="0" rIns="0" bIns="0" rtlCol="0" anchor="ctr"/>
          <a:lstStyle/>
          <a:p>
            <a:pPr marL="0" indent="0">
              <a:buNone/>
            </a:pPr>
            <a:r>
              <a:rPr lang="en-US" sz="1000" b="1" dirty="0">
                <a:solidFill>
                  <a:srgbClr val="1A1A1A"/>
                </a:solidFill>
                <a:latin typeface="Roboto" pitchFamily="34" charset="0"/>
                <a:ea typeface="Roboto" pitchFamily="34" charset="-122"/>
                <a:cs typeface="Roboto" pitchFamily="34" charset="-120"/>
              </a:rPr>
              <a:t>Hardware</a:t>
            </a:r>
            <a:endParaRPr lang="en-US" sz="1000" dirty="0"/>
          </a:p>
        </p:txBody>
      </p:sp>
      <p:sp>
        <p:nvSpPr>
          <p:cNvPr id="23" name="Text 19"/>
          <p:cNvSpPr/>
          <p:nvPr/>
        </p:nvSpPr>
        <p:spPr>
          <a:xfrm>
            <a:off x="8065008" y="4809744"/>
            <a:ext cx="3438144" cy="512064"/>
          </a:xfrm>
          <a:prstGeom prst="rect">
            <a:avLst/>
          </a:prstGeom>
          <a:noFill/>
          <a:ln/>
        </p:spPr>
        <p:txBody>
          <a:bodyPr wrap="square" lIns="0" tIns="0" rIns="0" bIns="0" rtlCol="0" anchor="t"/>
          <a:lstStyle/>
          <a:p>
            <a:pPr marL="0" indent="0">
              <a:lnSpc>
                <a:spcPts val="1200"/>
              </a:lnSpc>
              <a:buNone/>
            </a:pPr>
            <a:r>
              <a:rPr lang="en-US" sz="880" dirty="0">
                <a:solidFill>
                  <a:srgbClr val="6B6B6B"/>
                </a:solidFill>
                <a:latin typeface="Roboto" pitchFamily="34" charset="0"/>
                <a:ea typeface="Roboto" pitchFamily="34" charset="-122"/>
                <a:cs typeface="Roboto" pitchFamily="34" charset="-120"/>
              </a:rPr>
              <a:t>Standard academic laptop, minimum 16 GB RAM, multi-core CPU</a:t>
            </a:r>
            <a:endParaRPr lang="en-US" sz="880" dirty="0"/>
          </a:p>
        </p:txBody>
      </p:sp>
      <p:sp>
        <p:nvSpPr>
          <p:cNvPr id="24" name="Shape 20"/>
          <p:cNvSpPr/>
          <p:nvPr/>
        </p:nvSpPr>
        <p:spPr>
          <a:xfrm>
            <a:off x="7882128" y="5486400"/>
            <a:ext cx="3803904" cy="932688"/>
          </a:xfrm>
          <a:prstGeom prst="roundRect">
            <a:avLst>
              <a:gd name="adj" fmla="val 5882"/>
            </a:avLst>
          </a:prstGeom>
          <a:solidFill>
            <a:srgbClr val="FAFAFA"/>
          </a:solidFill>
          <a:ln w="12700">
            <a:solidFill>
              <a:srgbClr val="E2E2E2"/>
            </a:solidFill>
            <a:prstDash val="solid"/>
          </a:ln>
        </p:spPr>
        <p:txBody>
          <a:bodyPr/>
          <a:lstStyle/>
          <a:p>
            <a:endParaRPr lang="en-IN"/>
          </a:p>
        </p:txBody>
      </p:sp>
      <p:sp>
        <p:nvSpPr>
          <p:cNvPr id="25" name="Text 21"/>
          <p:cNvSpPr/>
          <p:nvPr/>
        </p:nvSpPr>
        <p:spPr>
          <a:xfrm>
            <a:off x="8065008" y="5596128"/>
            <a:ext cx="3438144" cy="219456"/>
          </a:xfrm>
          <a:prstGeom prst="rect">
            <a:avLst/>
          </a:prstGeom>
          <a:noFill/>
          <a:ln/>
        </p:spPr>
        <p:txBody>
          <a:bodyPr wrap="square" lIns="0" tIns="0" rIns="0" bIns="0" rtlCol="0" anchor="ctr"/>
          <a:lstStyle/>
          <a:p>
            <a:pPr marL="0" indent="0">
              <a:buNone/>
            </a:pPr>
            <a:r>
              <a:rPr lang="en-US" sz="1000" b="1" dirty="0">
                <a:solidFill>
                  <a:srgbClr val="1A1A1A"/>
                </a:solidFill>
                <a:latin typeface="Roboto" pitchFamily="34" charset="0"/>
                <a:ea typeface="Roboto" pitchFamily="34" charset="-122"/>
                <a:cs typeface="Roboto" pitchFamily="34" charset="-120"/>
              </a:rPr>
              <a:t>Data sources</a:t>
            </a:r>
            <a:endParaRPr lang="en-US" sz="1000" dirty="0"/>
          </a:p>
        </p:txBody>
      </p:sp>
      <p:sp>
        <p:nvSpPr>
          <p:cNvPr id="26" name="Text 22"/>
          <p:cNvSpPr/>
          <p:nvPr/>
        </p:nvSpPr>
        <p:spPr>
          <a:xfrm>
            <a:off x="8065008" y="5815584"/>
            <a:ext cx="3438144" cy="512064"/>
          </a:xfrm>
          <a:prstGeom prst="rect">
            <a:avLst/>
          </a:prstGeom>
          <a:noFill/>
          <a:ln/>
        </p:spPr>
        <p:txBody>
          <a:bodyPr wrap="square" lIns="0" tIns="0" rIns="0" bIns="0" rtlCol="0" anchor="t"/>
          <a:lstStyle/>
          <a:p>
            <a:pPr marL="0" indent="0">
              <a:lnSpc>
                <a:spcPts val="1200"/>
              </a:lnSpc>
              <a:buNone/>
            </a:pPr>
            <a:r>
              <a:rPr lang="en-US" sz="880" dirty="0">
                <a:solidFill>
                  <a:srgbClr val="6B6B6B"/>
                </a:solidFill>
                <a:latin typeface="Roboto" pitchFamily="34" charset="0"/>
                <a:ea typeface="Roboto" pitchFamily="34" charset="-122"/>
                <a:cs typeface="Roboto" pitchFamily="34" charset="-120"/>
              </a:rPr>
              <a:t>Tenable, Qualys and Orca Security telemetry (2025–2026); public breach filings</a:t>
            </a:r>
            <a:endParaRPr lang="en-US" sz="88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Expected Impact and Limitations</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10</a:t>
            </a:r>
            <a:endParaRPr lang="en-US" sz="1000" dirty="0"/>
          </a:p>
        </p:txBody>
      </p:sp>
      <p:sp>
        <p:nvSpPr>
          <p:cNvPr id="6" name="Text 3"/>
          <p:cNvSpPr/>
          <p:nvPr/>
        </p:nvSpPr>
        <p:spPr>
          <a:xfrm>
            <a:off x="502920" y="1188720"/>
            <a:ext cx="36576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EXPECTED IMPACT</a:t>
            </a:r>
            <a:endParaRPr lang="en-US" sz="900" dirty="0"/>
          </a:p>
        </p:txBody>
      </p:sp>
      <p:sp>
        <p:nvSpPr>
          <p:cNvPr id="7" name="Shape 4"/>
          <p:cNvSpPr/>
          <p:nvPr/>
        </p:nvSpPr>
        <p:spPr>
          <a:xfrm>
            <a:off x="502920" y="1499616"/>
            <a:ext cx="5440680" cy="1225296"/>
          </a:xfrm>
          <a:prstGeom prst="roundRect">
            <a:avLst>
              <a:gd name="adj" fmla="val 4478"/>
            </a:avLst>
          </a:prstGeom>
          <a:solidFill>
            <a:srgbClr val="FFF7F6"/>
          </a:solidFill>
          <a:ln w="12700">
            <a:solidFill>
              <a:srgbClr val="FF8A80"/>
            </a:solidFill>
            <a:prstDash val="solid"/>
          </a:ln>
        </p:spPr>
        <p:txBody>
          <a:bodyPr/>
          <a:lstStyle/>
          <a:p>
            <a:endParaRPr lang="en-IN"/>
          </a:p>
        </p:txBody>
      </p:sp>
      <p:sp>
        <p:nvSpPr>
          <p:cNvPr id="8" name="Text 5"/>
          <p:cNvSpPr/>
          <p:nvPr/>
        </p:nvSpPr>
        <p:spPr>
          <a:xfrm>
            <a:off x="740664" y="1627632"/>
            <a:ext cx="4937760" cy="256032"/>
          </a:xfrm>
          <a:prstGeom prst="rect">
            <a:avLst/>
          </a:prstGeom>
          <a:noFill/>
          <a:ln/>
        </p:spPr>
        <p:txBody>
          <a:bodyPr wrap="square" lIns="0" tIns="0" rIns="0" bIns="0" rtlCol="0" anchor="ctr"/>
          <a:lstStyle/>
          <a:p>
            <a:pPr marL="0" indent="0">
              <a:buNone/>
            </a:pPr>
            <a:r>
              <a:rPr lang="en-US" sz="1250" b="1" dirty="0">
                <a:solidFill>
                  <a:srgbClr val="FF5347"/>
                </a:solidFill>
                <a:latin typeface="Roboto" pitchFamily="34" charset="0"/>
                <a:ea typeface="Roboto" pitchFamily="34" charset="-122"/>
                <a:cs typeface="Roboto" pitchFamily="34" charset="-120"/>
              </a:rPr>
              <a:t>Academic</a:t>
            </a:r>
            <a:endParaRPr lang="en-US" sz="1250" dirty="0"/>
          </a:p>
        </p:txBody>
      </p:sp>
      <p:sp>
        <p:nvSpPr>
          <p:cNvPr id="9" name="Text 6"/>
          <p:cNvSpPr/>
          <p:nvPr/>
        </p:nvSpPr>
        <p:spPr>
          <a:xfrm>
            <a:off x="740664" y="1920240"/>
            <a:ext cx="4937760" cy="694944"/>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An updated cloud security model bringing identity-based attack-path thinking and regulatory duties into the Shared Responsibility Model.</a:t>
            </a:r>
            <a:endParaRPr lang="en-US" sz="1040" dirty="0"/>
          </a:p>
        </p:txBody>
      </p:sp>
      <p:sp>
        <p:nvSpPr>
          <p:cNvPr id="10" name="Shape 7"/>
          <p:cNvSpPr/>
          <p:nvPr/>
        </p:nvSpPr>
        <p:spPr>
          <a:xfrm>
            <a:off x="502920" y="2834640"/>
            <a:ext cx="5440680" cy="1225296"/>
          </a:xfrm>
          <a:prstGeom prst="roundRect">
            <a:avLst>
              <a:gd name="adj" fmla="val 4478"/>
            </a:avLst>
          </a:prstGeom>
          <a:solidFill>
            <a:srgbClr val="FFF7F6"/>
          </a:solidFill>
          <a:ln w="12700">
            <a:solidFill>
              <a:srgbClr val="FF8A80"/>
            </a:solidFill>
            <a:prstDash val="solid"/>
          </a:ln>
        </p:spPr>
        <p:txBody>
          <a:bodyPr/>
          <a:lstStyle/>
          <a:p>
            <a:endParaRPr lang="en-IN"/>
          </a:p>
        </p:txBody>
      </p:sp>
      <p:sp>
        <p:nvSpPr>
          <p:cNvPr id="11" name="Text 8"/>
          <p:cNvSpPr/>
          <p:nvPr/>
        </p:nvSpPr>
        <p:spPr>
          <a:xfrm>
            <a:off x="740664" y="2962656"/>
            <a:ext cx="4937760" cy="256032"/>
          </a:xfrm>
          <a:prstGeom prst="rect">
            <a:avLst/>
          </a:prstGeom>
          <a:noFill/>
          <a:ln/>
        </p:spPr>
        <p:txBody>
          <a:bodyPr wrap="square" lIns="0" tIns="0" rIns="0" bIns="0" rtlCol="0" anchor="ctr"/>
          <a:lstStyle/>
          <a:p>
            <a:pPr marL="0" indent="0">
              <a:buNone/>
            </a:pPr>
            <a:r>
              <a:rPr lang="en-US" sz="1250" b="1" dirty="0">
                <a:solidFill>
                  <a:srgbClr val="FF5347"/>
                </a:solidFill>
                <a:latin typeface="Roboto" pitchFamily="34" charset="0"/>
                <a:ea typeface="Roboto" pitchFamily="34" charset="-122"/>
                <a:cs typeface="Roboto" pitchFamily="34" charset="-120"/>
              </a:rPr>
              <a:t>Technical</a:t>
            </a:r>
            <a:endParaRPr lang="en-US" sz="1250" dirty="0"/>
          </a:p>
        </p:txBody>
      </p:sp>
      <p:sp>
        <p:nvSpPr>
          <p:cNvPr id="12" name="Text 9"/>
          <p:cNvSpPr/>
          <p:nvPr/>
        </p:nvSpPr>
        <p:spPr>
          <a:xfrm>
            <a:off x="740664" y="3255264"/>
            <a:ext cx="4937760" cy="694944"/>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A structured method for architects to configure IAM, API controls and ongoing threat exposure management in fast-moving serverless environments.</a:t>
            </a:r>
            <a:endParaRPr lang="en-US" sz="1040" dirty="0"/>
          </a:p>
        </p:txBody>
      </p:sp>
      <p:sp>
        <p:nvSpPr>
          <p:cNvPr id="13" name="Shape 10"/>
          <p:cNvSpPr/>
          <p:nvPr/>
        </p:nvSpPr>
        <p:spPr>
          <a:xfrm>
            <a:off x="502920" y="4169664"/>
            <a:ext cx="5440680" cy="1225296"/>
          </a:xfrm>
          <a:prstGeom prst="roundRect">
            <a:avLst>
              <a:gd name="adj" fmla="val 4478"/>
            </a:avLst>
          </a:prstGeom>
          <a:solidFill>
            <a:srgbClr val="FFF7F6"/>
          </a:solidFill>
          <a:ln w="12700">
            <a:solidFill>
              <a:srgbClr val="FF8A80"/>
            </a:solidFill>
            <a:prstDash val="solid"/>
          </a:ln>
        </p:spPr>
        <p:txBody>
          <a:bodyPr/>
          <a:lstStyle/>
          <a:p>
            <a:endParaRPr lang="en-IN"/>
          </a:p>
        </p:txBody>
      </p:sp>
      <p:sp>
        <p:nvSpPr>
          <p:cNvPr id="14" name="Text 11"/>
          <p:cNvSpPr/>
          <p:nvPr/>
        </p:nvSpPr>
        <p:spPr>
          <a:xfrm>
            <a:off x="740664" y="4297680"/>
            <a:ext cx="4937760" cy="256032"/>
          </a:xfrm>
          <a:prstGeom prst="rect">
            <a:avLst/>
          </a:prstGeom>
          <a:noFill/>
          <a:ln/>
        </p:spPr>
        <p:txBody>
          <a:bodyPr wrap="square" lIns="0" tIns="0" rIns="0" bIns="0" rtlCol="0" anchor="ctr"/>
          <a:lstStyle/>
          <a:p>
            <a:pPr marL="0" indent="0">
              <a:buNone/>
            </a:pPr>
            <a:r>
              <a:rPr lang="en-US" sz="1250" b="1" dirty="0">
                <a:solidFill>
                  <a:srgbClr val="FF5347"/>
                </a:solidFill>
                <a:latin typeface="Roboto" pitchFamily="34" charset="0"/>
                <a:ea typeface="Roboto" pitchFamily="34" charset="-122"/>
                <a:cs typeface="Roboto" pitchFamily="34" charset="-120"/>
              </a:rPr>
              <a:t>Industry</a:t>
            </a:r>
            <a:endParaRPr lang="en-US" sz="1250" dirty="0"/>
          </a:p>
        </p:txBody>
      </p:sp>
      <p:sp>
        <p:nvSpPr>
          <p:cNvPr id="15" name="Text 12"/>
          <p:cNvSpPr/>
          <p:nvPr/>
        </p:nvSpPr>
        <p:spPr>
          <a:xfrm>
            <a:off x="740664" y="4590288"/>
            <a:ext cx="4937760" cy="694944"/>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A compliance-mapping tool helping organisations meet NIS2 and EU AI Act reporting and supply-chain duties, reducing legal exposure.</a:t>
            </a:r>
            <a:endParaRPr lang="en-US" sz="1040" dirty="0"/>
          </a:p>
        </p:txBody>
      </p:sp>
      <p:sp>
        <p:nvSpPr>
          <p:cNvPr id="16" name="Shape 13"/>
          <p:cNvSpPr/>
          <p:nvPr/>
        </p:nvSpPr>
        <p:spPr>
          <a:xfrm>
            <a:off x="502920" y="5504688"/>
            <a:ext cx="5440680" cy="914400"/>
          </a:xfrm>
          <a:prstGeom prst="roundRect">
            <a:avLst>
              <a:gd name="adj" fmla="val 6000"/>
            </a:avLst>
          </a:prstGeom>
          <a:solidFill>
            <a:srgbClr val="FF5347"/>
          </a:solidFill>
          <a:ln/>
        </p:spPr>
        <p:txBody>
          <a:bodyPr/>
          <a:lstStyle/>
          <a:p>
            <a:endParaRPr lang="en-IN"/>
          </a:p>
        </p:txBody>
      </p:sp>
      <p:sp>
        <p:nvSpPr>
          <p:cNvPr id="17" name="Text 14"/>
          <p:cNvSpPr/>
          <p:nvPr/>
        </p:nvSpPr>
        <p:spPr>
          <a:xfrm>
            <a:off x="740664" y="5632704"/>
            <a:ext cx="2743200" cy="219456"/>
          </a:xfrm>
          <a:prstGeom prst="rect">
            <a:avLst/>
          </a:prstGeom>
          <a:noFill/>
          <a:ln/>
        </p:spPr>
        <p:txBody>
          <a:bodyPr wrap="square" lIns="0" tIns="0" rIns="0" bIns="0" rtlCol="0" anchor="ctr"/>
          <a:lstStyle/>
          <a:p>
            <a:pPr marL="0" indent="0" algn="l">
              <a:buNone/>
            </a:pPr>
            <a:r>
              <a:rPr lang="en-US" sz="900" b="1" kern="0" spc="120" dirty="0">
                <a:solidFill>
                  <a:srgbClr val="FFFFFF"/>
                </a:solidFill>
                <a:latin typeface="Roboto" pitchFamily="34" charset="0"/>
                <a:ea typeface="Roboto" pitchFamily="34" charset="-122"/>
                <a:cs typeface="Roboto" pitchFamily="34" charset="-120"/>
              </a:rPr>
              <a:t>EXPECTED RESULT</a:t>
            </a:r>
            <a:endParaRPr lang="en-US" sz="900" dirty="0"/>
          </a:p>
        </p:txBody>
      </p:sp>
      <p:sp>
        <p:nvSpPr>
          <p:cNvPr id="18" name="Text 15"/>
          <p:cNvSpPr/>
          <p:nvPr/>
        </p:nvSpPr>
        <p:spPr>
          <a:xfrm>
            <a:off x="740664" y="5870448"/>
            <a:ext cx="4965192" cy="438912"/>
          </a:xfrm>
          <a:prstGeom prst="rect">
            <a:avLst/>
          </a:prstGeom>
          <a:noFill/>
          <a:ln/>
        </p:spPr>
        <p:txBody>
          <a:bodyPr wrap="square" lIns="0" tIns="0" rIns="0" bIns="0" rtlCol="0" anchor="t"/>
          <a:lstStyle/>
          <a:p>
            <a:pPr marL="0" indent="0">
              <a:lnSpc>
                <a:spcPts val="1500"/>
              </a:lnSpc>
              <a:buNone/>
            </a:pPr>
            <a:r>
              <a:rPr lang="en-US" sz="1040" dirty="0">
                <a:solidFill>
                  <a:srgbClr val="FFFFFF"/>
                </a:solidFill>
                <a:latin typeface="Roboto" pitchFamily="34" charset="0"/>
                <a:ea typeface="Roboto" pitchFamily="34" charset="-122"/>
                <a:cs typeface="Roboto" pitchFamily="34" charset="-120"/>
              </a:rPr>
              <a:t>Moving to serverless and AIaaS raises tenant identity and data governance risk while lowering the managed-infrastructure burden.</a:t>
            </a:r>
            <a:endParaRPr lang="en-US" sz="1040" dirty="0"/>
          </a:p>
        </p:txBody>
      </p:sp>
      <p:sp>
        <p:nvSpPr>
          <p:cNvPr id="19" name="Text 16"/>
          <p:cNvSpPr/>
          <p:nvPr/>
        </p:nvSpPr>
        <p:spPr>
          <a:xfrm>
            <a:off x="6245352" y="1188720"/>
            <a:ext cx="36576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LIMITATIONS</a:t>
            </a:r>
            <a:endParaRPr lang="en-US" sz="900" dirty="0"/>
          </a:p>
        </p:txBody>
      </p:sp>
      <p:sp>
        <p:nvSpPr>
          <p:cNvPr id="20" name="Shape 17"/>
          <p:cNvSpPr/>
          <p:nvPr/>
        </p:nvSpPr>
        <p:spPr>
          <a:xfrm>
            <a:off x="6245352" y="1499616"/>
            <a:ext cx="5440680" cy="1225296"/>
          </a:xfrm>
          <a:prstGeom prst="roundRect">
            <a:avLst>
              <a:gd name="adj" fmla="val 4478"/>
            </a:avLst>
          </a:prstGeom>
          <a:solidFill>
            <a:srgbClr val="FAFAFA"/>
          </a:solidFill>
          <a:ln w="12700">
            <a:solidFill>
              <a:srgbClr val="E2E2E2"/>
            </a:solidFill>
            <a:prstDash val="solid"/>
          </a:ln>
        </p:spPr>
        <p:txBody>
          <a:bodyPr/>
          <a:lstStyle/>
          <a:p>
            <a:endParaRPr lang="en-IN"/>
          </a:p>
        </p:txBody>
      </p:sp>
      <p:sp>
        <p:nvSpPr>
          <p:cNvPr id="21" name="Text 18"/>
          <p:cNvSpPr/>
          <p:nvPr/>
        </p:nvSpPr>
        <p:spPr>
          <a:xfrm>
            <a:off x="6483096" y="1627632"/>
            <a:ext cx="4937760" cy="256032"/>
          </a:xfrm>
          <a:prstGeom prst="rect">
            <a:avLst/>
          </a:prstGeom>
          <a:noFill/>
          <a:ln/>
        </p:spPr>
        <p:txBody>
          <a:bodyPr wrap="square" lIns="0" tIns="0" rIns="0" bIns="0" rtlCol="0" anchor="ctr"/>
          <a:lstStyle/>
          <a:p>
            <a:pPr marL="0" indent="0">
              <a:buNone/>
            </a:pPr>
            <a:r>
              <a:rPr lang="en-US" sz="1250" b="1" dirty="0">
                <a:solidFill>
                  <a:srgbClr val="1A1A1A"/>
                </a:solidFill>
                <a:latin typeface="Roboto" pitchFamily="34" charset="0"/>
                <a:ea typeface="Roboto" pitchFamily="34" charset="-122"/>
                <a:cs typeface="Roboto" pitchFamily="34" charset="-120"/>
              </a:rPr>
              <a:t>No live testing</a:t>
            </a:r>
            <a:endParaRPr lang="en-US" sz="1250" dirty="0"/>
          </a:p>
        </p:txBody>
      </p:sp>
      <p:sp>
        <p:nvSpPr>
          <p:cNvPr id="22" name="Text 19"/>
          <p:cNvSpPr/>
          <p:nvPr/>
        </p:nvSpPr>
        <p:spPr>
          <a:xfrm>
            <a:off x="6483096" y="1920240"/>
            <a:ext cx="4937760" cy="694944"/>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Testing against a commercial cloud service would infringe provider terms and academic ethics on offensive operations; secondary breach data and constructed scenarios are used instead.</a:t>
            </a:r>
            <a:endParaRPr lang="en-US" sz="1040" dirty="0"/>
          </a:p>
        </p:txBody>
      </p:sp>
      <p:sp>
        <p:nvSpPr>
          <p:cNvPr id="23" name="Shape 20"/>
          <p:cNvSpPr/>
          <p:nvPr/>
        </p:nvSpPr>
        <p:spPr>
          <a:xfrm>
            <a:off x="6245352" y="2834640"/>
            <a:ext cx="5440680" cy="1225296"/>
          </a:xfrm>
          <a:prstGeom prst="roundRect">
            <a:avLst>
              <a:gd name="adj" fmla="val 4478"/>
            </a:avLst>
          </a:prstGeom>
          <a:solidFill>
            <a:srgbClr val="FAFAFA"/>
          </a:solidFill>
          <a:ln w="12700">
            <a:solidFill>
              <a:srgbClr val="E2E2E2"/>
            </a:solidFill>
            <a:prstDash val="solid"/>
          </a:ln>
        </p:spPr>
        <p:txBody>
          <a:bodyPr/>
          <a:lstStyle/>
          <a:p>
            <a:endParaRPr lang="en-IN"/>
          </a:p>
        </p:txBody>
      </p:sp>
      <p:sp>
        <p:nvSpPr>
          <p:cNvPr id="24" name="Text 21"/>
          <p:cNvSpPr/>
          <p:nvPr/>
        </p:nvSpPr>
        <p:spPr>
          <a:xfrm>
            <a:off x="6483096" y="2962656"/>
            <a:ext cx="4937760" cy="256032"/>
          </a:xfrm>
          <a:prstGeom prst="rect">
            <a:avLst/>
          </a:prstGeom>
          <a:noFill/>
          <a:ln/>
        </p:spPr>
        <p:txBody>
          <a:bodyPr wrap="square" lIns="0" tIns="0" rIns="0" bIns="0" rtlCol="0" anchor="ctr"/>
          <a:lstStyle/>
          <a:p>
            <a:pPr marL="0" indent="0">
              <a:buNone/>
            </a:pPr>
            <a:r>
              <a:rPr lang="en-US" sz="1250" b="1" dirty="0">
                <a:solidFill>
                  <a:srgbClr val="1A1A1A"/>
                </a:solidFill>
                <a:latin typeface="Roboto" pitchFamily="34" charset="0"/>
                <a:ea typeface="Roboto" pitchFamily="34" charset="-122"/>
                <a:cs typeface="Roboto" pitchFamily="34" charset="-120"/>
              </a:rPr>
              <a:t>Evolving threat surface</a:t>
            </a:r>
            <a:endParaRPr lang="en-US" sz="1250" dirty="0"/>
          </a:p>
        </p:txBody>
      </p:sp>
      <p:sp>
        <p:nvSpPr>
          <p:cNvPr id="25" name="Text 22"/>
          <p:cNvSpPr/>
          <p:nvPr/>
        </p:nvSpPr>
        <p:spPr>
          <a:xfrm>
            <a:off x="6483096" y="3255264"/>
            <a:ext cx="4937760" cy="694944"/>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AI capabilities are growing rapidly, so the AIaaS threats modelled may evolve before the framework is complete, requiring alteration of its internals.</a:t>
            </a:r>
            <a:endParaRPr lang="en-US" sz="1040" dirty="0"/>
          </a:p>
        </p:txBody>
      </p:sp>
      <p:sp>
        <p:nvSpPr>
          <p:cNvPr id="26" name="Shape 23"/>
          <p:cNvSpPr/>
          <p:nvPr/>
        </p:nvSpPr>
        <p:spPr>
          <a:xfrm>
            <a:off x="6245352" y="4169664"/>
            <a:ext cx="5440680" cy="1225296"/>
          </a:xfrm>
          <a:prstGeom prst="roundRect">
            <a:avLst>
              <a:gd name="adj" fmla="val 4478"/>
            </a:avLst>
          </a:prstGeom>
          <a:solidFill>
            <a:srgbClr val="FAFAFA"/>
          </a:solidFill>
          <a:ln w="12700">
            <a:solidFill>
              <a:srgbClr val="E2E2E2"/>
            </a:solidFill>
            <a:prstDash val="solid"/>
          </a:ln>
        </p:spPr>
        <p:txBody>
          <a:bodyPr/>
          <a:lstStyle/>
          <a:p>
            <a:endParaRPr lang="en-IN"/>
          </a:p>
        </p:txBody>
      </p:sp>
      <p:sp>
        <p:nvSpPr>
          <p:cNvPr id="27" name="Text 24"/>
          <p:cNvSpPr/>
          <p:nvPr/>
        </p:nvSpPr>
        <p:spPr>
          <a:xfrm>
            <a:off x="6483096" y="4297680"/>
            <a:ext cx="4937760" cy="256032"/>
          </a:xfrm>
          <a:prstGeom prst="rect">
            <a:avLst/>
          </a:prstGeom>
          <a:noFill/>
          <a:ln/>
        </p:spPr>
        <p:txBody>
          <a:bodyPr wrap="square" lIns="0" tIns="0" rIns="0" bIns="0" rtlCol="0" anchor="ctr"/>
          <a:lstStyle/>
          <a:p>
            <a:pPr marL="0" indent="0">
              <a:buNone/>
            </a:pPr>
            <a:r>
              <a:rPr lang="en-US" sz="1250" b="1" dirty="0">
                <a:solidFill>
                  <a:srgbClr val="1A1A1A"/>
                </a:solidFill>
                <a:latin typeface="Roboto" pitchFamily="34" charset="0"/>
                <a:ea typeface="Roboto" pitchFamily="34" charset="-122"/>
                <a:cs typeface="Roboto" pitchFamily="34" charset="-120"/>
              </a:rPr>
              <a:t>No enterprise validation</a:t>
            </a:r>
            <a:endParaRPr lang="en-US" sz="1250" dirty="0"/>
          </a:p>
        </p:txBody>
      </p:sp>
      <p:sp>
        <p:nvSpPr>
          <p:cNvPr id="28" name="Text 25"/>
          <p:cNvSpPr/>
          <p:nvPr/>
        </p:nvSpPr>
        <p:spPr>
          <a:xfrm>
            <a:off x="6483096" y="4590288"/>
            <a:ext cx="4937760" cy="694944"/>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Performance in a live, operational enterprise environment cannot be established — assessment is on case studies, not a live trial. This is identified explicitly as future work.</a:t>
            </a:r>
            <a:endParaRPr lang="en-US" sz="1040" dirty="0"/>
          </a:p>
        </p:txBody>
      </p:sp>
      <p:sp>
        <p:nvSpPr>
          <p:cNvPr id="29" name="Shape 26"/>
          <p:cNvSpPr/>
          <p:nvPr/>
        </p:nvSpPr>
        <p:spPr>
          <a:xfrm>
            <a:off x="6245352" y="5504688"/>
            <a:ext cx="5440680" cy="914400"/>
          </a:xfrm>
          <a:prstGeom prst="roundRect">
            <a:avLst>
              <a:gd name="adj" fmla="val 6000"/>
            </a:avLst>
          </a:prstGeom>
          <a:solidFill>
            <a:srgbClr val="FAFAFA"/>
          </a:solidFill>
          <a:ln w="12700">
            <a:solidFill>
              <a:srgbClr val="E2E2E2"/>
            </a:solidFill>
            <a:prstDash val="solid"/>
          </a:ln>
        </p:spPr>
        <p:txBody>
          <a:bodyPr/>
          <a:lstStyle/>
          <a:p>
            <a:endParaRPr lang="en-IN"/>
          </a:p>
        </p:txBody>
      </p:sp>
      <p:sp>
        <p:nvSpPr>
          <p:cNvPr id="30" name="Text 27"/>
          <p:cNvSpPr/>
          <p:nvPr/>
        </p:nvSpPr>
        <p:spPr>
          <a:xfrm>
            <a:off x="6483096" y="5632704"/>
            <a:ext cx="2743200" cy="219456"/>
          </a:xfrm>
          <a:prstGeom prst="rect">
            <a:avLst/>
          </a:prstGeom>
          <a:noFill/>
          <a:ln/>
        </p:spPr>
        <p:txBody>
          <a:bodyPr wrap="square" lIns="0" tIns="0" rIns="0" bIns="0" rtlCol="0" anchor="ctr"/>
          <a:lstStyle/>
          <a:p>
            <a:pPr marL="0" indent="0" algn="l">
              <a:buNone/>
            </a:pPr>
            <a:r>
              <a:rPr lang="en-US" sz="900" b="1" kern="0" spc="120" dirty="0">
                <a:solidFill>
                  <a:srgbClr val="FF5347"/>
                </a:solidFill>
                <a:latin typeface="Roboto" pitchFamily="34" charset="0"/>
                <a:ea typeface="Roboto" pitchFamily="34" charset="-122"/>
                <a:cs typeface="Roboto" pitchFamily="34" charset="-120"/>
              </a:rPr>
              <a:t>MITIGATION</a:t>
            </a:r>
            <a:endParaRPr lang="en-US" sz="900" dirty="0"/>
          </a:p>
        </p:txBody>
      </p:sp>
      <p:sp>
        <p:nvSpPr>
          <p:cNvPr id="31" name="Text 28"/>
          <p:cNvSpPr/>
          <p:nvPr/>
        </p:nvSpPr>
        <p:spPr>
          <a:xfrm>
            <a:off x="6483096" y="5870448"/>
            <a:ext cx="4965192" cy="438912"/>
          </a:xfrm>
          <a:prstGeom prst="rect">
            <a:avLst/>
          </a:prstGeom>
          <a:noFill/>
          <a:ln/>
        </p:spPr>
        <p:txBody>
          <a:bodyPr wrap="square" lIns="0" tIns="0" rIns="0" bIns="0" rtlCol="0" anchor="t"/>
          <a:lstStyle/>
          <a:p>
            <a:pPr marL="0" indent="0">
              <a:lnSpc>
                <a:spcPts val="1500"/>
              </a:lnSpc>
              <a:buNone/>
            </a:pPr>
            <a:r>
              <a:rPr lang="en-US" sz="1040" dirty="0">
                <a:solidFill>
                  <a:srgbClr val="3F3F3F"/>
                </a:solidFill>
                <a:latin typeface="Roboto" pitchFamily="34" charset="0"/>
                <a:ea typeface="Roboto" pitchFamily="34" charset="-122"/>
                <a:cs typeface="Roboto" pitchFamily="34" charset="-120"/>
              </a:rPr>
              <a:t>A risk register (Table 4.1) records each delivery risk with its likelihood, impact and contingency plan.</a:t>
            </a:r>
            <a:endParaRPr lang="en-US" sz="104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10896"/>
            <a:ext cx="9646920" cy="475488"/>
          </a:xfrm>
          <a:prstGeom prst="rect">
            <a:avLst/>
          </a:prstGeom>
          <a:noFill/>
          <a:ln/>
        </p:spPr>
        <p:txBody>
          <a:bodyPr wrap="square" lIns="0" tIns="0" rIns="0" bIns="0" rtlCol="0" anchor="ctr"/>
          <a:lstStyle/>
          <a:p>
            <a:pPr marL="0" indent="0" algn="l">
              <a:buNone/>
            </a:pPr>
            <a:r>
              <a:rPr lang="en-US" sz="2600" b="1" dirty="0">
                <a:solidFill>
                  <a:srgbClr val="1A1A1A"/>
                </a:solidFill>
                <a:latin typeface="Roboto" pitchFamily="34" charset="0"/>
                <a:ea typeface="Roboto" pitchFamily="34" charset="-122"/>
                <a:cs typeface="Roboto" pitchFamily="34" charset="-120"/>
              </a:rPr>
              <a:t>References</a:t>
            </a:r>
            <a:endParaRPr lang="en-US" sz="2600" dirty="0"/>
          </a:p>
        </p:txBody>
      </p:sp>
      <p:sp>
        <p:nvSpPr>
          <p:cNvPr id="3" name="Shape 1"/>
          <p:cNvSpPr/>
          <p:nvPr/>
        </p:nvSpPr>
        <p:spPr>
          <a:xfrm>
            <a:off x="502920" y="886968"/>
            <a:ext cx="530352" cy="45720"/>
          </a:xfrm>
          <a:prstGeom prst="rect">
            <a:avLst/>
          </a:prstGeom>
          <a:solidFill>
            <a:srgbClr val="FF5347"/>
          </a:solidFill>
          <a:ln/>
        </p:spPr>
        <p:txBody>
          <a:bodyPr/>
          <a:lstStyle/>
          <a:p>
            <a:endParaRPr lang="en-IN"/>
          </a:p>
        </p:txBody>
      </p:sp>
      <p:pic>
        <p:nvPicPr>
          <p:cNvPr id="4" name="Image 0" descr="/home/claude/work/figs/uwtsd_logo.png"/>
          <p:cNvPicPr>
            <a:picLocks noChangeAspect="1"/>
          </p:cNvPicPr>
          <p:nvPr/>
        </p:nvPicPr>
        <p:blipFill>
          <a:blip r:embed="rId3"/>
          <a:stretch>
            <a:fillRect/>
          </a:stretch>
        </p:blipFill>
        <p:spPr>
          <a:xfrm>
            <a:off x="10533888" y="292608"/>
            <a:ext cx="1152144" cy="475488"/>
          </a:xfrm>
          <a:prstGeom prst="rect">
            <a:avLst/>
          </a:prstGeom>
        </p:spPr>
      </p:pic>
      <p:sp>
        <p:nvSpPr>
          <p:cNvPr id="5" name="Text 2"/>
          <p:cNvSpPr/>
          <p:nvPr/>
        </p:nvSpPr>
        <p:spPr>
          <a:xfrm>
            <a:off x="11228832" y="6473952"/>
            <a:ext cx="457200" cy="274320"/>
          </a:xfrm>
          <a:prstGeom prst="rect">
            <a:avLst/>
          </a:prstGeom>
          <a:noFill/>
          <a:ln/>
        </p:spPr>
        <p:txBody>
          <a:bodyPr wrap="square" lIns="0" tIns="0" rIns="0" bIns="0" rtlCol="0" anchor="ctr"/>
          <a:lstStyle/>
          <a:p>
            <a:pPr marL="0" indent="0" algn="r">
              <a:buNone/>
            </a:pPr>
            <a:r>
              <a:rPr lang="en-US" sz="1000" b="1" dirty="0">
                <a:solidFill>
                  <a:srgbClr val="FF5347"/>
                </a:solidFill>
                <a:latin typeface="Roboto" pitchFamily="34" charset="0"/>
                <a:ea typeface="Roboto" pitchFamily="34" charset="-122"/>
                <a:cs typeface="Roboto" pitchFamily="34" charset="-120"/>
              </a:rPr>
              <a:t>11</a:t>
            </a:r>
            <a:endParaRPr lang="en-US" sz="1000" dirty="0"/>
          </a:p>
        </p:txBody>
      </p:sp>
      <p:sp>
        <p:nvSpPr>
          <p:cNvPr id="6" name="Text 3"/>
          <p:cNvSpPr/>
          <p:nvPr/>
        </p:nvSpPr>
        <p:spPr>
          <a:xfrm>
            <a:off x="502920" y="1133856"/>
            <a:ext cx="11185855" cy="292608"/>
          </a:xfrm>
          <a:prstGeom prst="rect">
            <a:avLst/>
          </a:prstGeom>
          <a:noFill/>
          <a:ln/>
        </p:spPr>
        <p:txBody>
          <a:bodyPr wrap="square" lIns="0" tIns="0" rIns="0" bIns="0" rtlCol="0" anchor="ctr"/>
          <a:lstStyle/>
          <a:p>
            <a:pPr marL="0" indent="0">
              <a:buNone/>
            </a:pPr>
            <a:r>
              <a:rPr lang="en-US" sz="1040" dirty="0">
                <a:solidFill>
                  <a:srgbClr val="6B6B6B"/>
                </a:solidFill>
                <a:latin typeface="Roboto" pitchFamily="34" charset="0"/>
                <a:ea typeface="Roboto" pitchFamily="34" charset="-122"/>
                <a:cs typeface="Roboto" pitchFamily="34" charset="-120"/>
              </a:rPr>
              <a:t>IEEE style — key sources cited in this presentation. The full list of twelve references appears in Section 7 of the written proposal.</a:t>
            </a:r>
            <a:endParaRPr lang="en-US" sz="1040" dirty="0"/>
          </a:p>
        </p:txBody>
      </p:sp>
      <p:sp>
        <p:nvSpPr>
          <p:cNvPr id="7" name="Text 4"/>
          <p:cNvSpPr/>
          <p:nvPr/>
        </p:nvSpPr>
        <p:spPr>
          <a:xfrm>
            <a:off x="502920" y="1572768"/>
            <a:ext cx="502920" cy="274320"/>
          </a:xfrm>
          <a:prstGeom prst="rect">
            <a:avLst/>
          </a:prstGeom>
          <a:noFill/>
          <a:ln/>
        </p:spPr>
        <p:txBody>
          <a:bodyPr wrap="square" lIns="0" tIns="0" rIns="0" bIns="0" rtlCol="0" anchor="t"/>
          <a:lstStyle/>
          <a:p>
            <a:pPr marL="0" indent="0">
              <a:buNone/>
            </a:pPr>
            <a:r>
              <a:rPr lang="en-US" sz="1050" b="1" dirty="0">
                <a:solidFill>
                  <a:srgbClr val="FF5347"/>
                </a:solidFill>
                <a:latin typeface="Roboto" pitchFamily="34" charset="0"/>
                <a:ea typeface="Roboto" pitchFamily="34" charset="-122"/>
                <a:cs typeface="Roboto" pitchFamily="34" charset="-120"/>
              </a:rPr>
              <a:t>[1]</a:t>
            </a:r>
            <a:endParaRPr lang="en-US" sz="1050" dirty="0"/>
          </a:p>
        </p:txBody>
      </p:sp>
      <p:sp>
        <p:nvSpPr>
          <p:cNvPr id="8" name="Text 5"/>
          <p:cNvSpPr/>
          <p:nvPr/>
        </p:nvSpPr>
        <p:spPr>
          <a:xfrm>
            <a:off x="1033272" y="1572768"/>
            <a:ext cx="10655503" cy="548640"/>
          </a:xfrm>
          <a:prstGeom prst="rect">
            <a:avLst/>
          </a:prstGeom>
          <a:noFill/>
          <a:ln/>
        </p:spPr>
        <p:txBody>
          <a:bodyPr wrap="square" lIns="0" tIns="0" rIns="0" bIns="0" rtlCol="0" anchor="t"/>
          <a:lstStyle/>
          <a:p>
            <a:pPr marL="0" indent="0">
              <a:lnSpc>
                <a:spcPts val="1400"/>
              </a:lnSpc>
              <a:buNone/>
            </a:pPr>
            <a:r>
              <a:rPr lang="en-US" sz="1020" dirty="0">
                <a:solidFill>
                  <a:srgbClr val="3F3F3F"/>
                </a:solidFill>
                <a:latin typeface="Roboto" pitchFamily="34" charset="0"/>
                <a:ea typeface="Roboto" pitchFamily="34" charset="-122"/>
                <a:cs typeface="Roboto" pitchFamily="34" charset="-120"/>
              </a:rPr>
              <a:t>Wiz, “Best Cloud Security Assessment Tools: 2026 Guide,” Wiz, 2026. [Online]. Available: https://www.wiz.io</a:t>
            </a:r>
            <a:endParaRPr lang="en-US" sz="1020" dirty="0"/>
          </a:p>
        </p:txBody>
      </p:sp>
      <p:sp>
        <p:nvSpPr>
          <p:cNvPr id="9" name="Text 6"/>
          <p:cNvSpPr/>
          <p:nvPr/>
        </p:nvSpPr>
        <p:spPr>
          <a:xfrm>
            <a:off x="502920" y="2139696"/>
            <a:ext cx="502920" cy="274320"/>
          </a:xfrm>
          <a:prstGeom prst="rect">
            <a:avLst/>
          </a:prstGeom>
          <a:noFill/>
          <a:ln/>
        </p:spPr>
        <p:txBody>
          <a:bodyPr wrap="square" lIns="0" tIns="0" rIns="0" bIns="0" rtlCol="0" anchor="t"/>
          <a:lstStyle/>
          <a:p>
            <a:pPr marL="0" indent="0">
              <a:buNone/>
            </a:pPr>
            <a:r>
              <a:rPr lang="en-US" sz="1050" b="1" dirty="0">
                <a:solidFill>
                  <a:srgbClr val="FF5347"/>
                </a:solidFill>
                <a:latin typeface="Roboto" pitchFamily="34" charset="0"/>
                <a:ea typeface="Roboto" pitchFamily="34" charset="-122"/>
                <a:cs typeface="Roboto" pitchFamily="34" charset="-120"/>
              </a:rPr>
              <a:t>[2]</a:t>
            </a:r>
            <a:endParaRPr lang="en-US" sz="1050" dirty="0"/>
          </a:p>
        </p:txBody>
      </p:sp>
      <p:sp>
        <p:nvSpPr>
          <p:cNvPr id="10" name="Text 7"/>
          <p:cNvSpPr/>
          <p:nvPr/>
        </p:nvSpPr>
        <p:spPr>
          <a:xfrm>
            <a:off x="1033272" y="2139696"/>
            <a:ext cx="10655503" cy="548640"/>
          </a:xfrm>
          <a:prstGeom prst="rect">
            <a:avLst/>
          </a:prstGeom>
          <a:noFill/>
          <a:ln/>
        </p:spPr>
        <p:txBody>
          <a:bodyPr wrap="square" lIns="0" tIns="0" rIns="0" bIns="0" rtlCol="0" anchor="t"/>
          <a:lstStyle/>
          <a:p>
            <a:pPr marL="0" indent="0">
              <a:lnSpc>
                <a:spcPts val="1400"/>
              </a:lnSpc>
              <a:buNone/>
            </a:pPr>
            <a:r>
              <a:rPr lang="en-US" sz="1020" dirty="0">
                <a:solidFill>
                  <a:srgbClr val="3F3F3F"/>
                </a:solidFill>
                <a:latin typeface="Roboto" pitchFamily="34" charset="0"/>
                <a:ea typeface="Roboto" pitchFamily="34" charset="-122"/>
                <a:cs typeface="Roboto" pitchFamily="34" charset="-120"/>
              </a:rPr>
              <a:t>Federal Bureau of Investigation and U.S. Department of Justice, “Capital One Data Breach: Case Summary,” 2019; corroborated by Massachusetts Institute of Technology, “A Case Study of the Capital One Data Breach,” MIT Sloan, 2020.</a:t>
            </a:r>
            <a:endParaRPr lang="en-US" sz="1020" dirty="0"/>
          </a:p>
        </p:txBody>
      </p:sp>
      <p:sp>
        <p:nvSpPr>
          <p:cNvPr id="11" name="Text 8"/>
          <p:cNvSpPr/>
          <p:nvPr/>
        </p:nvSpPr>
        <p:spPr>
          <a:xfrm>
            <a:off x="502920" y="2706624"/>
            <a:ext cx="502920" cy="274320"/>
          </a:xfrm>
          <a:prstGeom prst="rect">
            <a:avLst/>
          </a:prstGeom>
          <a:noFill/>
          <a:ln/>
        </p:spPr>
        <p:txBody>
          <a:bodyPr wrap="square" lIns="0" tIns="0" rIns="0" bIns="0" rtlCol="0" anchor="t"/>
          <a:lstStyle/>
          <a:p>
            <a:pPr marL="0" indent="0">
              <a:buNone/>
            </a:pPr>
            <a:r>
              <a:rPr lang="en-US" sz="1050" b="1" dirty="0">
                <a:solidFill>
                  <a:srgbClr val="FF5347"/>
                </a:solidFill>
                <a:latin typeface="Roboto" pitchFamily="34" charset="0"/>
                <a:ea typeface="Roboto" pitchFamily="34" charset="-122"/>
                <a:cs typeface="Roboto" pitchFamily="34" charset="-120"/>
              </a:rPr>
              <a:t>[3]</a:t>
            </a:r>
            <a:endParaRPr lang="en-US" sz="1050" dirty="0"/>
          </a:p>
        </p:txBody>
      </p:sp>
      <p:sp>
        <p:nvSpPr>
          <p:cNvPr id="12" name="Text 9"/>
          <p:cNvSpPr/>
          <p:nvPr/>
        </p:nvSpPr>
        <p:spPr>
          <a:xfrm>
            <a:off x="1033272" y="2706624"/>
            <a:ext cx="10655503" cy="548640"/>
          </a:xfrm>
          <a:prstGeom prst="rect">
            <a:avLst/>
          </a:prstGeom>
          <a:noFill/>
          <a:ln/>
        </p:spPr>
        <p:txBody>
          <a:bodyPr wrap="square" lIns="0" tIns="0" rIns="0" bIns="0" rtlCol="0" anchor="t"/>
          <a:lstStyle/>
          <a:p>
            <a:pPr marL="0" indent="0">
              <a:lnSpc>
                <a:spcPts val="1400"/>
              </a:lnSpc>
              <a:buNone/>
            </a:pPr>
            <a:r>
              <a:rPr lang="en-US" sz="1020" dirty="0">
                <a:solidFill>
                  <a:srgbClr val="3F3F3F"/>
                </a:solidFill>
                <a:latin typeface="Roboto" pitchFamily="34" charset="0"/>
                <a:ea typeface="Roboto" pitchFamily="34" charset="-122"/>
                <a:cs typeface="Roboto" pitchFamily="34" charset="-120"/>
              </a:rPr>
              <a:t>Tenable, “Tenable Flags Growing ‘AI Exposure Gap’ as Engineering Speed Eclipses Cloud Security Controls,” Tenable Research, 2026.</a:t>
            </a:r>
            <a:endParaRPr lang="en-US" sz="1020" dirty="0"/>
          </a:p>
        </p:txBody>
      </p:sp>
      <p:sp>
        <p:nvSpPr>
          <p:cNvPr id="13" name="Text 10"/>
          <p:cNvSpPr/>
          <p:nvPr/>
        </p:nvSpPr>
        <p:spPr>
          <a:xfrm>
            <a:off x="502920" y="3273552"/>
            <a:ext cx="502920" cy="274320"/>
          </a:xfrm>
          <a:prstGeom prst="rect">
            <a:avLst/>
          </a:prstGeom>
          <a:noFill/>
          <a:ln/>
        </p:spPr>
        <p:txBody>
          <a:bodyPr wrap="square" lIns="0" tIns="0" rIns="0" bIns="0" rtlCol="0" anchor="t"/>
          <a:lstStyle/>
          <a:p>
            <a:pPr marL="0" indent="0">
              <a:buNone/>
            </a:pPr>
            <a:r>
              <a:rPr lang="en-US" sz="1050" b="1" dirty="0">
                <a:solidFill>
                  <a:srgbClr val="FF5347"/>
                </a:solidFill>
                <a:latin typeface="Roboto" pitchFamily="34" charset="0"/>
                <a:ea typeface="Roboto" pitchFamily="34" charset="-122"/>
                <a:cs typeface="Roboto" pitchFamily="34" charset="-120"/>
              </a:rPr>
              <a:t>[4]</a:t>
            </a:r>
            <a:endParaRPr lang="en-US" sz="1050" dirty="0"/>
          </a:p>
        </p:txBody>
      </p:sp>
      <p:sp>
        <p:nvSpPr>
          <p:cNvPr id="14" name="Text 11"/>
          <p:cNvSpPr/>
          <p:nvPr/>
        </p:nvSpPr>
        <p:spPr>
          <a:xfrm>
            <a:off x="1033272" y="3273552"/>
            <a:ext cx="10655503" cy="548640"/>
          </a:xfrm>
          <a:prstGeom prst="rect">
            <a:avLst/>
          </a:prstGeom>
          <a:noFill/>
          <a:ln/>
        </p:spPr>
        <p:txBody>
          <a:bodyPr wrap="square" lIns="0" tIns="0" rIns="0" bIns="0" rtlCol="0" anchor="t"/>
          <a:lstStyle/>
          <a:p>
            <a:pPr marL="0" indent="0">
              <a:lnSpc>
                <a:spcPts val="1400"/>
              </a:lnSpc>
              <a:buNone/>
            </a:pPr>
            <a:r>
              <a:rPr lang="en-US" sz="1020" dirty="0">
                <a:solidFill>
                  <a:srgbClr val="3F3F3F"/>
                </a:solidFill>
                <a:latin typeface="Roboto" pitchFamily="34" charset="0"/>
                <a:ea typeface="Roboto" pitchFamily="34" charset="-122"/>
                <a:cs typeface="Roboto" pitchFamily="34" charset="-120"/>
              </a:rPr>
              <a:t>European Union, “Directive (EU) 2022/2555 (NIS2 Directive),” Official Journal of the European Union, 2022; European Union, “Regulation (EU) 2024/1689 (EU AI Act),” Official Journal of the European Union, 2024.</a:t>
            </a:r>
            <a:endParaRPr lang="en-US" sz="1020" dirty="0"/>
          </a:p>
        </p:txBody>
      </p:sp>
      <p:sp>
        <p:nvSpPr>
          <p:cNvPr id="15" name="Text 12"/>
          <p:cNvSpPr/>
          <p:nvPr/>
        </p:nvSpPr>
        <p:spPr>
          <a:xfrm>
            <a:off x="502920" y="3840480"/>
            <a:ext cx="502920" cy="274320"/>
          </a:xfrm>
          <a:prstGeom prst="rect">
            <a:avLst/>
          </a:prstGeom>
          <a:noFill/>
          <a:ln/>
        </p:spPr>
        <p:txBody>
          <a:bodyPr wrap="square" lIns="0" tIns="0" rIns="0" bIns="0" rtlCol="0" anchor="t"/>
          <a:lstStyle/>
          <a:p>
            <a:pPr marL="0" indent="0">
              <a:buNone/>
            </a:pPr>
            <a:r>
              <a:rPr lang="en-US" sz="1050" b="1" dirty="0">
                <a:solidFill>
                  <a:srgbClr val="FF5347"/>
                </a:solidFill>
                <a:latin typeface="Roboto" pitchFamily="34" charset="0"/>
                <a:ea typeface="Roboto" pitchFamily="34" charset="-122"/>
                <a:cs typeface="Roboto" pitchFamily="34" charset="-120"/>
              </a:rPr>
              <a:t>[5]</a:t>
            </a:r>
            <a:endParaRPr lang="en-US" sz="1050" dirty="0"/>
          </a:p>
        </p:txBody>
      </p:sp>
      <p:sp>
        <p:nvSpPr>
          <p:cNvPr id="16" name="Text 13"/>
          <p:cNvSpPr/>
          <p:nvPr/>
        </p:nvSpPr>
        <p:spPr>
          <a:xfrm>
            <a:off x="1033272" y="3840480"/>
            <a:ext cx="10655503" cy="548640"/>
          </a:xfrm>
          <a:prstGeom prst="rect">
            <a:avLst/>
          </a:prstGeom>
          <a:noFill/>
          <a:ln/>
        </p:spPr>
        <p:txBody>
          <a:bodyPr wrap="square" lIns="0" tIns="0" rIns="0" bIns="0" rtlCol="0" anchor="t"/>
          <a:lstStyle/>
          <a:p>
            <a:pPr marL="0" indent="0">
              <a:lnSpc>
                <a:spcPts val="1400"/>
              </a:lnSpc>
              <a:buNone/>
            </a:pPr>
            <a:r>
              <a:rPr lang="en-US" sz="1020" dirty="0">
                <a:solidFill>
                  <a:srgbClr val="3F3F3F"/>
                </a:solidFill>
                <a:latin typeface="Roboto" pitchFamily="34" charset="0"/>
                <a:ea typeface="Roboto" pitchFamily="34" charset="-122"/>
                <a:cs typeface="Roboto" pitchFamily="34" charset="-120"/>
              </a:rPr>
              <a:t>Safe Security, “The Modern Risk Prioritization Framework for 2026,” Safe Security, 2026.</a:t>
            </a:r>
            <a:endParaRPr lang="en-US" sz="1020" dirty="0"/>
          </a:p>
        </p:txBody>
      </p:sp>
      <p:sp>
        <p:nvSpPr>
          <p:cNvPr id="17" name="Text 14"/>
          <p:cNvSpPr/>
          <p:nvPr/>
        </p:nvSpPr>
        <p:spPr>
          <a:xfrm>
            <a:off x="502920" y="4407408"/>
            <a:ext cx="502920" cy="274320"/>
          </a:xfrm>
          <a:prstGeom prst="rect">
            <a:avLst/>
          </a:prstGeom>
          <a:noFill/>
          <a:ln/>
        </p:spPr>
        <p:txBody>
          <a:bodyPr wrap="square" lIns="0" tIns="0" rIns="0" bIns="0" rtlCol="0" anchor="t"/>
          <a:lstStyle/>
          <a:p>
            <a:pPr marL="0" indent="0">
              <a:buNone/>
            </a:pPr>
            <a:r>
              <a:rPr lang="en-US" sz="1050" b="1" dirty="0">
                <a:solidFill>
                  <a:srgbClr val="FF5347"/>
                </a:solidFill>
                <a:latin typeface="Roboto" pitchFamily="34" charset="0"/>
                <a:ea typeface="Roboto" pitchFamily="34" charset="-122"/>
                <a:cs typeface="Roboto" pitchFamily="34" charset="-120"/>
              </a:rPr>
              <a:t>[6]</a:t>
            </a:r>
            <a:endParaRPr lang="en-US" sz="1050" dirty="0"/>
          </a:p>
        </p:txBody>
      </p:sp>
      <p:sp>
        <p:nvSpPr>
          <p:cNvPr id="18" name="Text 15"/>
          <p:cNvSpPr/>
          <p:nvPr/>
        </p:nvSpPr>
        <p:spPr>
          <a:xfrm>
            <a:off x="1033272" y="4407408"/>
            <a:ext cx="10655503" cy="548640"/>
          </a:xfrm>
          <a:prstGeom prst="rect">
            <a:avLst/>
          </a:prstGeom>
          <a:noFill/>
          <a:ln/>
        </p:spPr>
        <p:txBody>
          <a:bodyPr wrap="square" lIns="0" tIns="0" rIns="0" bIns="0" rtlCol="0" anchor="t"/>
          <a:lstStyle/>
          <a:p>
            <a:pPr marL="0" indent="0">
              <a:lnSpc>
                <a:spcPts val="1400"/>
              </a:lnSpc>
              <a:buNone/>
            </a:pPr>
            <a:r>
              <a:rPr lang="en-US" sz="1020" dirty="0">
                <a:solidFill>
                  <a:srgbClr val="3F3F3F"/>
                </a:solidFill>
                <a:latin typeface="Roboto" pitchFamily="34" charset="0"/>
                <a:ea typeface="Roboto" pitchFamily="34" charset="-122"/>
                <a:cs typeface="Roboto" pitchFamily="34" charset="-120"/>
              </a:rPr>
              <a:t>K. Peffers, T. Tuunanen, M. A. Rothenberger, and S. Chatterjee, “A Design Science Research Methodology for Information Systems Research,” Journal of Management Information Systems, vol. 24, no. 3, pp. 45–77, 2007.</a:t>
            </a:r>
            <a:endParaRPr lang="en-US" sz="1020" dirty="0"/>
          </a:p>
        </p:txBody>
      </p:sp>
      <p:sp>
        <p:nvSpPr>
          <p:cNvPr id="19" name="Text 16"/>
          <p:cNvSpPr/>
          <p:nvPr/>
        </p:nvSpPr>
        <p:spPr>
          <a:xfrm>
            <a:off x="502920" y="4974336"/>
            <a:ext cx="502920" cy="274320"/>
          </a:xfrm>
          <a:prstGeom prst="rect">
            <a:avLst/>
          </a:prstGeom>
          <a:noFill/>
          <a:ln/>
        </p:spPr>
        <p:txBody>
          <a:bodyPr wrap="square" lIns="0" tIns="0" rIns="0" bIns="0" rtlCol="0" anchor="t"/>
          <a:lstStyle/>
          <a:p>
            <a:pPr marL="0" indent="0">
              <a:buNone/>
            </a:pPr>
            <a:r>
              <a:rPr lang="en-US" sz="1050" b="1" dirty="0">
                <a:solidFill>
                  <a:srgbClr val="FF5347"/>
                </a:solidFill>
                <a:latin typeface="Roboto" pitchFamily="34" charset="0"/>
                <a:ea typeface="Roboto" pitchFamily="34" charset="-122"/>
                <a:cs typeface="Roboto" pitchFamily="34" charset="-120"/>
              </a:rPr>
              <a:t>[10]</a:t>
            </a:r>
            <a:endParaRPr lang="en-US" sz="1050" dirty="0"/>
          </a:p>
        </p:txBody>
      </p:sp>
      <p:sp>
        <p:nvSpPr>
          <p:cNvPr id="20" name="Text 17"/>
          <p:cNvSpPr/>
          <p:nvPr/>
        </p:nvSpPr>
        <p:spPr>
          <a:xfrm>
            <a:off x="1033272" y="4974336"/>
            <a:ext cx="10655503" cy="548640"/>
          </a:xfrm>
          <a:prstGeom prst="rect">
            <a:avLst/>
          </a:prstGeom>
          <a:noFill/>
          <a:ln/>
        </p:spPr>
        <p:txBody>
          <a:bodyPr wrap="square" lIns="0" tIns="0" rIns="0" bIns="0" rtlCol="0" anchor="t"/>
          <a:lstStyle/>
          <a:p>
            <a:pPr marL="0" indent="0">
              <a:lnSpc>
                <a:spcPts val="1400"/>
              </a:lnSpc>
              <a:buNone/>
            </a:pPr>
            <a:r>
              <a:rPr lang="en-US" sz="1020" dirty="0">
                <a:solidFill>
                  <a:srgbClr val="3F3F3F"/>
                </a:solidFill>
                <a:latin typeface="Roboto" pitchFamily="34" charset="0"/>
                <a:ea typeface="Roboto" pitchFamily="34" charset="-122"/>
                <a:cs typeface="Roboto" pitchFamily="34" charset="-120"/>
              </a:rPr>
              <a:t>MITRE Corporation, “MITRE ATT&amp;CK Matrix for Cloud,” MITRE ATT&amp;CK, 2026. [Online]. Available: https://attack.mitre.org/matrices/enterprise/cloud/</a:t>
            </a:r>
            <a:endParaRPr lang="en-US" sz="1020" dirty="0"/>
          </a:p>
        </p:txBody>
      </p:sp>
      <p:sp>
        <p:nvSpPr>
          <p:cNvPr id="21" name="Text 18"/>
          <p:cNvSpPr/>
          <p:nvPr/>
        </p:nvSpPr>
        <p:spPr>
          <a:xfrm>
            <a:off x="502920" y="5541264"/>
            <a:ext cx="502920" cy="274320"/>
          </a:xfrm>
          <a:prstGeom prst="rect">
            <a:avLst/>
          </a:prstGeom>
          <a:noFill/>
          <a:ln/>
        </p:spPr>
        <p:txBody>
          <a:bodyPr wrap="square" lIns="0" tIns="0" rIns="0" bIns="0" rtlCol="0" anchor="t"/>
          <a:lstStyle/>
          <a:p>
            <a:pPr marL="0" indent="0">
              <a:buNone/>
            </a:pPr>
            <a:r>
              <a:rPr lang="en-US" sz="1050" b="1" dirty="0">
                <a:solidFill>
                  <a:srgbClr val="FF5347"/>
                </a:solidFill>
                <a:latin typeface="Roboto" pitchFamily="34" charset="0"/>
                <a:ea typeface="Roboto" pitchFamily="34" charset="-122"/>
                <a:cs typeface="Roboto" pitchFamily="34" charset="-120"/>
              </a:rPr>
              <a:t>[11]</a:t>
            </a:r>
            <a:endParaRPr lang="en-US" sz="1050" dirty="0"/>
          </a:p>
        </p:txBody>
      </p:sp>
      <p:sp>
        <p:nvSpPr>
          <p:cNvPr id="22" name="Text 19"/>
          <p:cNvSpPr/>
          <p:nvPr/>
        </p:nvSpPr>
        <p:spPr>
          <a:xfrm>
            <a:off x="1033272" y="5541264"/>
            <a:ext cx="10655503" cy="548640"/>
          </a:xfrm>
          <a:prstGeom prst="rect">
            <a:avLst/>
          </a:prstGeom>
          <a:noFill/>
          <a:ln/>
        </p:spPr>
        <p:txBody>
          <a:bodyPr wrap="square" lIns="0" tIns="0" rIns="0" bIns="0" rtlCol="0" anchor="t"/>
          <a:lstStyle/>
          <a:p>
            <a:pPr marL="0" indent="0">
              <a:lnSpc>
                <a:spcPts val="1400"/>
              </a:lnSpc>
              <a:buNone/>
            </a:pPr>
            <a:r>
              <a:rPr lang="en-US" sz="1020" dirty="0">
                <a:solidFill>
                  <a:srgbClr val="3F3F3F"/>
                </a:solidFill>
                <a:latin typeface="Roboto" pitchFamily="34" charset="0"/>
                <a:ea typeface="Roboto" pitchFamily="34" charset="-122"/>
                <a:cs typeface="Roboto" pitchFamily="34" charset="-120"/>
              </a:rPr>
              <a:t>Forum of Incident Response and Security Teams, “Common Vulnerability Scoring System Version 4.0: Specification Document,” FIRST.org, 2023.</a:t>
            </a:r>
            <a:endParaRPr lang="en-US" sz="102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pic>
        <p:nvPicPr>
          <p:cNvPr id="2" name="Image 0" descr="/home/claude/work/figs/deco_dots.png"/>
          <p:cNvPicPr>
            <a:picLocks noChangeAspect="1"/>
          </p:cNvPicPr>
          <p:nvPr/>
        </p:nvPicPr>
        <p:blipFill>
          <a:blip r:embed="rId3">
            <a:alphaModFix amt="80000"/>
          </a:blip>
          <a:stretch>
            <a:fillRect/>
          </a:stretch>
        </p:blipFill>
        <p:spPr>
          <a:xfrm>
            <a:off x="339127" y="961984"/>
            <a:ext cx="5669280" cy="5669280"/>
          </a:xfrm>
          <a:prstGeom prst="rect">
            <a:avLst/>
          </a:prstGeom>
        </p:spPr>
      </p:pic>
      <p:sp>
        <p:nvSpPr>
          <p:cNvPr id="3" name="Text 0"/>
          <p:cNvSpPr/>
          <p:nvPr/>
        </p:nvSpPr>
        <p:spPr>
          <a:xfrm>
            <a:off x="4663440" y="2240280"/>
            <a:ext cx="6949440" cy="914400"/>
          </a:xfrm>
          <a:prstGeom prst="rect">
            <a:avLst/>
          </a:prstGeom>
          <a:noFill/>
          <a:ln/>
        </p:spPr>
        <p:txBody>
          <a:bodyPr wrap="square" lIns="0" tIns="0" rIns="0" bIns="0" rtlCol="0" anchor="ctr"/>
          <a:lstStyle/>
          <a:p>
            <a:pPr marL="0" indent="0" algn="r">
              <a:buNone/>
            </a:pPr>
            <a:r>
              <a:rPr lang="en-US" sz="4400" b="1" dirty="0">
                <a:solidFill>
                  <a:srgbClr val="1A1A1A"/>
                </a:solidFill>
                <a:latin typeface="PT Serif" pitchFamily="34" charset="0"/>
                <a:ea typeface="PT Serif" pitchFamily="34" charset="-122"/>
                <a:cs typeface="PT Serif" pitchFamily="34" charset="-120"/>
              </a:rPr>
              <a:t>Thank You</a:t>
            </a:r>
            <a:endParaRPr lang="en-US" sz="4400" dirty="0"/>
          </a:p>
        </p:txBody>
      </p:sp>
      <p:sp>
        <p:nvSpPr>
          <p:cNvPr id="4" name="Shape 1"/>
          <p:cNvSpPr/>
          <p:nvPr/>
        </p:nvSpPr>
        <p:spPr>
          <a:xfrm>
            <a:off x="11119104" y="3291840"/>
            <a:ext cx="566928" cy="45720"/>
          </a:xfrm>
          <a:prstGeom prst="rect">
            <a:avLst/>
          </a:prstGeom>
          <a:solidFill>
            <a:srgbClr val="FF5347"/>
          </a:solidFill>
          <a:ln/>
        </p:spPr>
        <p:txBody>
          <a:bodyPr/>
          <a:lstStyle/>
          <a:p>
            <a:endParaRPr lang="en-IN"/>
          </a:p>
        </p:txBody>
      </p:sp>
      <p:sp>
        <p:nvSpPr>
          <p:cNvPr id="5" name="Text 2"/>
          <p:cNvSpPr/>
          <p:nvPr/>
        </p:nvSpPr>
        <p:spPr>
          <a:xfrm>
            <a:off x="4663440" y="3456432"/>
            <a:ext cx="7022592" cy="310896"/>
          </a:xfrm>
          <a:prstGeom prst="rect">
            <a:avLst/>
          </a:prstGeom>
          <a:noFill/>
          <a:ln/>
        </p:spPr>
        <p:txBody>
          <a:bodyPr wrap="square" lIns="0" tIns="0" rIns="0" bIns="0" rtlCol="0" anchor="ctr"/>
          <a:lstStyle/>
          <a:p>
            <a:pPr marL="0" indent="0" algn="r">
              <a:buNone/>
            </a:pPr>
            <a:r>
              <a:rPr lang="en-US" sz="1400" dirty="0">
                <a:solidFill>
                  <a:srgbClr val="6B6B6B"/>
                </a:solidFill>
                <a:latin typeface="Roboto" pitchFamily="34" charset="0"/>
                <a:ea typeface="Roboto" pitchFamily="34" charset="-122"/>
                <a:cs typeface="Roboto" pitchFamily="34" charset="-120"/>
              </a:rPr>
              <a:t>Questions are welcome</a:t>
            </a:r>
            <a:endParaRPr lang="en-US" sz="1400" dirty="0"/>
          </a:p>
        </p:txBody>
      </p:sp>
      <p:sp>
        <p:nvSpPr>
          <p:cNvPr id="6" name="Text 3"/>
          <p:cNvSpPr/>
          <p:nvPr/>
        </p:nvSpPr>
        <p:spPr>
          <a:xfrm>
            <a:off x="4663440" y="3931920"/>
            <a:ext cx="7022592" cy="640080"/>
          </a:xfrm>
          <a:prstGeom prst="rect">
            <a:avLst/>
          </a:prstGeom>
          <a:noFill/>
          <a:ln/>
        </p:spPr>
        <p:txBody>
          <a:bodyPr wrap="square" lIns="0" tIns="0" rIns="0" bIns="0" rtlCol="0" anchor="t"/>
          <a:lstStyle/>
          <a:p>
            <a:pPr marL="0" indent="0" algn="r">
              <a:lnSpc>
                <a:spcPts val="1700"/>
              </a:lnSpc>
              <a:buNone/>
            </a:pPr>
            <a:r>
              <a:rPr lang="en-US" sz="1100" dirty="0">
                <a:solidFill>
                  <a:srgbClr val="3F3F3F"/>
                </a:solidFill>
                <a:latin typeface="Roboto" pitchFamily="34" charset="0"/>
                <a:ea typeface="Roboto" pitchFamily="34" charset="-122"/>
                <a:cs typeface="Roboto" pitchFamily="34" charset="-120"/>
              </a:rPr>
              <a:t>Rajul Gupta  ·  Student ID 2523934  ·  ACFA7004</a:t>
            </a:r>
            <a:endParaRPr lang="en-US" sz="1100" dirty="0"/>
          </a:p>
          <a:p>
            <a:pPr marL="0" indent="0" algn="r">
              <a:lnSpc>
                <a:spcPts val="1700"/>
              </a:lnSpc>
              <a:buNone/>
            </a:pPr>
            <a:r>
              <a:rPr lang="en-US" sz="1100" dirty="0">
                <a:solidFill>
                  <a:srgbClr val="3F3F3F"/>
                </a:solidFill>
                <a:latin typeface="Roboto" pitchFamily="34" charset="0"/>
                <a:ea typeface="Roboto" pitchFamily="34" charset="-122"/>
                <a:cs typeface="Roboto" pitchFamily="34" charset="-120"/>
              </a:rPr>
              <a:t>University of Wales Trinity Saint David</a:t>
            </a:r>
            <a:endParaRPr lang="en-US" sz="1100" dirty="0"/>
          </a:p>
        </p:txBody>
      </p:sp>
      <p:pic>
        <p:nvPicPr>
          <p:cNvPr id="7" name="Image 1" descr="/home/claude/work/figs/uwtsd_logo.png"/>
          <p:cNvPicPr>
            <a:picLocks noChangeAspect="1"/>
          </p:cNvPicPr>
          <p:nvPr/>
        </p:nvPicPr>
        <p:blipFill>
          <a:blip r:embed="rId4"/>
          <a:stretch>
            <a:fillRect/>
          </a:stretch>
        </p:blipFill>
        <p:spPr>
          <a:xfrm>
            <a:off x="9564624" y="4937760"/>
            <a:ext cx="2121408" cy="87508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3634</Words>
  <Application>Microsoft Office PowerPoint</Application>
  <PresentationFormat>Widescreen</PresentationFormat>
  <Paragraphs>224</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PT Serif</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Comparative Evaluation of Cybersecurity Risks and Shared-Responsibility Controls Across IaaS, PaaS, SaaS and Emerging XaaS Cloud-Service Models</dc:title>
  <dc:subject>ACFA7004 Research Methods and Professional Development - Research Proposal</dc:subject>
  <dc:creator>Rajul Gupta</dc:creator>
  <cp:lastModifiedBy>rajul gupta</cp:lastModifiedBy>
  <cp:revision>3</cp:revision>
  <dcterms:created xsi:type="dcterms:W3CDTF">2026-08-09T23:31:08Z</dcterms:created>
  <dcterms:modified xsi:type="dcterms:W3CDTF">2026-08-09T23:47:55Z</dcterms:modified>
</cp:coreProperties>
</file>