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handoutMasterIdLst>
    <p:handoutMasterId r:id="rId19"/>
  </p:handoutMasterIdLst>
  <p:sldIdLst>
    <p:sldId id="295" r:id="rId2"/>
    <p:sldId id="287" r:id="rId3"/>
    <p:sldId id="296" r:id="rId4"/>
    <p:sldId id="298" r:id="rId5"/>
    <p:sldId id="275" r:id="rId6"/>
    <p:sldId id="273" r:id="rId7"/>
    <p:sldId id="271" r:id="rId8"/>
    <p:sldId id="270" r:id="rId9"/>
    <p:sldId id="266" r:id="rId10"/>
    <p:sldId id="292" r:id="rId11"/>
    <p:sldId id="293" r:id="rId12"/>
    <p:sldId id="297" r:id="rId13"/>
    <p:sldId id="299" r:id="rId14"/>
    <p:sldId id="300" r:id="rId15"/>
    <p:sldId id="301" r:id="rId16"/>
    <p:sldId id="265" r:id="rId17"/>
    <p:sldId id="277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0021"/>
    <a:srgbClr val="00421E"/>
    <a:srgbClr val="660033"/>
    <a:srgbClr val="680000"/>
    <a:srgbClr val="800000"/>
    <a:srgbClr val="0000CC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0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C8EC51F-5E8B-46AE-A51C-F01E04A2286F}" type="datetimeFigureOut">
              <a:rPr lang="en-GB"/>
              <a:pPr>
                <a:defRPr/>
              </a:pPr>
              <a:t>27/03/2020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5F18B79-4A30-44CF-8BCD-126C0ECB66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77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8" name="Freeform 4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9" name="Freeform 5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0" name="Freeform 6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1" name="Freeform 7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2" name="Freeform 8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6" name="Freeform 9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542 h 1906"/>
                <a:gd name="T4" fmla="*/ 5794 w 5740"/>
                <a:gd name="T5" fmla="*/ 1542 h 1906"/>
                <a:gd name="T6" fmla="*/ 5794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5053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5054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1C261-962E-4F13-A2E5-15AF480E40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315435-4CCB-4982-9BBF-3425FF1405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C596A9-A72D-4615-AD40-AD5FACE1F4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2FBA95-7D21-4020-9FA1-297FDB4997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4B3656-5E65-40A1-BABD-D7D733EEBF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1D7201-7C3E-4FFC-87B2-78D3385405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1D69C3-CA2F-45E0-AD3B-E2C428C4A9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EA670-E31B-4CB0-BC86-DA0DAB2123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A25BC-05E8-4A6E-9B48-EDE71AF309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5FEE9-8D8C-4AFE-B0EE-8F31B551F4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6FAA77-03C1-42BA-BD88-04CEAA6932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D71E95-4C6E-4F8E-B1B7-94B0A375A9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950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B2423DEF-2E67-400C-9519-64337AC610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1032" name="Group 5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49510" name="Freeform 6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49511" name="Freeform 7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49512" name="Freeform 8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49514" name="Freeform 10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149515" name="Freeform 11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34" name="Freeform 12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542 h 1906"/>
                <a:gd name="T4" fmla="*/ 5794 w 5740"/>
                <a:gd name="T5" fmla="*/ 1542 h 1906"/>
                <a:gd name="T6" fmla="*/ 5794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49517" name="Rectangle 1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49518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951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57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5fPuUSsyQ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YQprKikRf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4WdN41KGmo&amp;list=PLzNW_NonjGnjb5G57bmibbQ7iJh-aqNYQ&amp;index=9" TargetMode="External"/><Relationship Id="rId2" Type="http://schemas.openxmlformats.org/officeDocument/2006/relationships/hyperlink" Target="https://www.youtube.com/watch?v=lPB_17rbNXk&amp;list=PLzNW_NonjGnjb5G57bmibbQ7iJh-aqNY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bartleby.com/201/wl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69" y="834033"/>
            <a:ext cx="4381500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97646"/>
            <a:ext cx="8424936" cy="6660354"/>
          </a:xfrm>
        </p:spPr>
        <p:txBody>
          <a:bodyPr/>
          <a:lstStyle/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solidFill>
                  <a:srgbClr val="FFFF00"/>
                </a:solidFill>
                <a:effectLst/>
                <a:latin typeface="Palatino Linotype" panose="02040502050505030304" pitchFamily="18" charset="0"/>
              </a:rPr>
              <a:t>April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 is the cruellest month, breeding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Lilacs out of the dead land, mixing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Memory and desire, stirring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Dull roots with spring rain.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Winter kept us warm, covering	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Earth in forgetful snow, feeding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A little life with dried tubers.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Summer surprised us, coming over the </a:t>
            </a:r>
            <a:r>
              <a:rPr lang="en-GB" sz="2000" dirty="0" err="1">
                <a:effectLst/>
                <a:latin typeface="Palatino Linotype" panose="02040502050505030304" pitchFamily="18" charset="0"/>
              </a:rPr>
              <a:t>Starnbergersee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With a shower of rain; we stopped in the colonnade,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And went on in sunlight, into the </a:t>
            </a:r>
            <a:r>
              <a:rPr lang="en-GB" sz="2000" dirty="0" err="1">
                <a:effectLst/>
                <a:latin typeface="Palatino Linotype" panose="02040502050505030304" pitchFamily="18" charset="0"/>
              </a:rPr>
              <a:t>Hofgarten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,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 And drank coffee, and talked for an hour.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i="1" dirty="0">
                <a:effectLst/>
                <a:latin typeface="Palatino Linotype" panose="02040502050505030304" pitchFamily="18" charset="0"/>
              </a:rPr>
              <a:t>Bin gar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keine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Russin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,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stamm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’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aus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Litauen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,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echt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 </a:t>
            </a:r>
            <a:r>
              <a:rPr lang="en-GB" sz="2000" i="1" dirty="0" err="1">
                <a:effectLst/>
                <a:latin typeface="Palatino Linotype" panose="02040502050505030304" pitchFamily="18" charset="0"/>
              </a:rPr>
              <a:t>deutsch</a:t>
            </a:r>
            <a:r>
              <a:rPr lang="en-GB" sz="2000" i="1" dirty="0">
                <a:effectLst/>
                <a:latin typeface="Palatino Linotype" panose="02040502050505030304" pitchFamily="18" charset="0"/>
              </a:rPr>
              <a:t>.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And when we were children, staying at the archduke’s,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My cousin’s, he took me out on a sled,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And I was frightened. He said, Marie,	 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Marie, hold on tight. And down we went.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In the mountains, there you feel free.	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I read, much of the night, and go south in the winter.</a:t>
            </a:r>
            <a:r>
              <a:rPr lang="en-GB" sz="2000" dirty="0">
                <a:effectLst/>
              </a:rPr>
              <a:t>	 </a:t>
            </a:r>
          </a:p>
          <a:p>
            <a:pPr marL="0" indent="0">
              <a:buNone/>
            </a:pPr>
            <a:r>
              <a:rPr lang="en-GB" sz="2000" dirty="0">
                <a:effectLst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643469" y="1700808"/>
            <a:ext cx="43175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I. </a:t>
            </a:r>
            <a:r>
              <a:rPr lang="en-GB" sz="2400" dirty="0">
                <a:solidFill>
                  <a:srgbClr val="FFFF00"/>
                </a:solidFill>
              </a:rPr>
              <a:t>THE BURIAL OF THE DEAD</a:t>
            </a:r>
          </a:p>
        </p:txBody>
      </p:sp>
    </p:spTree>
    <p:extLst>
      <p:ext uri="{BB962C8B-B14F-4D97-AF65-F5344CB8AC3E}">
        <p14:creationId xmlns:p14="http://schemas.microsoft.com/office/powerpoint/2010/main" val="2908943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0398" y="0"/>
            <a:ext cx="3792278" cy="706090"/>
          </a:xfrm>
        </p:spPr>
        <p:txBody>
          <a:bodyPr/>
          <a:lstStyle/>
          <a:p>
            <a:r>
              <a:rPr lang="en-GB" sz="3600" b="0" i="1" dirty="0">
                <a:solidFill>
                  <a:srgbClr val="FFFF00"/>
                </a:solidFill>
                <a:effectLst/>
              </a:rPr>
              <a:t>The </a:t>
            </a:r>
            <a:r>
              <a:rPr lang="en-GB" sz="3600" b="0" i="1" dirty="0" err="1">
                <a:solidFill>
                  <a:srgbClr val="FFFF00"/>
                </a:solidFill>
                <a:effectLst/>
              </a:rPr>
              <a:t>Natureingang</a:t>
            </a:r>
            <a:r>
              <a:rPr lang="en-GB" sz="3600" b="0" i="1" dirty="0">
                <a:solidFill>
                  <a:srgbClr val="FFFF00"/>
                </a:solidFill>
                <a:effectLst/>
              </a:rPr>
              <a:t> </a:t>
            </a:r>
            <a:r>
              <a:rPr lang="en-GB" sz="3200" b="0" dirty="0">
                <a:solidFill>
                  <a:srgbClr val="FFFF00"/>
                </a:solidFill>
                <a:effectLst/>
              </a:rPr>
              <a:t>(</a:t>
            </a:r>
            <a:r>
              <a:rPr lang="en-GB" sz="3200" b="0" dirty="0" err="1">
                <a:solidFill>
                  <a:srgbClr val="FFFF00"/>
                </a:solidFill>
                <a:effectLst/>
              </a:rPr>
              <a:t>i</a:t>
            </a:r>
            <a:r>
              <a:rPr lang="en-GB" sz="3200" b="0" dirty="0">
                <a:solidFill>
                  <a:srgbClr val="FFFF00"/>
                </a:solidFill>
                <a:effectLst/>
              </a:rPr>
              <a:t>)</a:t>
            </a:r>
            <a:endParaRPr lang="en-GB" sz="4000" b="0" dirty="0">
              <a:solidFill>
                <a:srgbClr val="FFFF00"/>
              </a:solidFill>
              <a:effectLst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31487" y="475480"/>
            <a:ext cx="8681026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100" dirty="0">
                <a:latin typeface="Palatino Linotype" panose="02040502050505030304" pitchFamily="18" charset="0"/>
              </a:rPr>
              <a:t>The God of Love, a </a:t>
            </a:r>
            <a:r>
              <a:rPr lang="en-GB" sz="2100" dirty="0" err="1">
                <a:latin typeface="Palatino Linotype" panose="02040502050505030304" pitchFamily="18" charset="0"/>
              </a:rPr>
              <a:t>benedicité</a:t>
            </a:r>
            <a:r>
              <a:rPr lang="en-GB" sz="2100" dirty="0">
                <a:latin typeface="Palatino Linotype" panose="02040502050505030304" pitchFamily="18" charset="0"/>
              </a:rPr>
              <a:t>!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How </a:t>
            </a:r>
            <a:r>
              <a:rPr lang="en-GB" sz="2100" dirty="0" err="1">
                <a:latin typeface="Palatino Linotype" panose="02040502050505030304" pitchFamily="18" charset="0"/>
              </a:rPr>
              <a:t>myghty</a:t>
            </a:r>
            <a:r>
              <a:rPr lang="en-GB" sz="2100" dirty="0">
                <a:latin typeface="Palatino Linotype" panose="02040502050505030304" pitchFamily="18" charset="0"/>
              </a:rPr>
              <a:t> and how </a:t>
            </a:r>
            <a:r>
              <a:rPr lang="en-GB" sz="2100" dirty="0" err="1">
                <a:latin typeface="Palatino Linotype" panose="02040502050505030304" pitchFamily="18" charset="0"/>
              </a:rPr>
              <a:t>grete</a:t>
            </a:r>
            <a:r>
              <a:rPr lang="en-GB" sz="2100" dirty="0">
                <a:latin typeface="Palatino Linotype" panose="02040502050505030304" pitchFamily="18" charset="0"/>
              </a:rPr>
              <a:t> a </a:t>
            </a:r>
            <a:r>
              <a:rPr lang="en-GB" sz="2100" dirty="0" err="1">
                <a:latin typeface="Palatino Linotype" panose="02040502050505030304" pitchFamily="18" charset="0"/>
              </a:rPr>
              <a:t>lorde</a:t>
            </a:r>
            <a:r>
              <a:rPr lang="en-GB" sz="2100" dirty="0">
                <a:latin typeface="Palatino Linotype" panose="02040502050505030304" pitchFamily="18" charset="0"/>
              </a:rPr>
              <a:t> is he</a:t>
            </a:r>
            <a:r>
              <a:rPr lang="en-GB" sz="2000" dirty="0">
                <a:latin typeface="Palatino Linotype" panose="02040502050505030304" pitchFamily="18" charset="0"/>
              </a:rPr>
              <a:t>!</a:t>
            </a:r>
          </a:p>
          <a:p>
            <a:r>
              <a:rPr lang="en-GB" sz="1400" dirty="0">
                <a:latin typeface="Palatino Linotype" panose="02040502050505030304" pitchFamily="18" charset="0"/>
              </a:rPr>
              <a:t>…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For every </a:t>
            </a:r>
            <a:r>
              <a:rPr lang="en-GB" sz="2100" dirty="0" err="1">
                <a:latin typeface="Palatino Linotype" panose="02040502050505030304" pitchFamily="18" charset="0"/>
              </a:rPr>
              <a:t>trew</a:t>
            </a:r>
            <a:r>
              <a:rPr lang="en-GB" sz="2100" dirty="0">
                <a:latin typeface="Palatino Linotype" panose="02040502050505030304" pitchFamily="18" charset="0"/>
              </a:rPr>
              <a:t>, </a:t>
            </a:r>
            <a:r>
              <a:rPr lang="en-GB" sz="2100" dirty="0" err="1">
                <a:latin typeface="Palatino Linotype" panose="02040502050505030304" pitchFamily="18" charset="0"/>
              </a:rPr>
              <a:t>gentil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hert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fre</a:t>
            </a:r>
            <a:endParaRPr lang="en-GB" sz="2100" dirty="0">
              <a:latin typeface="Palatino Linotype" panose="02040502050505030304" pitchFamily="18" charset="0"/>
            </a:endParaRPr>
          </a:p>
          <a:p>
            <a:r>
              <a:rPr lang="en-GB" sz="2100" dirty="0">
                <a:latin typeface="Palatino Linotype" panose="02040502050505030304" pitchFamily="18" charset="0"/>
              </a:rPr>
              <a:t>That with him is, or </a:t>
            </a:r>
            <a:r>
              <a:rPr lang="en-GB" sz="2100" dirty="0" err="1">
                <a:latin typeface="Palatino Linotype" panose="02040502050505030304" pitchFamily="18" charset="0"/>
              </a:rPr>
              <a:t>thinketh</a:t>
            </a:r>
            <a:r>
              <a:rPr lang="en-GB" sz="2100" dirty="0">
                <a:latin typeface="Palatino Linotype" panose="02040502050505030304" pitchFamily="18" charset="0"/>
              </a:rPr>
              <a:t> to be,</a:t>
            </a:r>
          </a:p>
          <a:p>
            <a:r>
              <a:rPr lang="en-GB" sz="2100" dirty="0" err="1">
                <a:latin typeface="Palatino Linotype" panose="02040502050505030304" pitchFamily="18" charset="0"/>
              </a:rPr>
              <a:t>Agens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>
                <a:solidFill>
                  <a:srgbClr val="FFFF00"/>
                </a:solidFill>
                <a:latin typeface="Palatino Linotype" panose="02040502050505030304" pitchFamily="18" charset="0"/>
              </a:rPr>
              <a:t>May</a:t>
            </a:r>
            <a:r>
              <a:rPr lang="en-GB" sz="2100" dirty="0">
                <a:latin typeface="Palatino Linotype" panose="02040502050505030304" pitchFamily="18" charset="0"/>
              </a:rPr>
              <a:t> now </a:t>
            </a:r>
            <a:r>
              <a:rPr lang="en-GB" sz="2100" dirty="0" err="1">
                <a:latin typeface="Palatino Linotype" panose="02040502050505030304" pitchFamily="18" charset="0"/>
              </a:rPr>
              <a:t>shal</a:t>
            </a:r>
            <a:r>
              <a:rPr lang="en-GB" sz="2100" dirty="0">
                <a:latin typeface="Palatino Linotype" panose="02040502050505030304" pitchFamily="18" charset="0"/>
              </a:rPr>
              <a:t> have </a:t>
            </a:r>
            <a:r>
              <a:rPr lang="en-GB" sz="2100" dirty="0" err="1">
                <a:latin typeface="Palatino Linotype" panose="02040502050505030304" pitchFamily="18" charset="0"/>
              </a:rPr>
              <a:t>somme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steryng</a:t>
            </a:r>
            <a:r>
              <a:rPr lang="en-GB" sz="2100" dirty="0">
                <a:latin typeface="Palatino Linotype" panose="02040502050505030304" pitchFamily="18" charset="0"/>
              </a:rPr>
              <a:t>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Other to joy, or </a:t>
            </a:r>
            <a:r>
              <a:rPr lang="en-GB" sz="2100" dirty="0" err="1">
                <a:latin typeface="Palatino Linotype" panose="02040502050505030304" pitchFamily="18" charset="0"/>
              </a:rPr>
              <a:t>elles</a:t>
            </a:r>
            <a:r>
              <a:rPr lang="en-GB" sz="2100" dirty="0">
                <a:latin typeface="Palatino Linotype" panose="02040502050505030304" pitchFamily="18" charset="0"/>
              </a:rPr>
              <a:t> to </a:t>
            </a:r>
            <a:r>
              <a:rPr lang="en-GB" sz="2100" dirty="0" err="1">
                <a:latin typeface="Palatino Linotype" panose="02040502050505030304" pitchFamily="18" charset="0"/>
              </a:rPr>
              <a:t>morenynge</a:t>
            </a:r>
            <a:r>
              <a:rPr lang="en-GB" sz="2100" dirty="0">
                <a:latin typeface="Palatino Linotype" panose="02040502050505030304" pitchFamily="18" charset="0"/>
              </a:rPr>
              <a:t>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In no </a:t>
            </a:r>
            <a:r>
              <a:rPr lang="en-GB" sz="2100" dirty="0" err="1">
                <a:latin typeface="Palatino Linotype" panose="02040502050505030304" pitchFamily="18" charset="0"/>
              </a:rPr>
              <a:t>seson</a:t>
            </a:r>
            <a:r>
              <a:rPr lang="en-GB" sz="2100" dirty="0">
                <a:latin typeface="Palatino Linotype" panose="02040502050505030304" pitchFamily="18" charset="0"/>
              </a:rPr>
              <a:t> so </a:t>
            </a:r>
            <a:r>
              <a:rPr lang="en-GB" sz="2100" dirty="0" err="1">
                <a:latin typeface="Palatino Linotype" panose="02040502050505030304" pitchFamily="18" charset="0"/>
              </a:rPr>
              <a:t>grette</a:t>
            </a:r>
            <a:r>
              <a:rPr lang="en-GB" sz="2100" dirty="0">
                <a:latin typeface="Palatino Linotype" panose="02040502050505030304" pitchFamily="18" charset="0"/>
              </a:rPr>
              <a:t>, as </a:t>
            </a:r>
            <a:r>
              <a:rPr lang="en-GB" sz="2100" dirty="0" err="1">
                <a:latin typeface="Palatino Linotype" panose="02040502050505030304" pitchFamily="18" charset="0"/>
              </a:rPr>
              <a:t>thynkes</a:t>
            </a:r>
            <a:r>
              <a:rPr lang="en-GB" sz="2100" dirty="0">
                <a:latin typeface="Palatino Linotype" panose="02040502050505030304" pitchFamily="18" charset="0"/>
              </a:rPr>
              <a:t> me.</a:t>
            </a:r>
          </a:p>
          <a:p>
            <a:endParaRPr lang="en-GB" sz="1400" dirty="0">
              <a:latin typeface="Palatino Linotype" panose="02040502050505030304" pitchFamily="18" charset="0"/>
            </a:endParaRPr>
          </a:p>
          <a:p>
            <a:r>
              <a:rPr lang="en-GB" sz="2100" dirty="0">
                <a:latin typeface="Palatino Linotype" panose="02040502050505030304" pitchFamily="18" charset="0"/>
              </a:rPr>
              <a:t>For when they mow her the </a:t>
            </a:r>
            <a:r>
              <a:rPr lang="en-GB" sz="2100" dirty="0" err="1">
                <a:latin typeface="Palatino Linotype" panose="02040502050505030304" pitchFamily="18" charset="0"/>
              </a:rPr>
              <a:t>briddes</a:t>
            </a:r>
            <a:r>
              <a:rPr lang="en-GB" sz="2100" dirty="0">
                <a:latin typeface="Palatino Linotype" panose="02040502050505030304" pitchFamily="18" charset="0"/>
              </a:rPr>
              <a:t> sing,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And see the </a:t>
            </a:r>
            <a:r>
              <a:rPr lang="en-GB" sz="2100" dirty="0" err="1">
                <a:latin typeface="Palatino Linotype" panose="02040502050505030304" pitchFamily="18" charset="0"/>
              </a:rPr>
              <a:t>floures</a:t>
            </a:r>
            <a:r>
              <a:rPr lang="en-GB" sz="2100" dirty="0">
                <a:latin typeface="Palatino Linotype" panose="02040502050505030304" pitchFamily="18" charset="0"/>
              </a:rPr>
              <a:t> and the </a:t>
            </a:r>
            <a:r>
              <a:rPr lang="en-GB" sz="2100" dirty="0" err="1">
                <a:latin typeface="Palatino Linotype" panose="02040502050505030304" pitchFamily="18" charset="0"/>
              </a:rPr>
              <a:t>leves</a:t>
            </a:r>
            <a:r>
              <a:rPr lang="en-GB" sz="2100" dirty="0">
                <a:latin typeface="Palatino Linotype" panose="02040502050505030304" pitchFamily="18" charset="0"/>
              </a:rPr>
              <a:t> spring,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That </a:t>
            </a:r>
            <a:r>
              <a:rPr lang="en-GB" sz="2100" dirty="0" err="1">
                <a:latin typeface="Palatino Linotype" panose="02040502050505030304" pitchFamily="18" charset="0"/>
              </a:rPr>
              <a:t>bringes</a:t>
            </a:r>
            <a:r>
              <a:rPr lang="en-GB" sz="2100" dirty="0">
                <a:latin typeface="Palatino Linotype" panose="02040502050505030304" pitchFamily="18" charset="0"/>
              </a:rPr>
              <a:t> into </a:t>
            </a:r>
            <a:r>
              <a:rPr lang="en-GB" sz="2100" dirty="0" err="1">
                <a:latin typeface="Palatino Linotype" panose="02040502050505030304" pitchFamily="18" charset="0"/>
              </a:rPr>
              <a:t>hertis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remembraunce</a:t>
            </a:r>
            <a:endParaRPr lang="en-GB" sz="2100" dirty="0">
              <a:latin typeface="Palatino Linotype" panose="02040502050505030304" pitchFamily="18" charset="0"/>
            </a:endParaRPr>
          </a:p>
          <a:p>
            <a:r>
              <a:rPr lang="en-GB" sz="2100" dirty="0">
                <a:latin typeface="Palatino Linotype" panose="02040502050505030304" pitchFamily="18" charset="0"/>
              </a:rPr>
              <a:t>A </a:t>
            </a:r>
            <a:r>
              <a:rPr lang="en-GB" sz="2100" dirty="0" err="1">
                <a:latin typeface="Palatino Linotype" panose="02040502050505030304" pitchFamily="18" charset="0"/>
              </a:rPr>
              <a:t>maner</a:t>
            </a:r>
            <a:r>
              <a:rPr lang="en-GB" sz="2100" dirty="0">
                <a:latin typeface="Palatino Linotype" panose="02040502050505030304" pitchFamily="18" charset="0"/>
              </a:rPr>
              <a:t> ease, </a:t>
            </a:r>
            <a:r>
              <a:rPr lang="en-GB" sz="2100" dirty="0" err="1">
                <a:latin typeface="Palatino Linotype" panose="02040502050505030304" pitchFamily="18" charset="0"/>
              </a:rPr>
              <a:t>medled</a:t>
            </a:r>
            <a:r>
              <a:rPr lang="en-GB" sz="2100" dirty="0">
                <a:latin typeface="Palatino Linotype" panose="02040502050505030304" pitchFamily="18" charset="0"/>
              </a:rPr>
              <a:t> with </a:t>
            </a:r>
            <a:r>
              <a:rPr lang="en-GB" sz="2100" dirty="0" err="1">
                <a:latin typeface="Palatino Linotype" panose="02040502050505030304" pitchFamily="18" charset="0"/>
              </a:rPr>
              <a:t>grevaunce</a:t>
            </a:r>
            <a:endParaRPr lang="en-GB" sz="2100" dirty="0">
              <a:latin typeface="Palatino Linotype" panose="02040502050505030304" pitchFamily="18" charset="0"/>
            </a:endParaRPr>
          </a:p>
          <a:p>
            <a:r>
              <a:rPr lang="en-GB" sz="2100" dirty="0">
                <a:latin typeface="Palatino Linotype" panose="02040502050505030304" pitchFamily="18" charset="0"/>
              </a:rPr>
              <a:t>And lusty </a:t>
            </a:r>
            <a:r>
              <a:rPr lang="en-GB" sz="2100" dirty="0" err="1">
                <a:latin typeface="Palatino Linotype" panose="02040502050505030304" pitchFamily="18" charset="0"/>
              </a:rPr>
              <a:t>thoghtes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ful</a:t>
            </a:r>
            <a:r>
              <a:rPr lang="en-GB" sz="2100" dirty="0">
                <a:latin typeface="Palatino Linotype" panose="02040502050505030304" pitchFamily="18" charset="0"/>
              </a:rPr>
              <a:t> of </a:t>
            </a:r>
            <a:r>
              <a:rPr lang="en-GB" sz="2100" dirty="0" err="1">
                <a:latin typeface="Palatino Linotype" panose="02040502050505030304" pitchFamily="18" charset="0"/>
              </a:rPr>
              <a:t>grete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longynge</a:t>
            </a:r>
            <a:r>
              <a:rPr lang="en-GB" dirty="0">
                <a:latin typeface="Palatino Linotype" panose="02040502050505030304" pitchFamily="18" charset="0"/>
              </a:rPr>
              <a:t>.</a:t>
            </a:r>
          </a:p>
          <a:p>
            <a:endParaRPr lang="en-GB" sz="1400" dirty="0">
              <a:latin typeface="Palatino Linotype" panose="02040502050505030304" pitchFamily="18" charset="0"/>
            </a:endParaRPr>
          </a:p>
          <a:p>
            <a:r>
              <a:rPr lang="en-GB" sz="2100" dirty="0">
                <a:latin typeface="Palatino Linotype" panose="02040502050505030304" pitchFamily="18" charset="0"/>
              </a:rPr>
              <a:t>And of that </a:t>
            </a:r>
            <a:r>
              <a:rPr lang="en-GB" sz="2100" dirty="0" err="1">
                <a:latin typeface="Palatino Linotype" panose="02040502050505030304" pitchFamily="18" charset="0"/>
              </a:rPr>
              <a:t>longynge</a:t>
            </a:r>
            <a:r>
              <a:rPr lang="en-GB" sz="2100" dirty="0">
                <a:latin typeface="Palatino Linotype" panose="02040502050505030304" pitchFamily="18" charset="0"/>
              </a:rPr>
              <a:t> cometh </a:t>
            </a:r>
            <a:r>
              <a:rPr lang="en-GB" sz="2100" dirty="0" err="1">
                <a:latin typeface="Palatino Linotype" panose="02040502050505030304" pitchFamily="18" charset="0"/>
              </a:rPr>
              <a:t>hevynesse</a:t>
            </a:r>
            <a:r>
              <a:rPr lang="en-GB" sz="2100" dirty="0">
                <a:latin typeface="Palatino Linotype" panose="02040502050505030304" pitchFamily="18" charset="0"/>
              </a:rPr>
              <a:t>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And </a:t>
            </a:r>
            <a:r>
              <a:rPr lang="en-GB" sz="2100" dirty="0" err="1">
                <a:latin typeface="Palatino Linotype" panose="02040502050505030304" pitchFamily="18" charset="0"/>
              </a:rPr>
              <a:t>therof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groues</a:t>
            </a:r>
            <a:r>
              <a:rPr lang="en-GB" sz="2100" dirty="0">
                <a:latin typeface="Palatino Linotype" panose="02040502050505030304" pitchFamily="18" charset="0"/>
              </a:rPr>
              <a:t> oft </a:t>
            </a:r>
            <a:r>
              <a:rPr lang="en-GB" sz="2100" dirty="0" err="1">
                <a:latin typeface="Palatino Linotype" panose="02040502050505030304" pitchFamily="18" charset="0"/>
              </a:rPr>
              <a:t>grete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seknesse</a:t>
            </a:r>
            <a:r>
              <a:rPr lang="en-GB" sz="2100" dirty="0">
                <a:latin typeface="Palatino Linotype" panose="02040502050505030304" pitchFamily="18" charset="0"/>
              </a:rPr>
              <a:t>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And for </a:t>
            </a:r>
            <a:r>
              <a:rPr lang="en-GB" sz="2100" dirty="0" err="1">
                <a:latin typeface="Palatino Linotype" panose="02040502050505030304" pitchFamily="18" charset="0"/>
              </a:rPr>
              <a:t>lak</a:t>
            </a:r>
            <a:r>
              <a:rPr lang="en-GB" sz="2100" dirty="0">
                <a:latin typeface="Palatino Linotype" panose="02040502050505030304" pitchFamily="18" charset="0"/>
              </a:rPr>
              <a:t> of that that they </a:t>
            </a:r>
            <a:r>
              <a:rPr lang="en-GB" sz="2100" dirty="0" err="1">
                <a:latin typeface="Palatino Linotype" panose="02040502050505030304" pitchFamily="18" charset="0"/>
              </a:rPr>
              <a:t>desyre</a:t>
            </a:r>
            <a:r>
              <a:rPr lang="en-GB" sz="2100" dirty="0">
                <a:latin typeface="Palatino Linotype" panose="02040502050505030304" pitchFamily="18" charset="0"/>
              </a:rPr>
              <a:t>;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And thus </a:t>
            </a:r>
            <a:r>
              <a:rPr lang="en-GB" sz="2100" dirty="0">
                <a:solidFill>
                  <a:srgbClr val="FFFF00"/>
                </a:solidFill>
                <a:latin typeface="Palatino Linotype" panose="02040502050505030304" pitchFamily="18" charset="0"/>
              </a:rPr>
              <a:t>in May </a:t>
            </a:r>
            <a:r>
              <a:rPr lang="en-GB" sz="2100" dirty="0">
                <a:latin typeface="Palatino Linotype" panose="02040502050505030304" pitchFamily="18" charset="0"/>
              </a:rPr>
              <a:t>ben </a:t>
            </a:r>
            <a:r>
              <a:rPr lang="en-GB" sz="2100" dirty="0" err="1">
                <a:latin typeface="Palatino Linotype" panose="02040502050505030304" pitchFamily="18" charset="0"/>
              </a:rPr>
              <a:t>hertys</a:t>
            </a:r>
            <a:r>
              <a:rPr lang="en-GB" sz="2100" dirty="0">
                <a:latin typeface="Palatino Linotype" panose="02040502050505030304" pitchFamily="18" charset="0"/>
              </a:rPr>
              <a:t> set on fire,</a:t>
            </a:r>
          </a:p>
          <a:p>
            <a:r>
              <a:rPr lang="en-GB" sz="2100" dirty="0">
                <a:latin typeface="Palatino Linotype" panose="02040502050505030304" pitchFamily="18" charset="0"/>
              </a:rPr>
              <a:t>And so they </a:t>
            </a:r>
            <a:r>
              <a:rPr lang="en-GB" sz="2100" dirty="0" err="1">
                <a:latin typeface="Palatino Linotype" panose="02040502050505030304" pitchFamily="18" charset="0"/>
              </a:rPr>
              <a:t>brenne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forthe</a:t>
            </a:r>
            <a:r>
              <a:rPr lang="en-GB" sz="2100" dirty="0">
                <a:latin typeface="Palatino Linotype" panose="02040502050505030304" pitchFamily="18" charset="0"/>
              </a:rPr>
              <a:t> in </a:t>
            </a:r>
            <a:r>
              <a:rPr lang="en-GB" sz="2100" dirty="0" err="1">
                <a:latin typeface="Palatino Linotype" panose="02040502050505030304" pitchFamily="18" charset="0"/>
              </a:rPr>
              <a:t>grete</a:t>
            </a:r>
            <a:r>
              <a:rPr lang="en-GB" sz="2100" dirty="0">
                <a:latin typeface="Palatino Linotype" panose="02040502050505030304" pitchFamily="18" charset="0"/>
              </a:rPr>
              <a:t> </a:t>
            </a:r>
            <a:r>
              <a:rPr lang="en-GB" sz="2100" dirty="0" err="1">
                <a:latin typeface="Palatino Linotype" panose="02040502050505030304" pitchFamily="18" charset="0"/>
              </a:rPr>
              <a:t>distresse</a:t>
            </a:r>
            <a:r>
              <a:rPr lang="en-GB" sz="2000" dirty="0">
                <a:latin typeface="Palatino Linotype" panose="02040502050505030304" pitchFamily="18" charset="0"/>
              </a:rPr>
              <a:t>. </a:t>
            </a:r>
            <a:endParaRPr lang="en-GB" dirty="0">
              <a:latin typeface="Palatino Linotype" panose="0204050205050503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72199" y="5975396"/>
            <a:ext cx="27630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 John </a:t>
            </a:r>
            <a:r>
              <a:rPr lang="en-GB" sz="2000" dirty="0" err="1">
                <a:solidFill>
                  <a:srgbClr val="FFFF00"/>
                </a:solidFill>
              </a:rPr>
              <a:t>Clanvowe</a:t>
            </a:r>
            <a:r>
              <a:rPr lang="en-GB" sz="2000" dirty="0">
                <a:solidFill>
                  <a:srgbClr val="FFFF00"/>
                </a:solidFill>
              </a:rPr>
              <a:t>, </a:t>
            </a:r>
            <a:r>
              <a:rPr lang="en-GB" sz="2000" i="1" dirty="0">
                <a:solidFill>
                  <a:srgbClr val="FFFF00"/>
                </a:solidFill>
              </a:rPr>
              <a:t>The Boke of </a:t>
            </a:r>
            <a:r>
              <a:rPr lang="en-GB" sz="2000" i="1" dirty="0" err="1">
                <a:solidFill>
                  <a:srgbClr val="FFFF00"/>
                </a:solidFill>
              </a:rPr>
              <a:t>Cupide</a:t>
            </a:r>
            <a:r>
              <a:rPr lang="en-GB" sz="2000" i="1" dirty="0">
                <a:solidFill>
                  <a:srgbClr val="FFFF00"/>
                </a:solidFill>
              </a:rPr>
              <a:t>, God of Love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884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525DC-1819-497A-B067-6BD8C144B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024845"/>
            <a:ext cx="8103486" cy="5634081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>
                <a:effectLst/>
              </a:rPr>
              <a:t>In a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somer</a:t>
            </a:r>
            <a:r>
              <a:rPr lang="en-GB" sz="2200" dirty="0">
                <a:solidFill>
                  <a:srgbClr val="FFFF00"/>
                </a:solidFill>
                <a:effectLst/>
              </a:rPr>
              <a:t>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seson</a:t>
            </a:r>
            <a:r>
              <a:rPr lang="en-GB" sz="2200" dirty="0">
                <a:effectLst/>
              </a:rPr>
              <a:t>, </a:t>
            </a:r>
            <a:r>
              <a:rPr lang="en-GB" sz="2200" dirty="0" err="1">
                <a:effectLst/>
              </a:rPr>
              <a:t>whan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softe</a:t>
            </a:r>
            <a:r>
              <a:rPr lang="en-GB" sz="2200" dirty="0">
                <a:effectLst/>
              </a:rPr>
              <a:t> was the </a:t>
            </a:r>
            <a:r>
              <a:rPr lang="en-GB" sz="2200" dirty="0" err="1">
                <a:effectLst/>
              </a:rPr>
              <a:t>sonne</a:t>
            </a:r>
            <a:r>
              <a:rPr lang="en-GB" sz="2200" dirty="0">
                <a:effectLst/>
              </a:rPr>
              <a:t>,</a:t>
            </a:r>
            <a:br>
              <a:rPr lang="en-GB" sz="2200" dirty="0"/>
            </a:br>
            <a:r>
              <a:rPr lang="en-GB" sz="2200" dirty="0">
                <a:effectLst/>
              </a:rPr>
              <a:t>I </a:t>
            </a:r>
            <a:r>
              <a:rPr lang="en-GB" sz="2200" dirty="0" err="1">
                <a:effectLst/>
              </a:rPr>
              <a:t>shoop</a:t>
            </a:r>
            <a:r>
              <a:rPr lang="en-GB" sz="2200" dirty="0">
                <a:effectLst/>
              </a:rPr>
              <a:t> me into </a:t>
            </a:r>
            <a:r>
              <a:rPr lang="en-GB" sz="2200" dirty="0" err="1">
                <a:effectLst/>
              </a:rPr>
              <a:t>shroudes</a:t>
            </a:r>
            <a:r>
              <a:rPr lang="en-GB" sz="2200" dirty="0">
                <a:effectLst/>
              </a:rPr>
              <a:t> as I a sheep were,</a:t>
            </a:r>
            <a:br>
              <a:rPr lang="en-GB" sz="2200" dirty="0"/>
            </a:br>
            <a:r>
              <a:rPr lang="en-GB" sz="2200" dirty="0">
                <a:effectLst/>
              </a:rPr>
              <a:t>In </a:t>
            </a:r>
            <a:r>
              <a:rPr lang="en-GB" sz="2200" dirty="0" err="1">
                <a:effectLst/>
              </a:rPr>
              <a:t>habite</a:t>
            </a:r>
            <a:r>
              <a:rPr lang="en-GB" sz="2200" dirty="0">
                <a:effectLst/>
              </a:rPr>
              <a:t> as an </a:t>
            </a:r>
            <a:r>
              <a:rPr lang="en-GB" sz="2200" dirty="0" err="1">
                <a:effectLst/>
              </a:rPr>
              <a:t>heremite</a:t>
            </a:r>
            <a:r>
              <a:rPr lang="en-GB" sz="2200" dirty="0">
                <a:effectLst/>
              </a:rPr>
              <a:t> unholy of </a:t>
            </a:r>
            <a:r>
              <a:rPr lang="en-GB" sz="2200" dirty="0" err="1">
                <a:effectLst/>
              </a:rPr>
              <a:t>werkes</a:t>
            </a:r>
            <a:r>
              <a:rPr lang="en-GB" sz="2200" dirty="0">
                <a:effectLst/>
              </a:rPr>
              <a:t>,</a:t>
            </a:r>
            <a:br>
              <a:rPr lang="en-GB" sz="2200" dirty="0"/>
            </a:br>
            <a:r>
              <a:rPr lang="en-GB" sz="2200" dirty="0" err="1">
                <a:effectLst/>
              </a:rPr>
              <a:t>Wente</a:t>
            </a:r>
            <a:r>
              <a:rPr lang="en-GB" sz="2200" dirty="0">
                <a:effectLst/>
              </a:rPr>
              <a:t> wide in this world </a:t>
            </a:r>
            <a:r>
              <a:rPr lang="en-GB" sz="2200" dirty="0" err="1">
                <a:effectLst/>
              </a:rPr>
              <a:t>wondres</a:t>
            </a:r>
            <a:r>
              <a:rPr lang="en-GB" sz="2200" dirty="0">
                <a:effectLst/>
              </a:rPr>
              <a:t> to here.</a:t>
            </a:r>
            <a:br>
              <a:rPr lang="en-GB" sz="2200" dirty="0"/>
            </a:br>
            <a:r>
              <a:rPr lang="en-GB" sz="2200" dirty="0">
                <a:effectLst/>
              </a:rPr>
              <a:t>And on a </a:t>
            </a:r>
            <a:r>
              <a:rPr lang="en-GB" sz="2200" dirty="0">
                <a:solidFill>
                  <a:srgbClr val="FFFF00"/>
                </a:solidFill>
                <a:effectLst/>
              </a:rPr>
              <a:t>May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morwenynge</a:t>
            </a:r>
            <a:r>
              <a:rPr lang="en-GB" sz="2200" dirty="0">
                <a:solidFill>
                  <a:srgbClr val="FFFF00"/>
                </a:solidFill>
                <a:effectLst/>
              </a:rPr>
              <a:t> </a:t>
            </a:r>
            <a:r>
              <a:rPr lang="en-GB" sz="2200" dirty="0">
                <a:effectLst/>
              </a:rPr>
              <a:t>on </a:t>
            </a:r>
            <a:r>
              <a:rPr lang="en-GB" sz="2200" dirty="0" err="1">
                <a:effectLst/>
              </a:rPr>
              <a:t>Malverne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hilles</a:t>
            </a:r>
            <a:br>
              <a:rPr lang="en-GB" sz="2200" dirty="0"/>
            </a:br>
            <a:r>
              <a:rPr lang="en-GB" sz="2200" dirty="0">
                <a:effectLst/>
              </a:rPr>
              <a:t>Me </a:t>
            </a:r>
            <a:r>
              <a:rPr lang="en-GB" sz="2200" dirty="0" err="1">
                <a:effectLst/>
              </a:rPr>
              <a:t>bifel</a:t>
            </a:r>
            <a:r>
              <a:rPr lang="en-GB" sz="2200" dirty="0">
                <a:effectLst/>
              </a:rPr>
              <a:t> a ferly, of </a:t>
            </a:r>
            <a:r>
              <a:rPr lang="en-GB" sz="2200" dirty="0" err="1">
                <a:effectLst/>
              </a:rPr>
              <a:t>Fairye</a:t>
            </a:r>
            <a:r>
              <a:rPr lang="en-GB" sz="2200" dirty="0">
                <a:effectLst/>
              </a:rPr>
              <a:t> me </a:t>
            </a:r>
            <a:r>
              <a:rPr lang="en-GB" sz="2200" dirty="0" err="1">
                <a:effectLst/>
              </a:rPr>
              <a:t>thoghte</a:t>
            </a:r>
            <a:r>
              <a:rPr lang="en-GB" sz="2200" dirty="0">
                <a:effectLst/>
              </a:rPr>
              <a:t>.</a:t>
            </a:r>
            <a:br>
              <a:rPr lang="en-GB" sz="2200" dirty="0"/>
            </a:br>
            <a:r>
              <a:rPr lang="en-GB" sz="2200" dirty="0">
                <a:effectLst/>
              </a:rPr>
              <a:t>I was </a:t>
            </a:r>
            <a:r>
              <a:rPr lang="en-GB" sz="2200" dirty="0" err="1">
                <a:effectLst/>
              </a:rPr>
              <a:t>wery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forwandred</a:t>
            </a:r>
            <a:r>
              <a:rPr lang="en-GB" sz="2200" dirty="0">
                <a:effectLst/>
              </a:rPr>
              <a:t> and </a:t>
            </a:r>
            <a:r>
              <a:rPr lang="en-GB" sz="2200" dirty="0" err="1">
                <a:effectLst/>
              </a:rPr>
              <a:t>wente</a:t>
            </a:r>
            <a:r>
              <a:rPr lang="en-GB" sz="2200" dirty="0">
                <a:effectLst/>
              </a:rPr>
              <a:t> me to </a:t>
            </a:r>
            <a:r>
              <a:rPr lang="en-GB" sz="2200" dirty="0" err="1">
                <a:effectLst/>
              </a:rPr>
              <a:t>reste</a:t>
            </a:r>
            <a:br>
              <a:rPr lang="en-GB" sz="2200" dirty="0"/>
            </a:br>
            <a:r>
              <a:rPr lang="en-GB" sz="2200" dirty="0">
                <a:effectLst/>
              </a:rPr>
              <a:t>Under a brood bank by a </a:t>
            </a:r>
            <a:r>
              <a:rPr lang="en-GB" sz="2200" dirty="0" err="1">
                <a:effectLst/>
              </a:rPr>
              <a:t>bourne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syde</a:t>
            </a:r>
            <a:r>
              <a:rPr lang="en-GB" sz="2200" dirty="0">
                <a:effectLst/>
              </a:rPr>
              <a:t>;</a:t>
            </a:r>
            <a:br>
              <a:rPr lang="en-GB" sz="2200" dirty="0"/>
            </a:br>
            <a:r>
              <a:rPr lang="en-GB" sz="2200" dirty="0">
                <a:effectLst/>
              </a:rPr>
              <a:t>And as I lay and </a:t>
            </a:r>
            <a:r>
              <a:rPr lang="en-GB" sz="2200" dirty="0" err="1">
                <a:effectLst/>
              </a:rPr>
              <a:t>lenede</a:t>
            </a:r>
            <a:r>
              <a:rPr lang="en-GB" sz="2200" dirty="0">
                <a:effectLst/>
              </a:rPr>
              <a:t> and </a:t>
            </a:r>
            <a:r>
              <a:rPr lang="en-GB" sz="2200" dirty="0" err="1">
                <a:effectLst/>
              </a:rPr>
              <a:t>loked</a:t>
            </a:r>
            <a:r>
              <a:rPr lang="en-GB" sz="2200" dirty="0">
                <a:effectLst/>
              </a:rPr>
              <a:t> on the </a:t>
            </a:r>
            <a:r>
              <a:rPr lang="en-GB" sz="2200" dirty="0" err="1">
                <a:effectLst/>
              </a:rPr>
              <a:t>watres</a:t>
            </a:r>
            <a:r>
              <a:rPr lang="en-GB" sz="2200" dirty="0">
                <a:effectLst/>
              </a:rPr>
              <a:t>,</a:t>
            </a:r>
            <a:br>
              <a:rPr lang="en-GB" sz="2200" dirty="0"/>
            </a:br>
            <a:r>
              <a:rPr lang="en-GB" sz="2200" dirty="0">
                <a:effectLst/>
              </a:rPr>
              <a:t>I </a:t>
            </a:r>
            <a:r>
              <a:rPr lang="en-GB" sz="2200" dirty="0" err="1">
                <a:effectLst/>
              </a:rPr>
              <a:t>slombred</a:t>
            </a:r>
            <a:r>
              <a:rPr lang="en-GB" sz="2200" dirty="0">
                <a:effectLst/>
              </a:rPr>
              <a:t> into a </a:t>
            </a:r>
            <a:r>
              <a:rPr lang="en-GB" sz="2200" dirty="0" err="1">
                <a:effectLst/>
              </a:rPr>
              <a:t>slepyng</a:t>
            </a:r>
            <a:r>
              <a:rPr lang="en-GB" sz="2200" dirty="0">
                <a:effectLst/>
              </a:rPr>
              <a:t>, it </a:t>
            </a:r>
            <a:r>
              <a:rPr lang="en-GB" sz="2200" dirty="0" err="1">
                <a:effectLst/>
              </a:rPr>
              <a:t>sweyed</a:t>
            </a:r>
            <a:r>
              <a:rPr lang="en-GB" sz="2200" dirty="0">
                <a:effectLst/>
              </a:rPr>
              <a:t> so </a:t>
            </a:r>
            <a:r>
              <a:rPr lang="en-GB" sz="2200" dirty="0" err="1">
                <a:effectLst/>
              </a:rPr>
              <a:t>murye</a:t>
            </a:r>
            <a:r>
              <a:rPr lang="en-GB" sz="2200" dirty="0">
                <a:effectLst/>
              </a:rPr>
              <a:t>.</a:t>
            </a:r>
          </a:p>
          <a:p>
            <a:pPr marL="0" indent="0">
              <a:buNone/>
            </a:pPr>
            <a:endParaRPr lang="en-GB" sz="1600" dirty="0">
              <a:effectLst/>
            </a:endParaRPr>
          </a:p>
          <a:p>
            <a:pPr marL="0" indent="0">
              <a:buNone/>
            </a:pPr>
            <a:r>
              <a:rPr lang="en-GB" sz="2200" dirty="0" err="1">
                <a:effectLst/>
              </a:rPr>
              <a:t>Thanne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gan</a:t>
            </a:r>
            <a:r>
              <a:rPr lang="en-GB" sz="2200" dirty="0">
                <a:effectLst/>
              </a:rPr>
              <a:t> I </a:t>
            </a:r>
            <a:r>
              <a:rPr lang="en-GB" sz="2200" dirty="0" err="1">
                <a:effectLst/>
              </a:rPr>
              <a:t>meten</a:t>
            </a:r>
            <a:r>
              <a:rPr lang="en-GB" sz="2200" dirty="0">
                <a:effectLst/>
              </a:rPr>
              <a:t> a </a:t>
            </a:r>
            <a:r>
              <a:rPr lang="en-GB" sz="2200" dirty="0" err="1">
                <a:effectLst/>
              </a:rPr>
              <a:t>merveillous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swevene</a:t>
            </a:r>
            <a:r>
              <a:rPr lang="en-GB" sz="2200" dirty="0">
                <a:effectLst/>
              </a:rPr>
              <a:t>–</a:t>
            </a:r>
          </a:p>
          <a:p>
            <a:pPr marL="0" indent="0">
              <a:buNone/>
            </a:pPr>
            <a:r>
              <a:rPr lang="en-GB" sz="2200" dirty="0">
                <a:effectLst/>
              </a:rPr>
              <a:t>That I was in a </a:t>
            </a:r>
            <a:r>
              <a:rPr lang="en-GB" sz="2200" dirty="0" err="1">
                <a:effectLst/>
              </a:rPr>
              <a:t>wildernesse</a:t>
            </a:r>
            <a:r>
              <a:rPr lang="en-GB" sz="2200" dirty="0">
                <a:effectLst/>
              </a:rPr>
              <a:t>, </a:t>
            </a:r>
            <a:r>
              <a:rPr lang="en-GB" sz="2200" dirty="0" err="1">
                <a:effectLst/>
              </a:rPr>
              <a:t>wiste</a:t>
            </a:r>
            <a:r>
              <a:rPr lang="en-GB" sz="2200" dirty="0">
                <a:effectLst/>
              </a:rPr>
              <a:t> I </a:t>
            </a:r>
            <a:r>
              <a:rPr lang="en-GB" sz="2200" dirty="0" err="1">
                <a:effectLst/>
              </a:rPr>
              <a:t>nevere</a:t>
            </a:r>
            <a:r>
              <a:rPr lang="en-GB" sz="2200" dirty="0">
                <a:effectLst/>
              </a:rPr>
              <a:t> where.</a:t>
            </a:r>
          </a:p>
          <a:p>
            <a:pPr marL="0" indent="0">
              <a:buNone/>
            </a:pPr>
            <a:endParaRPr lang="en-GB" sz="1600" dirty="0">
              <a:effectLst/>
            </a:endParaRPr>
          </a:p>
          <a:p>
            <a:pPr marL="0" indent="0">
              <a:buNone/>
            </a:pPr>
            <a:endParaRPr lang="en-GB" sz="1600" dirty="0">
              <a:effectLst/>
            </a:endParaRPr>
          </a:p>
          <a:p>
            <a:pPr marL="0" indent="0">
              <a:buNone/>
            </a:pPr>
            <a:r>
              <a:rPr lang="en-GB" sz="1800" dirty="0">
                <a:effectLst/>
              </a:rPr>
              <a:t>					        </a:t>
            </a:r>
            <a:r>
              <a:rPr lang="en-GB" sz="1800" dirty="0">
                <a:solidFill>
                  <a:srgbClr val="FFFF00"/>
                </a:solidFill>
                <a:effectLst/>
              </a:rPr>
              <a:t>William Langland, </a:t>
            </a:r>
            <a:r>
              <a:rPr lang="en-GB" sz="1800" i="1" dirty="0">
                <a:solidFill>
                  <a:srgbClr val="FFFF00"/>
                </a:solidFill>
                <a:effectLst/>
              </a:rPr>
              <a:t>Piers </a:t>
            </a:r>
            <a:r>
              <a:rPr lang="en-GB" sz="1800" i="1" dirty="0" err="1">
                <a:solidFill>
                  <a:srgbClr val="FFFF00"/>
                </a:solidFill>
                <a:effectLst/>
              </a:rPr>
              <a:t>Plowman</a:t>
            </a:r>
            <a:endParaRPr lang="en-GB" sz="1800" i="1" dirty="0">
              <a:solidFill>
                <a:srgbClr val="FFFF00"/>
              </a:solidFill>
              <a:effectLst/>
            </a:endParaRPr>
          </a:p>
          <a:p>
            <a:pPr marL="0" indent="0" algn="r">
              <a:buNone/>
            </a:pPr>
            <a:r>
              <a:rPr lang="en-GB" sz="1800" dirty="0">
                <a:hlinkClick r:id="rId2"/>
              </a:rPr>
              <a:t>https://www.youtube.com/watch?v=pV5fPuUSsyQ</a:t>
            </a:r>
            <a:endParaRPr lang="en-GB" sz="1800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284A81-D4F9-4F57-B4B1-20D452DA3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064" y="188640"/>
            <a:ext cx="3995936" cy="706090"/>
          </a:xfrm>
        </p:spPr>
        <p:txBody>
          <a:bodyPr/>
          <a:lstStyle/>
          <a:p>
            <a:r>
              <a:rPr lang="en-GB" sz="3600" b="0" i="1" dirty="0">
                <a:solidFill>
                  <a:srgbClr val="FFFF00"/>
                </a:solidFill>
                <a:effectLst/>
              </a:rPr>
              <a:t>The </a:t>
            </a:r>
            <a:r>
              <a:rPr lang="en-GB" sz="3600" b="0" i="1" dirty="0" err="1">
                <a:solidFill>
                  <a:srgbClr val="FFFF00"/>
                </a:solidFill>
                <a:effectLst/>
              </a:rPr>
              <a:t>Natureingang</a:t>
            </a:r>
            <a:r>
              <a:rPr lang="en-GB" sz="3600" b="0" i="1" dirty="0">
                <a:solidFill>
                  <a:srgbClr val="FFFF00"/>
                </a:solidFill>
                <a:effectLst/>
              </a:rPr>
              <a:t> </a:t>
            </a:r>
            <a:r>
              <a:rPr lang="en-GB" sz="3200" b="0" dirty="0">
                <a:solidFill>
                  <a:srgbClr val="FFFF00"/>
                </a:solidFill>
                <a:effectLst/>
              </a:rPr>
              <a:t>(ii)</a:t>
            </a:r>
            <a:endParaRPr lang="en-GB" sz="4000" b="0" dirty="0">
              <a:solidFill>
                <a:srgbClr val="FFFF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06296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A1A2-8112-4F28-AD41-04E1AF70A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84" y="980728"/>
            <a:ext cx="8444796" cy="5688632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ICH was in </a:t>
            </a:r>
            <a:r>
              <a:rPr lang="en-GB" sz="2200" dirty="0">
                <a:solidFill>
                  <a:srgbClr val="FFFF00"/>
                </a:solidFill>
                <a:effectLst/>
              </a:rPr>
              <a:t>one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sumere</a:t>
            </a:r>
            <a:r>
              <a:rPr lang="en-GB" sz="2200" dirty="0">
                <a:solidFill>
                  <a:srgbClr val="FFFF00"/>
                </a:solidFill>
                <a:effectLst/>
              </a:rPr>
              <a:t> dale</a:t>
            </a:r>
            <a:r>
              <a:rPr lang="en-GB" sz="2200" dirty="0">
                <a:effectLst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in one </a:t>
            </a:r>
            <a:r>
              <a:rPr lang="en-GB" sz="2200" dirty="0" err="1">
                <a:effectLst/>
              </a:rPr>
              <a:t>suþe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diȝele</a:t>
            </a:r>
            <a:r>
              <a:rPr lang="en-GB" sz="2200" dirty="0">
                <a:effectLst/>
              </a:rPr>
              <a:t> hale,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 err="1">
                <a:solidFill>
                  <a:srgbClr val="FFFF00"/>
                </a:solidFill>
                <a:effectLst/>
              </a:rPr>
              <a:t>iherde</a:t>
            </a:r>
            <a:r>
              <a:rPr lang="en-GB" sz="2200" dirty="0">
                <a:solidFill>
                  <a:srgbClr val="FFFF00"/>
                </a:solidFill>
                <a:effectLst/>
              </a:rPr>
              <a:t> ich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holde</a:t>
            </a:r>
            <a:r>
              <a:rPr lang="en-GB" sz="2200" dirty="0">
                <a:solidFill>
                  <a:srgbClr val="FFFF00"/>
                </a:solidFill>
                <a:effectLst/>
              </a:rPr>
              <a:t>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grete</a:t>
            </a:r>
            <a:r>
              <a:rPr lang="en-GB" sz="2200" dirty="0">
                <a:solidFill>
                  <a:srgbClr val="FFFF00"/>
                </a:solidFill>
                <a:effectLst/>
              </a:rPr>
              <a:t> tale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solidFill>
                  <a:srgbClr val="FFFF00"/>
                </a:solidFill>
                <a:effectLst/>
              </a:rPr>
              <a:t>an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hule</a:t>
            </a:r>
            <a:r>
              <a:rPr lang="en-GB" sz="2200" dirty="0">
                <a:solidFill>
                  <a:srgbClr val="FFFF00"/>
                </a:solidFill>
                <a:effectLst/>
              </a:rPr>
              <a:t> and one </a:t>
            </a:r>
            <a:r>
              <a:rPr lang="en-GB" sz="2200" dirty="0" err="1">
                <a:solidFill>
                  <a:srgbClr val="FFFF00"/>
                </a:solidFill>
                <a:effectLst/>
              </a:rPr>
              <a:t>niȝtingale</a:t>
            </a:r>
            <a:r>
              <a:rPr lang="en-GB" sz="2200" dirty="0">
                <a:solidFill>
                  <a:srgbClr val="FFFF00"/>
                </a:solidFill>
                <a:effectLst/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 err="1">
                <a:effectLst/>
              </a:rPr>
              <a:t>Þat</a:t>
            </a:r>
            <a:r>
              <a:rPr lang="en-GB" sz="2200" dirty="0">
                <a:effectLst/>
              </a:rPr>
              <a:t> plait was </a:t>
            </a:r>
            <a:r>
              <a:rPr lang="en-GB" sz="2200" dirty="0" err="1">
                <a:effectLst/>
              </a:rPr>
              <a:t>stif</a:t>
            </a:r>
            <a:r>
              <a:rPr lang="en-GB" sz="2200" dirty="0">
                <a:effectLst/>
              </a:rPr>
              <a:t> &amp; </a:t>
            </a:r>
            <a:r>
              <a:rPr lang="en-GB" sz="2200" dirty="0" err="1">
                <a:effectLst/>
              </a:rPr>
              <a:t>starc</a:t>
            </a:r>
            <a:r>
              <a:rPr lang="en-GB" sz="2200" dirty="0">
                <a:effectLst/>
              </a:rPr>
              <a:t> &amp; strong, 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sum wile </a:t>
            </a:r>
            <a:r>
              <a:rPr lang="en-GB" sz="2200" dirty="0" err="1">
                <a:effectLst/>
              </a:rPr>
              <a:t>softe</a:t>
            </a:r>
            <a:r>
              <a:rPr lang="en-GB" sz="2200" dirty="0">
                <a:effectLst/>
              </a:rPr>
              <a:t> &amp; </a:t>
            </a:r>
            <a:r>
              <a:rPr lang="en-GB" sz="2200" dirty="0" err="1">
                <a:effectLst/>
              </a:rPr>
              <a:t>lud</a:t>
            </a:r>
            <a:r>
              <a:rPr lang="en-GB" sz="2200" dirty="0">
                <a:effectLst/>
              </a:rPr>
              <a:t> among;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 </a:t>
            </a:r>
            <a:r>
              <a:rPr lang="en-GB" sz="2200" dirty="0" err="1">
                <a:effectLst/>
              </a:rPr>
              <a:t>aiþer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aȝen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oþer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sval</a:t>
            </a:r>
            <a:r>
              <a:rPr lang="en-GB" sz="2200" dirty="0">
                <a:effectLst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&amp; let </a:t>
            </a:r>
            <a:r>
              <a:rPr lang="en-GB" sz="2200" dirty="0" err="1">
                <a:effectLst/>
              </a:rPr>
              <a:t>þat</a:t>
            </a:r>
            <a:r>
              <a:rPr lang="en-GB" sz="2200" dirty="0">
                <a:effectLst/>
              </a:rPr>
              <a:t> [</a:t>
            </a:r>
            <a:r>
              <a:rPr lang="en-GB" sz="2200" dirty="0" err="1">
                <a:effectLst/>
              </a:rPr>
              <a:t>vue</a:t>
            </a:r>
            <a:r>
              <a:rPr lang="en-GB" sz="2200" dirty="0">
                <a:effectLst/>
              </a:rPr>
              <a:t>]le mod </a:t>
            </a:r>
            <a:r>
              <a:rPr lang="en-GB" sz="2200" dirty="0" err="1">
                <a:effectLst/>
              </a:rPr>
              <a:t>ut</a:t>
            </a:r>
            <a:r>
              <a:rPr lang="en-GB" sz="2200" dirty="0">
                <a:effectLst/>
              </a:rPr>
              <a:t> al.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&amp; </a:t>
            </a:r>
            <a:r>
              <a:rPr lang="en-GB" sz="2200" dirty="0" err="1">
                <a:effectLst/>
              </a:rPr>
              <a:t>eiþer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seide</a:t>
            </a:r>
            <a:r>
              <a:rPr lang="en-GB" sz="2200" dirty="0">
                <a:effectLst/>
              </a:rPr>
              <a:t> of </a:t>
            </a:r>
            <a:r>
              <a:rPr lang="en-GB" sz="2200" dirty="0" err="1">
                <a:effectLst/>
              </a:rPr>
              <a:t>oþeres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custe</a:t>
            </a:r>
            <a:endParaRPr lang="en-GB" sz="2200" dirty="0"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 err="1">
                <a:effectLst/>
              </a:rPr>
              <a:t>þat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alre-worste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þat</a:t>
            </a:r>
            <a:r>
              <a:rPr lang="en-GB" sz="2200" dirty="0">
                <a:effectLst/>
              </a:rPr>
              <a:t> hi </a:t>
            </a:r>
            <a:r>
              <a:rPr lang="en-GB" sz="2200" dirty="0" err="1">
                <a:effectLst/>
              </a:rPr>
              <a:t>wuste</a:t>
            </a:r>
            <a:r>
              <a:rPr lang="en-GB" sz="2200" dirty="0">
                <a:effectLst/>
              </a:rPr>
              <a:t>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&amp; </a:t>
            </a:r>
            <a:r>
              <a:rPr lang="en-GB" sz="2200" dirty="0" err="1">
                <a:effectLst/>
              </a:rPr>
              <a:t>hure</a:t>
            </a:r>
            <a:r>
              <a:rPr lang="en-GB" sz="2200" dirty="0">
                <a:effectLst/>
              </a:rPr>
              <a:t> &amp; </a:t>
            </a:r>
            <a:r>
              <a:rPr lang="en-GB" sz="2200" dirty="0" err="1">
                <a:effectLst/>
              </a:rPr>
              <a:t>hure</a:t>
            </a:r>
            <a:r>
              <a:rPr lang="en-GB" sz="2200" dirty="0">
                <a:effectLst/>
              </a:rPr>
              <a:t> of </a:t>
            </a:r>
            <a:r>
              <a:rPr lang="en-GB" sz="2200" dirty="0" err="1">
                <a:effectLst/>
              </a:rPr>
              <a:t>oþere</a:t>
            </a:r>
            <a:r>
              <a:rPr lang="en-GB" sz="2200" dirty="0">
                <a:effectLst/>
              </a:rPr>
              <a:t>[s] </a:t>
            </a:r>
            <a:r>
              <a:rPr lang="en-GB" sz="2200" dirty="0" err="1">
                <a:effectLst/>
              </a:rPr>
              <a:t>songe</a:t>
            </a:r>
            <a:endParaRPr lang="en-GB" sz="2200" dirty="0"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hi </a:t>
            </a:r>
            <a:r>
              <a:rPr lang="en-GB" sz="2200" dirty="0" err="1">
                <a:effectLst/>
              </a:rPr>
              <a:t>holde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plaiding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suþe</a:t>
            </a:r>
            <a:r>
              <a:rPr lang="en-GB" sz="2200" dirty="0">
                <a:effectLst/>
              </a:rPr>
              <a:t> </a:t>
            </a:r>
            <a:r>
              <a:rPr lang="en-GB" sz="2200" dirty="0" err="1">
                <a:effectLst/>
              </a:rPr>
              <a:t>stronge</a:t>
            </a:r>
            <a:r>
              <a:rPr lang="en-GB" sz="2200" dirty="0">
                <a:effectLst/>
              </a:rPr>
              <a:t>.</a:t>
            </a:r>
          </a:p>
          <a:p>
            <a:pPr marL="0" indent="0">
              <a:buNone/>
            </a:pPr>
            <a:endParaRPr lang="en-GB" sz="2000" dirty="0">
              <a:solidFill>
                <a:srgbClr val="FFCC00"/>
              </a:solidFill>
              <a:effectLst/>
            </a:endParaRPr>
          </a:p>
          <a:p>
            <a:pPr marL="0" indent="0" algn="r">
              <a:buNone/>
            </a:pPr>
            <a:r>
              <a:rPr lang="en-GB" sz="2000" i="1" dirty="0">
                <a:solidFill>
                  <a:srgbClr val="FFFF00"/>
                </a:solidFill>
                <a:effectLst/>
              </a:rPr>
              <a:t>The Owl and the Nightingale</a:t>
            </a:r>
            <a:endParaRPr lang="en-GB" sz="2000" i="1" dirty="0">
              <a:effectLst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r">
              <a:buNone/>
            </a:pPr>
            <a:r>
              <a:rPr lang="en-GB" sz="1800" dirty="0">
                <a:effectLst/>
                <a:hlinkClick r:id="rId2"/>
              </a:rPr>
              <a:t>https://www.youtube.com/watch?v=UYQprKikRf8</a:t>
            </a:r>
            <a:r>
              <a:rPr lang="en-GB" sz="1800" dirty="0">
                <a:effectLst/>
              </a:rPr>
              <a:t> 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FFC000"/>
                </a:solidFill>
                <a:effectLst/>
              </a:rPr>
              <a:t> (starts 1.09)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E53CB2B-DA29-4D90-9C6D-2B874FA99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064" y="188640"/>
            <a:ext cx="3995936" cy="706090"/>
          </a:xfrm>
        </p:spPr>
        <p:txBody>
          <a:bodyPr/>
          <a:lstStyle/>
          <a:p>
            <a:r>
              <a:rPr lang="en-GB" sz="3600" b="0" i="1" dirty="0">
                <a:solidFill>
                  <a:srgbClr val="FFFF00"/>
                </a:solidFill>
                <a:effectLst/>
              </a:rPr>
              <a:t>The </a:t>
            </a:r>
            <a:r>
              <a:rPr lang="en-GB" sz="3600" b="0" i="1" dirty="0" err="1">
                <a:solidFill>
                  <a:srgbClr val="FFFF00"/>
                </a:solidFill>
                <a:effectLst/>
              </a:rPr>
              <a:t>Natureingang</a:t>
            </a:r>
            <a:r>
              <a:rPr lang="en-GB" sz="3600" b="0" i="1" dirty="0">
                <a:solidFill>
                  <a:srgbClr val="FFFF00"/>
                </a:solidFill>
                <a:effectLst/>
              </a:rPr>
              <a:t> </a:t>
            </a:r>
            <a:r>
              <a:rPr lang="en-GB" sz="3200" b="0" dirty="0">
                <a:solidFill>
                  <a:srgbClr val="FFFF00"/>
                </a:solidFill>
                <a:effectLst/>
              </a:rPr>
              <a:t>(iii)</a:t>
            </a:r>
            <a:endParaRPr lang="en-GB" sz="4000" b="0" dirty="0">
              <a:solidFill>
                <a:srgbClr val="FFFF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13172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228184" y="116632"/>
            <a:ext cx="2808312" cy="777875"/>
          </a:xfrm>
        </p:spPr>
        <p:txBody>
          <a:bodyPr/>
          <a:lstStyle/>
          <a:p>
            <a:pPr algn="l" eaLnBrk="1" hangingPunct="1"/>
            <a:r>
              <a:rPr lang="en-GB" sz="2800" b="0" kern="1200" dirty="0">
                <a:solidFill>
                  <a:srgbClr val="FFFF00"/>
                </a:solidFill>
                <a:effectLst/>
                <a:latin typeface="Perpetua Titling MT" pitchFamily="18" charset="0"/>
              </a:rPr>
              <a:t>PAST BEAUTY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886944"/>
            <a:ext cx="8568952" cy="5494384"/>
          </a:xfrm>
        </p:spPr>
        <p:txBody>
          <a:bodyPr/>
          <a:lstStyle/>
          <a:p>
            <a:pPr eaLnBrk="1" hangingPunct="1">
              <a:spcBef>
                <a:spcPts val="600"/>
              </a:spcBef>
              <a:buFont typeface="Wingdings" pitchFamily="2" charset="2"/>
              <a:buNone/>
              <a:defRPr/>
            </a:pPr>
            <a:r>
              <a:rPr lang="en-GB" sz="2400" dirty="0"/>
              <a:t>	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The barge she sat in, like a burnished throne,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Burned on the water: the poop was beaten gold;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Purple the sails, and so </a:t>
            </a:r>
            <a:r>
              <a:rPr lang="en-GB" sz="2000" dirty="0" err="1">
                <a:effectLst/>
                <a:latin typeface="Palatino Linotype" panose="02040502050505030304" pitchFamily="18" charset="0"/>
              </a:rPr>
              <a:t>perfumèd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, that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The winds were lovesick with them; the oars were silver,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Which to the tune of flutes kept stroke, and made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The water which they beat to follow faster,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As amorous of their strokes. For her own person,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It beggared all description: she did lie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In her pavilion, cloth-of-gold of tissue,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 err="1">
                <a:effectLst/>
                <a:latin typeface="Palatino Linotype" panose="02040502050505030304" pitchFamily="18" charset="0"/>
              </a:rPr>
              <a:t>O’erpicturing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 that Venus where we see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The fancy outwork nature. On each side her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Stood pretty dimpled boys, like smiling Cupids,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With divers-coloured fans, whose wind did seem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To glow the delicate cheeks which they did cool,</a:t>
            </a:r>
            <a:br>
              <a:rPr lang="en-GB" sz="2000" dirty="0">
                <a:effectLst/>
                <a:latin typeface="Palatino Linotype" panose="02040502050505030304" pitchFamily="18" charset="0"/>
              </a:rPr>
            </a:br>
            <a:r>
              <a:rPr lang="en-GB" sz="2000" dirty="0">
                <a:effectLst/>
                <a:latin typeface="Palatino Linotype" panose="02040502050505030304" pitchFamily="18" charset="0"/>
              </a:rPr>
              <a:t>And what they undid did."</a:t>
            </a:r>
            <a:endParaRPr lang="en-GB" sz="2200" dirty="0">
              <a:effectLst/>
              <a:latin typeface="Palatino Linotype" panose="02040502050505030304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200" dirty="0">
                <a:effectLst/>
              </a:rPr>
              <a:t>	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400" dirty="0">
                <a:effectLst/>
              </a:rPr>
              <a:t>					</a:t>
            </a:r>
            <a:r>
              <a:rPr lang="en-GB" sz="2000" dirty="0">
                <a:effectLst/>
              </a:rPr>
              <a:t>Shakespeare, </a:t>
            </a:r>
            <a:r>
              <a:rPr lang="en-GB" sz="2000" i="1" dirty="0">
                <a:effectLst/>
              </a:rPr>
              <a:t>Antony and Cleopatra (II.2.192-206)</a:t>
            </a:r>
            <a:endParaRPr lang="en-GB" sz="2400" i="1" dirty="0">
              <a:effectLst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692150"/>
            <a:ext cx="7561535" cy="60483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The Chair she sat in, like a burnished throne,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Glowed on the marble, where the glass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Held up by standards wrought with fruited vines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From which a golden </a:t>
            </a:r>
            <a:r>
              <a:rPr lang="en-GB" sz="2100" dirty="0" err="1">
                <a:effectLst/>
                <a:latin typeface="Palatino Linotype" panose="02040502050505030304" pitchFamily="18" charset="0"/>
              </a:rPr>
              <a:t>Cupidon</a:t>
            </a:r>
            <a:r>
              <a:rPr lang="en-GB" sz="2100" dirty="0">
                <a:effectLst/>
                <a:latin typeface="Palatino Linotype" panose="02040502050505030304" pitchFamily="18" charset="0"/>
              </a:rPr>
              <a:t> peeped out                                 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(Another hid his eyes behind his wing)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Doubled the flames of seven branched candelabra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Reflecting light upon the table as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The glitter of her jewels rose to meet it,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From satin cases poured in rich profusion;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In vials of ivory and coloured glass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 err="1">
                <a:effectLst/>
                <a:latin typeface="Palatino Linotype" panose="02040502050505030304" pitchFamily="18" charset="0"/>
              </a:rPr>
              <a:t>Unstoppered</a:t>
            </a:r>
            <a:r>
              <a:rPr lang="en-GB" sz="2100" dirty="0">
                <a:effectLst/>
                <a:latin typeface="Palatino Linotype" panose="02040502050505030304" pitchFamily="18" charset="0"/>
              </a:rPr>
              <a:t>, lurked her strange synthetic perfumes,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Unguent, powdered, or liquid - troubled, confused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And drowned the sense in odours; stirred by the air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That freshened from the window, these ascended  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100" dirty="0">
                <a:effectLst/>
                <a:latin typeface="Palatino Linotype" panose="02040502050505030304" pitchFamily="18" charset="0"/>
              </a:rPr>
              <a:t> In fattening the prolonged candle-flames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effectLst/>
              </a:rPr>
              <a:t>					</a:t>
            </a:r>
            <a:r>
              <a:rPr lang="en-GB" sz="2000" dirty="0">
                <a:effectLst/>
              </a:rPr>
              <a:t>‘A Game Of Chess’</a:t>
            </a:r>
          </a:p>
        </p:txBody>
      </p:sp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5961094" y="404664"/>
            <a:ext cx="290671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  <a:latin typeface="Perpetua Titling MT" pitchFamily="18" charset="0"/>
                <a:ea typeface="+mj-ea"/>
                <a:cs typeface="+mj-cs"/>
              </a:rPr>
              <a:t>A BROKEN PRESENT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0"/>
            <a:ext cx="8641085" cy="745762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0" dirty="0">
                <a:solidFill>
                  <a:srgbClr val="FFFF00"/>
                </a:solidFill>
                <a:effectLst/>
              </a:rPr>
              <a:t>The rational city                  The corrupt city  </a:t>
            </a:r>
            <a:endParaRPr lang="en-GB" b="0" dirty="0">
              <a:solidFill>
                <a:srgbClr val="FFFF00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5888" y="6337300"/>
            <a:ext cx="4751387" cy="5207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200" dirty="0">
                <a:effectLst/>
              </a:rPr>
              <a:t>Robert Adam, </a:t>
            </a:r>
            <a:r>
              <a:rPr lang="en-GB" sz="2200" dirty="0" err="1">
                <a:effectLst/>
              </a:rPr>
              <a:t>Pulteney</a:t>
            </a:r>
            <a:r>
              <a:rPr lang="en-GB" sz="2200" dirty="0">
                <a:effectLst/>
              </a:rPr>
              <a:t> Bridge, Bath 1773</a:t>
            </a:r>
          </a:p>
        </p:txBody>
      </p:sp>
      <p:pic>
        <p:nvPicPr>
          <p:cNvPr id="18436" name="Picture 5" descr="Pulteney_Bridge%2C_Bath_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lum bright="6000" contrast="6000"/>
          </a:blip>
          <a:srcRect/>
          <a:stretch>
            <a:fillRect/>
          </a:stretch>
        </p:blipFill>
        <p:spPr>
          <a:xfrm>
            <a:off x="611560" y="745763"/>
            <a:ext cx="3838420" cy="5420088"/>
          </a:xfrm>
          <a:noFill/>
          <a:ln>
            <a:solidFill>
              <a:schemeClr val="tx1"/>
            </a:solidFill>
          </a:ln>
        </p:spPr>
      </p:pic>
      <p:sp>
        <p:nvSpPr>
          <p:cNvPr id="18437" name="Rectangle 11"/>
          <p:cNvSpPr>
            <a:spLocks noGrp="1" noChangeArrowheads="1"/>
          </p:cNvSpPr>
          <p:nvPr>
            <p:ph sz="quarter" idx="3"/>
          </p:nvPr>
        </p:nvSpPr>
        <p:spPr>
          <a:xfrm>
            <a:off x="4932363" y="6243638"/>
            <a:ext cx="4032250" cy="4984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z="2200">
                <a:effectLst/>
              </a:rPr>
              <a:t>Ernst Kirchner F</a:t>
            </a:r>
            <a:r>
              <a:rPr lang="en-GB" sz="2200" i="1">
                <a:effectLst/>
              </a:rPr>
              <a:t>riedrichstrasse</a:t>
            </a:r>
            <a:r>
              <a:rPr lang="en-GB" sz="2200">
                <a:effectLst/>
              </a:rPr>
              <a:t>, 1914</a:t>
            </a:r>
            <a:endParaRPr lang="en-GB" sz="2400">
              <a:effectLst/>
            </a:endParaRPr>
          </a:p>
        </p:txBody>
      </p:sp>
      <p:pic>
        <p:nvPicPr>
          <p:cNvPr id="18438" name="Picture 13" descr="Kirchner+Friedrichstrasse+1914"/>
          <p:cNvPicPr>
            <a:picLocks noChangeAspect="1" noChangeArrowheads="1"/>
          </p:cNvPicPr>
          <p:nvPr/>
        </p:nvPicPr>
        <p:blipFill>
          <a:blip r:embed="rId3" cstate="print">
            <a:lum bright="-6000" contrast="6000"/>
          </a:blip>
          <a:srcRect/>
          <a:stretch>
            <a:fillRect/>
          </a:stretch>
        </p:blipFill>
        <p:spPr bwMode="auto">
          <a:xfrm>
            <a:off x="5076056" y="745762"/>
            <a:ext cx="3888557" cy="53819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288" y="476250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b="0" kern="1200" dirty="0">
                <a:solidFill>
                  <a:srgbClr val="FFFF00"/>
                </a:solidFill>
                <a:effectLst/>
                <a:latin typeface="Perpetua Titling MT" pitchFamily="18" charset="0"/>
              </a:rPr>
              <a:t>VISIONS OF THE CITY: </a:t>
            </a:r>
            <a:br>
              <a:rPr lang="en-GB" b="0" dirty="0">
                <a:solidFill>
                  <a:schemeClr val="tx1"/>
                </a:solidFill>
                <a:effectLst/>
                <a:latin typeface="Perpetua Titling MT" pitchFamily="18" charset="0"/>
              </a:rPr>
            </a:br>
            <a:r>
              <a:rPr lang="en-GB" sz="3200" b="0" i="1" dirty="0">
                <a:solidFill>
                  <a:schemeClr val="tx1"/>
                </a:solidFill>
                <a:effectLst/>
              </a:rPr>
              <a:t>corrupting the classical ideal</a:t>
            </a:r>
            <a:endParaRPr lang="en-GB" b="0" i="1" dirty="0">
              <a:solidFill>
                <a:schemeClr val="tx1"/>
              </a:solidFill>
              <a:effectLst/>
            </a:endParaRP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844824"/>
            <a:ext cx="8435975" cy="43529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dirty="0"/>
              <a:t>	</a:t>
            </a:r>
            <a:r>
              <a:rPr lang="en-GB" sz="2400" dirty="0">
                <a:effectLst/>
              </a:rPr>
              <a:t>Struggle, indifference, loss of purpose, loss of meaning – features of nineteenth-century social experience and of a common interpretation of the new scientific world-view – have found, in the City, a habitation and a name. For </a:t>
            </a:r>
            <a:r>
              <a:rPr lang="en-GB" sz="2400" dirty="0">
                <a:solidFill>
                  <a:srgbClr val="FFFF00"/>
                </a:solidFill>
                <a:effectLst/>
              </a:rPr>
              <a:t>the city is not only, in this vision, a form of modern life; it is the physical embodiment of a decisive modern consciousness</a:t>
            </a:r>
            <a:r>
              <a:rPr lang="en-GB" sz="2400" dirty="0">
                <a:effectLst/>
              </a:rPr>
              <a:t>.</a:t>
            </a:r>
            <a:r>
              <a:rPr lang="en-GB" sz="2800" dirty="0">
                <a:effectLst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800" dirty="0">
                <a:effectLst/>
              </a:rPr>
              <a:t>		</a:t>
            </a:r>
            <a:r>
              <a:rPr lang="en-GB" sz="2000" dirty="0">
                <a:effectLst/>
              </a:rPr>
              <a:t>Raymond Williams, ‘Modernism and the Metropolis’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58316"/>
            <a:ext cx="7416824" cy="6741368"/>
          </a:xfrm>
        </p:spPr>
        <p:txBody>
          <a:bodyPr/>
          <a:lstStyle/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“My nerves are bad to-night. Yes, bad. Stay with me.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Speak to me. Why do you never speak? Speak.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What are you thinking of? What thinking? What?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I never know what you are thinking. Think.”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1000" dirty="0">
                <a:effectLst/>
              </a:rPr>
              <a:t>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I think we are in rats’ alley	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Where the dead men lost their bones.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1000" dirty="0">
                <a:effectLst/>
              </a:rPr>
              <a:t>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“What is that noise?”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              The wind under the door.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“What is that noise now? What is the wind doing?”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              Nothing again nothing.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                                      “Do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You know nothing? Do you see nothing? Do you remember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Nothing?”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I remember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        Those are pearls that were his eyes.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“Are you alive, or not? Is there nothing in your head?”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                                                         But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O </a:t>
            </a:r>
            <a:r>
              <a:rPr lang="en-GB" sz="2100" dirty="0" err="1">
                <a:effectLst/>
              </a:rPr>
              <a:t>O</a:t>
            </a:r>
            <a:r>
              <a:rPr lang="en-GB" sz="2100" dirty="0">
                <a:effectLst/>
              </a:rPr>
              <a:t> </a:t>
            </a:r>
            <a:r>
              <a:rPr lang="en-GB" sz="2100" dirty="0" err="1">
                <a:effectLst/>
              </a:rPr>
              <a:t>O</a:t>
            </a:r>
            <a:r>
              <a:rPr lang="en-GB" sz="2100" dirty="0">
                <a:effectLst/>
              </a:rPr>
              <a:t> </a:t>
            </a:r>
            <a:r>
              <a:rPr lang="en-GB" sz="2100" dirty="0" err="1">
                <a:effectLst/>
              </a:rPr>
              <a:t>O</a:t>
            </a:r>
            <a:r>
              <a:rPr lang="en-GB" sz="2100" dirty="0">
                <a:effectLst/>
              </a:rPr>
              <a:t> that </a:t>
            </a:r>
            <a:r>
              <a:rPr lang="en-GB" sz="2100" dirty="0" err="1">
                <a:effectLst/>
              </a:rPr>
              <a:t>Shakespeherian</a:t>
            </a:r>
            <a:r>
              <a:rPr lang="en-GB" sz="2100" dirty="0">
                <a:effectLst/>
              </a:rPr>
              <a:t> Rag—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It’s so elegant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100" dirty="0">
                <a:effectLst/>
              </a:rPr>
              <a:t>So intelligent</a:t>
            </a:r>
            <a:r>
              <a:rPr lang="en-GB" sz="2100" dirty="0">
                <a:effectLst/>
                <a:latin typeface="Palatino Linotype" panose="02040502050505030304" pitchFamily="18" charset="0"/>
              </a:rPr>
              <a:t>	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6156176" y="1340768"/>
            <a:ext cx="2736304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II. THE GAME OF CHESS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4320"/>
            <a:ext cx="8424936" cy="6669360"/>
          </a:xfrm>
        </p:spPr>
        <p:txBody>
          <a:bodyPr/>
          <a:lstStyle/>
          <a:p>
            <a:pPr eaLnBrk="1" hangingPunct="1">
              <a:spcBef>
                <a:spcPts val="0"/>
              </a:spcBef>
              <a:buNone/>
            </a:pPr>
            <a:r>
              <a:rPr lang="en-GB" sz="2000" dirty="0">
                <a:effectLst/>
                <a:latin typeface="Palatino Linotype" panose="02040502050505030304" pitchFamily="18" charset="0"/>
              </a:rPr>
              <a:t>“</a:t>
            </a:r>
            <a:r>
              <a:rPr lang="en-GB" sz="2200" dirty="0">
                <a:effectLst/>
              </a:rPr>
              <a:t>What shall I do now? What shall I do?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 shall rush out as I am, and walk the street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With my hair down, so. What shall we do to-morrow?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What shall we ever do?”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                          The hot water at ten.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if it rains, a closed car at four.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we shall play a game of chess,	 </a:t>
            </a:r>
          </a:p>
          <a:p>
            <a:pPr eaLnBrk="1" hangingPunct="1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Pressing lidless eyes and waiting for a knock upon the door.</a:t>
            </a:r>
          </a:p>
          <a:p>
            <a:pPr eaLnBrk="1" hangingPunct="1">
              <a:spcBef>
                <a:spcPts val="0"/>
              </a:spcBef>
              <a:buNone/>
            </a:pPr>
            <a:endParaRPr lang="en-GB" sz="1050" dirty="0"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When Lil’s husband got demobbed, I said,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 didn’t mince my words, I said to her myself,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HURRY UP PLEASE ITS TIME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Now Albert’s coming back, make yourself a bit smart.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He’ll want to know what you done with that money he gave you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To get yourself some teeth. He did, I was there.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You have them all out, Lil, and get a nice set,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He said, I swear, I can’t bear to look at you.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no more can’t I, I said, and think of poor Albert,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He’s been in the army four years, he wants a good time,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if you don’t give it him, there’s others will, I s</a:t>
            </a:r>
            <a:r>
              <a:rPr lang="en-GB" sz="2000" dirty="0">
                <a:effectLst/>
                <a:latin typeface="Palatino Linotype" panose="02040502050505030304" pitchFamily="18" charset="0"/>
              </a:rPr>
              <a:t>aid.	 </a:t>
            </a:r>
          </a:p>
        </p:txBody>
      </p:sp>
    </p:spTree>
    <p:extLst>
      <p:ext uri="{BB962C8B-B14F-4D97-AF65-F5344CB8AC3E}">
        <p14:creationId xmlns:p14="http://schemas.microsoft.com/office/powerpoint/2010/main" val="3203479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0" y="548680"/>
            <a:ext cx="6336704" cy="602128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 rat crept softly through the vegetation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Dragging its slimy belly on the bank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While I was fishing in the dull canal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On a winter evening round behind the gashouse.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Musing upon the king my brother’s wreck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on the king my father’s death before him.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White bodies naked on the low damp ground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bones cast in a little low dry garret,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Rattled by the rat’s foot only, year to year.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But at my back from time to time I hear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The sound of horns and motors, which shall bring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Sweeney to Mrs. Porter in the spring.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O the moon shone bright on Mrs. Porter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on her daughter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They wash their feet in soda water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i="1" dirty="0">
                <a:effectLst/>
              </a:rPr>
              <a:t>Et, O </a:t>
            </a:r>
            <a:r>
              <a:rPr lang="en-GB" sz="2200" i="1" dirty="0" err="1">
                <a:effectLst/>
              </a:rPr>
              <a:t>ces</a:t>
            </a:r>
            <a:r>
              <a:rPr lang="en-GB" sz="2200" i="1" dirty="0">
                <a:effectLst/>
              </a:rPr>
              <a:t> </a:t>
            </a:r>
            <a:r>
              <a:rPr lang="en-GB" sz="2200" i="1" dirty="0" err="1">
                <a:effectLst/>
              </a:rPr>
              <a:t>voix</a:t>
            </a:r>
            <a:r>
              <a:rPr lang="en-GB" sz="2200" i="1" dirty="0">
                <a:effectLst/>
              </a:rPr>
              <a:t> </a:t>
            </a:r>
            <a:r>
              <a:rPr lang="en-GB" sz="2200" i="1" dirty="0" err="1">
                <a:effectLst/>
              </a:rPr>
              <a:t>d’enfants</a:t>
            </a:r>
            <a:r>
              <a:rPr lang="en-GB" sz="2200" i="1" dirty="0">
                <a:effectLst/>
              </a:rPr>
              <a:t>, </a:t>
            </a:r>
            <a:r>
              <a:rPr lang="en-GB" sz="2200" i="1" dirty="0" err="1">
                <a:effectLst/>
              </a:rPr>
              <a:t>chantant</a:t>
            </a:r>
            <a:r>
              <a:rPr lang="en-GB" sz="2200" i="1" dirty="0">
                <a:effectLst/>
              </a:rPr>
              <a:t> </a:t>
            </a:r>
            <a:r>
              <a:rPr lang="en-GB" sz="2200" i="1" dirty="0" err="1">
                <a:effectLst/>
              </a:rPr>
              <a:t>dans</a:t>
            </a:r>
            <a:r>
              <a:rPr lang="en-GB" sz="2200" i="1" dirty="0">
                <a:effectLst/>
              </a:rPr>
              <a:t> la </a:t>
            </a:r>
            <a:r>
              <a:rPr lang="en-GB" sz="2200" i="1" dirty="0" err="1">
                <a:effectLst/>
              </a:rPr>
              <a:t>coupole</a:t>
            </a:r>
            <a:r>
              <a:rPr lang="en-GB" sz="2200" i="1" dirty="0">
                <a:effectLst/>
              </a:rPr>
              <a:t>!</a:t>
            </a:r>
          </a:p>
        </p:txBody>
      </p:sp>
      <p:sp>
        <p:nvSpPr>
          <p:cNvPr id="6" name="Rectangle 5"/>
          <p:cNvSpPr/>
          <p:nvPr/>
        </p:nvSpPr>
        <p:spPr>
          <a:xfrm>
            <a:off x="5724128" y="1052736"/>
            <a:ext cx="3168352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III. THE FIRE SERMON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459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1" y="456073"/>
            <a:ext cx="6336704" cy="638132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Here is no water but only rock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Rock and no water and the sandy road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The road winding above among the mountains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Which are mountains of rock without water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If there were water we should stop and drink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Amongst the rock one cannot stop or think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Sweat is dry and feet are in the sand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If there were only water amongst the rock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Dead mountain mouth of carious teeth that cannot spit</a:t>
            </a:r>
            <a:r>
              <a:rPr lang="en-GB" sz="1000" dirty="0">
                <a:effectLst/>
              </a:rPr>
              <a:t>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Here one can neither stand nor lie nor sit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There is not even silence in the mountains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But dry sterile thunder without rain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There is not even solitude in the mountains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But red sullen faces sneer and snarl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From doors of mud-cracked houses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 If there were water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200" dirty="0">
                <a:effectLst/>
              </a:rPr>
              <a:t>And no rock	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724128" y="1052736"/>
            <a:ext cx="3168352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v. WHAT THE THUNDER SAID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105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1" y="116632"/>
            <a:ext cx="6336704" cy="638132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If there were rock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And also water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And water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A spring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A pool among the rock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If there were the sound of water only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Not the cicada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And dry grass singing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But sound of water over a rock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Where the hermit-thrush sings in the pine trees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Drip drop drip drop </a:t>
            </a:r>
            <a:r>
              <a:rPr lang="en-GB" sz="2000" dirty="0" err="1">
                <a:effectLst/>
              </a:rPr>
              <a:t>drop</a:t>
            </a:r>
            <a:r>
              <a:rPr lang="en-GB" sz="2000" dirty="0">
                <a:effectLst/>
              </a:rPr>
              <a:t> </a:t>
            </a:r>
            <a:r>
              <a:rPr lang="en-GB" sz="2000" dirty="0" err="1">
                <a:effectLst/>
              </a:rPr>
              <a:t>drop</a:t>
            </a:r>
            <a:r>
              <a:rPr lang="en-GB" sz="2000" dirty="0">
                <a:effectLst/>
              </a:rPr>
              <a:t> </a:t>
            </a:r>
            <a:r>
              <a:rPr lang="en-GB" sz="2000" dirty="0" err="1">
                <a:effectLst/>
              </a:rPr>
              <a:t>drop</a:t>
            </a:r>
            <a:r>
              <a:rPr lang="en-GB" sz="2000" dirty="0">
                <a:effectLst/>
              </a:rPr>
              <a:t>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But there is no water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….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 What is that sound high in the air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Murmur of maternal lamentation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Who are those hooded hordes swarming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Over endless plains, stumbling in cracked earth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Ringed by the flat horizon only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What is the city over the mountains</a:t>
            </a:r>
            <a:r>
              <a:rPr lang="en-GB" sz="2200" dirty="0">
                <a:effectLst/>
              </a:rPr>
              <a:t>	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724128" y="1052736"/>
            <a:ext cx="3168352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v. WHAT THE THUNDER SAID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700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0" y="238336"/>
            <a:ext cx="6336704" cy="638132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Cracks and reforms and bursts in the violet air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Falling towers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Jerusalem Athens Alexandria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Vienna London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Unreal	 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dirty="0"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In this decayed hole among the mountains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In the faint moonlight, the grass is singing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Over the tumbled graves, about the chapel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There is the empty chapel, only the wind’s home.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It has no windows, and the door swings,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Dry bones can harm no one.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Only a cock stood on the roof-tree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Co </a:t>
            </a:r>
            <a:r>
              <a:rPr lang="en-GB" sz="2000" dirty="0" err="1">
                <a:effectLst/>
              </a:rPr>
              <a:t>co</a:t>
            </a:r>
            <a:r>
              <a:rPr lang="en-GB" sz="2000" dirty="0">
                <a:effectLst/>
              </a:rPr>
              <a:t> </a:t>
            </a:r>
            <a:r>
              <a:rPr lang="en-GB" sz="2000" dirty="0" err="1">
                <a:effectLst/>
              </a:rPr>
              <a:t>rico</a:t>
            </a:r>
            <a:r>
              <a:rPr lang="en-GB" sz="2000" dirty="0">
                <a:effectLst/>
              </a:rPr>
              <a:t> co </a:t>
            </a:r>
            <a:r>
              <a:rPr lang="en-GB" sz="2000" dirty="0" err="1">
                <a:effectLst/>
              </a:rPr>
              <a:t>co</a:t>
            </a:r>
            <a:r>
              <a:rPr lang="en-GB" sz="2000" dirty="0">
                <a:effectLst/>
              </a:rPr>
              <a:t> </a:t>
            </a:r>
            <a:r>
              <a:rPr lang="en-GB" sz="2000" dirty="0" err="1">
                <a:effectLst/>
              </a:rPr>
              <a:t>rico</a:t>
            </a:r>
            <a:r>
              <a:rPr lang="en-GB" sz="2000" dirty="0">
                <a:effectLst/>
              </a:rPr>
              <a:t>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In a flash of lightning. Then a damp gust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Bringing rain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Ganga was sunken, and the limp leaves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Waited for rain, while the black clouds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Gathered far distant, over </a:t>
            </a:r>
            <a:r>
              <a:rPr lang="en-GB" sz="2000" dirty="0" err="1">
                <a:effectLst/>
              </a:rPr>
              <a:t>Himavant</a:t>
            </a:r>
            <a:r>
              <a:rPr lang="en-GB" sz="2000" dirty="0">
                <a:effectLst/>
              </a:rPr>
              <a:t>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The jungle crouched, humped in silence.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Then spoke the thunder	 </a:t>
            </a:r>
          </a:p>
        </p:txBody>
      </p:sp>
      <p:sp>
        <p:nvSpPr>
          <p:cNvPr id="6" name="Rectangle 5"/>
          <p:cNvSpPr/>
          <p:nvPr/>
        </p:nvSpPr>
        <p:spPr>
          <a:xfrm>
            <a:off x="5724128" y="1052736"/>
            <a:ext cx="3168352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v. WHAT THE THUNDER SAID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257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42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0" y="0"/>
            <a:ext cx="5616624" cy="68580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DA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i="1" dirty="0">
                <a:effectLst/>
              </a:rPr>
              <a:t>Datta: </a:t>
            </a:r>
            <a:r>
              <a:rPr lang="en-GB" sz="2000" dirty="0">
                <a:effectLst/>
              </a:rPr>
              <a:t>what have we given?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My friend, blood shaking my heart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The awful daring of a moment’s surrender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Which an age of prudence can never retract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By this, and this only, we have existed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Which is not to be found in our obituaries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Or in memories draped by the beneficent spider</a:t>
            </a:r>
            <a:r>
              <a:rPr lang="en-GB" sz="1000" dirty="0">
                <a:effectLst/>
              </a:rPr>
              <a:t>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Or under seals broken by the lean solicitor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In our empty rooms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DA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i="1" dirty="0" err="1">
                <a:effectLst/>
              </a:rPr>
              <a:t>Dayadhvam</a:t>
            </a:r>
            <a:r>
              <a:rPr lang="en-GB" sz="2000" dirty="0">
                <a:effectLst/>
              </a:rPr>
              <a:t>: I have heard the key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Turn in the door once and turn once only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We think of the key, each in his prison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Thinking of the key, each confirms a prison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Only at nightfall, </a:t>
            </a:r>
            <a:r>
              <a:rPr lang="en-GB" sz="2000" dirty="0" err="1">
                <a:effectLst/>
              </a:rPr>
              <a:t>aetherial</a:t>
            </a:r>
            <a:r>
              <a:rPr lang="en-GB" sz="2000" dirty="0">
                <a:effectLst/>
              </a:rPr>
              <a:t> rumours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Revive for a moment a broken Coriolanus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DA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i="1" dirty="0" err="1">
                <a:effectLst/>
              </a:rPr>
              <a:t>Damyata</a:t>
            </a:r>
            <a:r>
              <a:rPr lang="en-GB" sz="2000" i="1" dirty="0">
                <a:effectLst/>
              </a:rPr>
              <a:t>: </a:t>
            </a:r>
            <a:r>
              <a:rPr lang="en-GB" sz="2000" dirty="0">
                <a:effectLst/>
              </a:rPr>
              <a:t>The boat responded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Gaily, to the hand expert with sail and oar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effectLst/>
              </a:rPr>
              <a:t>The sea was calm, your heart would have responded</a:t>
            </a:r>
          </a:p>
        </p:txBody>
      </p:sp>
      <p:sp>
        <p:nvSpPr>
          <p:cNvPr id="6" name="Rectangle 5"/>
          <p:cNvSpPr/>
          <p:nvPr/>
        </p:nvSpPr>
        <p:spPr>
          <a:xfrm>
            <a:off x="5724128" y="1052736"/>
            <a:ext cx="3168352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800" dirty="0">
                <a:solidFill>
                  <a:srgbClr val="FFFF00"/>
                </a:solidFill>
              </a:rPr>
              <a:t>v. WHAT THE THUNDER SAID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E268F5-6A69-420C-92D7-4C5A72B2E2E5}"/>
              </a:ext>
            </a:extLst>
          </p:cNvPr>
          <p:cNvSpPr/>
          <p:nvPr/>
        </p:nvSpPr>
        <p:spPr>
          <a:xfrm>
            <a:off x="5292080" y="3302861"/>
            <a:ext cx="385192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/>
              <a:t>	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Gaily, when invited, beating obedient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To controlling hands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                   I sat upon the shore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Fishing, with the arid plain behind me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Shall I at least set my lands in order?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7362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79388" y="274638"/>
            <a:ext cx="8785225" cy="706090"/>
          </a:xfrm>
        </p:spPr>
        <p:txBody>
          <a:bodyPr/>
          <a:lstStyle/>
          <a:p>
            <a:pPr eaLnBrk="1" hangingPunct="1"/>
            <a:r>
              <a:rPr lang="en-GB" sz="2800" b="0" kern="1200" dirty="0">
                <a:solidFill>
                  <a:srgbClr val="FFFF00"/>
                </a:solidFill>
                <a:effectLst/>
                <a:latin typeface="Perpetua Titling MT" pitchFamily="18" charset="0"/>
              </a:rPr>
              <a:t>SEEKING ‘AN IDEAL ORDER’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377479"/>
            <a:ext cx="8229600" cy="5213027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GB" sz="2800" dirty="0"/>
              <a:t>	</a:t>
            </a:r>
            <a:r>
              <a:rPr lang="en-GB" sz="2400" dirty="0">
                <a:effectLst/>
              </a:rPr>
              <a:t>Donne creates organic wholes from experience while enacting its actual fragmentation; and this, presumably, is also the intention of </a:t>
            </a:r>
            <a:r>
              <a:rPr lang="en-GB" sz="2400" i="1" dirty="0">
                <a:effectLst/>
              </a:rPr>
              <a:t>The Waste Land</a:t>
            </a:r>
            <a:r>
              <a:rPr lang="en-GB" sz="2400" dirty="0">
                <a:effectLst/>
              </a:rPr>
              <a:t>. Yet the ‘form’ of that poem is in contradiction with its ‘content’: </a:t>
            </a:r>
            <a:r>
              <a:rPr lang="en-GB" sz="2400" i="1" dirty="0">
                <a:solidFill>
                  <a:srgbClr val="FFFF00"/>
                </a:solidFill>
                <a:effectLst/>
              </a:rPr>
              <a:t>The Waste Land’s</a:t>
            </a:r>
            <a:r>
              <a:rPr lang="en-GB" sz="2400" dirty="0">
                <a:solidFill>
                  <a:srgbClr val="FFFF00"/>
                </a:solidFill>
                <a:effectLst/>
              </a:rPr>
              <a:t> fragmentary content listlessly mimes the experience of cultural disintegration, while its totalising forms silently allude to a transcendence of such collapse.</a:t>
            </a:r>
            <a:r>
              <a:rPr lang="en-GB" sz="2400" dirty="0">
                <a:effectLst/>
              </a:rPr>
              <a:t> The poem is opaque both because of its verbal complicity in that collapse, and in the esoteric allusions which attempt to construct an ideal order across it. </a:t>
            </a:r>
            <a:endParaRPr lang="en-GB" sz="2800" dirty="0">
              <a:effectLst/>
            </a:endParaRP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dirty="0">
                <a:effectLst/>
              </a:rPr>
              <a:t>	</a:t>
            </a:r>
            <a:r>
              <a:rPr lang="en-GB" sz="2000" dirty="0">
                <a:effectLst/>
              </a:rPr>
              <a:t>Terry Eagleton. </a:t>
            </a:r>
            <a:r>
              <a:rPr lang="en-GB" sz="2000" i="1" dirty="0">
                <a:effectLst/>
              </a:rPr>
              <a:t>Criticism and Ideology: A Study in Marxist Literary Theory,</a:t>
            </a:r>
            <a:r>
              <a:rPr lang="en-GB" sz="2000" dirty="0">
                <a:effectLst/>
              </a:rPr>
              <a:t> (London; New York: Verso, 1976), p.148.</a:t>
            </a:r>
            <a:endParaRPr lang="en-GB" dirty="0">
              <a:effectLst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4200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8892480" cy="1008063"/>
          </a:xfrm>
        </p:spPr>
        <p:txBody>
          <a:bodyPr/>
          <a:lstStyle/>
          <a:p>
            <a:pPr eaLnBrk="1" hangingPunct="1"/>
            <a:r>
              <a:rPr lang="en-GB" sz="2800" b="0" kern="1200" dirty="0">
                <a:solidFill>
                  <a:srgbClr val="FFFF00"/>
                </a:solidFill>
                <a:effectLst/>
                <a:latin typeface="Perpetua Titling MT" pitchFamily="18" charset="0"/>
              </a:rPr>
              <a:t>Fiona Shaw </a:t>
            </a:r>
            <a:r>
              <a:rPr lang="en-GB" sz="2800" b="0" kern="1200" dirty="0" err="1">
                <a:solidFill>
                  <a:srgbClr val="FFFF00"/>
                </a:solidFill>
                <a:effectLst/>
                <a:latin typeface="Perpetua Titling MT" pitchFamily="18" charset="0"/>
              </a:rPr>
              <a:t>reCITing</a:t>
            </a:r>
            <a:r>
              <a:rPr lang="en-GB" sz="2800" b="0" kern="1200" dirty="0">
                <a:solidFill>
                  <a:srgbClr val="FFFF00"/>
                </a:solidFill>
                <a:effectLst/>
                <a:latin typeface="Perpetua Titling MT" pitchFamily="18" charset="0"/>
              </a:rPr>
              <a:t> The Waste 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7" y="4644940"/>
            <a:ext cx="8496943" cy="221306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>
                <a:effectLst/>
              </a:rPr>
              <a:t>Part 1: The Burial of the Dead’</a:t>
            </a:r>
          </a:p>
          <a:p>
            <a:pPr marL="0" indent="0" algn="r">
              <a:buNone/>
              <a:defRPr/>
            </a:pPr>
            <a:r>
              <a:rPr lang="en-GB" sz="2000" dirty="0">
                <a:hlinkClick r:id="rId2"/>
              </a:rPr>
              <a:t>https://www.youtube.com/watch?v=lPB_17rbNXk&amp;list=PLzNW_NonjGnjb5G57bmibbQ7iJh-aqNYQ</a:t>
            </a: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>
                <a:effectLst/>
              </a:rPr>
              <a:t>‘when Lil’s Husband got demobbed’ extract from </a:t>
            </a:r>
            <a:r>
              <a:rPr lang="en-GB" sz="2000" b="1" dirty="0">
                <a:effectLst/>
              </a:rPr>
              <a:t>A Game of Chess </a:t>
            </a:r>
            <a:r>
              <a:rPr lang="en-GB" sz="2000" dirty="0">
                <a:effectLst/>
              </a:rPr>
              <a:t>(</a:t>
            </a:r>
            <a:r>
              <a:rPr lang="en-GB" sz="2000" i="1" dirty="0">
                <a:effectLst/>
              </a:rPr>
              <a:t>WL: </a:t>
            </a:r>
            <a:r>
              <a:rPr lang="en-GB" sz="2000" dirty="0">
                <a:effectLst/>
              </a:rPr>
              <a:t>2) </a:t>
            </a:r>
          </a:p>
          <a:p>
            <a:pPr marL="0" indent="0" algn="r">
              <a:buNone/>
              <a:defRPr/>
            </a:pPr>
            <a:r>
              <a:rPr lang="en-GB" sz="2000" dirty="0">
                <a:hlinkClick r:id="rId3"/>
              </a:rPr>
              <a:t>https://www.youtube.com/watch?v=m4WdN41KGmo&amp;list=PLzNW_NonjGnjb5G57bmibbQ7iJh-aqNYQ&amp;index=9</a:t>
            </a:r>
            <a:endParaRPr lang="en-GB" sz="2000" dirty="0">
              <a:effectLst/>
            </a:endParaRPr>
          </a:p>
          <a:p>
            <a:pPr marL="0" indent="0" algn="r">
              <a:buNone/>
              <a:defRPr/>
            </a:pPr>
            <a:endParaRPr lang="en-GB" sz="2000" dirty="0">
              <a:effectLst/>
            </a:endParaRPr>
          </a:p>
        </p:txBody>
      </p:sp>
      <p:pic>
        <p:nvPicPr>
          <p:cNvPr id="21510" name="Picture 8"/>
          <p:cNvPicPr>
            <a:picLocks noChangeAspect="1" noChangeArrowheads="1"/>
          </p:cNvPicPr>
          <p:nvPr/>
        </p:nvPicPr>
        <p:blipFill>
          <a:blip r:embed="rId4" cstate="print"/>
          <a:srcRect l="3841" t="4593" r="1624" b="4210"/>
          <a:stretch>
            <a:fillRect/>
          </a:stretch>
        </p:blipFill>
        <p:spPr bwMode="auto">
          <a:xfrm>
            <a:off x="1619672" y="1327010"/>
            <a:ext cx="6048672" cy="3114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2599</Words>
  <Application>Microsoft Office PowerPoint</Application>
  <PresentationFormat>On-screen Show (4:3)</PresentationFormat>
  <Paragraphs>253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Garamond</vt:lpstr>
      <vt:lpstr>Palatino Linotype</vt:lpstr>
      <vt:lpstr>Perpetua Titling MT</vt:lpstr>
      <vt:lpstr>Wingdings</vt:lpstr>
      <vt:lpstr>Stream</vt:lpstr>
      <vt:lpstr>PowerPoint Presentation</vt:lpstr>
      <vt:lpstr>The Natureingang (i)</vt:lpstr>
      <vt:lpstr>The Natureingang (ii)</vt:lpstr>
      <vt:lpstr>The Natureingang (iii)</vt:lpstr>
      <vt:lpstr>PAST BEAUTY</vt:lpstr>
      <vt:lpstr>PowerPoint Presentation</vt:lpstr>
      <vt:lpstr>The rational city                  The corrupt city  </vt:lpstr>
      <vt:lpstr>VISIONS OF THE CITY:  corrupting the classical ideal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SEEKING ‘AN IDEAL ORDER’</vt:lpstr>
      <vt:lpstr>Fiona Shaw reCITing The Waste land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DEATH IN LIFE &amp; LIFE IN DEATH:  the quest for order  Eliot, The Wasteland, 1922</dc:title>
  <dc:creator>Jeni Williams</dc:creator>
  <cp:lastModifiedBy>Jeni Williams</cp:lastModifiedBy>
  <cp:revision>14</cp:revision>
  <dcterms:created xsi:type="dcterms:W3CDTF">2020-03-27T00:14:43Z</dcterms:created>
  <dcterms:modified xsi:type="dcterms:W3CDTF">2020-03-27T02:26:58Z</dcterms:modified>
</cp:coreProperties>
</file>