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6"/>
  </p:notesMasterIdLst>
  <p:sldIdLst>
    <p:sldId id="256" r:id="rId2"/>
    <p:sldId id="482" r:id="rId3"/>
    <p:sldId id="509" r:id="rId4"/>
    <p:sldId id="511" r:id="rId5"/>
    <p:sldId id="513" r:id="rId6"/>
    <p:sldId id="514" r:id="rId7"/>
    <p:sldId id="516" r:id="rId8"/>
    <p:sldId id="507" r:id="rId9"/>
    <p:sldId id="520" r:id="rId10"/>
    <p:sldId id="525" r:id="rId11"/>
    <p:sldId id="417" r:id="rId12"/>
    <p:sldId id="529" r:id="rId13"/>
    <p:sldId id="531" r:id="rId14"/>
    <p:sldId id="533" r:id="rId15"/>
    <p:sldId id="535" r:id="rId16"/>
    <p:sldId id="537" r:id="rId17"/>
    <p:sldId id="539" r:id="rId18"/>
    <p:sldId id="541" r:id="rId19"/>
    <p:sldId id="543" r:id="rId20"/>
    <p:sldId id="526" r:id="rId21"/>
    <p:sldId id="562" r:id="rId22"/>
    <p:sldId id="337" r:id="rId23"/>
    <p:sldId id="336" r:id="rId24"/>
    <p:sldId id="361" r:id="rId25"/>
    <p:sldId id="335" r:id="rId26"/>
    <p:sldId id="553" r:id="rId27"/>
    <p:sldId id="436" r:id="rId28"/>
    <p:sldId id="365" r:id="rId29"/>
    <p:sldId id="366" r:id="rId30"/>
    <p:sldId id="370" r:id="rId31"/>
    <p:sldId id="419" r:id="rId32"/>
    <p:sldId id="371" r:id="rId33"/>
    <p:sldId id="421" r:id="rId34"/>
    <p:sldId id="423" r:id="rId35"/>
    <p:sldId id="377" r:id="rId36"/>
    <p:sldId id="380" r:id="rId37"/>
    <p:sldId id="424" r:id="rId38"/>
    <p:sldId id="375" r:id="rId39"/>
    <p:sldId id="381" r:id="rId40"/>
    <p:sldId id="384" r:id="rId41"/>
    <p:sldId id="385" r:id="rId42"/>
    <p:sldId id="387" r:id="rId43"/>
    <p:sldId id="388" r:id="rId44"/>
    <p:sldId id="389" r:id="rId45"/>
    <p:sldId id="390" r:id="rId46"/>
    <p:sldId id="391" r:id="rId47"/>
    <p:sldId id="392" r:id="rId48"/>
    <p:sldId id="440" r:id="rId49"/>
    <p:sldId id="441" r:id="rId50"/>
    <p:sldId id="395" r:id="rId51"/>
    <p:sldId id="398" r:id="rId52"/>
    <p:sldId id="442" r:id="rId53"/>
    <p:sldId id="443" r:id="rId54"/>
    <p:sldId id="401" r:id="rId55"/>
    <p:sldId id="483" r:id="rId56"/>
    <p:sldId id="456" r:id="rId57"/>
    <p:sldId id="402" r:id="rId58"/>
    <p:sldId id="396" r:id="rId59"/>
    <p:sldId id="563" r:id="rId60"/>
    <p:sldId id="565" r:id="rId61"/>
    <p:sldId id="566" r:id="rId62"/>
    <p:sldId id="567" r:id="rId63"/>
    <p:sldId id="568" r:id="rId64"/>
    <p:sldId id="403" r:id="rId65"/>
    <p:sldId id="505" r:id="rId66"/>
    <p:sldId id="484" r:id="rId67"/>
    <p:sldId id="447" r:id="rId68"/>
    <p:sldId id="404" r:id="rId69"/>
    <p:sldId id="429" r:id="rId70"/>
    <p:sldId id="427" r:id="rId71"/>
    <p:sldId id="448" r:id="rId72"/>
    <p:sldId id="449" r:id="rId73"/>
    <p:sldId id="408" r:id="rId74"/>
    <p:sldId id="450" r:id="rId75"/>
    <p:sldId id="453" r:id="rId76"/>
    <p:sldId id="367" r:id="rId77"/>
    <p:sldId id="411" r:id="rId78"/>
    <p:sldId id="412" r:id="rId79"/>
    <p:sldId id="413" r:id="rId80"/>
    <p:sldId id="432" r:id="rId81"/>
    <p:sldId id="414" r:id="rId82"/>
    <p:sldId id="334" r:id="rId83"/>
    <p:sldId id="452" r:id="rId84"/>
    <p:sldId id="416" r:id="rId85"/>
    <p:sldId id="460" r:id="rId86"/>
    <p:sldId id="488" r:id="rId87"/>
    <p:sldId id="491" r:id="rId88"/>
    <p:sldId id="493" r:id="rId89"/>
    <p:sldId id="494" r:id="rId90"/>
    <p:sldId id="487" r:id="rId91"/>
    <p:sldId id="492" r:id="rId92"/>
    <p:sldId id="502" r:id="rId93"/>
    <p:sldId id="496" r:id="rId94"/>
    <p:sldId id="331" r:id="rId9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09"/>
    <p:restoredTop sz="94694"/>
  </p:normalViewPr>
  <p:slideViewPr>
    <p:cSldViewPr snapToObjects="1">
      <p:cViewPr varScale="1">
        <p:scale>
          <a:sx n="137" d="100"/>
          <a:sy n="137" d="100"/>
        </p:scale>
        <p:origin x="301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1877C6-59DD-4546-B91E-C417D3DF1C77}" type="datetimeFigureOut">
              <a:rPr lang="en-US" smtClean="0"/>
              <a:t>2/13/20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BF4719-7264-1847-92CE-84CE476E90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662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529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372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556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2626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786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0056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5509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076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BF4719-7264-1847-92CE-84CE476E90B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845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2/13/20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12.3.20</a:t>
            </a: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5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The Art of Campaign Management</a:t>
            </a:r>
            <a:endParaRPr lang="en-GB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5BD0E2-45BC-C244-B1FE-F1A8E15A31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for new artists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It’s day 1 of your artistic career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don’t have budget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don’t yet have an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can you do? How can you gain some traction?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213699112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 is no magic bullet…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there are some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sound principles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adhere to…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860677162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don’t have budget…?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can actually be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good news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...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017930809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Budget means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waste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and you can’t afford that.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have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think harder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...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&amp; that’s where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interesting stuff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happens...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487554634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 tips for artists at the beginning of their career…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572294352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Don’t even think about starting until you have done your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house keeping</a:t>
            </a:r>
          </a:p>
          <a:p>
            <a:pPr marL="514350" indent="-514350">
              <a:buAutoNum type="arabicPeriod"/>
            </a:pPr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Don’t open the store until you have dressed the shop window…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…sorted out your stock control, your tills, your staff, swept the shop floor, ensured the toilets are clean etc.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218750910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Does everything link up? No dead or out of date links!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you have consistent branding across all digital platforms?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Are your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live dates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included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 socials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314660235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Your artist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biog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on streaming platforms?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Press shots?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Artwork?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Your merch or tour dates on Spotify?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Look like a professional,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not an amateur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337726532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Tell your story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Know your narrative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Tell it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Tell it on video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Make your music available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Give people something to find, easily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Don’t continue tweaking indefinitely... get it out!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992979509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4.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Each song has a story… tell it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 video.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people aren’t listening to the words, so take them by the hand and show them how your song can speak to them.</a:t>
            </a:r>
          </a:p>
        </p:txBody>
      </p:sp>
    </p:spTree>
    <p:extLst>
      <p:ext uri="{BB962C8B-B14F-4D97-AF65-F5344CB8AC3E}">
        <p14:creationId xmlns:p14="http://schemas.microsoft.com/office/powerpoint/2010/main" val="2774204875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Collaborate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Share &amp; borrow audience.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Have something to talk about.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 video. </a:t>
            </a:r>
          </a:p>
        </p:txBody>
      </p:sp>
    </p:spTree>
    <p:extLst>
      <p:ext uri="{BB962C8B-B14F-4D97-AF65-F5344CB8AC3E}">
        <p14:creationId xmlns:p14="http://schemas.microsoft.com/office/powerpoint/2010/main" val="1446747758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6.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Look busy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People sense inactivity.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 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Don’t disappear; social media is always on.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Doesn’t have to be everyday, but if you’ve said nothing in two weeks, that’s too long...</a:t>
            </a:r>
          </a:p>
        </p:txBody>
      </p:sp>
    </p:spTree>
    <p:extLst>
      <p:ext uri="{BB962C8B-B14F-4D97-AF65-F5344CB8AC3E}">
        <p14:creationId xmlns:p14="http://schemas.microsoft.com/office/powerpoint/2010/main" val="3999196310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Be interesting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Don’t expect to get a following if you’re not.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Think about artists that have grabbed your attention - chances are they stood out.  </a:t>
            </a:r>
          </a:p>
        </p:txBody>
      </p:sp>
    </p:spTree>
    <p:extLst>
      <p:ext uri="{BB962C8B-B14F-4D97-AF65-F5344CB8AC3E}">
        <p14:creationId xmlns:p14="http://schemas.microsoft.com/office/powerpoint/2010/main" val="619321079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8.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Sell stuff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Get your D2C going…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…even if it’s only a print-on-demand tee</a:t>
            </a:r>
          </a:p>
        </p:txBody>
      </p:sp>
    </p:spTree>
    <p:extLst>
      <p:ext uri="{BB962C8B-B14F-4D97-AF65-F5344CB8AC3E}">
        <p14:creationId xmlns:p14="http://schemas.microsoft.com/office/powerpoint/2010/main" val="305627897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9.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Interact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wouldn’t walk into a party and only talk AT people, without listening.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Social media is a two way street</a:t>
            </a:r>
          </a:p>
        </p:txBody>
      </p:sp>
    </p:spTree>
    <p:extLst>
      <p:ext uri="{BB962C8B-B14F-4D97-AF65-F5344CB8AC3E}">
        <p14:creationId xmlns:p14="http://schemas.microsoft.com/office/powerpoint/2010/main" val="1311351420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10.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Keep showing up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Many start.. very few persist.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Small incremental increases everyday amount to substantial increases over a year. </a:t>
            </a:r>
          </a:p>
        </p:txBody>
      </p:sp>
    </p:spTree>
    <p:extLst>
      <p:ext uri="{BB962C8B-B14F-4D97-AF65-F5344CB8AC3E}">
        <p14:creationId xmlns:p14="http://schemas.microsoft.com/office/powerpoint/2010/main" val="596965034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Campaign Management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781341894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At the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epicentre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of music business activity…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Campaign manager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49948170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Campaign manager = the glue that holds everything together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For a standard release…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Let’s consider the kinds of people a campaign manager will need to liaise with…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 txBox="1">
            <a:spLocks/>
          </p:cNvSpPr>
          <p:nvPr/>
        </p:nvSpPr>
        <p:spPr>
          <a:xfrm>
            <a:off x="4305300" y="2019300"/>
            <a:ext cx="1752600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Artist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2781300" y="2324100"/>
            <a:ext cx="1752600" cy="571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Manager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7162800" y="51435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Sales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7162800" y="58293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Retail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5829300" y="48768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Production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1600200" y="5410200"/>
            <a:ext cx="1752600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1981200" y="41910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National radio </a:t>
            </a:r>
            <a:r>
              <a:rPr kumimoji="0" lang="en-US" sz="2162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plugger</a:t>
            </a:r>
            <a:endParaRPr kumimoji="0" lang="en-US" sz="2162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1" name="Subtitle 2"/>
          <p:cNvSpPr txBox="1">
            <a:spLocks/>
          </p:cNvSpPr>
          <p:nvPr/>
        </p:nvSpPr>
        <p:spPr>
          <a:xfrm>
            <a:off x="3200400" y="50292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Regional radio </a:t>
            </a:r>
            <a:r>
              <a:rPr kumimoji="0" lang="en-US" sz="2162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plugger</a:t>
            </a:r>
            <a:endParaRPr kumimoji="0" lang="en-US" sz="2162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2" name="Subtitle 2"/>
          <p:cNvSpPr txBox="1">
            <a:spLocks/>
          </p:cNvSpPr>
          <p:nvPr/>
        </p:nvSpPr>
        <p:spPr>
          <a:xfrm>
            <a:off x="76200" y="49530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TV </a:t>
            </a:r>
            <a:r>
              <a:rPr kumimoji="0" lang="en-US" sz="2162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plugger</a:t>
            </a:r>
            <a:endParaRPr kumimoji="0" lang="en-US" sz="2162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381000" y="59436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Online PR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4" name="Subtitle 2"/>
          <p:cNvSpPr txBox="1">
            <a:spLocks/>
          </p:cNvSpPr>
          <p:nvPr/>
        </p:nvSpPr>
        <p:spPr>
          <a:xfrm>
            <a:off x="5181600" y="9906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Booking Agent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5" name="Subtitle 2"/>
          <p:cNvSpPr txBox="1">
            <a:spLocks/>
          </p:cNvSpPr>
          <p:nvPr/>
        </p:nvSpPr>
        <p:spPr>
          <a:xfrm>
            <a:off x="7162800" y="6858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Promoter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6" name="Subtitle 2"/>
          <p:cNvSpPr txBox="1">
            <a:spLocks/>
          </p:cNvSpPr>
          <p:nvPr/>
        </p:nvSpPr>
        <p:spPr>
          <a:xfrm>
            <a:off x="6934200" y="15240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Tour Manager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7" name="Subtitle 2"/>
          <p:cNvSpPr txBox="1">
            <a:spLocks/>
          </p:cNvSpPr>
          <p:nvPr/>
        </p:nvSpPr>
        <p:spPr>
          <a:xfrm>
            <a:off x="2667000" y="60960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Regional PR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8" name="Subtitle 2"/>
          <p:cNvSpPr txBox="1">
            <a:spLocks/>
          </p:cNvSpPr>
          <p:nvPr/>
        </p:nvSpPr>
        <p:spPr>
          <a:xfrm>
            <a:off x="533400" y="6096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Overseas Partners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9" name="Subtitle 2"/>
          <p:cNvSpPr txBox="1">
            <a:spLocks/>
          </p:cNvSpPr>
          <p:nvPr/>
        </p:nvSpPr>
        <p:spPr>
          <a:xfrm>
            <a:off x="152400" y="38100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Streaming Promo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0" name="Subtitle 2"/>
          <p:cNvSpPr txBox="1">
            <a:spLocks/>
          </p:cNvSpPr>
          <p:nvPr/>
        </p:nvSpPr>
        <p:spPr>
          <a:xfrm>
            <a:off x="2781300" y="6096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Publisher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1" name="Subtitle 2"/>
          <p:cNvSpPr txBox="1">
            <a:spLocks/>
          </p:cNvSpPr>
          <p:nvPr/>
        </p:nvSpPr>
        <p:spPr>
          <a:xfrm>
            <a:off x="228600" y="19812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Synch Team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3" name="Subtitle 2"/>
          <p:cNvSpPr txBox="1">
            <a:spLocks/>
          </p:cNvSpPr>
          <p:nvPr/>
        </p:nvSpPr>
        <p:spPr>
          <a:xfrm>
            <a:off x="2667000" y="14478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Merch</a:t>
            </a:r>
            <a:endParaRPr kumimoji="0" lang="en-US" sz="2162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4" name="Subtitle 2"/>
          <p:cNvSpPr txBox="1">
            <a:spLocks/>
          </p:cNvSpPr>
          <p:nvPr/>
        </p:nvSpPr>
        <p:spPr>
          <a:xfrm>
            <a:off x="6057900" y="35433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Designer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6" name="Subtitle 2"/>
          <p:cNvSpPr txBox="1">
            <a:spLocks/>
          </p:cNvSpPr>
          <p:nvPr/>
        </p:nvSpPr>
        <p:spPr>
          <a:xfrm>
            <a:off x="190500" y="266700"/>
            <a:ext cx="1257300" cy="41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Licensee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7" name="Subtitle 2"/>
          <p:cNvSpPr txBox="1">
            <a:spLocks/>
          </p:cNvSpPr>
          <p:nvPr/>
        </p:nvSpPr>
        <p:spPr>
          <a:xfrm>
            <a:off x="0" y="1143000"/>
            <a:ext cx="1257300" cy="41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Licensee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8" name="Subtitle 2"/>
          <p:cNvSpPr txBox="1">
            <a:spLocks/>
          </p:cNvSpPr>
          <p:nvPr/>
        </p:nvSpPr>
        <p:spPr>
          <a:xfrm>
            <a:off x="1447800" y="114300"/>
            <a:ext cx="1257300" cy="41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Licensee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9" name="Subtitle 2"/>
          <p:cNvSpPr txBox="1">
            <a:spLocks/>
          </p:cNvSpPr>
          <p:nvPr/>
        </p:nvSpPr>
        <p:spPr>
          <a:xfrm>
            <a:off x="1600200" y="1409700"/>
            <a:ext cx="1257300" cy="41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Licensee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31" name="Subtitle 2"/>
          <p:cNvSpPr txBox="1">
            <a:spLocks/>
          </p:cNvSpPr>
          <p:nvPr/>
        </p:nvSpPr>
        <p:spPr>
          <a:xfrm>
            <a:off x="6400800" y="22860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Production Manager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32" name="Subtitle 2"/>
          <p:cNvSpPr txBox="1">
            <a:spLocks/>
          </p:cNvSpPr>
          <p:nvPr/>
        </p:nvSpPr>
        <p:spPr>
          <a:xfrm>
            <a:off x="6934200" y="43815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Distribution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6280C916-E3C5-7A4F-9668-935D2B594D64}"/>
              </a:ext>
            </a:extLst>
          </p:cNvPr>
          <p:cNvSpPr txBox="1">
            <a:spLocks/>
          </p:cNvSpPr>
          <p:nvPr/>
        </p:nvSpPr>
        <p:spPr>
          <a:xfrm>
            <a:off x="3657600" y="2895600"/>
            <a:ext cx="1850504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/>
            <a:r>
              <a:rPr lang="en-US" sz="2162">
                <a:solidFill>
                  <a:schemeClr val="bg1"/>
                </a:solidFill>
                <a:latin typeface="Century Gothic"/>
              </a:rPr>
              <a:t>Campaign Manager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sp>
        <p:nvSpPr>
          <p:cNvPr id="34" name="Subtitle 2">
            <a:extLst>
              <a:ext uri="{FF2B5EF4-FFF2-40B4-BE49-F238E27FC236}">
                <a16:creationId xmlns:a16="http://schemas.microsoft.com/office/drawing/2014/main" id="{CCE92173-3754-254B-A431-2E4DC9B0A82A}"/>
              </a:ext>
            </a:extLst>
          </p:cNvPr>
          <p:cNvSpPr txBox="1">
            <a:spLocks/>
          </p:cNvSpPr>
          <p:nvPr/>
        </p:nvSpPr>
        <p:spPr>
          <a:xfrm>
            <a:off x="4572000" y="3962400"/>
            <a:ext cx="1944216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Producer / Mastering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35" name="Subtitle 2">
            <a:extLst>
              <a:ext uri="{FF2B5EF4-FFF2-40B4-BE49-F238E27FC236}">
                <a16:creationId xmlns:a16="http://schemas.microsoft.com/office/drawing/2014/main" id="{C47F376F-AF35-364B-9492-88B2ED5E22DE}"/>
              </a:ext>
            </a:extLst>
          </p:cNvPr>
          <p:cNvSpPr txBox="1">
            <a:spLocks/>
          </p:cNvSpPr>
          <p:nvPr/>
        </p:nvSpPr>
        <p:spPr>
          <a:xfrm>
            <a:off x="1600200" y="3200400"/>
            <a:ext cx="1944216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Digital Marketing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At any one time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only a few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are doing the job they should be doing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to the standard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they should be doing it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 falls on the campaign manager to know the standard, and who is falling below it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at any one point in time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in the campaign.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That’s a lot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 lot of policing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59501094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Campaign management broken </a:t>
            </a:r>
            <a:r>
              <a:rPr lang="en-US">
                <a:solidFill>
                  <a:schemeClr val="bg1"/>
                </a:solidFill>
                <a:latin typeface="Century Gothic"/>
              </a:rPr>
              <a:t>down into five responsibilities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Strategy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Product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Timing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People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Budget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Strategy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we have, and will continue, to consider in other sessions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consider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Product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Assuming a full release…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Vinyl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Digital download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Streaming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Some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fundamental assets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the campaign manager needs to pull together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 delivery of a finished master..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Every recording needs accompanying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label copy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Purpose of label copy…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Identify each track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Ensure remuneration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2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Label copy comprised of: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Songwriter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Publisher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Recording owner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Date of recording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Producer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ISRC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Other info: mixing, mastering, musicians etc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That info &amp; more (genre, price band, barcode no.) compiled into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metadata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Standardised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form which enables recordings to be uploaded to retail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Sounds simple?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Not necessarily…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Take track titles for example…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nip20160826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1" y="914400"/>
            <a:ext cx="7854762" cy="5105126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Sounds trivial?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One letter wrong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iTunes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will reject the upload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miss release date</a:t>
            </a:r>
          </a:p>
        </p:txBody>
      </p:sp>
    </p:spTree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a digital age, I can deliver finished music, art and metadata to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iTunes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 have that work available within minutes, right?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Normally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about 3 weeks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Allow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2 weeks for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Spotify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Music is only 50% of the equation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other half…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Is the artwork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Front cover =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packshot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Digital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packshots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= thumbnail</a:t>
            </a:r>
          </a:p>
        </p:txBody>
      </p:sp>
    </p:spTree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Normally allow 3 weeks to manufacture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(IF delivered in correct spec)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 or 2 weeks to deliver to retail</a:t>
            </a:r>
          </a:p>
        </p:txBody>
      </p:sp>
    </p:spTree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Must be delivered in a pre-specified format / spec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Referred to as grids</a:t>
            </a:r>
          </a:p>
        </p:txBody>
      </p:sp>
    </p:spTree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Insert example</a:t>
            </a:r>
          </a:p>
        </p:txBody>
      </p:sp>
      <p:pic>
        <p:nvPicPr>
          <p:cNvPr id="4" name="Picture 3" descr="gri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990600"/>
            <a:ext cx="8763000" cy="4746341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Insert example</a:t>
            </a:r>
          </a:p>
        </p:txBody>
      </p:sp>
      <p:pic>
        <p:nvPicPr>
          <p:cNvPr id="5" name="Picture 4" descr="artwor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959" y="0"/>
            <a:ext cx="8628082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Artwork = the element that determines whether you make release date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music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always ready first </a:t>
            </a:r>
          </a:p>
        </p:txBody>
      </p:sp>
    </p:spTree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Timing incorporates two elements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Timing of processes for campaign manager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2. Timing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promotional rollout for team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Campaign Manager’s responsibility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…to ensure everything happens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sequentially, and on time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Gantt chart is a great way of tracking every process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GanttCh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08362"/>
            <a:ext cx="9144000" cy="3041275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 one else will care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Unless things go wrong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which case…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They will suddenly care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very much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 much wider interest is the campaign plan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Keeps everyone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aware of aims &amp; timing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Attempting to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maximise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momentum around specific impact points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around specific impact points?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Tipping Point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(Malcolm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Gladwell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Critical Mass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notion that spreading a message too thinly over a long period of time dilutes impact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Building to moments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peak activity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drive human interest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Strategising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 building that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human interest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…Takes time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Need someone to start that process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…and someone to follow the leader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…and someone to follow the follower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…in order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create a movement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marketing timeline is designed to build to moments of peak activity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…to reach critical mass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…&amp; drive a product / service beyond niche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into mainstream awareness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MarketingGrab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345" y="0"/>
            <a:ext cx="4887310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Used to be able to release an album and maintain interest for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months afterwards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658982891"/>
      </p:ext>
    </p:extLst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Typical trend now sees the window of interest extend in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advance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release,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moreso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than after…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Hence importance of singles before album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Pre-save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699022779"/>
      </p:ext>
    </p:extLst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the release of an album &lt;shouldn’t&gt; spell the end of its lifecycle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what can you do to extend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window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63484610"/>
      </p:ext>
    </p:extLst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what can you do to extend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window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Acoustic versions of singles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Acoustic version of album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Live album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Deluxe versions (with additional content, extra image/video content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76107694"/>
      </p:ext>
    </p:extLst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what can you do to extend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window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Continue to push tracks to DSPs, even though they’re already released via album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Video content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Tell the story of tracks from the album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097947104"/>
      </p:ext>
    </p:extLst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People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Communication 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…is the most under-rated skill in the industry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good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communication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Already seen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 many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people there are in the midst of a standard campaign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campaign manager may be involved in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recruitment of the team</a:t>
            </a:r>
          </a:p>
        </p:txBody>
      </p:sp>
    </p:spTree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Three areas of responsibility…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Communication flow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Monitoring performance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Motivation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Once the campaign is under way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…time is spent ensuring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smooth operation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conveying updates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motivating team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promo team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hungry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for info…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They will want a lot of assets…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2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CD promos &amp;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Soundcloud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links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Press shots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Video links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Press Release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Biog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Tour dates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Social links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Quotes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Interview slots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Significant 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Wins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from the rest of promo team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 many assets as they can procure for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exclusive placements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/ premieres</a:t>
            </a:r>
          </a:p>
        </p:txBody>
      </p:sp>
    </p:spTree>
  </p:cSld>
  <p:clrMapOvr>
    <a:masterClrMapping/>
  </p:clrMapOvr>
  <p:transition spd="slow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Experience has taught me a few things;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non-communicative person 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…usually means they’re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not engaged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Experience has taught me a few things;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a person feels they’re under the microscope, they might not like it, but they will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usually raise their performance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…if, as a tactic,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used sparingly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Experience has taught me a few things;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Everyone is busy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and has to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prioritise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 become a priority for your team, they need to feel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momentum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key element of campaign management is conveying momentum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…not just to wider consumer and media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…but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even to your own promotional team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Budget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Budget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Every project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constrained by budget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Managing that budget &amp; allocating spend is key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Important to create a budget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…&amp; use it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monitor expenditure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nip20160826_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990600"/>
            <a:ext cx="6451600" cy="5236821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Also beneficial to create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P&amp;L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Profit &amp; Loss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Purpose of P&amp;L is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…to indicate what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financial impact of promotional expense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is likely to be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Worked out on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per unit basis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Often used to make comparative analysis with other campaigns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…&amp;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restrict expense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(£2 per unit might be considered too much for example)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Also useful to focus on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likely sales benefit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of specific promotional activity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other words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…if a particular piece of activity costs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x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amount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…will I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generate &gt;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x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in additional income as a result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60916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228600"/>
            <a:ext cx="6483676" cy="633066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 is one other element to campaign management that I don’t mention in advance…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Over-deliver relative to expectation</a:t>
            </a:r>
          </a:p>
        </p:txBody>
      </p:sp>
    </p:spTree>
  </p:cSld>
  <p:clrMapOvr>
    <a:masterClrMapping/>
  </p:clrMapOvr>
  <p:transition spd="slow"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People tend to…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over-promise &amp;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under-deliver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my client is expecting this…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Snip20170929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35"/>
            <a:ext cx="9144000" cy="684892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can I deliver that…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Plus this…</a:t>
            </a:r>
          </a:p>
        </p:txBody>
      </p:sp>
    </p:spTree>
  </p:cSld>
  <p:clrMapOvr>
    <a:masterClrMapping/>
  </p:clrMapOvr>
  <p:transition spd="slow"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57600" y="2895600"/>
            <a:ext cx="1752600" cy="838200"/>
          </a:xfrm>
        </p:spPr>
        <p:txBody>
          <a:bodyPr>
            <a:normAutofit fontScale="92500" lnSpcReduction="20000"/>
          </a:bodyPr>
          <a:lstStyle/>
          <a:p>
            <a:pPr marL="514350" indent="-514350"/>
            <a:r>
              <a:rPr lang="en-US" sz="2162" dirty="0">
                <a:solidFill>
                  <a:schemeClr val="bg1"/>
                </a:solidFill>
                <a:latin typeface="Century Gothic"/>
              </a:rPr>
              <a:t>Campaign Manager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305300" y="2019300"/>
            <a:ext cx="1752600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Artist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2781300" y="2324100"/>
            <a:ext cx="1752600" cy="571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Manager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7162800" y="51435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Sales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7" name="Subtitle 2"/>
          <p:cNvSpPr txBox="1">
            <a:spLocks/>
          </p:cNvSpPr>
          <p:nvPr/>
        </p:nvSpPr>
        <p:spPr>
          <a:xfrm>
            <a:off x="7162800" y="58293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Retail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5829300" y="48768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Production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1600200" y="5410200"/>
            <a:ext cx="1752600" cy="45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1981200" y="41910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National radio </a:t>
            </a:r>
            <a:r>
              <a:rPr kumimoji="0" lang="en-US" sz="2162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plugger</a:t>
            </a:r>
            <a:endParaRPr kumimoji="0" lang="en-US" sz="2162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1" name="Subtitle 2"/>
          <p:cNvSpPr txBox="1">
            <a:spLocks/>
          </p:cNvSpPr>
          <p:nvPr/>
        </p:nvSpPr>
        <p:spPr>
          <a:xfrm>
            <a:off x="3200400" y="50292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Regional radio </a:t>
            </a:r>
            <a:r>
              <a:rPr kumimoji="0" lang="en-US" sz="2162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plugger</a:t>
            </a:r>
            <a:endParaRPr kumimoji="0" lang="en-US" sz="2162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2" name="Subtitle 2"/>
          <p:cNvSpPr txBox="1">
            <a:spLocks/>
          </p:cNvSpPr>
          <p:nvPr/>
        </p:nvSpPr>
        <p:spPr>
          <a:xfrm>
            <a:off x="76200" y="49530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TV </a:t>
            </a:r>
            <a:r>
              <a:rPr kumimoji="0" lang="en-US" sz="2162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plugger</a:t>
            </a:r>
            <a:endParaRPr kumimoji="0" lang="en-US" sz="2162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381000" y="59436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Online PR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4" name="Subtitle 2"/>
          <p:cNvSpPr txBox="1">
            <a:spLocks/>
          </p:cNvSpPr>
          <p:nvPr/>
        </p:nvSpPr>
        <p:spPr>
          <a:xfrm>
            <a:off x="5181600" y="9906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Booking Agent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5" name="Subtitle 2"/>
          <p:cNvSpPr txBox="1">
            <a:spLocks/>
          </p:cNvSpPr>
          <p:nvPr/>
        </p:nvSpPr>
        <p:spPr>
          <a:xfrm>
            <a:off x="7162800" y="6858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Promoter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6" name="Subtitle 2"/>
          <p:cNvSpPr txBox="1">
            <a:spLocks/>
          </p:cNvSpPr>
          <p:nvPr/>
        </p:nvSpPr>
        <p:spPr>
          <a:xfrm>
            <a:off x="6934200" y="15240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Tour Manager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7" name="Subtitle 2"/>
          <p:cNvSpPr txBox="1">
            <a:spLocks/>
          </p:cNvSpPr>
          <p:nvPr/>
        </p:nvSpPr>
        <p:spPr>
          <a:xfrm>
            <a:off x="2667000" y="60960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Regional PR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8" name="Subtitle 2"/>
          <p:cNvSpPr txBox="1">
            <a:spLocks/>
          </p:cNvSpPr>
          <p:nvPr/>
        </p:nvSpPr>
        <p:spPr>
          <a:xfrm>
            <a:off x="533400" y="6096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Overseas Partners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9" name="Subtitle 2"/>
          <p:cNvSpPr txBox="1">
            <a:spLocks/>
          </p:cNvSpPr>
          <p:nvPr/>
        </p:nvSpPr>
        <p:spPr>
          <a:xfrm>
            <a:off x="152400" y="38100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Streaming Promo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0" name="Subtitle 2"/>
          <p:cNvSpPr txBox="1">
            <a:spLocks/>
          </p:cNvSpPr>
          <p:nvPr/>
        </p:nvSpPr>
        <p:spPr>
          <a:xfrm>
            <a:off x="2781300" y="6096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Publisher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1" name="Subtitle 2"/>
          <p:cNvSpPr txBox="1">
            <a:spLocks/>
          </p:cNvSpPr>
          <p:nvPr/>
        </p:nvSpPr>
        <p:spPr>
          <a:xfrm>
            <a:off x="228600" y="19812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Synch Team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2" name="Subtitle 2"/>
          <p:cNvSpPr txBox="1">
            <a:spLocks/>
          </p:cNvSpPr>
          <p:nvPr/>
        </p:nvSpPr>
        <p:spPr>
          <a:xfrm>
            <a:off x="1600200" y="3200400"/>
            <a:ext cx="1905000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Digital Marketing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3" name="Subtitle 2"/>
          <p:cNvSpPr txBox="1">
            <a:spLocks/>
          </p:cNvSpPr>
          <p:nvPr/>
        </p:nvSpPr>
        <p:spPr>
          <a:xfrm>
            <a:off x="2667000" y="14478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Merch</a:t>
            </a:r>
            <a:endParaRPr kumimoji="0" lang="en-US" sz="2162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4" name="Subtitle 2"/>
          <p:cNvSpPr txBox="1">
            <a:spLocks/>
          </p:cNvSpPr>
          <p:nvPr/>
        </p:nvSpPr>
        <p:spPr>
          <a:xfrm>
            <a:off x="6057900" y="3543300"/>
            <a:ext cx="1752600" cy="83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Designer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5" name="Subtitle 2"/>
          <p:cNvSpPr txBox="1">
            <a:spLocks/>
          </p:cNvSpPr>
          <p:nvPr/>
        </p:nvSpPr>
        <p:spPr>
          <a:xfrm>
            <a:off x="4572000" y="3962400"/>
            <a:ext cx="1905000" cy="83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Producer / Mastering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6" name="Subtitle 2"/>
          <p:cNvSpPr txBox="1">
            <a:spLocks/>
          </p:cNvSpPr>
          <p:nvPr/>
        </p:nvSpPr>
        <p:spPr>
          <a:xfrm>
            <a:off x="190500" y="266700"/>
            <a:ext cx="1257300" cy="41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Licensee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7" name="Subtitle 2"/>
          <p:cNvSpPr txBox="1">
            <a:spLocks/>
          </p:cNvSpPr>
          <p:nvPr/>
        </p:nvSpPr>
        <p:spPr>
          <a:xfrm>
            <a:off x="0" y="1143000"/>
            <a:ext cx="1257300" cy="41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Licensee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8" name="Subtitle 2"/>
          <p:cNvSpPr txBox="1">
            <a:spLocks/>
          </p:cNvSpPr>
          <p:nvPr/>
        </p:nvSpPr>
        <p:spPr>
          <a:xfrm>
            <a:off x="1447800" y="114300"/>
            <a:ext cx="1257300" cy="41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Licensee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9" name="Subtitle 2"/>
          <p:cNvSpPr txBox="1">
            <a:spLocks/>
          </p:cNvSpPr>
          <p:nvPr/>
        </p:nvSpPr>
        <p:spPr>
          <a:xfrm>
            <a:off x="1600200" y="1409700"/>
            <a:ext cx="1257300" cy="41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Licensee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31" name="Subtitle 2"/>
          <p:cNvSpPr txBox="1">
            <a:spLocks/>
          </p:cNvSpPr>
          <p:nvPr/>
        </p:nvSpPr>
        <p:spPr>
          <a:xfrm>
            <a:off x="6400800" y="22860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Production Manager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32" name="Subtitle 2"/>
          <p:cNvSpPr txBox="1">
            <a:spLocks/>
          </p:cNvSpPr>
          <p:nvPr/>
        </p:nvSpPr>
        <p:spPr>
          <a:xfrm>
            <a:off x="6934200" y="43815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162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Distribution</a:t>
            </a:r>
          </a:p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pic>
        <p:nvPicPr>
          <p:cNvPr id="33" name="Picture 32" descr="Snip20170929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461"/>
            <a:ext cx="9144000" cy="6833078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can you over-deliver?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Add value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 helpful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 creative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 insightful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Make connections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Give time</a:t>
            </a:r>
          </a:p>
        </p:txBody>
      </p:sp>
    </p:spTree>
  </p:cSld>
  <p:clrMapOvr>
    <a:masterClrMapping/>
  </p:clrMapOvr>
  <p:transition spd="slow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best piece of advertising…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is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do a great job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Word of mouth does the rest</a:t>
            </a:r>
          </a:p>
        </p:txBody>
      </p:sp>
    </p:spTree>
  </p:cSld>
  <p:clrMapOvr>
    <a:masterClrMapping/>
  </p:clrMapOvr>
  <p:transition spd="slow"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Assignment overview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2578</TotalTime>
  <Words>1700</Words>
  <Application>Microsoft Macintosh PowerPoint</Application>
  <PresentationFormat>On-screen Show (4:3)</PresentationFormat>
  <Paragraphs>431</Paragraphs>
  <Slides>94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94</vt:i4>
      </vt:variant>
    </vt:vector>
  </HeadingPairs>
  <TitlesOfParts>
    <vt:vector size="98" baseType="lpstr">
      <vt:lpstr>Arial</vt:lpstr>
      <vt:lpstr>Calibri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365</cp:revision>
  <dcterms:created xsi:type="dcterms:W3CDTF">2017-09-29T09:26:53Z</dcterms:created>
  <dcterms:modified xsi:type="dcterms:W3CDTF">2020-02-13T08:06:28Z</dcterms:modified>
</cp:coreProperties>
</file>