
<file path=[Content_Types].xml><?xml version="1.0" encoding="utf-8"?>
<Types xmlns="http://schemas.openxmlformats.org/package/2006/content-types">
  <Default Extension="xml" ContentType="application/xml"/>
  <Default Extension="wmf" ContentType="image/x-wmf"/>
  <Default Extension="wav" ContentType="audio/wav"/>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32" r:id="rId1"/>
  </p:sldMasterIdLst>
  <p:notesMasterIdLst>
    <p:notesMasterId r:id="rId36"/>
  </p:notesMasterIdLst>
  <p:handoutMasterIdLst>
    <p:handoutMasterId r:id="rId37"/>
  </p:handoutMasterIdLst>
  <p:sldIdLst>
    <p:sldId id="299" r:id="rId2"/>
    <p:sldId id="300" r:id="rId3"/>
    <p:sldId id="301" r:id="rId4"/>
    <p:sldId id="306" r:id="rId5"/>
    <p:sldId id="302" r:id="rId6"/>
    <p:sldId id="312" r:id="rId7"/>
    <p:sldId id="258" r:id="rId8"/>
    <p:sldId id="259" r:id="rId9"/>
    <p:sldId id="260" r:id="rId10"/>
    <p:sldId id="261" r:id="rId11"/>
    <p:sldId id="262" r:id="rId12"/>
    <p:sldId id="263" r:id="rId13"/>
    <p:sldId id="264" r:id="rId14"/>
    <p:sldId id="288" r:id="rId15"/>
    <p:sldId id="265" r:id="rId16"/>
    <p:sldId id="266" r:id="rId17"/>
    <p:sldId id="313" r:id="rId18"/>
    <p:sldId id="267" r:id="rId19"/>
    <p:sldId id="269" r:id="rId20"/>
    <p:sldId id="289" r:id="rId21"/>
    <p:sldId id="270" r:id="rId22"/>
    <p:sldId id="291" r:id="rId23"/>
    <p:sldId id="271" r:id="rId24"/>
    <p:sldId id="273" r:id="rId25"/>
    <p:sldId id="274" r:id="rId26"/>
    <p:sldId id="293" r:id="rId27"/>
    <p:sldId id="275" r:id="rId28"/>
    <p:sldId id="295" r:id="rId29"/>
    <p:sldId id="308" r:id="rId30"/>
    <p:sldId id="310" r:id="rId31"/>
    <p:sldId id="297" r:id="rId32"/>
    <p:sldId id="276" r:id="rId33"/>
    <p:sldId id="279" r:id="rId34"/>
    <p:sldId id="282" r:id="rId35"/>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FF"/>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750" autoAdjust="0"/>
  </p:normalViewPr>
  <p:slideViewPr>
    <p:cSldViewPr>
      <p:cViewPr varScale="1">
        <p:scale>
          <a:sx n="50" d="100"/>
          <a:sy n="50" d="100"/>
        </p:scale>
        <p:origin x="-2240" y="-112"/>
      </p:cViewPr>
      <p:guideLst>
        <p:guide orient="horz" pos="2160"/>
        <p:guide orient="horz" pos="243"/>
        <p:guide orient="horz" pos="4080"/>
        <p:guide orient="horz" pos="1680"/>
        <p:guide orient="horz" pos="2640"/>
        <p:guide orient="horz" pos="586"/>
        <p:guide orient="horz" pos="1280"/>
        <p:guide orient="horz" pos="3840"/>
        <p:guide pos="2880"/>
        <p:guide pos="243"/>
        <p:guide pos="5520"/>
        <p:guide pos="548"/>
        <p:guide pos="791"/>
        <p:guide pos="33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notesMaster" Target="notesMasters/notesMaster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handoutMaster" Target="handoutMasters/handoutMaster1.xml"/><Relationship Id="rId38" Type="http://schemas.openxmlformats.org/officeDocument/2006/relationships/printerSettings" Target="printerSettings/printerSettings1.bin"/><Relationship Id="rId39" Type="http://schemas.openxmlformats.org/officeDocument/2006/relationships/presProps" Target="presProps.xml"/><Relationship Id="rId40" Type="http://schemas.openxmlformats.org/officeDocument/2006/relationships/viewProps" Target="viewProps.xml"/><Relationship Id="rId41" Type="http://schemas.openxmlformats.org/officeDocument/2006/relationships/theme" Target="theme/theme1.xml"/><Relationship Id="rId4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DDA10892-369F-4DAB-B5CC-3E5104DE7A23}" type="datetimeFigureOut">
              <a:rPr lang="en-US" smtClean="0"/>
              <a:pPr/>
              <a:t>15/01/2016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DADEAA03-8340-4E83-83B2-966D3680E7FE}" type="slidenum">
              <a:rPr lang="en-GB" smtClean="0"/>
              <a:pPr/>
              <a:t>‹#›</a:t>
            </a:fld>
            <a:endParaRPr lang="en-GB"/>
          </a:p>
        </p:txBody>
      </p:sp>
    </p:spTree>
    <p:extLst>
      <p:ext uri="{BB962C8B-B14F-4D97-AF65-F5344CB8AC3E}">
        <p14:creationId xmlns:p14="http://schemas.microsoft.com/office/powerpoint/2010/main" val="33680572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53CB02B2-9089-49B0-A113-4565B531D52C}" type="slidenum">
              <a:rPr lang="en-GB"/>
              <a:pPr/>
              <a:t>‹#›</a:t>
            </a:fld>
            <a:endParaRPr lang="en-GB"/>
          </a:p>
        </p:txBody>
      </p:sp>
    </p:spTree>
    <p:extLst>
      <p:ext uri="{BB962C8B-B14F-4D97-AF65-F5344CB8AC3E}">
        <p14:creationId xmlns:p14="http://schemas.microsoft.com/office/powerpoint/2010/main" val="1619560570"/>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CB02B2-9089-49B0-A113-4565B531D52C}" type="slidenum">
              <a:rPr lang="en-GB" smtClean="0"/>
              <a:pPr/>
              <a:t>2</a:t>
            </a:fld>
            <a:endParaRPr lang="en-GB"/>
          </a:p>
        </p:txBody>
      </p:sp>
    </p:spTree>
    <p:extLst>
      <p:ext uri="{BB962C8B-B14F-4D97-AF65-F5344CB8AC3E}">
        <p14:creationId xmlns:p14="http://schemas.microsoft.com/office/powerpoint/2010/main" val="10944201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CB02B2-9089-49B0-A113-4565B531D52C}" type="slidenum">
              <a:rPr lang="en-GB" smtClean="0"/>
              <a:pPr/>
              <a:t>3</a:t>
            </a:fld>
            <a:endParaRPr lang="en-GB"/>
          </a:p>
        </p:txBody>
      </p:sp>
    </p:spTree>
    <p:extLst>
      <p:ext uri="{BB962C8B-B14F-4D97-AF65-F5344CB8AC3E}">
        <p14:creationId xmlns:p14="http://schemas.microsoft.com/office/powerpoint/2010/main" val="28089406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CB02B2-9089-49B0-A113-4565B531D52C}" type="slidenum">
              <a:rPr lang="en-GB" smtClean="0"/>
              <a:pPr/>
              <a:t>4</a:t>
            </a:fld>
            <a:endParaRPr lang="en-GB"/>
          </a:p>
        </p:txBody>
      </p:sp>
    </p:spTree>
    <p:extLst>
      <p:ext uri="{BB962C8B-B14F-4D97-AF65-F5344CB8AC3E}">
        <p14:creationId xmlns:p14="http://schemas.microsoft.com/office/powerpoint/2010/main" val="2598915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CB02B2-9089-49B0-A113-4565B531D52C}" type="slidenum">
              <a:rPr lang="en-GB" smtClean="0"/>
              <a:pPr/>
              <a:t>5</a:t>
            </a:fld>
            <a:endParaRPr lang="en-GB"/>
          </a:p>
        </p:txBody>
      </p:sp>
    </p:spTree>
    <p:extLst>
      <p:ext uri="{BB962C8B-B14F-4D97-AF65-F5344CB8AC3E}">
        <p14:creationId xmlns:p14="http://schemas.microsoft.com/office/powerpoint/2010/main" val="3105329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CB02B2-9089-49B0-A113-4565B531D52C}" type="slidenum">
              <a:rPr lang="en-GB" smtClean="0"/>
              <a:pPr/>
              <a:t>6</a:t>
            </a:fld>
            <a:endParaRPr lang="en-GB"/>
          </a:p>
        </p:txBody>
      </p:sp>
    </p:spTree>
    <p:extLst>
      <p:ext uri="{BB962C8B-B14F-4D97-AF65-F5344CB8AC3E}">
        <p14:creationId xmlns:p14="http://schemas.microsoft.com/office/powerpoint/2010/main" val="20774006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50F089A-F474-44C1-B012-3510B8D1EFCA}" type="slidenum">
              <a:rPr lang="en-GB"/>
              <a:pPr/>
              <a:t>7</a:t>
            </a:fld>
            <a:endParaRPr lang="en-GB"/>
          </a:p>
        </p:txBody>
      </p:sp>
      <p:sp>
        <p:nvSpPr>
          <p:cNvPr id="43010" name="Rectangle 2"/>
          <p:cNvSpPr>
            <a:spLocks noGrp="1" noRot="1" noChangeAspect="1" noChangeArrowheads="1" noTextEdit="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43011" name="Rectangle 3"/>
          <p:cNvSpPr>
            <a:spLocks noGrp="1" noChangeArrowheads="1"/>
          </p:cNvSpPr>
          <p:nvPr>
            <p:ph type="body" idx="1"/>
          </p:nvPr>
        </p:nvSpPr>
        <p:spPr bwMode="auto">
          <a:xfrm>
            <a:off x="679768" y="4715153"/>
            <a:ext cx="5438140" cy="4466987"/>
          </a:xfrm>
          <a:prstGeom prst="rect">
            <a:avLst/>
          </a:prstGeom>
          <a:solidFill>
            <a:srgbClr val="FFFFFF"/>
          </a:solidFill>
          <a:ln>
            <a:solidFill>
              <a:srgbClr val="000000"/>
            </a:solidFill>
            <a:miter lim="800000"/>
            <a:headEnd/>
            <a:tailEnd/>
          </a:ln>
        </p:spPr>
        <p:txBody>
          <a:bodyPr/>
          <a:lstStyle/>
          <a:p>
            <a:r>
              <a:rPr lang="en-GB" dirty="0" smtClean="0"/>
              <a:t>We’re going</a:t>
            </a:r>
            <a:r>
              <a:rPr lang="en-GB" baseline="0" dirty="0" smtClean="0"/>
              <a:t> to be doing quite a lot of theory today.  Theory is important because it tells us the ideas others have had in the past about the nature of management and how organisations work.  </a:t>
            </a:r>
          </a:p>
          <a:p>
            <a:endParaRPr lang="en-GB" baseline="0" dirty="0" smtClean="0"/>
          </a:p>
          <a:p>
            <a:r>
              <a:rPr lang="en-GB" baseline="0" dirty="0" smtClean="0"/>
              <a:t>Our job on this module and your degree course is to try to understand the theory – not always easy – and then to apply it to the real world through case studies and activities – tutorials are where we’ll do this.</a:t>
            </a:r>
          </a:p>
          <a:p>
            <a:endParaRPr lang="en-GB" baseline="0" dirty="0" smtClean="0"/>
          </a:p>
          <a:p>
            <a:r>
              <a:rPr lang="en-GB" baseline="0" dirty="0" smtClean="0"/>
              <a:t>So to use a metaphor we’ll be employing a “rolling application of theory” to try to better understand what it is we’re looking at. </a:t>
            </a:r>
          </a:p>
          <a:p>
            <a:endParaRPr lang="en-GB" baseline="0" dirty="0" smtClean="0"/>
          </a:p>
          <a:p>
            <a:r>
              <a:rPr lang="en-GB" baseline="0" dirty="0" smtClean="0"/>
              <a:t>This slide summarises what management theory is – a set of assumptions, generalisations or beliefs which help us to think about how things look and how things will come out if we do them.  </a:t>
            </a:r>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There are lots of different ways of grouping the main theoretical approaches to organisation</a:t>
            </a:r>
            <a:r>
              <a:rPr lang="en-GB" baseline="0" dirty="0" smtClean="0"/>
              <a:t> and management (O&amp;M) </a:t>
            </a:r>
          </a:p>
          <a:p>
            <a:endParaRPr lang="en-GB" baseline="0" dirty="0" smtClean="0"/>
          </a:p>
          <a:p>
            <a:r>
              <a:rPr lang="en-GB" baseline="0" dirty="0" smtClean="0"/>
              <a:t>This table groups into 4 main ones which we’ll use for the basis of our analysis today.   We’ll take each one in turn and drill down into the main features.    There’ll be a bit of sub-dividing too as some of them are a little too broad for easy explanation.</a:t>
            </a:r>
          </a:p>
          <a:p>
            <a:endParaRPr lang="en-GB" dirty="0" smtClean="0"/>
          </a:p>
          <a:p>
            <a:r>
              <a:rPr lang="en-GB" dirty="0" smtClean="0"/>
              <a:t>So where did all this management stuff come from?  The </a:t>
            </a:r>
            <a:r>
              <a:rPr lang="en-GB" baseline="0" dirty="0" smtClean="0"/>
              <a:t>industrial revolution and the creation of large scale industrial organisations forced issues such as organisational management and structure to be examined more closely than in the past.  </a:t>
            </a:r>
          </a:p>
          <a:p>
            <a:endParaRPr lang="en-GB" baseline="0" dirty="0" smtClean="0"/>
          </a:p>
          <a:p>
            <a:r>
              <a:rPr lang="en-GB" baseline="0" dirty="0" smtClean="0"/>
              <a:t>Let’s look then at what these differing approaches and their ideas can tell us about how to improve performance which in the end is what business is all about.  What’s next, what can we improve, do differently, do better? </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‘school of thought’ looked at the purpose and formal structure of</a:t>
            </a:r>
            <a:r>
              <a:rPr lang="en-GB" baseline="0" dirty="0" smtClean="0"/>
              <a:t> an organisation.  Planning, rational, logical behaviour throughout.  By examining this it can lead to the design of the best or most appropriate organisational structure. </a:t>
            </a:r>
          </a:p>
          <a:p>
            <a:endParaRPr lang="en-GB" baseline="0" dirty="0" smtClean="0"/>
          </a:p>
          <a:p>
            <a:r>
              <a:rPr lang="en-GB" baseline="0" dirty="0" smtClean="0"/>
              <a:t>To do this we need to clearly understand what is the purpose of the organisation and how its working methods can be improved. </a:t>
            </a:r>
          </a:p>
          <a:p>
            <a:r>
              <a:rPr lang="en-GB" baseline="0" dirty="0" smtClean="0"/>
              <a:t>This then is translated into objectives which are allocated throughout levels allowing work to be divided up, responsibilities defined creating work boundaries or </a:t>
            </a:r>
            <a:r>
              <a:rPr lang="en-GB" baseline="0" dirty="0" err="1" smtClean="0"/>
              <a:t>specialisms</a:t>
            </a:r>
            <a:r>
              <a:rPr lang="en-GB" baseline="0" dirty="0" smtClean="0"/>
              <a:t>. </a:t>
            </a:r>
          </a:p>
          <a:p>
            <a:endParaRPr lang="en-GB" baseline="0" dirty="0" smtClean="0"/>
          </a:p>
          <a:p>
            <a:r>
              <a:rPr lang="en-GB" baseline="0" dirty="0" smtClean="0"/>
              <a:t>There is a formal hierarchy in place with formal relationships throughout.  </a:t>
            </a:r>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Sometimes also called the ‘scientific</a:t>
            </a:r>
            <a:r>
              <a:rPr lang="en-GB" baseline="0" dirty="0" smtClean="0"/>
              <a:t> approach’ to management, for classicists it boils down to improve the structure of an organisation and you can improve the efficiency of the operation.  This was done by adopting a set of rules or principles as this slide shows which are common to all organisations. </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Taylor is known as the father of scientific</a:t>
            </a:r>
            <a:r>
              <a:rPr lang="en-GB" baseline="0" dirty="0" smtClean="0"/>
              <a:t> management.  In his view there was a best way to do a job – a more efficient way  </a:t>
            </a:r>
          </a:p>
          <a:p>
            <a:r>
              <a:rPr lang="en-GB" baseline="0" dirty="0" smtClean="0"/>
              <a:t>Work was broken down into a series of tasks which were measured and evaluated then re-evaluated and rearranged to find the best or optimal way.  </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led to people being trained in how</a:t>
            </a:r>
            <a:r>
              <a:rPr lang="en-GB" baseline="0" dirty="0" smtClean="0"/>
              <a:t> to do their bit of the job but only some workers were selected based on their ability to deliver this standard – in return they received improved pay.  </a:t>
            </a:r>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3CB02B2-9089-49B0-A113-4565B531D52C}"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Not all good news then – some say work was devalued and became boring and mundane as a result.  Who’d</a:t>
            </a:r>
            <a:r>
              <a:rPr lang="en-GB" baseline="0" dirty="0" smtClean="0"/>
              <a:t> want to do the same thing in the same way all day every day at work?  </a:t>
            </a:r>
          </a:p>
          <a:p>
            <a:r>
              <a:rPr lang="en-GB" dirty="0" smtClean="0"/>
              <a:t>People were secondary to the needs and output of the organisation.  In some places worker hostility and resentment resulted. </a:t>
            </a:r>
          </a:p>
          <a:p>
            <a:r>
              <a:rPr lang="en-GB" dirty="0" smtClean="0"/>
              <a:t>As a technique it was very controlling</a:t>
            </a:r>
            <a:r>
              <a:rPr lang="en-GB" baseline="0" dirty="0" smtClean="0"/>
              <a:t> with power firmly in the hands of the management – perform as we say – we’re not interested in what you think – leading to management effectively controlling the method of work.  People are machines not individuals.  A cog in a much bigger wheel....</a:t>
            </a:r>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However</a:t>
            </a:r>
            <a:r>
              <a:rPr lang="en-GB" baseline="0" dirty="0" smtClean="0"/>
              <a:t> – and listen carefully -  IT COULD BE ARGUED THAT........</a:t>
            </a:r>
          </a:p>
          <a:p>
            <a:r>
              <a:rPr lang="en-GB" baseline="0" dirty="0" smtClean="0"/>
              <a:t>Use this regularly and often – give the opposing/alternative/contrasting viewpoint and get some more marks!  </a:t>
            </a:r>
          </a:p>
          <a:p>
            <a:endParaRPr lang="en-GB" baseline="0" dirty="0" smtClean="0"/>
          </a:p>
          <a:p>
            <a:r>
              <a:rPr lang="en-GB" dirty="0" smtClean="0"/>
              <a:t>Why shouldn’t management</a:t>
            </a:r>
            <a:r>
              <a:rPr lang="en-GB" baseline="0" dirty="0" smtClean="0"/>
              <a:t> do these things to get improved organisational performance?  The end justifies the means. Efficiency not collaboration; quantity more important than quality; cost controls over customer service.  </a:t>
            </a:r>
          </a:p>
          <a:p>
            <a:r>
              <a:rPr lang="en-GB" baseline="0" dirty="0" smtClean="0"/>
              <a:t>More efficiency, more output, more sales, more profits, more secure jobs, more, more, more, etc </a:t>
            </a:r>
            <a:r>
              <a:rPr lang="en-GB" baseline="0" dirty="0" err="1" smtClean="0"/>
              <a:t>etc</a:t>
            </a:r>
            <a:r>
              <a:rPr lang="en-GB" baseline="0" dirty="0" smtClean="0"/>
              <a:t>.  Use or abuse?</a:t>
            </a:r>
          </a:p>
          <a:p>
            <a:endParaRPr lang="en-GB" baseline="0" dirty="0" smtClean="0"/>
          </a:p>
          <a:p>
            <a:endParaRPr lang="en-GB" baseline="0" dirty="0" smtClean="0"/>
          </a:p>
          <a:p>
            <a:r>
              <a:rPr lang="en-GB" baseline="0" dirty="0" smtClean="0"/>
              <a:t>Peter </a:t>
            </a:r>
            <a:r>
              <a:rPr lang="en-GB" baseline="0" dirty="0" err="1" smtClean="0"/>
              <a:t>Drucker</a:t>
            </a:r>
            <a:r>
              <a:rPr lang="en-GB" baseline="0" dirty="0" smtClean="0"/>
              <a:t> argued that Taylor’s methods led to industrial harmony – everybody knows their place, higher wages from more output, less risk of physical injury by doing it right first time every time, the change for people to specialise and learn new skills, managers not as bosses but coaches or trainers.</a:t>
            </a:r>
          </a:p>
          <a:p>
            <a:endParaRPr lang="en-GB" baseline="0" dirty="0" smtClean="0"/>
          </a:p>
          <a:p>
            <a:r>
              <a:rPr lang="en-GB" baseline="0" dirty="0" smtClean="0"/>
              <a:t>This slide shows it’s still about today – you may recognise these features which are around in industry, particularly the manufacturing sector.  </a:t>
            </a:r>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other sub-branch</a:t>
            </a:r>
            <a:r>
              <a:rPr lang="en-GB" baseline="0" dirty="0" smtClean="0"/>
              <a:t> of the classical school relates to bureaucracy.  Pioneered by German sociologist Max Weber.</a:t>
            </a:r>
          </a:p>
          <a:p>
            <a:r>
              <a:rPr lang="en-GB" baseline="0" dirty="0" smtClean="0"/>
              <a:t>This is all about what people sometimes call ‘red tape’.  Weber might be regarded as a bit of an anorak in that he thought bureaucracies were technically superior to other methods of organising.  Clearly defined tasks and responsibilities led to permanent administration with set procedures applying to whoever was in a particular post.  </a:t>
            </a:r>
          </a:p>
          <a:p>
            <a:r>
              <a:rPr lang="en-GB" baseline="0" dirty="0" smtClean="0"/>
              <a:t> </a:t>
            </a:r>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18</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19</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CB02B2-9089-49B0-A113-4565B531D52C}" type="slidenum">
              <a:rPr lang="en-GB" smtClean="0"/>
              <a:pPr/>
              <a:t>20</a:t>
            </a:fld>
            <a:endParaRPr lang="en-GB"/>
          </a:p>
        </p:txBody>
      </p:sp>
    </p:spTree>
    <p:extLst>
      <p:ext uri="{BB962C8B-B14F-4D97-AF65-F5344CB8AC3E}">
        <p14:creationId xmlns:p14="http://schemas.microsoft.com/office/powerpoint/2010/main" val="10333098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21</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smtClean="0"/>
          </a:p>
          <a:p>
            <a:pPr marL="0" marR="0" indent="0" algn="l" defTabSz="914400" rtl="0" eaLnBrk="1" fontAlgn="base" latinLnBrk="0" hangingPunct="1">
              <a:lnSpc>
                <a:spcPct val="100000"/>
              </a:lnSpc>
              <a:spcBef>
                <a:spcPct val="30000"/>
              </a:spcBef>
              <a:spcAft>
                <a:spcPct val="0"/>
              </a:spcAft>
              <a:buClrTx/>
              <a:buSzTx/>
              <a:buFontTx/>
              <a:buNone/>
              <a:tabLst/>
              <a:defRPr/>
            </a:pPr>
            <a:r>
              <a:rPr lang="en-GB" dirty="0" smtClean="0"/>
              <a:t>So we’ve looked at the</a:t>
            </a:r>
            <a:r>
              <a:rPr lang="en-GB" baseline="0" dirty="0" smtClean="0"/>
              <a:t> classical/scientific approach and all that structure, formality and procedure which accompanied mass industrialisation.  The next school is Human Relations approach – sometimes also called the behavioural or informal approach.</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22</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The 1920s saw the Great Depression and people started thinking about how</a:t>
            </a:r>
            <a:r>
              <a:rPr lang="en-GB" baseline="0" dirty="0" smtClean="0"/>
              <a:t> social factors affected work and to how people behaved at work.  This approach looks at human attitudes, values and relationships and how they lead to the efficient and effective functioning of work organisations.  Pioneered by Mayo.</a:t>
            </a:r>
          </a:p>
          <a:p>
            <a:endParaRPr lang="en-GB" baseline="0" dirty="0" smtClean="0"/>
          </a:p>
          <a:p>
            <a:r>
              <a:rPr lang="en-GB" baseline="0" dirty="0" smtClean="0"/>
              <a:t>Mayo wrote extensively about the Hawthorne experiments took place in Hawthorne near Chicago in the 1920s and 30s at the plant of the Western Electric Company.  </a:t>
            </a:r>
          </a:p>
          <a:p>
            <a:endParaRPr lang="en-GB" baseline="0" dirty="0" smtClean="0"/>
          </a:p>
          <a:p>
            <a:r>
              <a:rPr lang="en-GB" baseline="0" dirty="0" smtClean="0"/>
              <a:t>In one experiment, the company used a group of girls as ‘guinea pigs’ to assess the effect of lighting on productivity.  There were 2 groups – experimental and control as with all good experiments.  Results showed that productivity shot up whatever they did with the lighting, even when they made it much worse.  It went up in the control group too.  Conclusion: other things were influencing the level of production beyond changes in physical working conditions.  Result – more experiments.</a:t>
            </a:r>
          </a:p>
          <a:p>
            <a:endParaRPr lang="en-GB" baseline="0" dirty="0" smtClean="0"/>
          </a:p>
          <a:p>
            <a:r>
              <a:rPr lang="en-GB" baseline="0" dirty="0" smtClean="0"/>
              <a:t>Can’t go through them all here but they’re in the textbooks if you want to know more.  General conclusion is that by consulting, explaining what was happening and why, listening to feedback and  making changes, workers became a self-governing team and co-operated wholeheartedly with management.   </a:t>
            </a:r>
          </a:p>
          <a:p>
            <a:endParaRPr lang="en-GB" baseline="0" dirty="0" smtClean="0"/>
          </a:p>
          <a:p>
            <a:endParaRPr lang="en-GB" baseline="0" dirty="0" smtClean="0"/>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23</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experiments</a:t>
            </a:r>
            <a:r>
              <a:rPr lang="en-GB" baseline="0" dirty="0" smtClean="0"/>
              <a:t> did however generate new ideas about how people should be managed at work, putting people more at the centre of management activity than the rather more sterile classical approach we discussed earlier.  Indeed how management itself behaved appears to have been a key factor.</a:t>
            </a:r>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24</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Still with Human Relations</a:t>
            </a:r>
            <a:r>
              <a:rPr lang="en-GB" baseline="0" dirty="0" smtClean="0"/>
              <a:t> this is a subset.  Is a satisfied worker always a productive one as the Hawthorne experiments perhaps suggested?   Neo-human relations led to ideas by other psychologists who emphasised that people have more than simply physical and social needs. We’ll return to this area later in the course as we examine motivation theory and satisfaction but in summary </a:t>
            </a:r>
          </a:p>
          <a:p>
            <a:r>
              <a:rPr lang="en-GB" baseline="0" dirty="0" smtClean="0"/>
              <a:t>Maslow suggested people have a hierarchy of needs starting with psychological needs, safety, love etc with people moving progressively up the scale to the next level.  </a:t>
            </a:r>
          </a:p>
          <a:p>
            <a:r>
              <a:rPr lang="en-GB" baseline="0" dirty="0" smtClean="0"/>
              <a:t>Herzberg identified what he called ‘hygiene’ or ‘maintenance’ factors to do with the job environment – the basics, but that to get people to do really well at work, a second set of factors called ‘motivators’ or ‘growth’ factors needed to be considered which all related to job content.  </a:t>
            </a:r>
          </a:p>
          <a:p>
            <a:r>
              <a:rPr lang="en-GB" baseline="0" dirty="0" smtClean="0"/>
              <a:t>McGregor believed that a person’s management style reflected their attitude to life and work in general.   </a:t>
            </a:r>
          </a:p>
          <a:p>
            <a:r>
              <a:rPr lang="en-GB" baseline="0" dirty="0" smtClean="0"/>
              <a:t>This approach was partly about helping managers to design into work things which would help to motivate employees, therefore helping to improve their productivity.  </a:t>
            </a:r>
          </a:p>
          <a:p>
            <a:r>
              <a:rPr lang="en-GB" baseline="0" dirty="0" smtClean="0"/>
              <a:t>BUT  IT COULD BE ARGUED......</a:t>
            </a:r>
          </a:p>
          <a:p>
            <a:r>
              <a:rPr lang="en-GB" baseline="0" dirty="0" smtClean="0"/>
              <a:t>It was too much about worker attitudes to work  - still no direct link between job satisfaction and motivation, productivity as yet, or organisational success.   </a:t>
            </a:r>
          </a:p>
          <a:p>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25</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smtClean="0"/>
          </a:p>
          <a:p>
            <a:pPr marL="0" marR="0" indent="0" algn="l" defTabSz="914400" rtl="0" eaLnBrk="1" fontAlgn="base" latinLnBrk="0" hangingPunct="1">
              <a:lnSpc>
                <a:spcPct val="100000"/>
              </a:lnSpc>
              <a:spcBef>
                <a:spcPct val="30000"/>
              </a:spcBef>
              <a:spcAft>
                <a:spcPct val="0"/>
              </a:spcAft>
              <a:buClrTx/>
              <a:buSzTx/>
              <a:buFontTx/>
              <a:buNone/>
              <a:tabLst/>
              <a:defRPr/>
            </a:pPr>
            <a:r>
              <a:rPr lang="en-GB" baseline="0" dirty="0" smtClean="0"/>
              <a:t>The third approach is the Systems Approach to O&amp;M.  As the table says it brings the classical and human relations schools together and looks at the organisation  as being an entity or a ‘system’ which consists of a series of interdependent parts.</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26</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Attention here is focused on the total work of the organisation and the interrelationships of structure and behaviour</a:t>
            </a:r>
          </a:p>
          <a:p>
            <a:endParaRPr lang="en-GB" dirty="0" smtClean="0"/>
          </a:p>
          <a:p>
            <a:r>
              <a:rPr lang="en-GB" dirty="0" smtClean="0"/>
              <a:t>The organisation is viewed as a whole but also as part of a larger</a:t>
            </a:r>
            <a:r>
              <a:rPr lang="en-GB" baseline="0" dirty="0" smtClean="0"/>
              <a:t> environment – they connect and interact.</a:t>
            </a:r>
          </a:p>
          <a:p>
            <a:r>
              <a:rPr lang="en-GB" baseline="0" dirty="0" smtClean="0"/>
              <a:t>It can influence and be influenced by the environment.</a:t>
            </a:r>
          </a:p>
          <a:p>
            <a:endParaRPr lang="en-GB" baseline="0" dirty="0" smtClean="0"/>
          </a:p>
          <a:p>
            <a:r>
              <a:rPr lang="en-GB" baseline="0" dirty="0" smtClean="0"/>
              <a:t>Organisations are complex social systems which are open – social because they’re made up of people; open because people do other things elsewhere which influence them.  Lots of inputs to the organisation from the environment and outputs occur as a result of the organisation’s activities.   </a:t>
            </a:r>
          </a:p>
          <a:p>
            <a:r>
              <a:rPr lang="en-GB" baseline="0" dirty="0" smtClean="0"/>
              <a:t>2 sub-sets at the end you can read more about in Mullins </a:t>
            </a:r>
          </a:p>
          <a:p>
            <a:endParaRPr lang="en-GB" baseline="0" dirty="0" smtClean="0"/>
          </a:p>
          <a:p>
            <a:r>
              <a:rPr lang="en-GB" baseline="0" dirty="0" smtClean="0"/>
              <a:t>In the systems approach, the organisation not static as normal organisation charts suggest but is always reacting to internal and external changes</a:t>
            </a:r>
          </a:p>
          <a:p>
            <a:r>
              <a:rPr lang="en-GB" baseline="0" dirty="0" smtClean="0"/>
              <a:t>Different sub-parts of the organisation may have different or conflicting goals which may need to be integrated</a:t>
            </a:r>
          </a:p>
          <a:p>
            <a:r>
              <a:rPr lang="en-GB" baseline="0" dirty="0" smtClean="0"/>
              <a:t>An awareness of the environment is essential for the survival of any organisation – competitors, technological change, customer needs </a:t>
            </a:r>
          </a:p>
          <a:p>
            <a:r>
              <a:rPr lang="en-GB" baseline="0" dirty="0" smtClean="0"/>
              <a:t> </a:t>
            </a:r>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27</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E245CFB-6843-45F9-9FD4-E7F2F5121170}" type="slidenum">
              <a:rPr lang="en-GB"/>
              <a:pPr/>
              <a:t>28</a:t>
            </a:fld>
            <a:endParaRPr lang="en-GB"/>
          </a:p>
        </p:txBody>
      </p:sp>
      <p:sp>
        <p:nvSpPr>
          <p:cNvPr id="212994" name="Rectangle 2"/>
          <p:cNvSpPr>
            <a:spLocks noGrp="1" noRot="1" noChangeAspect="1" noChangeArrowheads="1" noTextEdit="1"/>
          </p:cNvSpPr>
          <p:nvPr>
            <p:ph type="sldImg"/>
          </p:nvPr>
        </p:nvSpPr>
        <p:spPr>
          <a:ln/>
        </p:spPr>
      </p:sp>
      <p:sp>
        <p:nvSpPr>
          <p:cNvPr id="212995" name="Rectangle 3"/>
          <p:cNvSpPr>
            <a:spLocks noGrp="1" noChangeArrowheads="1"/>
          </p:cNvSpPr>
          <p:nvPr>
            <p:ph type="body" idx="1"/>
          </p:nvPr>
        </p:nvSpPr>
        <p:spPr/>
        <p:txBody>
          <a:bodyPr/>
          <a:lstStyle/>
          <a:p>
            <a:r>
              <a:rPr lang="en-GB" dirty="0" smtClean="0">
                <a:latin typeface="Arial" charset="0"/>
              </a:rPr>
              <a:t>For process read system  -same thing</a:t>
            </a:r>
            <a:endParaRPr lang="en-US" dirty="0">
              <a:latin typeface="Arial"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05CCE9-17F5-45EA-A09B-96DF99B2E301}" type="slidenum">
              <a:rPr lang="en-GB"/>
              <a:pPr/>
              <a:t>29</a:t>
            </a:fld>
            <a:endParaRPr lang="en-GB"/>
          </a:p>
        </p:txBody>
      </p:sp>
      <p:sp>
        <p:nvSpPr>
          <p:cNvPr id="214018" name="Rectangle 2"/>
          <p:cNvSpPr>
            <a:spLocks noGrp="1" noRot="1" noChangeAspect="1" noChangeArrowheads="1" noTextEdit="1"/>
          </p:cNvSpPr>
          <p:nvPr>
            <p:ph type="sldImg"/>
          </p:nvPr>
        </p:nvSpPr>
        <p:spPr>
          <a:ln/>
        </p:spPr>
      </p:sp>
      <p:sp>
        <p:nvSpPr>
          <p:cNvPr id="214019" name="Rectangle 3"/>
          <p:cNvSpPr>
            <a:spLocks noGrp="1" noChangeArrowheads="1"/>
          </p:cNvSpPr>
          <p:nvPr>
            <p:ph type="body" idx="1"/>
          </p:nvPr>
        </p:nvSpPr>
        <p:spPr/>
        <p:txBody>
          <a:bodyPr/>
          <a:lstStyle/>
          <a:p>
            <a:endParaRPr lang="en-US">
              <a:latin typeface="Arial"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F775796-C662-4223-A929-07418FBB2AFD}" type="slidenum">
              <a:rPr lang="en-GB"/>
              <a:pPr/>
              <a:t>30</a:t>
            </a:fld>
            <a:endParaRPr lang="en-GB"/>
          </a:p>
        </p:txBody>
      </p:sp>
      <p:sp>
        <p:nvSpPr>
          <p:cNvPr id="210946" name="Rectangle 2"/>
          <p:cNvSpPr>
            <a:spLocks noGrp="1" noRot="1" noChangeAspect="1" noChangeArrowheads="1" noTextEdit="1"/>
          </p:cNvSpPr>
          <p:nvPr>
            <p:ph type="sldImg"/>
          </p:nvPr>
        </p:nvSpPr>
        <p:spPr>
          <a:ln/>
        </p:spPr>
      </p:sp>
      <p:sp>
        <p:nvSpPr>
          <p:cNvPr id="210947" name="Rectangle 3"/>
          <p:cNvSpPr>
            <a:spLocks noGrp="1" noChangeArrowheads="1"/>
          </p:cNvSpPr>
          <p:nvPr>
            <p:ph type="body" idx="1"/>
          </p:nvPr>
        </p:nvSpPr>
        <p:spPr/>
        <p:txBody>
          <a:bodyPr/>
          <a:lstStyle/>
          <a:p>
            <a:endParaRPr lang="en-US">
              <a:latin typeface="Arial"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smtClean="0"/>
          </a:p>
          <a:p>
            <a:r>
              <a:rPr lang="en-US" dirty="0" smtClean="0"/>
              <a:t>Contingency approach is next – the fourth main theoretical</a:t>
            </a:r>
            <a:r>
              <a:rPr lang="en-US" baseline="0" dirty="0" smtClean="0"/>
              <a:t> approach to management</a:t>
            </a:r>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31</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fourth main block</a:t>
            </a:r>
            <a:r>
              <a:rPr lang="en-GB" baseline="0" dirty="0" smtClean="0"/>
              <a:t> in our table of approaches</a:t>
            </a:r>
          </a:p>
          <a:p>
            <a:r>
              <a:rPr lang="en-GB" baseline="0" dirty="0" smtClean="0"/>
              <a:t>Follows on from the systems approach because the open nature of the system means that there can never be ‘one best way’ of doing things – you can’t design in dynamic processes.  </a:t>
            </a:r>
          </a:p>
          <a:p>
            <a:r>
              <a:rPr lang="en-GB" baseline="0" dirty="0" smtClean="0"/>
              <a:t>The phrase ‘horses for courses’ comes to mind when explaining this – do what works best in the given circumstances. Structure is a function of operating circumstances – it depends on what you’re trying to do.  </a:t>
            </a:r>
          </a:p>
          <a:p>
            <a:endParaRPr lang="en-GB" baseline="0" dirty="0" smtClean="0"/>
          </a:p>
          <a:p>
            <a:r>
              <a:rPr lang="en-GB" baseline="0" dirty="0" smtClean="0"/>
              <a:t>It is essentially a ‘best fit’ approach between the demands of tasks, people and the environment in their own situation.   Structure and systems are CONTINGENT on each organisation’s own situation.  </a:t>
            </a:r>
          </a:p>
          <a:p>
            <a:endParaRPr lang="en-GB" baseline="0" dirty="0" smtClean="0"/>
          </a:p>
          <a:p>
            <a:r>
              <a:rPr lang="en-GB" baseline="0" dirty="0" smtClean="0"/>
              <a:t>Here theory is not prescriptive – do this or that, but facilitative – you could do this, or that.</a:t>
            </a:r>
          </a:p>
          <a:p>
            <a:endParaRPr lang="en-GB" baseline="0" dirty="0" smtClean="0"/>
          </a:p>
          <a:p>
            <a:r>
              <a:rPr lang="en-GB" baseline="0" dirty="0" smtClean="0"/>
              <a:t> </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53CB02B2-9089-49B0-A113-4565B531D52C}" type="slidenum">
              <a:rPr lang="en-GB" smtClean="0"/>
              <a:pPr/>
              <a:t>32</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CB02B2-9089-49B0-A113-4565B531D52C}" type="slidenum">
              <a:rPr lang="en-GB" smtClean="0"/>
              <a:pPr/>
              <a:t>33</a:t>
            </a:fld>
            <a:endParaRPr lang="en-GB"/>
          </a:p>
        </p:txBody>
      </p:sp>
    </p:spTree>
    <p:extLst>
      <p:ext uri="{BB962C8B-B14F-4D97-AF65-F5344CB8AC3E}">
        <p14:creationId xmlns:p14="http://schemas.microsoft.com/office/powerpoint/2010/main" val="29409034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CB02B2-9089-49B0-A113-4565B531D52C}" type="slidenum">
              <a:rPr lang="en-GB" smtClean="0"/>
              <a:pPr/>
              <a:t>34</a:t>
            </a:fld>
            <a:endParaRPr lang="en-GB"/>
          </a:p>
        </p:txBody>
      </p:sp>
    </p:spTree>
    <p:extLst>
      <p:ext uri="{BB962C8B-B14F-4D97-AF65-F5344CB8AC3E}">
        <p14:creationId xmlns:p14="http://schemas.microsoft.com/office/powerpoint/2010/main" val="2953015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9144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47C9B81F-C347-4BEF-BFDF-29C42F48304A}" type="datetimeFigureOut">
              <a:rPr lang="en-US" smtClean="0"/>
              <a:pPr/>
              <a:t>15/01/2016</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kumimoji="0"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042AED99-7FB4-404E-8A97-64753DCE42EC}" type="slidenum">
              <a:rPr kumimoji="0" lang="en-US" smtClean="0"/>
              <a:pPr/>
              <a:t>‹#›</a:t>
            </a:fld>
            <a:endParaRPr kumimoji="0" lang="en-US"/>
          </a:p>
        </p:txBody>
      </p:sp>
      <p:grpSp>
        <p:nvGrpSpPr>
          <p:cNvPr id="8" name="Group 7"/>
          <p:cNvGrpSpPr/>
          <p:nvPr/>
        </p:nvGrpSpPr>
        <p:grpSpPr>
          <a:xfrm>
            <a:off x="1194101" y="2887530"/>
            <a:ext cx="6779110"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387737"/>
            <a:ext cx="6777318"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GB" smtClean="0"/>
              <a:t>Click to edit Master title style</a:t>
            </a:r>
            <a:endParaRPr lang="en-US" dirty="0"/>
          </a:p>
        </p:txBody>
      </p:sp>
      <p:sp>
        <p:nvSpPr>
          <p:cNvPr id="3" name="Subtitle 2"/>
          <p:cNvSpPr>
            <a:spLocks noGrp="1"/>
          </p:cNvSpPr>
          <p:nvPr>
            <p:ph type="subTitle" idx="1"/>
          </p:nvPr>
        </p:nvSpPr>
        <p:spPr>
          <a:xfrm>
            <a:off x="1371600" y="3767862"/>
            <a:ext cx="64008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7C9B81F-C347-4BEF-BFDF-29C42F48304A}" type="datetimeFigureOut">
              <a:rPr lang="en-US" smtClean="0"/>
              <a:pPr/>
              <a:t>15/01/2016</a:t>
            </a:fld>
            <a:endParaRPr lang="en-US"/>
          </a:p>
        </p:txBody>
      </p:sp>
      <p:sp>
        <p:nvSpPr>
          <p:cNvPr id="5" name="Footer Placeholder 4"/>
          <p:cNvSpPr>
            <a:spLocks noGrp="1"/>
          </p:cNvSpPr>
          <p:nvPr>
            <p:ph type="ftr" sz="quarter" idx="11"/>
          </p:nvPr>
        </p:nvSpPr>
        <p:spPr/>
        <p:txBody>
          <a:bodyPr/>
          <a:lstStyle/>
          <a:p>
            <a:endParaRPr kumimoji="0" lang="en-US" dirty="0"/>
          </a:p>
        </p:txBody>
      </p:sp>
      <p:sp>
        <p:nvSpPr>
          <p:cNvPr id="6" name="Slide Number Placeholder 5"/>
          <p:cNvSpPr>
            <a:spLocks noGrp="1"/>
          </p:cNvSpPr>
          <p:nvPr>
            <p:ph type="sldNum" sz="quarter" idx="12"/>
          </p:nvPr>
        </p:nvSpPr>
        <p:spPr/>
        <p:txBody>
          <a:bodyPr/>
          <a:lstStyle/>
          <a:p>
            <a:fld id="{042AED99-7FB4-404E-8A97-64753DCE42EC}" type="slidenum">
              <a:rPr kumimoji="0" lang="en-US" smtClean="0"/>
              <a:pPr/>
              <a:t>‹#›</a:t>
            </a:fld>
            <a:endParaRPr kumimoji="0" lang="en-US" dirty="0"/>
          </a:p>
        </p:txBody>
      </p:sp>
      <p:sp>
        <p:nvSpPr>
          <p:cNvPr id="11" name="Title 10"/>
          <p:cNvSpPr>
            <a:spLocks noGrp="1"/>
          </p:cNvSpPr>
          <p:nvPr>
            <p:ph type="title"/>
          </p:nvPr>
        </p:nvSpPr>
        <p:spPr/>
        <p:txBody>
          <a:bodyPr/>
          <a:lstStyle/>
          <a:p>
            <a:r>
              <a:rPr lang="en-GB" smtClean="0"/>
              <a:t>Click to edit Master title style</a:t>
            </a:r>
            <a:endParaRPr lang="en-US"/>
          </a:p>
        </p:txBody>
      </p:sp>
      <p:grpSp>
        <p:nvGrpSpPr>
          <p:cNvPr id="12" name="Group 11"/>
          <p:cNvGrpSpPr/>
          <p:nvPr/>
        </p:nvGrpSpPr>
        <p:grpSpPr>
          <a:xfrm>
            <a:off x="1172584" y="1392217"/>
            <a:ext cx="6779110" cy="923330"/>
            <a:chOff x="1172584" y="1381459"/>
            <a:chExt cx="6779110" cy="923330"/>
          </a:xfrm>
        </p:grpSpPr>
        <p:sp>
          <p:nvSpPr>
            <p:cNvPr id="13" name="TextBox 12"/>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9144000" cy="6858000"/>
          </a:xfrm>
          <a:prstGeom prst="rect">
            <a:avLst/>
          </a:prstGeom>
        </p:spPr>
      </p:pic>
      <p:grpSp>
        <p:nvGrpSpPr>
          <p:cNvPr id="7" name="Group 7"/>
          <p:cNvGrpSpPr/>
          <p:nvPr/>
        </p:nvGrpSpPr>
        <p:grpSpPr>
          <a:xfrm>
            <a:off x="1172584" y="2887579"/>
            <a:ext cx="6779110" cy="923330"/>
            <a:chOff x="1172584" y="1381459"/>
            <a:chExt cx="6779110" cy="923330"/>
          </a:xfrm>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0" y="1204857"/>
            <a:ext cx="7754713" cy="1910716"/>
          </a:xfrm>
        </p:spPr>
        <p:txBody>
          <a:bodyPr anchor="b"/>
          <a:lstStyle>
            <a:lvl1pPr algn="ctr">
              <a:defRPr sz="5400" b="0" cap="none" baseline="0">
                <a:solidFill>
                  <a:schemeClr val="tx2"/>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699248" y="3767316"/>
            <a:ext cx="7734747"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7C9B81F-C347-4BEF-BFDF-29C42F48304A}" type="datetimeFigureOut">
              <a:rPr lang="en-US" smtClean="0"/>
              <a:pPr/>
              <a:t>15/01/2016</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042AED99-7FB4-404E-8A97-64753DCE42EC}" type="slidenum">
              <a:rPr kumimoji="0" lang="en-US" smtClean="0"/>
              <a:pPr/>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47C9B81F-C347-4BEF-BFDF-29C42F48304A}" type="datetimeFigureOut">
              <a:rPr lang="en-US" smtClean="0"/>
              <a:pPr/>
              <a:t>15/01/2016</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042AED99-7FB4-404E-8A97-64753DCE42EC}" type="slidenum">
              <a:rPr kumimoji="0" lang="en-US" smtClean="0"/>
              <a:pPr/>
              <a:t>‹#›</a:t>
            </a:fld>
            <a:endParaRPr kumimoji="0" lang="en-US"/>
          </a:p>
        </p:txBody>
      </p:sp>
      <p:sp>
        <p:nvSpPr>
          <p:cNvPr id="12" name="Title 11"/>
          <p:cNvSpPr>
            <a:spLocks noGrp="1"/>
          </p:cNvSpPr>
          <p:nvPr>
            <p:ph type="title"/>
          </p:nvPr>
        </p:nvSpPr>
        <p:spPr/>
        <p:txBody>
          <a:bodyPr/>
          <a:lstStyle>
            <a:lvl1pPr>
              <a:defRPr>
                <a:solidFill>
                  <a:schemeClr val="tx2"/>
                </a:solidFill>
              </a:defRPr>
            </a:lvl1pPr>
          </a:lstStyle>
          <a:p>
            <a:r>
              <a:rPr lang="en-GB" smtClean="0"/>
              <a:t>Click to edit Master title style</a:t>
            </a:r>
            <a:endParaRPr lang="en-US" dirty="0"/>
          </a:p>
        </p:txBody>
      </p:sp>
      <p:grpSp>
        <p:nvGrpSpPr>
          <p:cNvPr id="13" name="Group 12"/>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685800" y="2240280"/>
            <a:ext cx="3803904"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10" name="Content Placeholder 9"/>
          <p:cNvSpPr>
            <a:spLocks noGrp="1"/>
          </p:cNvSpPr>
          <p:nvPr>
            <p:ph sz="quarter" idx="14"/>
          </p:nvPr>
        </p:nvSpPr>
        <p:spPr>
          <a:xfrm>
            <a:off x="4645151" y="2240280"/>
            <a:ext cx="3803904"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051560" y="2240280"/>
            <a:ext cx="3442446"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88488" y="2947595"/>
            <a:ext cx="38039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02306" y="2240280"/>
            <a:ext cx="344728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6" y="2944368"/>
            <a:ext cx="3799728"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7C9B81F-C347-4BEF-BFDF-29C42F48304A}" type="datetimeFigureOut">
              <a:rPr lang="en-US" smtClean="0"/>
              <a:pPr/>
              <a:t>15/01/2016</a:t>
            </a:fld>
            <a:endParaRPr lang="en-US"/>
          </a:p>
        </p:txBody>
      </p:sp>
      <p:sp>
        <p:nvSpPr>
          <p:cNvPr id="8" name="Footer Placeholder 7"/>
          <p:cNvSpPr>
            <a:spLocks noGrp="1"/>
          </p:cNvSpPr>
          <p:nvPr>
            <p:ph type="ftr" sz="quarter" idx="11"/>
          </p:nvPr>
        </p:nvSpPr>
        <p:spPr/>
        <p:txBody>
          <a:bodyPr/>
          <a:lstStyle/>
          <a:p>
            <a:endParaRPr kumimoji="0" lang="en-US" dirty="0"/>
          </a:p>
        </p:txBody>
      </p:sp>
      <p:sp>
        <p:nvSpPr>
          <p:cNvPr id="9" name="Slide Number Placeholder 8"/>
          <p:cNvSpPr>
            <a:spLocks noGrp="1"/>
          </p:cNvSpPr>
          <p:nvPr>
            <p:ph type="sldNum" sz="quarter" idx="12"/>
          </p:nvPr>
        </p:nvSpPr>
        <p:spPr/>
        <p:txBody>
          <a:bodyPr/>
          <a:lstStyle/>
          <a:p>
            <a:fld id="{042AED99-7FB4-404E-8A97-64753DCE42EC}" type="slidenum">
              <a:rPr kumimoji="0" lang="en-US" smtClean="0"/>
              <a:pPr/>
              <a:t>‹#›</a:t>
            </a:fld>
            <a:endParaRPr kumimoji="0" lang="en-US"/>
          </a:p>
        </p:txBody>
      </p:sp>
      <p:grpSp>
        <p:nvGrpSpPr>
          <p:cNvPr id="14" name="Group 13"/>
          <p:cNvGrpSpPr/>
          <p:nvPr/>
        </p:nvGrpSpPr>
        <p:grpSpPr>
          <a:xfrm>
            <a:off x="1172584" y="1392217"/>
            <a:ext cx="6779110" cy="923330"/>
            <a:chOff x="1172584" y="1381459"/>
            <a:chExt cx="6779110" cy="923330"/>
          </a:xfrm>
        </p:grpSpPr>
        <p:sp>
          <p:nvSpPr>
            <p:cNvPr id="16" name="TextBox 15"/>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7C9B81F-C347-4BEF-BFDF-29C42F48304A}" type="datetimeFigureOut">
              <a:rPr lang="en-US" smtClean="0"/>
              <a:pPr/>
              <a:t>15/01/2016</a:t>
            </a:fld>
            <a:endParaRPr lang="en-US"/>
          </a:p>
        </p:txBody>
      </p:sp>
      <p:sp>
        <p:nvSpPr>
          <p:cNvPr id="4" name="Footer Placeholder 3"/>
          <p:cNvSpPr>
            <a:spLocks noGrp="1"/>
          </p:cNvSpPr>
          <p:nvPr>
            <p:ph type="ftr" sz="quarter" idx="11"/>
          </p:nvPr>
        </p:nvSpPr>
        <p:spPr/>
        <p:txBody>
          <a:bodyPr/>
          <a:lstStyle/>
          <a:p>
            <a:endParaRPr kumimoji="0" lang="en-US" dirty="0"/>
          </a:p>
        </p:txBody>
      </p:sp>
      <p:sp>
        <p:nvSpPr>
          <p:cNvPr id="5" name="Slide Number Placeholder 4"/>
          <p:cNvSpPr>
            <a:spLocks noGrp="1"/>
          </p:cNvSpPr>
          <p:nvPr>
            <p:ph type="sldNum" sz="quarter" idx="12"/>
          </p:nvPr>
        </p:nvSpPr>
        <p:spPr/>
        <p:txBody>
          <a:bodyPr/>
          <a:lstStyle/>
          <a:p>
            <a:fld id="{042AED99-7FB4-404E-8A97-64753DCE42EC}" type="slidenum">
              <a:rPr kumimoji="0" lang="en-US" smtClean="0"/>
              <a:pPr/>
              <a:t>‹#›</a:t>
            </a:fld>
            <a:endParaRPr kumimoji="0" lang="en-US"/>
          </a:p>
        </p:txBody>
      </p:sp>
      <p:grpSp>
        <p:nvGrpSpPr>
          <p:cNvPr id="10" name="Group 9"/>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C9B81F-C347-4BEF-BFDF-29C42F48304A}" type="datetimeFigureOut">
              <a:rPr lang="en-US" smtClean="0"/>
              <a:pPr/>
              <a:t>15/01/2016</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fld id="{042AED99-7FB4-404E-8A97-64753DCE42EC}" type="slidenum">
              <a:rPr kumimoji="0" lang="en-US" smtClean="0"/>
              <a:pPr/>
              <a:t>‹#›</a:t>
            </a:fld>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4579" y="1678195"/>
            <a:ext cx="3422483" cy="1886921"/>
          </a:xfrm>
        </p:spPr>
        <p:txBody>
          <a:bodyPr anchor="b"/>
          <a:lstStyle>
            <a:lvl1pPr algn="l">
              <a:defRPr sz="2800" b="0"/>
            </a:lvl1pPr>
          </a:lstStyle>
          <a:p>
            <a:r>
              <a:rPr lang="en-GB" smtClean="0"/>
              <a:t>Click to edit Master title style</a:t>
            </a:r>
            <a:endParaRPr lang="en-US"/>
          </a:p>
        </p:txBody>
      </p:sp>
      <p:sp>
        <p:nvSpPr>
          <p:cNvPr id="3" name="Content Placeholder 2"/>
          <p:cNvSpPr>
            <a:spLocks noGrp="1"/>
          </p:cNvSpPr>
          <p:nvPr>
            <p:ph idx="1"/>
          </p:nvPr>
        </p:nvSpPr>
        <p:spPr>
          <a:xfrm>
            <a:off x="692001" y="559398"/>
            <a:ext cx="4116667"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5034579" y="3603812"/>
            <a:ext cx="3411725"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7C9B81F-C347-4BEF-BFDF-29C42F48304A}" type="datetimeFigureOut">
              <a:rPr lang="en-US" smtClean="0"/>
              <a:pPr/>
              <a:t>15/01/2016</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042AED99-7FB4-404E-8A97-64753DCE42EC}" type="slidenum">
              <a:rPr kumimoji="0" lang="en-US" smtClean="0"/>
              <a:pPr/>
              <a:t>‹#›</a:t>
            </a:fld>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731" y="4668818"/>
            <a:ext cx="7767021" cy="644729"/>
          </a:xfrm>
        </p:spPr>
        <p:txBody>
          <a:bodyPr anchor="b"/>
          <a:lstStyle>
            <a:lvl1pPr algn="ctr">
              <a:defRPr sz="2800" b="0"/>
            </a:lvl1pPr>
          </a:lstStyle>
          <a:p>
            <a:r>
              <a:rPr lang="en-GB" smtClean="0"/>
              <a:t>Click to edit Master title style</a:t>
            </a:r>
            <a:endParaRPr lang="en-US"/>
          </a:p>
        </p:txBody>
      </p:sp>
      <p:sp>
        <p:nvSpPr>
          <p:cNvPr id="3" name="Picture Placeholder 2"/>
          <p:cNvSpPr>
            <a:spLocks noGrp="1"/>
          </p:cNvSpPr>
          <p:nvPr>
            <p:ph type="pic" idx="1"/>
          </p:nvPr>
        </p:nvSpPr>
        <p:spPr>
          <a:xfrm rot="240000">
            <a:off x="2183792" y="666965"/>
            <a:ext cx="4772156"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88489" y="5324306"/>
            <a:ext cx="7756264"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7C9B81F-C347-4BEF-BFDF-29C42F48304A}" type="datetimeFigureOut">
              <a:rPr lang="en-US" smtClean="0"/>
              <a:pPr/>
              <a:t>15/01/2016</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042AED99-7FB4-404E-8A97-64753DCE42EC}" type="slidenum">
              <a:rPr kumimoji="0" lang="en-US" smtClean="0"/>
              <a:pPr/>
              <a:t>‹#›</a:t>
            </a:fld>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7C9B81F-C347-4BEF-BFDF-29C42F48304A}" type="datetimeFigureOut">
              <a:rPr lang="en-US" smtClean="0"/>
              <a:pPr/>
              <a:t>15/01/2016</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042AED99-7FB4-404E-8A97-64753DCE42EC}" type="slidenum">
              <a:rPr kumimoji="0" lang="en-US" smtClean="0"/>
              <a:pPr/>
              <a:t>‹#›</a:t>
            </a:fld>
            <a:endParaRPr kumimoji="0" lang="en-US"/>
          </a:p>
        </p:txBody>
      </p:sp>
      <p:grpSp>
        <p:nvGrpSpPr>
          <p:cNvPr id="11" name="Group 10"/>
          <p:cNvGrpSpPr/>
          <p:nvPr/>
        </p:nvGrpSpPr>
        <p:grpSpPr>
          <a:xfrm>
            <a:off x="1172584" y="1392217"/>
            <a:ext cx="6779110" cy="923330"/>
            <a:chOff x="1172584" y="1381459"/>
            <a:chExt cx="6779110" cy="923330"/>
          </a:xfrm>
        </p:grpSpPr>
        <p:sp>
          <p:nvSpPr>
            <p:cNvPr id="15" name="TextBox 14"/>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6560" y="559398"/>
            <a:ext cx="1678193" cy="5566765"/>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88488" y="849854"/>
            <a:ext cx="5507917" cy="5023821"/>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7C9B81F-C347-4BEF-BFDF-29C42F48304A}" type="datetimeFigureOut">
              <a:rPr lang="en-US" smtClean="0"/>
              <a:pPr/>
              <a:t>15/01/2016</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042AED99-7FB4-404E-8A97-64753DCE42EC}" type="slidenum">
              <a:rPr kumimoji="0" lang="en-US" smtClean="0"/>
              <a:pPr/>
              <a:t>‹#›</a:t>
            </a:fld>
            <a:endParaRPr kumimoji="0" lang="en-US"/>
          </a:p>
        </p:txBody>
      </p:sp>
      <p:grpSp>
        <p:nvGrpSpPr>
          <p:cNvPr id="11" name="Group 10"/>
          <p:cNvGrpSpPr/>
          <p:nvPr/>
        </p:nvGrpSpPr>
        <p:grpSpPr>
          <a:xfrm rot="5400000">
            <a:off x="3909050" y="2880823"/>
            <a:ext cx="5480154" cy="923330"/>
            <a:chOff x="1815339" y="1381459"/>
            <a:chExt cx="5480154" cy="923330"/>
          </a:xfrm>
        </p:grpSpPr>
        <p:sp>
          <p:nvSpPr>
            <p:cNvPr id="12" name="TextBox 11"/>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88490" y="570156"/>
            <a:ext cx="7756263" cy="1054250"/>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699247" y="2248347"/>
            <a:ext cx="7745505" cy="387781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360378" y="6161442"/>
            <a:ext cx="2133600" cy="365125"/>
          </a:xfrm>
          <a:prstGeom prst="rect">
            <a:avLst/>
          </a:prstGeom>
        </p:spPr>
        <p:txBody>
          <a:bodyPr vert="horz" lIns="91440" tIns="45720" rIns="91440" bIns="45720" rtlCol="0" anchor="ctr"/>
          <a:lstStyle>
            <a:lvl1pPr algn="l">
              <a:defRPr sz="1200">
                <a:solidFill>
                  <a:schemeClr val="tx2"/>
                </a:solidFill>
              </a:defRPr>
            </a:lvl1pPr>
          </a:lstStyle>
          <a:p>
            <a:fld id="{47C9B81F-C347-4BEF-BFDF-29C42F48304A}" type="datetimeFigureOut">
              <a:rPr lang="en-US" smtClean="0"/>
              <a:pPr/>
              <a:t>15/01/2016</a:t>
            </a:fld>
            <a:endParaRPr lang="en-US" dirty="0">
              <a:solidFill>
                <a:schemeClr val="tx2">
                  <a:shade val="90000"/>
                </a:schemeClr>
              </a:solidFill>
            </a:endParaRPr>
          </a:p>
        </p:txBody>
      </p:sp>
      <p:sp>
        <p:nvSpPr>
          <p:cNvPr id="5" name="Footer Placeholder 4"/>
          <p:cNvSpPr>
            <a:spLocks noGrp="1"/>
          </p:cNvSpPr>
          <p:nvPr>
            <p:ph type="ftr" sz="quarter" idx="3"/>
          </p:nvPr>
        </p:nvSpPr>
        <p:spPr>
          <a:xfrm>
            <a:off x="3124200" y="6161442"/>
            <a:ext cx="2895600" cy="365125"/>
          </a:xfrm>
          <a:prstGeom prst="rect">
            <a:avLst/>
          </a:prstGeom>
        </p:spPr>
        <p:txBody>
          <a:bodyPr vert="horz" lIns="91440" tIns="45720" rIns="91440" bIns="45720" rtlCol="0" anchor="ctr"/>
          <a:lstStyle>
            <a:lvl1pPr algn="ctr">
              <a:defRPr sz="1200">
                <a:solidFill>
                  <a:schemeClr val="tx2"/>
                </a:solidFill>
              </a:defRPr>
            </a:lvl1pPr>
          </a:lstStyle>
          <a:p>
            <a:pPr algn="l" eaLnBrk="1" latinLnBrk="0" hangingPunct="1"/>
            <a:endParaRPr kumimoji="0" lang="en-US" dirty="0">
              <a:solidFill>
                <a:schemeClr val="tx2">
                  <a:shade val="90000"/>
                </a:schemeClr>
              </a:solidFill>
            </a:endParaRPr>
          </a:p>
        </p:txBody>
      </p:sp>
      <p:sp>
        <p:nvSpPr>
          <p:cNvPr id="6" name="Slide Number Placeholder 5"/>
          <p:cNvSpPr>
            <a:spLocks noGrp="1"/>
          </p:cNvSpPr>
          <p:nvPr>
            <p:ph type="sldNum" sz="quarter" idx="4"/>
          </p:nvPr>
        </p:nvSpPr>
        <p:spPr>
          <a:xfrm>
            <a:off x="6639264" y="6161442"/>
            <a:ext cx="2133600" cy="365125"/>
          </a:xfrm>
          <a:prstGeom prst="rect">
            <a:avLst/>
          </a:prstGeom>
        </p:spPr>
        <p:txBody>
          <a:bodyPr vert="horz" lIns="91440" tIns="45720" rIns="91440" bIns="45720" rtlCol="0" anchor="ctr"/>
          <a:lstStyle>
            <a:lvl1pPr algn="r">
              <a:defRPr sz="1200">
                <a:solidFill>
                  <a:schemeClr val="tx2"/>
                </a:solidFill>
              </a:defRPr>
            </a:lvl1pPr>
          </a:lstStyle>
          <a:p>
            <a:fld id="{042AED99-7FB4-404E-8A97-64753DCE42EC}" type="slidenum">
              <a:rPr kumimoji="0" lang="en-US" smtClean="0"/>
              <a:pPr/>
              <a:t>‹#›</a:t>
            </a:fld>
            <a:endParaRPr kumimoji="0" lang="en-US" dirty="0">
              <a:solidFill>
                <a:schemeClr val="tx2">
                  <a:shade val="90000"/>
                </a:schemeClr>
              </a:solidFill>
            </a:endParaRPr>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wmf"/><Relationship Id="rId4" Type="http://schemas.openxmlformats.org/officeDocument/2006/relationships/image" Target="../media/image5.wmf"/><Relationship Id="rId5" Type="http://schemas.openxmlformats.org/officeDocument/2006/relationships/image" Target="../media/image6.wmf"/><Relationship Id="rId6" Type="http://schemas.openxmlformats.org/officeDocument/2006/relationships/image" Target="../media/image7.gif"/><Relationship Id="rId7" Type="http://schemas.openxmlformats.org/officeDocument/2006/relationships/image" Target="../media/image8.jp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9.wmf"/></Relationships>
</file>

<file path=ppt/slides/_rels/slide4.xml.rels><?xml version="1.0" encoding="UTF-8" standalone="yes"?>
<Relationships xmlns="http://schemas.openxmlformats.org/package/2006/relationships"><Relationship Id="rId3" Type="http://schemas.openxmlformats.org/officeDocument/2006/relationships/audio" Target="../media/audio1.wav"/><Relationship Id="rId4" Type="http://schemas.openxmlformats.org/officeDocument/2006/relationships/hyperlink" Target="http://youtu.be/7QL_uG2GSZo?t=30s" TargetMode="External"/><Relationship Id="rId5" Type="http://schemas.openxmlformats.org/officeDocument/2006/relationships/image" Target="../media/image10.jpeg"/><Relationship Id="rId6" Type="http://schemas.openxmlformats.org/officeDocument/2006/relationships/audio" Target="../media/audio1.wav"/><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audio" Target="../media/audio2.wav"/><Relationship Id="rId4" Type="http://schemas.openxmlformats.org/officeDocument/2006/relationships/image" Target="../media/image11.wmf"/><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audio" Target="../media/audio3.wav"/><Relationship Id="rId4" Type="http://schemas.openxmlformats.org/officeDocument/2006/relationships/image" Target="../media/image13.jpeg"/><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5.wm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6.wmf"/></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4" Type="http://schemas.openxmlformats.org/officeDocument/2006/relationships/image" Target="../media/image18.wmf"/><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7.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9.jpeg"/></Relationships>
</file>

<file path=ppt/slides/_rels/slide14.xml.rels><?xml version="1.0" encoding="UTF-8" standalone="yes"?>
<Relationships xmlns="http://schemas.openxmlformats.org/package/2006/relationships"><Relationship Id="rId3" Type="http://schemas.openxmlformats.org/officeDocument/2006/relationships/hyperlink" Target="http://youtu.be/6wKwQodt1Pg" TargetMode="External"/><Relationship Id="rId4" Type="http://schemas.openxmlformats.org/officeDocument/2006/relationships/image" Target="../media/image20.png"/><Relationship Id="rId5" Type="http://schemas.openxmlformats.org/officeDocument/2006/relationships/image" Target="../media/image21.png"/><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22.wmf"/><Relationship Id="rId4" Type="http://schemas.openxmlformats.org/officeDocument/2006/relationships/image" Target="../media/image23.jpeg"/><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24.wm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hyperlink" Target="http://youtu.be/YBCAlZPF0D0"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5.wmf"/><Relationship Id="rId4" Type="http://schemas.openxmlformats.org/officeDocument/2006/relationships/image" Target="../media/image26.png"/><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18.wmf"/></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27.wm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hyperlink" Target="http://youtu.be/IxZoxN5IjFE" TargetMode="External"/><Relationship Id="rId4" Type="http://schemas.openxmlformats.org/officeDocument/2006/relationships/image" Target="../media/image28.jpeg"/><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29.wmf"/></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1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30.wmf"/></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31.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 Id="rId3" Type="http://schemas.openxmlformats.org/officeDocument/2006/relationships/image" Target="../media/image32.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 Id="rId3" Type="http://schemas.openxmlformats.org/officeDocument/2006/relationships/image" Target="../media/image3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 Id="rId3" Type="http://schemas.openxmlformats.org/officeDocument/2006/relationships/image" Target="../media/image14.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 Id="rId3" Type="http://schemas.openxmlformats.org/officeDocument/2006/relationships/image" Target="../media/image34.wmf"/></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 Id="rId3" Type="http://schemas.openxmlformats.org/officeDocument/2006/relationships/image" Target="../media/image3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685800" y="1509915"/>
            <a:ext cx="7772400" cy="2123658"/>
          </a:xfrm>
        </p:spPr>
        <p:txBody>
          <a:bodyPr/>
          <a:lstStyle/>
          <a:p>
            <a:r>
              <a:rPr lang="en-GB" sz="4400" dirty="0" smtClean="0">
                <a:solidFill>
                  <a:schemeClr val="bg1"/>
                </a:solidFill>
              </a:rPr>
              <a:t/>
            </a:r>
            <a:br>
              <a:rPr lang="en-GB" sz="4400" dirty="0" smtClean="0">
                <a:solidFill>
                  <a:schemeClr val="bg1"/>
                </a:solidFill>
              </a:rPr>
            </a:br>
            <a:r>
              <a:rPr lang="en-GB" sz="4400" b="1" dirty="0" smtClean="0">
                <a:solidFill>
                  <a:schemeClr val="bg1"/>
                </a:solidFill>
              </a:rPr>
              <a:t>Management, Innovation and Sustainability</a:t>
            </a:r>
            <a:endParaRPr lang="en-GB" sz="4400" b="1" dirty="0">
              <a:solidFill>
                <a:schemeClr val="bg1"/>
              </a:solidFill>
            </a:endParaRPr>
          </a:p>
        </p:txBody>
      </p:sp>
      <p:sp>
        <p:nvSpPr>
          <p:cNvPr id="73731" name="Rectangle 3"/>
          <p:cNvSpPr>
            <a:spLocks noGrp="1" noChangeArrowheads="1"/>
          </p:cNvSpPr>
          <p:nvPr>
            <p:ph type="subTitle" idx="1"/>
          </p:nvPr>
        </p:nvSpPr>
        <p:spPr>
          <a:xfrm>
            <a:off x="1371600" y="4214818"/>
            <a:ext cx="6400800" cy="2357568"/>
          </a:xfrm>
        </p:spPr>
        <p:txBody>
          <a:bodyPr wrap="square">
            <a:spAutoFit/>
          </a:bodyPr>
          <a:lstStyle/>
          <a:p>
            <a:r>
              <a:rPr lang="en-GB" u="sng" dirty="0" smtClean="0">
                <a:solidFill>
                  <a:schemeClr val="tx1"/>
                </a:solidFill>
              </a:rPr>
              <a:t>Lecture 2: </a:t>
            </a:r>
          </a:p>
          <a:p>
            <a:r>
              <a:rPr lang="en-GB" b="1" dirty="0" smtClean="0">
                <a:solidFill>
                  <a:schemeClr val="tx1"/>
                </a:solidFill>
              </a:rPr>
              <a:t> </a:t>
            </a:r>
            <a:r>
              <a:rPr lang="en-GB" b="1" dirty="0" smtClean="0">
                <a:solidFill>
                  <a:schemeClr val="tx2"/>
                </a:solidFill>
              </a:rPr>
              <a:t>Approaches</a:t>
            </a:r>
          </a:p>
          <a:p>
            <a:r>
              <a:rPr lang="en-GB" b="1" dirty="0" smtClean="0">
                <a:solidFill>
                  <a:schemeClr val="tx2"/>
                </a:solidFill>
              </a:rPr>
              <a:t> to Management</a:t>
            </a:r>
          </a:p>
          <a:p>
            <a:endParaRPr lang="en-GB" dirty="0"/>
          </a:p>
        </p:txBody>
      </p:sp>
      <p:pic>
        <p:nvPicPr>
          <p:cNvPr id="5" name="Picture 2" descr="C:\Program Files (x86)\Microsoft Office\MEDIA\CAGCAT10\j0186348.wmf"/>
          <p:cNvPicPr>
            <a:picLocks noChangeAspect="1" noChangeArrowheads="1"/>
          </p:cNvPicPr>
          <p:nvPr/>
        </p:nvPicPr>
        <p:blipFill>
          <a:blip r:embed="rId3" cstate="print"/>
          <a:srcRect/>
          <a:stretch>
            <a:fillRect/>
          </a:stretch>
        </p:blipFill>
        <p:spPr bwMode="auto">
          <a:xfrm>
            <a:off x="2051720" y="332656"/>
            <a:ext cx="1289304" cy="1810512"/>
          </a:xfrm>
          <a:prstGeom prst="rect">
            <a:avLst/>
          </a:prstGeom>
          <a:noFill/>
        </p:spPr>
      </p:pic>
      <p:pic>
        <p:nvPicPr>
          <p:cNvPr id="3074" name="Picture 2" descr="C:\Program Files (x86)\Microsoft Office\MEDIA\CAGCAT10\j0240719.wmf"/>
          <p:cNvPicPr>
            <a:picLocks noChangeAspect="1" noChangeArrowheads="1"/>
          </p:cNvPicPr>
          <p:nvPr/>
        </p:nvPicPr>
        <p:blipFill>
          <a:blip r:embed="rId4" cstate="print"/>
          <a:srcRect/>
          <a:stretch>
            <a:fillRect/>
          </a:stretch>
        </p:blipFill>
        <p:spPr bwMode="auto">
          <a:xfrm>
            <a:off x="683568" y="332656"/>
            <a:ext cx="1164031" cy="1826971"/>
          </a:xfrm>
          <a:prstGeom prst="rect">
            <a:avLst/>
          </a:prstGeom>
          <a:noFill/>
        </p:spPr>
      </p:pic>
      <p:pic>
        <p:nvPicPr>
          <p:cNvPr id="3075" name="Picture 3" descr="C:\Program Files (x86)\Microsoft Office\MEDIA\CAGCAT10\j0240695.wmf"/>
          <p:cNvPicPr>
            <a:picLocks noChangeAspect="1" noChangeArrowheads="1"/>
          </p:cNvPicPr>
          <p:nvPr/>
        </p:nvPicPr>
        <p:blipFill>
          <a:blip r:embed="rId5" cstate="print"/>
          <a:srcRect/>
          <a:stretch>
            <a:fillRect/>
          </a:stretch>
        </p:blipFill>
        <p:spPr bwMode="auto">
          <a:xfrm>
            <a:off x="6876256" y="4725144"/>
            <a:ext cx="1825625" cy="1462087"/>
          </a:xfrm>
          <a:prstGeom prst="rect">
            <a:avLst/>
          </a:prstGeom>
          <a:noFill/>
        </p:spPr>
      </p:pic>
      <p:pic>
        <p:nvPicPr>
          <p:cNvPr id="1026" name="Picture 2" descr="C:\Program Files (x86)\Microsoft Office\MEDIA\CAGCAT10\j0234687.gif"/>
          <p:cNvPicPr>
            <a:picLocks noChangeAspect="1" noChangeArrowheads="1" noCrop="1"/>
          </p:cNvPicPr>
          <p:nvPr/>
        </p:nvPicPr>
        <p:blipFill>
          <a:blip r:embed="rId6" cstate="print"/>
          <a:srcRect/>
          <a:stretch>
            <a:fillRect/>
          </a:stretch>
        </p:blipFill>
        <p:spPr bwMode="auto">
          <a:xfrm>
            <a:off x="683568" y="4869160"/>
            <a:ext cx="1711137" cy="1008112"/>
          </a:xfrm>
          <a:prstGeom prst="rect">
            <a:avLst/>
          </a:prstGeom>
          <a:noFill/>
        </p:spPr>
      </p:pic>
      <p:pic>
        <p:nvPicPr>
          <p:cNvPr id="3" name="Pictur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56176" y="278868"/>
            <a:ext cx="2779776" cy="1085088"/>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2776"/>
            <a:ext cx="8229600" cy="4713387"/>
          </a:xfrm>
        </p:spPr>
        <p:txBody>
          <a:bodyPr>
            <a:normAutofit/>
          </a:bodyPr>
          <a:lstStyle/>
          <a:p>
            <a:pPr lvl="0"/>
            <a:r>
              <a:rPr lang="en-GB" dirty="0" smtClean="0"/>
              <a:t>We looked at the module requirements</a:t>
            </a:r>
          </a:p>
          <a:p>
            <a:pPr lvl="0"/>
            <a:endParaRPr lang="en-GB" dirty="0"/>
          </a:p>
        </p:txBody>
      </p:sp>
      <p:sp>
        <p:nvSpPr>
          <p:cNvPr id="2" name="Title 1"/>
          <p:cNvSpPr>
            <a:spLocks noGrp="1"/>
          </p:cNvSpPr>
          <p:nvPr>
            <p:ph type="title"/>
          </p:nvPr>
        </p:nvSpPr>
        <p:spPr/>
        <p:txBody>
          <a:bodyPr/>
          <a:lstStyle/>
          <a:p>
            <a:r>
              <a:rPr lang="en-GB" dirty="0" smtClean="0">
                <a:solidFill>
                  <a:schemeClr val="tx2"/>
                </a:solidFill>
              </a:rPr>
              <a:t>Last time</a:t>
            </a:r>
            <a:endParaRPr lang="en-GB" dirty="0">
              <a:solidFill>
                <a:schemeClr val="tx2"/>
              </a:solidFill>
            </a:endParaRPr>
          </a:p>
        </p:txBody>
      </p:sp>
    </p:spTree>
  </p:cSld>
  <p:clrMapOvr>
    <a:masterClrMapping/>
  </p:clrMapOvr>
  <p:transition xmlns:p14="http://schemas.microsoft.com/office/powerpoint/2010/main">
    <p:dissolve/>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To identify major trends in the development </a:t>
            </a:r>
            <a:r>
              <a:rPr lang="en-GB" dirty="0" smtClean="0"/>
              <a:t>management </a:t>
            </a:r>
            <a:r>
              <a:rPr lang="en-GB" dirty="0" smtClean="0"/>
              <a:t>thinking, and to contrast them</a:t>
            </a:r>
          </a:p>
          <a:p>
            <a:r>
              <a:rPr lang="en-GB" dirty="0" smtClean="0"/>
              <a:t>Why are these relevant to management today?</a:t>
            </a:r>
          </a:p>
          <a:p>
            <a:r>
              <a:rPr lang="en-GB" dirty="0" smtClean="0"/>
              <a:t>To explain the relationship between theory and practice</a:t>
            </a:r>
          </a:p>
          <a:p>
            <a:r>
              <a:rPr lang="en-GB" dirty="0" smtClean="0"/>
              <a:t>To assess how management has developed</a:t>
            </a:r>
          </a:p>
          <a:p>
            <a:r>
              <a:rPr lang="en-GB" dirty="0" smtClean="0"/>
              <a:t>To put the rest of the course in context</a:t>
            </a:r>
          </a:p>
          <a:p>
            <a:endParaRPr lang="en-GB" dirty="0"/>
          </a:p>
        </p:txBody>
      </p:sp>
      <p:sp>
        <p:nvSpPr>
          <p:cNvPr id="2" name="Title 1"/>
          <p:cNvSpPr>
            <a:spLocks noGrp="1"/>
          </p:cNvSpPr>
          <p:nvPr>
            <p:ph type="title"/>
          </p:nvPr>
        </p:nvSpPr>
        <p:spPr/>
        <p:txBody>
          <a:bodyPr/>
          <a:lstStyle/>
          <a:p>
            <a:r>
              <a:rPr lang="en-GB" dirty="0" smtClean="0">
                <a:solidFill>
                  <a:schemeClr val="tx2"/>
                </a:solidFill>
              </a:rPr>
              <a:t>Today’s objectives</a:t>
            </a:r>
            <a:endParaRPr lang="en-GB" dirty="0">
              <a:solidFill>
                <a:schemeClr val="tx2"/>
              </a:solidFill>
            </a:endParaRPr>
          </a:p>
        </p:txBody>
      </p:sp>
      <p:pic>
        <p:nvPicPr>
          <p:cNvPr id="3074" name="Picture 2" descr="C:\Documents and Settings\bus-ad1\Local Settings\Temporary Internet Files\Content.IE5\TT2KBKDW\MC900434665[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96336" y="332656"/>
            <a:ext cx="1228971" cy="113099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xmlns:p14="http://schemas.microsoft.com/office/powerpoint/2010/main" spd="slow">
    <p:wipe/>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buNone/>
            </a:pPr>
            <a:r>
              <a:rPr lang="en-GB" dirty="0" smtClean="0"/>
              <a:t>			</a:t>
            </a:r>
            <a:r>
              <a:rPr lang="en-GB" sz="9600" b="1" dirty="0" smtClean="0">
                <a:solidFill>
                  <a:srgbClr val="FF0000"/>
                </a:solidFill>
              </a:rPr>
              <a:t>THEORY </a:t>
            </a:r>
          </a:p>
          <a:p>
            <a:pPr>
              <a:buNone/>
            </a:pPr>
            <a:r>
              <a:rPr lang="en-GB" sz="9600" b="1" dirty="0" smtClean="0">
                <a:solidFill>
                  <a:srgbClr val="FF0000"/>
                </a:solidFill>
              </a:rPr>
              <a:t>			ALERT</a:t>
            </a:r>
          </a:p>
          <a:p>
            <a:pPr>
              <a:buNone/>
            </a:pPr>
            <a:endParaRPr lang="en-GB" sz="2000" b="1" dirty="0">
              <a:solidFill>
                <a:srgbClr val="FF0000"/>
              </a:solidFill>
            </a:endParaRPr>
          </a:p>
          <a:p>
            <a:pPr>
              <a:buNone/>
            </a:pPr>
            <a:r>
              <a:rPr lang="en-GB" sz="2000" b="1" dirty="0">
                <a:solidFill>
                  <a:srgbClr val="FF0000"/>
                </a:solidFill>
                <a:hlinkClick r:id="rId4"/>
              </a:rPr>
              <a:t>http://</a:t>
            </a:r>
            <a:r>
              <a:rPr lang="en-GB" sz="2000" b="1" dirty="0" smtClean="0">
                <a:solidFill>
                  <a:srgbClr val="FF0000"/>
                </a:solidFill>
                <a:hlinkClick r:id="rId4"/>
              </a:rPr>
              <a:t>youtu.be/7QL_uG2GSZo?t=30s</a:t>
            </a:r>
            <a:endParaRPr lang="en-GB" sz="2000" b="1" dirty="0" smtClean="0">
              <a:solidFill>
                <a:srgbClr val="FF0000"/>
              </a:solidFill>
            </a:endParaRPr>
          </a:p>
          <a:p>
            <a:pPr>
              <a:buNone/>
            </a:pPr>
            <a:endParaRPr lang="en-GB" sz="2000" b="1" dirty="0">
              <a:solidFill>
                <a:srgbClr val="FF0000"/>
              </a:solidFill>
            </a:endParaRPr>
          </a:p>
        </p:txBody>
      </p:sp>
      <p:sp>
        <p:nvSpPr>
          <p:cNvPr id="2" name="Title 1"/>
          <p:cNvSpPr>
            <a:spLocks noGrp="1"/>
          </p:cNvSpPr>
          <p:nvPr>
            <p:ph type="title"/>
          </p:nvPr>
        </p:nvSpPr>
        <p:spPr/>
        <p:txBody>
          <a:bodyPr>
            <a:normAutofit fontScale="90000"/>
          </a:bodyPr>
          <a:lstStyle/>
          <a:p>
            <a:r>
              <a:rPr lang="en-GB" dirty="0" smtClean="0"/>
              <a:t>CLASS WARNING!!!</a:t>
            </a:r>
            <a:br>
              <a:rPr lang="en-GB" dirty="0" smtClean="0"/>
            </a:br>
            <a:r>
              <a:rPr lang="en-GB" dirty="0" err="1" smtClean="0"/>
              <a:t>Moodle</a:t>
            </a:r>
            <a:r>
              <a:rPr lang="en-GB" dirty="0" smtClean="0"/>
              <a:t> it......</a:t>
            </a:r>
            <a:endParaRPr lang="en-GB" dirty="0"/>
          </a:p>
        </p:txBody>
      </p:sp>
      <p:pic>
        <p:nvPicPr>
          <p:cNvPr id="1026" name="Picture 2" descr="C:\Users\bus-ad1\AppData\Local\Microsoft\Windows\Temporary Internet Files\Content.IE5\Q0NO155Y\2153602543_91bc39b403[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6176" y="3963421"/>
            <a:ext cx="2475192" cy="253483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1600">
        <p:blinds dir="vert"/>
        <p:sndAc>
          <p:stSnd>
            <p:snd r:embed="rId3" name="drumroll.wav"/>
          </p:stSnd>
        </p:sndAc>
      </p:transition>
    </mc:Choice>
    <mc:Fallback xmlns="">
      <p:transition spd="slow">
        <p:blinds dir="vert"/>
        <p:sndAc>
          <p:stSnd>
            <p:snd r:embed="rId6" name="drumroll.wav"/>
          </p:stSnd>
        </p:sndAc>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emph" presetSubtype="0" fill="hold" grpId="0" nodeType="withEffect">
                                  <p:stCondLst>
                                    <p:cond delay="0"/>
                                  </p:stCondLst>
                                  <p:childTnLst>
                                    <p:anim calcmode="discrete" valueType="str">
                                      <p:cBhvr>
                                        <p:cTn id="6" dur="1000" fill="hold"/>
                                        <p:tgtEl>
                                          <p:spTgt spid="2"/>
                                        </p:tgtEl>
                                        <p:attrNameLst>
                                          <p:attrName>style.visibility</p:attrName>
                                        </p:attrNameLst>
                                      </p:cBhvr>
                                      <p:tavLst>
                                        <p:tav tm="0">
                                          <p:val>
                                            <p:strVal val="hidden"/>
                                          </p:val>
                                        </p:tav>
                                        <p:tav tm="50000">
                                          <p:val>
                                            <p:strVal val="visible"/>
                                          </p:val>
                                        </p:tav>
                                      </p:tavLst>
                                    </p:anim>
                                  </p:childTnLst>
                                </p:cTn>
                              </p:par>
                              <p:par>
                                <p:cTn id="7" presetID="8" presetClass="emph" presetSubtype="0" fill="hold" nodeType="withEffect">
                                  <p:stCondLst>
                                    <p:cond delay="0"/>
                                  </p:stCondLst>
                                  <p:childTnLst>
                                    <p:animRot by="21600000">
                                      <p:cBhvr>
                                        <p:cTn id="8" dur="2000" fill="hold"/>
                                        <p:tgtEl>
                                          <p:spTgt spid="3">
                                            <p:txEl>
                                              <p:pRg st="0" end="0"/>
                                            </p:txEl>
                                          </p:spTgt>
                                        </p:tgtEl>
                                        <p:attrNameLst>
                                          <p:attrName>r</p:attrName>
                                        </p:attrNameLst>
                                      </p:cBhvr>
                                    </p:animRot>
                                  </p:childTnLst>
                                </p:cTn>
                              </p:par>
                              <p:par>
                                <p:cTn id="9" presetID="8" presetClass="emph" presetSubtype="0" fill="hold" nodeType="withEffect">
                                  <p:stCondLst>
                                    <p:cond delay="0"/>
                                  </p:stCondLst>
                                  <p:childTnLst>
                                    <p:animRot by="21600000">
                                      <p:cBhvr>
                                        <p:cTn id="10" dur="2000" fill="hold"/>
                                        <p:tgtEl>
                                          <p:spTgt spid="3">
                                            <p:txEl>
                                              <p:pRg st="1" end="1"/>
                                            </p:txEl>
                                          </p:spTgt>
                                        </p:tgtEl>
                                        <p:attrNameLst>
                                          <p:attrName>r</p:attrName>
                                        </p:attrNameLst>
                                      </p:cBhvr>
                                    </p:animRot>
                                  </p:childTnLst>
                                </p:cTn>
                              </p:par>
                              <p:par>
                                <p:cTn id="11" presetID="8" presetClass="emph" presetSubtype="0" fill="hold" nodeType="withEffect">
                                  <p:stCondLst>
                                    <p:cond delay="0"/>
                                  </p:stCondLst>
                                  <p:childTnLst>
                                    <p:animRot by="21600000">
                                      <p:cBhvr>
                                        <p:cTn id="12" dur="2000" fill="hold"/>
                                        <p:tgtEl>
                                          <p:spTgt spid="3">
                                            <p:txEl>
                                              <p:pRg st="3" end="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Industrial revolution</a:t>
            </a:r>
          </a:p>
          <a:p>
            <a:r>
              <a:rPr lang="en-GB" dirty="0" smtClean="0"/>
              <a:t>Large scale organisations</a:t>
            </a:r>
          </a:p>
          <a:p>
            <a:r>
              <a:rPr lang="en-GB" dirty="0" smtClean="0"/>
              <a:t>Issues such as how they were run and organised needed consideration</a:t>
            </a:r>
          </a:p>
          <a:p>
            <a:r>
              <a:rPr lang="en-GB" dirty="0" smtClean="0"/>
              <a:t>Why?  </a:t>
            </a:r>
          </a:p>
          <a:p>
            <a:r>
              <a:rPr lang="en-GB" dirty="0" smtClean="0"/>
              <a:t>To improve performance</a:t>
            </a:r>
          </a:p>
          <a:p>
            <a:r>
              <a:rPr lang="en-GB" dirty="0" smtClean="0"/>
              <a:t>What can we do better/differently/more efficiently?</a:t>
            </a:r>
          </a:p>
          <a:p>
            <a:r>
              <a:rPr lang="en-GB" dirty="0" smtClean="0"/>
              <a:t>Can these be ‘designed in’ to an organisation?</a:t>
            </a:r>
          </a:p>
          <a:p>
            <a:endParaRPr lang="en-GB" dirty="0"/>
          </a:p>
        </p:txBody>
      </p:sp>
      <p:sp>
        <p:nvSpPr>
          <p:cNvPr id="2" name="Title 1"/>
          <p:cNvSpPr>
            <a:spLocks noGrp="1"/>
          </p:cNvSpPr>
          <p:nvPr>
            <p:ph type="title"/>
          </p:nvPr>
        </p:nvSpPr>
        <p:spPr/>
        <p:txBody>
          <a:bodyPr/>
          <a:lstStyle/>
          <a:p>
            <a:r>
              <a:rPr lang="en-GB" dirty="0" smtClean="0">
                <a:solidFill>
                  <a:schemeClr val="tx2"/>
                </a:solidFill>
              </a:rPr>
              <a:t>Where did ‘management’ begin?</a:t>
            </a:r>
            <a:endParaRPr lang="en-GB" dirty="0">
              <a:solidFill>
                <a:schemeClr val="tx2"/>
              </a:solidFill>
            </a:endParaRPr>
          </a:p>
        </p:txBody>
      </p:sp>
      <p:pic>
        <p:nvPicPr>
          <p:cNvPr id="1026" name="Picture 2" descr="C:\Documents and Settings\bus-ad1\Local Settings\Temporary Internet Files\Content.IE5\Z3G12HBK\MC900391386[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14070" y="5445224"/>
            <a:ext cx="1829930" cy="14127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xmlns:p14="http://schemas.microsoft.com/office/powerpoint/2010/main" spd="slow">
    <p:push dir="u"/>
    <p:sndAc>
      <p:stSnd>
        <p:snd r:embed="rId3" name="explode.wav"/>
      </p:stSnd>
    </p:sndAc>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5" name="Title 1"/>
          <p:cNvSpPr>
            <a:spLocks noGrp="1"/>
          </p:cNvSpPr>
          <p:nvPr>
            <p:ph type="title" idx="4294967295"/>
          </p:nvPr>
        </p:nvSpPr>
        <p:spPr>
          <a:xfrm>
            <a:off x="914400" y="260350"/>
            <a:ext cx="8229600" cy="1143000"/>
          </a:xfrm>
        </p:spPr>
        <p:txBody>
          <a:bodyPr/>
          <a:lstStyle/>
          <a:p>
            <a:pPr eaLnBrk="1" hangingPunct="1"/>
            <a:r>
              <a:rPr lang="en-GB" sz="3200" b="1" dirty="0" smtClean="0">
                <a:solidFill>
                  <a:schemeClr val="tx2"/>
                </a:solidFill>
              </a:rPr>
              <a:t>WHAT IS MANAGEMENT?</a:t>
            </a:r>
          </a:p>
        </p:txBody>
      </p:sp>
      <p:sp>
        <p:nvSpPr>
          <p:cNvPr id="16386" name="Content Placeholder 2"/>
          <p:cNvSpPr>
            <a:spLocks noGrp="1"/>
          </p:cNvSpPr>
          <p:nvPr>
            <p:ph idx="4294967295"/>
          </p:nvPr>
        </p:nvSpPr>
        <p:spPr>
          <a:xfrm>
            <a:off x="1500188" y="1773238"/>
            <a:ext cx="7643812" cy="4203700"/>
          </a:xfrm>
        </p:spPr>
        <p:txBody>
          <a:bodyPr>
            <a:normAutofit fontScale="92500" lnSpcReduction="10000"/>
          </a:bodyPr>
          <a:lstStyle/>
          <a:p>
            <a:pPr eaLnBrk="1" hangingPunct="1"/>
            <a:r>
              <a:rPr lang="en-GB" sz="2800" b="1" dirty="0" smtClean="0"/>
              <a:t>Management</a:t>
            </a:r>
            <a:r>
              <a:rPr lang="en-GB" sz="2800" dirty="0" smtClean="0"/>
              <a:t> – a process that involves planning, organising, leading (or deploying), and controlling resources in order to achieve goals </a:t>
            </a:r>
          </a:p>
          <a:p>
            <a:pPr marL="0" indent="0" eaLnBrk="1" hangingPunct="1">
              <a:buNone/>
            </a:pPr>
            <a:endParaRPr lang="en-GB" sz="2800" dirty="0" smtClean="0"/>
          </a:p>
          <a:p>
            <a:pPr eaLnBrk="1" hangingPunct="1"/>
            <a:r>
              <a:rPr lang="en-GB" sz="2800" b="1" dirty="0" smtClean="0"/>
              <a:t>People management</a:t>
            </a:r>
            <a:r>
              <a:rPr lang="en-GB" sz="2800" dirty="0" smtClean="0"/>
              <a:t> - the process of trying to achieve goals in organisations with and through people.</a:t>
            </a:r>
          </a:p>
          <a:p>
            <a:pPr eaLnBrk="1" hangingPunct="1"/>
            <a:endParaRPr lang="en-GB" sz="2800" dirty="0" smtClean="0"/>
          </a:p>
          <a:p>
            <a:pPr eaLnBrk="1" hangingPunct="1"/>
            <a:endParaRPr lang="en-GB" sz="2800" dirty="0" smtClean="0"/>
          </a:p>
          <a:p>
            <a:pPr eaLnBrk="1" hangingPunct="1">
              <a:buNone/>
            </a:pPr>
            <a:r>
              <a:rPr lang="en-GB" sz="1400" dirty="0" smtClean="0"/>
              <a:t>Martin &amp; </a:t>
            </a:r>
            <a:r>
              <a:rPr lang="en-GB" sz="1400" dirty="0" err="1" smtClean="0"/>
              <a:t>Fellenz</a:t>
            </a:r>
            <a:r>
              <a:rPr lang="en-GB" sz="1400" dirty="0" smtClean="0"/>
              <a:t> (2010)</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4581128"/>
            <a:ext cx="1828800" cy="1828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423863" y="1644650"/>
            <a:ext cx="8229600" cy="4191000"/>
          </a:xfrm>
        </p:spPr>
        <p:txBody>
          <a:bodyPr>
            <a:normAutofit lnSpcReduction="10000"/>
          </a:bodyPr>
          <a:lstStyle/>
          <a:p>
            <a:pPr>
              <a:buFontTx/>
              <a:buNone/>
            </a:pPr>
            <a:r>
              <a:rPr lang="en-GB" sz="2800" i="1" dirty="0" smtClean="0"/>
              <a:t>	‘</a:t>
            </a:r>
            <a:r>
              <a:rPr lang="en-GB" sz="2800" i="1" dirty="0"/>
              <a:t>Every managerial act rests on assumptions, generalizations and hypotheses – that is to</a:t>
            </a:r>
            <a:br>
              <a:rPr lang="en-GB" sz="2800" i="1" dirty="0"/>
            </a:br>
            <a:r>
              <a:rPr lang="en-GB" sz="2800" i="1" dirty="0"/>
              <a:t>say, on theory</a:t>
            </a:r>
            <a:r>
              <a:rPr lang="en-GB" sz="2800" i="1" dirty="0" smtClean="0"/>
              <a:t>.</a:t>
            </a:r>
          </a:p>
          <a:p>
            <a:pPr>
              <a:buFontTx/>
              <a:buNone/>
            </a:pPr>
            <a:r>
              <a:rPr lang="en-GB" sz="2800" i="1" dirty="0" smtClean="0"/>
              <a:t>	Our </a:t>
            </a:r>
            <a:r>
              <a:rPr lang="en-GB" sz="2800" i="1" dirty="0"/>
              <a:t>assumptions are frequently implicit, sometimes quite unconscious, often conflicting: nevertheless, they determine our predictions that if we do “a”, “b” will occur.  </a:t>
            </a:r>
            <a:endParaRPr lang="en-GB" sz="2800" i="1" dirty="0" smtClean="0"/>
          </a:p>
          <a:p>
            <a:pPr>
              <a:buFontTx/>
              <a:buNone/>
            </a:pPr>
            <a:r>
              <a:rPr lang="en-GB" sz="2800" i="1" dirty="0" smtClean="0"/>
              <a:t>	Theory </a:t>
            </a:r>
            <a:r>
              <a:rPr lang="en-GB" sz="2800" i="1" dirty="0"/>
              <a:t>and practice are inseparable.</a:t>
            </a:r>
            <a:r>
              <a:rPr lang="en-GB" sz="2800" dirty="0"/>
              <a:t>’</a:t>
            </a:r>
          </a:p>
          <a:p>
            <a:pPr>
              <a:buFontTx/>
              <a:buNone/>
            </a:pPr>
            <a:endParaRPr lang="en-GB" sz="2800" dirty="0"/>
          </a:p>
          <a:p>
            <a:pPr>
              <a:buFontTx/>
              <a:buNone/>
            </a:pPr>
            <a:r>
              <a:rPr lang="en-GB" sz="2000" dirty="0" smtClean="0"/>
              <a:t>McGregor (1987) </a:t>
            </a:r>
            <a:endParaRPr lang="en-GB" sz="2000" dirty="0"/>
          </a:p>
        </p:txBody>
      </p:sp>
      <p:sp>
        <p:nvSpPr>
          <p:cNvPr id="41986" name="Rectangle 2"/>
          <p:cNvSpPr>
            <a:spLocks noGrp="1" noChangeArrowheads="1"/>
          </p:cNvSpPr>
          <p:nvPr>
            <p:ph type="title"/>
          </p:nvPr>
        </p:nvSpPr>
        <p:spPr>
          <a:xfrm>
            <a:off x="468313" y="403225"/>
            <a:ext cx="8229600" cy="701675"/>
          </a:xfrm>
          <a:noFill/>
          <a:ln/>
        </p:spPr>
        <p:txBody>
          <a:bodyPr>
            <a:normAutofit fontScale="90000"/>
          </a:bodyPr>
          <a:lstStyle/>
          <a:p>
            <a:r>
              <a:rPr lang="en-GB" dirty="0">
                <a:solidFill>
                  <a:schemeClr val="tx2"/>
                </a:solidFill>
              </a:rPr>
              <a:t>Management theory</a:t>
            </a:r>
          </a:p>
        </p:txBody>
      </p:sp>
      <p:pic>
        <p:nvPicPr>
          <p:cNvPr id="2050" name="Picture 2" descr="C:\Documents and Settings\bus-ad1\Local Settings\Temporary Internet Files\Content.IE5\8G13O92Z\MP900400992[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19921" y="0"/>
            <a:ext cx="1824079" cy="228065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xmlns:p14="http://schemas.microsoft.com/office/powerpoint/2010/main">
    <p:sndAc>
      <p:stSnd>
        <p:snd r:embed="rId3" name="type.wav"/>
      </p:stSnd>
    </p:sndAc>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41987">
                                            <p:txEl>
                                              <p:pRg st="0" end="0"/>
                                            </p:txEl>
                                          </p:spTgt>
                                        </p:tgtEl>
                                        <p:attrNameLst>
                                          <p:attrName>style.visibility</p:attrName>
                                        </p:attrNameLst>
                                      </p:cBhvr>
                                      <p:to>
                                        <p:strVal val="visible"/>
                                      </p:to>
                                    </p:set>
                                    <p:anim calcmode="discrete" valueType="clr">
                                      <p:cBhvr override="childStyle">
                                        <p:cTn id="7" dur="80"/>
                                        <p:tgtEl>
                                          <p:spTgt spid="41987">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41987">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41987">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41987">
                                            <p:txEl>
                                              <p:pRg st="1" end="1"/>
                                            </p:txEl>
                                          </p:spTgt>
                                        </p:tgtEl>
                                        <p:attrNameLst>
                                          <p:attrName>style.visibility</p:attrName>
                                        </p:attrNameLst>
                                      </p:cBhvr>
                                      <p:to>
                                        <p:strVal val="visible"/>
                                      </p:to>
                                    </p:set>
                                    <p:anim calcmode="discrete" valueType="clr">
                                      <p:cBhvr override="childStyle">
                                        <p:cTn id="14" dur="80"/>
                                        <p:tgtEl>
                                          <p:spTgt spid="41987">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41987">
                                            <p:txEl>
                                              <p:pRg st="1" end="1"/>
                                            </p:txEl>
                                          </p:spTgt>
                                        </p:tgtEl>
                                        <p:attrNameLst>
                                          <p:attrName>fillcolor</p:attrName>
                                        </p:attrNameLst>
                                      </p:cBhvr>
                                      <p:tavLst>
                                        <p:tav tm="0">
                                          <p:val>
                                            <p:clrVal>
                                              <a:schemeClr val="accent2"/>
                                            </p:clrVal>
                                          </p:val>
                                        </p:tav>
                                        <p:tav tm="50000">
                                          <p:val>
                                            <p:clrVal>
                                              <a:schemeClr val="hlink"/>
                                            </p:clrVal>
                                          </p:val>
                                        </p:tav>
                                      </p:tavLst>
                                    </p:anim>
                                    <p:set>
                                      <p:cBhvr>
                                        <p:cTn id="16" dur="80"/>
                                        <p:tgtEl>
                                          <p:spTgt spid="41987">
                                            <p:txEl>
                                              <p:pRg st="1" end="1"/>
                                            </p:txEl>
                                          </p:spTgt>
                                        </p:tgtEl>
                                        <p:attrNameLst>
                                          <p:attrName>fill.type</p:attrName>
                                        </p:attrNameLst>
                                      </p:cBhvr>
                                      <p:to>
                                        <p:strVal val="solid"/>
                                      </p:to>
                                    </p:set>
                                  </p:childTnLst>
                                </p:cTn>
                              </p:par>
                            </p:childTnLst>
                          </p:cTn>
                        </p:par>
                      </p:childTnLst>
                    </p:cTn>
                  </p:par>
                  <p:par>
                    <p:cTn id="17" fill="hold">
                      <p:stCondLst>
                        <p:cond delay="indefinite"/>
                      </p:stCondLst>
                      <p:childTnLst>
                        <p:par>
                          <p:cTn id="18" fill="hold">
                            <p:stCondLst>
                              <p:cond delay="0"/>
                            </p:stCondLst>
                            <p:childTnLst>
                              <p:par>
                                <p:cTn id="19" presetID="27" presetClass="entr" presetSubtype="0" fill="hold" nodeType="clickEffect">
                                  <p:stCondLst>
                                    <p:cond delay="0"/>
                                  </p:stCondLst>
                                  <p:iterate type="lt">
                                    <p:tmPct val="50000"/>
                                  </p:iterate>
                                  <p:childTnLst>
                                    <p:set>
                                      <p:cBhvr>
                                        <p:cTn id="20" dur="1" fill="hold">
                                          <p:stCondLst>
                                            <p:cond delay="0"/>
                                          </p:stCondLst>
                                        </p:cTn>
                                        <p:tgtEl>
                                          <p:spTgt spid="41987">
                                            <p:txEl>
                                              <p:pRg st="2" end="2"/>
                                            </p:txEl>
                                          </p:spTgt>
                                        </p:tgtEl>
                                        <p:attrNameLst>
                                          <p:attrName>style.visibility</p:attrName>
                                        </p:attrNameLst>
                                      </p:cBhvr>
                                      <p:to>
                                        <p:strVal val="visible"/>
                                      </p:to>
                                    </p:set>
                                    <p:anim calcmode="discrete" valueType="clr">
                                      <p:cBhvr override="childStyle">
                                        <p:cTn id="21" dur="80"/>
                                        <p:tgtEl>
                                          <p:spTgt spid="41987">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2" dur="80"/>
                                        <p:tgtEl>
                                          <p:spTgt spid="41987">
                                            <p:txEl>
                                              <p:pRg st="2" end="2"/>
                                            </p:txEl>
                                          </p:spTgt>
                                        </p:tgtEl>
                                        <p:attrNameLst>
                                          <p:attrName>fillcolor</p:attrName>
                                        </p:attrNameLst>
                                      </p:cBhvr>
                                      <p:tavLst>
                                        <p:tav tm="0">
                                          <p:val>
                                            <p:clrVal>
                                              <a:schemeClr val="accent2"/>
                                            </p:clrVal>
                                          </p:val>
                                        </p:tav>
                                        <p:tav tm="50000">
                                          <p:val>
                                            <p:clrVal>
                                              <a:schemeClr val="hlink"/>
                                            </p:clrVal>
                                          </p:val>
                                        </p:tav>
                                      </p:tavLst>
                                    </p:anim>
                                    <p:set>
                                      <p:cBhvr>
                                        <p:cTn id="23" dur="80"/>
                                        <p:tgtEl>
                                          <p:spTgt spid="41987">
                                            <p:txEl>
                                              <p:pRg st="2" end="2"/>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246063"/>
            <a:ext cx="8229600" cy="1190625"/>
          </a:xfrm>
          <a:noFill/>
          <a:ln/>
        </p:spPr>
        <p:txBody>
          <a:bodyPr>
            <a:normAutofit/>
          </a:bodyPr>
          <a:lstStyle/>
          <a:p>
            <a:r>
              <a:rPr lang="en-GB" sz="3600" dirty="0">
                <a:solidFill>
                  <a:schemeClr val="tx2"/>
                </a:solidFill>
              </a:rPr>
              <a:t>Main approaches to organisation, </a:t>
            </a:r>
            <a:r>
              <a:rPr lang="en-GB" sz="3600" dirty="0" smtClean="0">
                <a:solidFill>
                  <a:schemeClr val="tx2"/>
                </a:solidFill>
              </a:rPr>
              <a:t/>
            </a:r>
            <a:br>
              <a:rPr lang="en-GB" sz="3600" dirty="0" smtClean="0">
                <a:solidFill>
                  <a:schemeClr val="tx2"/>
                </a:solidFill>
              </a:rPr>
            </a:br>
            <a:r>
              <a:rPr lang="en-GB" sz="3600" dirty="0" smtClean="0">
                <a:solidFill>
                  <a:schemeClr val="tx2"/>
                </a:solidFill>
              </a:rPr>
              <a:t>structure </a:t>
            </a:r>
            <a:r>
              <a:rPr lang="en-GB" sz="3600" dirty="0">
                <a:solidFill>
                  <a:schemeClr val="tx2"/>
                </a:solidFill>
              </a:rPr>
              <a:t>and management</a:t>
            </a:r>
          </a:p>
        </p:txBody>
      </p:sp>
      <p:sp>
        <p:nvSpPr>
          <p:cNvPr id="44036" name="Text Box 4"/>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a:t>Figure 2.1</a:t>
            </a:r>
            <a:r>
              <a:rPr lang="en-GB"/>
              <a:t>  Main approaches to organisation, structure and management</a:t>
            </a:r>
          </a:p>
        </p:txBody>
      </p:sp>
      <p:pic>
        <p:nvPicPr>
          <p:cNvPr id="44038" name="Picture 6" descr="F:\Powerpoint\pe_uk\PE105-Mullins\Final_Files\GIF\ch02\C02NF001.gif"/>
          <p:cNvPicPr>
            <a:picLocks noChangeAspect="1" noChangeArrowheads="1"/>
          </p:cNvPicPr>
          <p:nvPr/>
        </p:nvPicPr>
        <p:blipFill>
          <a:blip r:embed="rId3" cstate="print"/>
          <a:srcRect/>
          <a:stretch>
            <a:fillRect/>
          </a:stretch>
        </p:blipFill>
        <p:spPr bwMode="auto">
          <a:xfrm>
            <a:off x="398463" y="1846263"/>
            <a:ext cx="8347075" cy="3432175"/>
          </a:xfrm>
          <a:prstGeom prst="rect">
            <a:avLst/>
          </a:prstGeom>
          <a:noFill/>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4038"/>
                                        </p:tgtEl>
                                        <p:attrNameLst>
                                          <p:attrName>style.visibility</p:attrName>
                                        </p:attrNameLst>
                                      </p:cBhvr>
                                      <p:to>
                                        <p:strVal val="visible"/>
                                      </p:to>
                                    </p:set>
                                    <p:anim calcmode="lin" valueType="num">
                                      <p:cBhvr additive="base">
                                        <p:cTn id="7" dur="500" fill="hold"/>
                                        <p:tgtEl>
                                          <p:spTgt spid="44038"/>
                                        </p:tgtEl>
                                        <p:attrNameLst>
                                          <p:attrName>ppt_x</p:attrName>
                                        </p:attrNameLst>
                                      </p:cBhvr>
                                      <p:tavLst>
                                        <p:tav tm="0">
                                          <p:val>
                                            <p:strVal val="#ppt_x"/>
                                          </p:val>
                                        </p:tav>
                                        <p:tav tm="100000">
                                          <p:val>
                                            <p:strVal val="#ppt_x"/>
                                          </p:val>
                                        </p:tav>
                                      </p:tavLst>
                                    </p:anim>
                                    <p:anim calcmode="lin" valueType="num">
                                      <p:cBhvr additive="base">
                                        <p:cTn id="8" dur="500" fill="hold"/>
                                        <p:tgtEl>
                                          <p:spTgt spid="440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Rectangle 3"/>
          <p:cNvSpPr>
            <a:spLocks noGrp="1" noChangeArrowheads="1"/>
          </p:cNvSpPr>
          <p:nvPr>
            <p:ph idx="1"/>
          </p:nvPr>
        </p:nvSpPr>
        <p:spPr>
          <a:xfrm>
            <a:off x="412750" y="1633538"/>
            <a:ext cx="8121650" cy="4525962"/>
          </a:xfrm>
        </p:spPr>
        <p:txBody>
          <a:bodyPr/>
          <a:lstStyle/>
          <a:p>
            <a:pPr>
              <a:lnSpc>
                <a:spcPct val="90000"/>
              </a:lnSpc>
              <a:buFontTx/>
              <a:buNone/>
            </a:pPr>
            <a:endParaRPr lang="en-GB" dirty="0" smtClean="0"/>
          </a:p>
          <a:p>
            <a:pPr>
              <a:lnSpc>
                <a:spcPct val="90000"/>
              </a:lnSpc>
              <a:buFontTx/>
              <a:buNone/>
            </a:pPr>
            <a:r>
              <a:rPr lang="en-GB" dirty="0" smtClean="0"/>
              <a:t>The </a:t>
            </a:r>
            <a:r>
              <a:rPr lang="en-GB" dirty="0"/>
              <a:t>organisation is considered in terms of:</a:t>
            </a:r>
          </a:p>
          <a:p>
            <a:pPr lvl="1">
              <a:lnSpc>
                <a:spcPct val="90000"/>
              </a:lnSpc>
            </a:pPr>
            <a:r>
              <a:rPr lang="en-GB" dirty="0"/>
              <a:t>Purpose</a:t>
            </a:r>
          </a:p>
          <a:p>
            <a:pPr lvl="1">
              <a:lnSpc>
                <a:spcPct val="90000"/>
              </a:lnSpc>
            </a:pPr>
            <a:r>
              <a:rPr lang="en-GB" dirty="0"/>
              <a:t>Formal structure</a:t>
            </a:r>
          </a:p>
          <a:p>
            <a:pPr lvl="1">
              <a:lnSpc>
                <a:spcPct val="90000"/>
              </a:lnSpc>
            </a:pPr>
            <a:r>
              <a:rPr lang="en-GB" dirty="0"/>
              <a:t>Planning of work</a:t>
            </a:r>
          </a:p>
          <a:p>
            <a:pPr lvl="1">
              <a:lnSpc>
                <a:spcPct val="90000"/>
              </a:lnSpc>
            </a:pPr>
            <a:r>
              <a:rPr lang="en-GB" dirty="0"/>
              <a:t>Technical requirements</a:t>
            </a:r>
          </a:p>
          <a:p>
            <a:pPr lvl="1">
              <a:lnSpc>
                <a:spcPct val="90000"/>
              </a:lnSpc>
            </a:pPr>
            <a:r>
              <a:rPr lang="en-GB" dirty="0"/>
              <a:t>Principles of management</a:t>
            </a:r>
          </a:p>
          <a:p>
            <a:pPr lvl="1">
              <a:lnSpc>
                <a:spcPct val="90000"/>
              </a:lnSpc>
            </a:pPr>
            <a:r>
              <a:rPr lang="en-GB" dirty="0"/>
              <a:t>Rational and logical behaviour </a:t>
            </a:r>
          </a:p>
          <a:p>
            <a:pPr>
              <a:lnSpc>
                <a:spcPct val="90000"/>
              </a:lnSpc>
              <a:buFontTx/>
              <a:buNone/>
            </a:pPr>
            <a:r>
              <a:rPr lang="en-GB" dirty="0"/>
              <a:t>In order to find:</a:t>
            </a:r>
          </a:p>
          <a:p>
            <a:pPr lvl="1">
              <a:lnSpc>
                <a:spcPct val="90000"/>
              </a:lnSpc>
            </a:pPr>
            <a:r>
              <a:rPr lang="en-GB" dirty="0"/>
              <a:t>The most effective structure</a:t>
            </a:r>
          </a:p>
        </p:txBody>
      </p:sp>
      <p:sp>
        <p:nvSpPr>
          <p:cNvPr id="45058" name="Rectangle 2"/>
          <p:cNvSpPr>
            <a:spLocks noGrp="1" noChangeArrowheads="1"/>
          </p:cNvSpPr>
          <p:nvPr>
            <p:ph type="title"/>
          </p:nvPr>
        </p:nvSpPr>
        <p:spPr>
          <a:xfrm>
            <a:off x="688490" y="570156"/>
            <a:ext cx="7756263" cy="698604"/>
          </a:xfrm>
        </p:spPr>
        <p:txBody>
          <a:bodyPr/>
          <a:lstStyle/>
          <a:p>
            <a:r>
              <a:rPr lang="en-GB" dirty="0" smtClean="0">
                <a:solidFill>
                  <a:schemeClr val="tx2"/>
                </a:solidFill>
              </a:rPr>
              <a:t>1: The Classical </a:t>
            </a:r>
            <a:r>
              <a:rPr lang="en-GB" dirty="0">
                <a:solidFill>
                  <a:schemeClr val="tx2"/>
                </a:solidFill>
              </a:rPr>
              <a:t>approach</a:t>
            </a:r>
          </a:p>
        </p:txBody>
      </p:sp>
      <p:pic>
        <p:nvPicPr>
          <p:cNvPr id="5122" name="Picture 2" descr="C:\Documents and Settings\bus-ad1\Local Settings\Temporary Internet Files\Content.IE5\TT2KBKDW\MC900383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6176" y="3212976"/>
            <a:ext cx="2509561" cy="255829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5059">
                                            <p:txEl>
                                              <p:pRg st="1" end="1"/>
                                            </p:txEl>
                                          </p:spTgt>
                                        </p:tgtEl>
                                        <p:attrNameLst>
                                          <p:attrName>style.visibility</p:attrName>
                                        </p:attrNameLst>
                                      </p:cBhvr>
                                      <p:to>
                                        <p:strVal val="visible"/>
                                      </p:to>
                                    </p:set>
                                    <p:anim calcmode="lin" valueType="num">
                                      <p:cBhvr additive="base">
                                        <p:cTn id="7" dur="500" fill="hold"/>
                                        <p:tgtEl>
                                          <p:spTgt spid="4505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5059">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5059">
                                            <p:txEl>
                                              <p:pRg st="2" end="2"/>
                                            </p:txEl>
                                          </p:spTgt>
                                        </p:tgtEl>
                                        <p:attrNameLst>
                                          <p:attrName>style.visibility</p:attrName>
                                        </p:attrNameLst>
                                      </p:cBhvr>
                                      <p:to>
                                        <p:strVal val="visible"/>
                                      </p:to>
                                    </p:set>
                                    <p:anim calcmode="lin" valueType="num">
                                      <p:cBhvr additive="base">
                                        <p:cTn id="11" dur="500" fill="hold"/>
                                        <p:tgtEl>
                                          <p:spTgt spid="45059">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5059">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45059">
                                            <p:txEl>
                                              <p:pRg st="3" end="3"/>
                                            </p:txEl>
                                          </p:spTgt>
                                        </p:tgtEl>
                                        <p:attrNameLst>
                                          <p:attrName>style.visibility</p:attrName>
                                        </p:attrNameLst>
                                      </p:cBhvr>
                                      <p:to>
                                        <p:strVal val="visible"/>
                                      </p:to>
                                    </p:set>
                                    <p:anim calcmode="lin" valueType="num">
                                      <p:cBhvr additive="base">
                                        <p:cTn id="15" dur="500" fill="hold"/>
                                        <p:tgtEl>
                                          <p:spTgt spid="45059">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5059">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45059">
                                            <p:txEl>
                                              <p:pRg st="4" end="4"/>
                                            </p:txEl>
                                          </p:spTgt>
                                        </p:tgtEl>
                                        <p:attrNameLst>
                                          <p:attrName>style.visibility</p:attrName>
                                        </p:attrNameLst>
                                      </p:cBhvr>
                                      <p:to>
                                        <p:strVal val="visible"/>
                                      </p:to>
                                    </p:set>
                                    <p:anim calcmode="lin" valueType="num">
                                      <p:cBhvr additive="base">
                                        <p:cTn id="19" dur="500" fill="hold"/>
                                        <p:tgtEl>
                                          <p:spTgt spid="4505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5059">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45059">
                                            <p:txEl>
                                              <p:pRg st="5" end="5"/>
                                            </p:txEl>
                                          </p:spTgt>
                                        </p:tgtEl>
                                        <p:attrNameLst>
                                          <p:attrName>style.visibility</p:attrName>
                                        </p:attrNameLst>
                                      </p:cBhvr>
                                      <p:to>
                                        <p:strVal val="visible"/>
                                      </p:to>
                                    </p:set>
                                    <p:anim calcmode="lin" valueType="num">
                                      <p:cBhvr additive="base">
                                        <p:cTn id="23" dur="500" fill="hold"/>
                                        <p:tgtEl>
                                          <p:spTgt spid="45059">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5059">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5059">
                                            <p:txEl>
                                              <p:pRg st="6" end="6"/>
                                            </p:txEl>
                                          </p:spTgt>
                                        </p:tgtEl>
                                        <p:attrNameLst>
                                          <p:attrName>style.visibility</p:attrName>
                                        </p:attrNameLst>
                                      </p:cBhvr>
                                      <p:to>
                                        <p:strVal val="visible"/>
                                      </p:to>
                                    </p:set>
                                    <p:anim calcmode="lin" valueType="num">
                                      <p:cBhvr additive="base">
                                        <p:cTn id="27" dur="500" fill="hold"/>
                                        <p:tgtEl>
                                          <p:spTgt spid="45059">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5059">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45059">
                                            <p:txEl>
                                              <p:pRg st="7" end="7"/>
                                            </p:txEl>
                                          </p:spTgt>
                                        </p:tgtEl>
                                        <p:attrNameLst>
                                          <p:attrName>style.visibility</p:attrName>
                                        </p:attrNameLst>
                                      </p:cBhvr>
                                      <p:to>
                                        <p:strVal val="visible"/>
                                      </p:to>
                                    </p:set>
                                    <p:anim calcmode="lin" valueType="num">
                                      <p:cBhvr additive="base">
                                        <p:cTn id="31" dur="500" fill="hold"/>
                                        <p:tgtEl>
                                          <p:spTgt spid="45059">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5059">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45059">
                                            <p:txEl>
                                              <p:pRg st="8" end="8"/>
                                            </p:txEl>
                                          </p:spTgt>
                                        </p:tgtEl>
                                        <p:attrNameLst>
                                          <p:attrName>style.visibility</p:attrName>
                                        </p:attrNameLst>
                                      </p:cBhvr>
                                      <p:to>
                                        <p:strVal val="visible"/>
                                      </p:to>
                                    </p:set>
                                    <p:anim calcmode="lin" valueType="num">
                                      <p:cBhvr additive="base">
                                        <p:cTn id="35" dur="500" fill="hold"/>
                                        <p:tgtEl>
                                          <p:spTgt spid="45059">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5059">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45059">
                                            <p:txEl>
                                              <p:pRg st="9" end="9"/>
                                            </p:txEl>
                                          </p:spTgt>
                                        </p:tgtEl>
                                        <p:attrNameLst>
                                          <p:attrName>style.visibility</p:attrName>
                                        </p:attrNameLst>
                                      </p:cBhvr>
                                      <p:to>
                                        <p:strVal val="visible"/>
                                      </p:to>
                                    </p:set>
                                    <p:anim calcmode="lin" valueType="num">
                                      <p:cBhvr additive="base">
                                        <p:cTn id="39" dur="500" fill="hold"/>
                                        <p:tgtEl>
                                          <p:spTgt spid="45059">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5059">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allAtOnce"/>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3"/>
          <p:cNvSpPr>
            <a:spLocks noGrp="1" noChangeArrowheads="1"/>
          </p:cNvSpPr>
          <p:nvPr>
            <p:ph idx="1"/>
          </p:nvPr>
        </p:nvSpPr>
        <p:spPr>
          <a:xfrm>
            <a:off x="446088" y="1340768"/>
            <a:ext cx="8229600" cy="4829845"/>
          </a:xfrm>
        </p:spPr>
        <p:txBody>
          <a:bodyPr>
            <a:normAutofit fontScale="92500"/>
          </a:bodyPr>
          <a:lstStyle/>
          <a:p>
            <a:endParaRPr lang="en-GB" sz="2800" dirty="0" smtClean="0"/>
          </a:p>
          <a:p>
            <a:r>
              <a:rPr lang="en-GB" sz="2800" dirty="0" smtClean="0"/>
              <a:t>Co</a:t>
            </a:r>
            <a:r>
              <a:rPr lang="en-GB" sz="2800" dirty="0" smtClean="0"/>
              <a:t>-ordination</a:t>
            </a:r>
            <a:endParaRPr lang="en-GB" sz="2800" dirty="0"/>
          </a:p>
          <a:p>
            <a:pPr lvl="1"/>
            <a:r>
              <a:rPr lang="en-GB" sz="2400" dirty="0"/>
              <a:t>The need for unity of action, authority and discipline</a:t>
            </a:r>
          </a:p>
          <a:p>
            <a:r>
              <a:rPr lang="en-GB" sz="2800" dirty="0"/>
              <a:t>The scalar principle</a:t>
            </a:r>
          </a:p>
          <a:p>
            <a:pPr lvl="1"/>
            <a:r>
              <a:rPr lang="en-GB" sz="2400" dirty="0"/>
              <a:t>The need for hierarchy, grading of duties and delegation</a:t>
            </a:r>
          </a:p>
          <a:p>
            <a:r>
              <a:rPr lang="en-GB" sz="2800" dirty="0" smtClean="0"/>
              <a:t>Function</a:t>
            </a:r>
            <a:endParaRPr lang="en-GB" sz="2800" dirty="0"/>
          </a:p>
          <a:p>
            <a:pPr lvl="1"/>
            <a:r>
              <a:rPr lang="en-GB" sz="2400" dirty="0"/>
              <a:t>Specialisation and the distinction between different types of </a:t>
            </a:r>
            <a:r>
              <a:rPr lang="en-GB" sz="2400" dirty="0" smtClean="0"/>
              <a:t>duty</a:t>
            </a:r>
          </a:p>
          <a:p>
            <a:pPr lvl="1">
              <a:buNone/>
            </a:pPr>
            <a:endParaRPr lang="en-GB" sz="2400" dirty="0" smtClean="0"/>
          </a:p>
          <a:p>
            <a:pPr lvl="1">
              <a:buNone/>
            </a:pPr>
            <a:r>
              <a:rPr lang="en-GB" sz="2400" dirty="0" smtClean="0"/>
              <a:t>	All about structure and efficiency achieved through rules and procedures</a:t>
            </a:r>
            <a:endParaRPr lang="en-GB" sz="2400" dirty="0"/>
          </a:p>
          <a:p>
            <a:pPr lvl="1"/>
            <a:endParaRPr lang="en-GB" sz="2400" dirty="0"/>
          </a:p>
          <a:p>
            <a:pPr lvl="1">
              <a:buFontTx/>
              <a:buNone/>
            </a:pPr>
            <a:endParaRPr lang="en-GB" sz="2400" dirty="0"/>
          </a:p>
        </p:txBody>
      </p:sp>
      <p:sp>
        <p:nvSpPr>
          <p:cNvPr id="46082" name="Rectangle 2"/>
          <p:cNvSpPr>
            <a:spLocks noGrp="1" noChangeArrowheads="1"/>
          </p:cNvSpPr>
          <p:nvPr>
            <p:ph type="title"/>
          </p:nvPr>
        </p:nvSpPr>
        <p:spPr>
          <a:xfrm>
            <a:off x="288925" y="403225"/>
            <a:ext cx="8572500" cy="701675"/>
          </a:xfrm>
        </p:spPr>
        <p:txBody>
          <a:bodyPr>
            <a:normAutofit fontScale="90000"/>
          </a:bodyPr>
          <a:lstStyle/>
          <a:p>
            <a:pPr algn="l"/>
            <a:r>
              <a:rPr lang="en-GB" dirty="0">
                <a:solidFill>
                  <a:schemeClr val="tx2"/>
                </a:solidFill>
              </a:rPr>
              <a:t>Principles of the classical approach</a:t>
            </a:r>
          </a:p>
        </p:txBody>
      </p:sp>
      <p:pic>
        <p:nvPicPr>
          <p:cNvPr id="6146" name="Picture 2" descr="C:\Documents and Settings\bus-ad1\Local Settings\Temporary Internet Files\Content.IE5\8G13O92Z\MC900441974[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20272" y="5733256"/>
            <a:ext cx="1828800" cy="73114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608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608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608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608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608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608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608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3"/>
          <p:cNvSpPr>
            <a:spLocks noGrp="1" noChangeArrowheads="1"/>
          </p:cNvSpPr>
          <p:nvPr>
            <p:ph idx="1"/>
          </p:nvPr>
        </p:nvSpPr>
        <p:spPr>
          <a:xfrm>
            <a:off x="434975" y="1719263"/>
            <a:ext cx="8229600" cy="2260600"/>
          </a:xfrm>
        </p:spPr>
        <p:txBody>
          <a:bodyPr>
            <a:normAutofit lnSpcReduction="10000"/>
          </a:bodyPr>
          <a:lstStyle/>
          <a:p>
            <a:pPr>
              <a:lnSpc>
                <a:spcPct val="90000"/>
              </a:lnSpc>
              <a:buFontTx/>
              <a:buNone/>
            </a:pPr>
            <a:endParaRPr lang="en-GB" sz="2400" dirty="0" smtClean="0"/>
          </a:p>
          <a:p>
            <a:pPr>
              <a:lnSpc>
                <a:spcPct val="90000"/>
              </a:lnSpc>
              <a:buFontTx/>
              <a:buNone/>
            </a:pPr>
            <a:r>
              <a:rPr lang="en-GB" sz="2400" dirty="0" smtClean="0"/>
              <a:t>Common </a:t>
            </a:r>
            <a:r>
              <a:rPr lang="en-GB" sz="2400" dirty="0"/>
              <a:t>principles can be applied to all organisations, taking into account:</a:t>
            </a:r>
          </a:p>
          <a:p>
            <a:pPr>
              <a:lnSpc>
                <a:spcPct val="90000"/>
              </a:lnSpc>
            </a:pPr>
            <a:r>
              <a:rPr lang="en-GB" sz="2400" dirty="0"/>
              <a:t>The particular </a:t>
            </a:r>
            <a:r>
              <a:rPr lang="en-GB" sz="2400" dirty="0" smtClean="0"/>
              <a:t>situation </a:t>
            </a:r>
            <a:r>
              <a:rPr lang="en-GB" sz="2400" dirty="0"/>
              <a:t>of each organisation</a:t>
            </a:r>
          </a:p>
          <a:p>
            <a:pPr>
              <a:lnSpc>
                <a:spcPct val="90000"/>
              </a:lnSpc>
            </a:pPr>
            <a:r>
              <a:rPr lang="en-GB" sz="2400" dirty="0"/>
              <a:t>The social and psychological factors relating to members of the organisation</a:t>
            </a:r>
          </a:p>
        </p:txBody>
      </p:sp>
      <p:sp>
        <p:nvSpPr>
          <p:cNvPr id="47106" name="Rectangle 2"/>
          <p:cNvSpPr>
            <a:spLocks noGrp="1" noChangeArrowheads="1"/>
          </p:cNvSpPr>
          <p:nvPr>
            <p:ph type="title"/>
          </p:nvPr>
        </p:nvSpPr>
        <p:spPr/>
        <p:txBody>
          <a:bodyPr>
            <a:normAutofit fontScale="90000"/>
          </a:bodyPr>
          <a:lstStyle/>
          <a:p>
            <a:r>
              <a:rPr lang="en-GB" dirty="0" smtClean="0">
                <a:solidFill>
                  <a:schemeClr val="tx2"/>
                </a:solidFill>
              </a:rPr>
              <a:t>Classical approach: </a:t>
            </a:r>
            <a:br>
              <a:rPr lang="en-GB" dirty="0" smtClean="0">
                <a:solidFill>
                  <a:schemeClr val="tx2"/>
                </a:solidFill>
              </a:rPr>
            </a:br>
            <a:r>
              <a:rPr lang="en-GB" dirty="0" smtClean="0">
                <a:solidFill>
                  <a:schemeClr val="tx2"/>
                </a:solidFill>
              </a:rPr>
              <a:t>2 main sub-groups</a:t>
            </a:r>
            <a:endParaRPr lang="en-GB" dirty="0">
              <a:solidFill>
                <a:schemeClr val="tx2"/>
              </a:solidFill>
            </a:endParaRPr>
          </a:p>
        </p:txBody>
      </p:sp>
      <p:sp>
        <p:nvSpPr>
          <p:cNvPr id="47108" name="Text Box 4"/>
          <p:cNvSpPr txBox="1">
            <a:spLocks noChangeArrowheads="1"/>
          </p:cNvSpPr>
          <p:nvPr/>
        </p:nvSpPr>
        <p:spPr bwMode="auto">
          <a:xfrm>
            <a:off x="1120775" y="4481513"/>
            <a:ext cx="2290763" cy="1555750"/>
          </a:xfrm>
          <a:prstGeom prst="rect">
            <a:avLst/>
          </a:prstGeom>
          <a:noFill/>
          <a:ln w="9525">
            <a:noFill/>
            <a:miter lim="800000"/>
            <a:headEnd/>
            <a:tailEnd/>
          </a:ln>
          <a:effectLst/>
        </p:spPr>
        <p:txBody>
          <a:bodyPr>
            <a:spAutoFit/>
          </a:bodyPr>
          <a:lstStyle/>
          <a:p>
            <a:r>
              <a:rPr lang="en-GB" sz="2800" dirty="0">
                <a:solidFill>
                  <a:schemeClr val="tx2"/>
                </a:solidFill>
              </a:rPr>
              <a:t>Scientific Management</a:t>
            </a:r>
          </a:p>
          <a:p>
            <a:endParaRPr lang="en-GB" sz="2000" dirty="0"/>
          </a:p>
          <a:p>
            <a:r>
              <a:rPr lang="en-GB" sz="2000" dirty="0" err="1"/>
              <a:t>F.W.Taylor</a:t>
            </a:r>
            <a:endParaRPr lang="en-GB" sz="2000" dirty="0"/>
          </a:p>
        </p:txBody>
      </p:sp>
      <p:sp>
        <p:nvSpPr>
          <p:cNvPr id="47109" name="Text Box 5"/>
          <p:cNvSpPr txBox="1">
            <a:spLocks noChangeArrowheads="1"/>
          </p:cNvSpPr>
          <p:nvPr/>
        </p:nvSpPr>
        <p:spPr bwMode="auto">
          <a:xfrm>
            <a:off x="5699125" y="4635500"/>
            <a:ext cx="2303463" cy="1250950"/>
          </a:xfrm>
          <a:prstGeom prst="rect">
            <a:avLst/>
          </a:prstGeom>
          <a:noFill/>
          <a:ln w="9525">
            <a:noFill/>
            <a:miter lim="800000"/>
            <a:headEnd/>
            <a:tailEnd/>
          </a:ln>
          <a:effectLst/>
        </p:spPr>
        <p:txBody>
          <a:bodyPr>
            <a:spAutoFit/>
          </a:bodyPr>
          <a:lstStyle/>
          <a:p>
            <a:r>
              <a:rPr lang="en-GB" sz="2800" dirty="0">
                <a:solidFill>
                  <a:schemeClr val="tx2"/>
                </a:solidFill>
              </a:rPr>
              <a:t>Bureaucracy</a:t>
            </a:r>
          </a:p>
          <a:p>
            <a:endParaRPr lang="en-GB" sz="2800" dirty="0"/>
          </a:p>
          <a:p>
            <a:r>
              <a:rPr lang="en-GB" sz="2000" dirty="0"/>
              <a:t>Max Weber</a:t>
            </a:r>
          </a:p>
        </p:txBody>
      </p:sp>
      <p:sp>
        <p:nvSpPr>
          <p:cNvPr id="47110" name="Rectangle 6"/>
          <p:cNvSpPr>
            <a:spLocks noChangeArrowheads="1"/>
          </p:cNvSpPr>
          <p:nvPr/>
        </p:nvSpPr>
        <p:spPr bwMode="auto">
          <a:xfrm>
            <a:off x="755650" y="4270375"/>
            <a:ext cx="3024188" cy="2016125"/>
          </a:xfrm>
          <a:prstGeom prst="rect">
            <a:avLst/>
          </a:prstGeom>
          <a:noFill/>
          <a:ln w="9525">
            <a:solidFill>
              <a:schemeClr val="tx1"/>
            </a:solidFill>
            <a:miter lim="800000"/>
            <a:headEnd/>
            <a:tailEnd/>
          </a:ln>
          <a:effectLst/>
        </p:spPr>
        <p:txBody>
          <a:bodyPr wrap="none" anchor="ctr"/>
          <a:lstStyle/>
          <a:p>
            <a:endParaRPr lang="en-US"/>
          </a:p>
        </p:txBody>
      </p:sp>
      <p:sp>
        <p:nvSpPr>
          <p:cNvPr id="47111" name="Rectangle 7"/>
          <p:cNvSpPr>
            <a:spLocks noChangeArrowheads="1"/>
          </p:cNvSpPr>
          <p:nvPr/>
        </p:nvSpPr>
        <p:spPr bwMode="auto">
          <a:xfrm>
            <a:off x="5353050" y="4270375"/>
            <a:ext cx="3024188" cy="2016125"/>
          </a:xfrm>
          <a:prstGeom prst="rect">
            <a:avLst/>
          </a:prstGeom>
          <a:noFill/>
          <a:ln w="9525">
            <a:solidFill>
              <a:schemeClr val="tx1"/>
            </a:solidFill>
            <a:miter lim="800000"/>
            <a:headEnd/>
            <a:tailEnd/>
          </a:ln>
          <a:effectLst/>
        </p:spPr>
        <p:txBody>
          <a:bodyPr wrap="none" anchor="ctr"/>
          <a:lstStyle/>
          <a:p>
            <a:endParaRPr lang="en-US"/>
          </a:p>
        </p:txBody>
      </p:sp>
      <p:sp>
        <p:nvSpPr>
          <p:cNvPr id="47112" name="Line 8"/>
          <p:cNvSpPr>
            <a:spLocks noChangeShapeType="1"/>
          </p:cNvSpPr>
          <p:nvPr/>
        </p:nvSpPr>
        <p:spPr bwMode="auto">
          <a:xfrm flipH="1">
            <a:off x="3841750" y="3729038"/>
            <a:ext cx="687388" cy="773112"/>
          </a:xfrm>
          <a:prstGeom prst="line">
            <a:avLst/>
          </a:prstGeom>
          <a:noFill/>
          <a:ln w="9525">
            <a:solidFill>
              <a:schemeClr val="tx1"/>
            </a:solidFill>
            <a:round/>
            <a:headEnd/>
            <a:tailEnd type="triangle" w="med" len="med"/>
          </a:ln>
          <a:effectLst/>
        </p:spPr>
        <p:txBody>
          <a:bodyPr/>
          <a:lstStyle/>
          <a:p>
            <a:endParaRPr lang="en-US"/>
          </a:p>
        </p:txBody>
      </p:sp>
      <p:sp>
        <p:nvSpPr>
          <p:cNvPr id="47113" name="Line 9"/>
          <p:cNvSpPr>
            <a:spLocks noChangeShapeType="1"/>
          </p:cNvSpPr>
          <p:nvPr/>
        </p:nvSpPr>
        <p:spPr bwMode="auto">
          <a:xfrm>
            <a:off x="4606925" y="3736975"/>
            <a:ext cx="625475" cy="771525"/>
          </a:xfrm>
          <a:prstGeom prst="line">
            <a:avLst/>
          </a:prstGeom>
          <a:noFill/>
          <a:ln w="9525">
            <a:solidFill>
              <a:schemeClr val="tx1"/>
            </a:solidFill>
            <a:round/>
            <a:headEnd/>
            <a:tailEnd type="triangle" w="med" len="med"/>
          </a:ln>
          <a:effectLst/>
        </p:spPr>
        <p:txBody>
          <a:bodyPr/>
          <a:lstStyle/>
          <a:p>
            <a:endParaRPr lang="en-US"/>
          </a:p>
        </p:txBody>
      </p:sp>
      <p:pic>
        <p:nvPicPr>
          <p:cNvPr id="10" name="Picture 9" descr="taylor.jpg"/>
          <p:cNvPicPr>
            <a:picLocks noChangeAspect="1"/>
          </p:cNvPicPr>
          <p:nvPr/>
        </p:nvPicPr>
        <p:blipFill>
          <a:blip r:embed="rId3"/>
          <a:stretch>
            <a:fillRect/>
          </a:stretch>
        </p:blipFill>
        <p:spPr>
          <a:xfrm>
            <a:off x="3286116" y="4857760"/>
            <a:ext cx="981070" cy="1554280"/>
          </a:xfrm>
          <a:prstGeom prst="rect">
            <a:avLst/>
          </a:prstGeom>
        </p:spPr>
      </p:pic>
      <p:pic>
        <p:nvPicPr>
          <p:cNvPr id="5122" name="Picture 2" descr="C:\Documents and Settings\bus-ad1\Local Settings\Temporary Internet Files\Content.IE5\R6GKA3P0\MC900234326[1].wmf"/>
          <p:cNvPicPr>
            <a:picLocks noChangeAspect="1" noChangeArrowheads="1"/>
          </p:cNvPicPr>
          <p:nvPr/>
        </p:nvPicPr>
        <p:blipFill>
          <a:blip r:embed="rId4"/>
          <a:srcRect/>
          <a:stretch>
            <a:fillRect/>
          </a:stretch>
        </p:blipFill>
        <p:spPr bwMode="auto">
          <a:xfrm>
            <a:off x="7455776" y="5286388"/>
            <a:ext cx="1688224" cy="1196323"/>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3"/>
          <p:cNvSpPr>
            <a:spLocks noGrp="1" noChangeArrowheads="1"/>
          </p:cNvSpPr>
          <p:nvPr>
            <p:ph idx="1"/>
          </p:nvPr>
        </p:nvSpPr>
        <p:spPr>
          <a:xfrm>
            <a:off x="423863" y="1581150"/>
            <a:ext cx="8229600" cy="4525963"/>
          </a:xfrm>
        </p:spPr>
        <p:txBody>
          <a:bodyPr/>
          <a:lstStyle/>
          <a:p>
            <a:pPr>
              <a:buFontTx/>
              <a:buNone/>
            </a:pPr>
            <a:endParaRPr lang="en-GB" dirty="0" smtClean="0"/>
          </a:p>
          <a:p>
            <a:pPr>
              <a:buFontTx/>
              <a:buNone/>
            </a:pPr>
            <a:endParaRPr lang="en-GB" dirty="0"/>
          </a:p>
          <a:p>
            <a:pPr>
              <a:buFontTx/>
              <a:buNone/>
            </a:pPr>
            <a:r>
              <a:rPr lang="en-GB" dirty="0" smtClean="0"/>
              <a:t>F.W</a:t>
            </a:r>
            <a:r>
              <a:rPr lang="en-GB" dirty="0"/>
              <a:t>. Taylor, 1856–1917</a:t>
            </a:r>
          </a:p>
          <a:p>
            <a:r>
              <a:rPr lang="en-GB" dirty="0"/>
              <a:t>Belief in the possibility of a ‘best way’ to undertake a job</a:t>
            </a:r>
          </a:p>
          <a:p>
            <a:r>
              <a:rPr lang="en-GB" dirty="0"/>
              <a:t>Analysis of work into discrete tasks</a:t>
            </a:r>
          </a:p>
          <a:p>
            <a:r>
              <a:rPr lang="en-GB" dirty="0"/>
              <a:t>Identification of the ‘one best way’</a:t>
            </a:r>
          </a:p>
          <a:p>
            <a:r>
              <a:rPr lang="en-GB" dirty="0"/>
              <a:t>Use of the ‘rational-economic’ concept of </a:t>
            </a:r>
            <a:r>
              <a:rPr lang="en-GB" dirty="0" smtClean="0"/>
              <a:t>motivation</a:t>
            </a:r>
          </a:p>
          <a:p>
            <a:pPr>
              <a:buNone/>
            </a:pPr>
            <a:endParaRPr lang="en-GB" dirty="0" smtClean="0"/>
          </a:p>
        </p:txBody>
      </p:sp>
      <p:sp>
        <p:nvSpPr>
          <p:cNvPr id="48130" name="Rectangle 2"/>
          <p:cNvSpPr>
            <a:spLocks noGrp="1" noChangeArrowheads="1"/>
          </p:cNvSpPr>
          <p:nvPr>
            <p:ph type="title"/>
          </p:nvPr>
        </p:nvSpPr>
        <p:spPr/>
        <p:txBody>
          <a:bodyPr/>
          <a:lstStyle/>
          <a:p>
            <a:r>
              <a:rPr lang="en-GB" dirty="0">
                <a:solidFill>
                  <a:schemeClr val="tx2"/>
                </a:solidFill>
              </a:rPr>
              <a:t>Scientific management</a:t>
            </a:r>
          </a:p>
        </p:txBody>
      </p:sp>
      <p:pic>
        <p:nvPicPr>
          <p:cNvPr id="4" name="Picture 3" descr="taylor.jpg"/>
          <p:cNvPicPr>
            <a:picLocks noChangeAspect="1"/>
          </p:cNvPicPr>
          <p:nvPr/>
        </p:nvPicPr>
        <p:blipFill>
          <a:blip r:embed="rId3"/>
          <a:stretch>
            <a:fillRect/>
          </a:stretch>
        </p:blipFill>
        <p:spPr>
          <a:xfrm>
            <a:off x="7565793" y="4653136"/>
            <a:ext cx="1578207" cy="1872208"/>
          </a:xfrm>
          <a:prstGeom prst="rect">
            <a:avLst/>
          </a:prstGeom>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8131">
                                            <p:txEl>
                                              <p:pRg st="2" end="2"/>
                                            </p:txEl>
                                          </p:spTgt>
                                        </p:tgtEl>
                                        <p:attrNameLst>
                                          <p:attrName>style.visibility</p:attrName>
                                        </p:attrNameLst>
                                      </p:cBhvr>
                                      <p:to>
                                        <p:strVal val="visible"/>
                                      </p:to>
                                    </p:set>
                                    <p:animEffect transition="in" filter="wipe(down)">
                                      <p:cBhvr>
                                        <p:cTn id="7" dur="500"/>
                                        <p:tgtEl>
                                          <p:spTgt spid="48131">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8131">
                                            <p:txEl>
                                              <p:pRg st="3" end="3"/>
                                            </p:txEl>
                                          </p:spTgt>
                                        </p:tgtEl>
                                        <p:attrNameLst>
                                          <p:attrName>style.visibility</p:attrName>
                                        </p:attrNameLst>
                                      </p:cBhvr>
                                      <p:to>
                                        <p:strVal val="visible"/>
                                      </p:to>
                                    </p:set>
                                    <p:animEffect transition="in" filter="wipe(down)">
                                      <p:cBhvr>
                                        <p:cTn id="12" dur="500"/>
                                        <p:tgtEl>
                                          <p:spTgt spid="48131">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8131">
                                            <p:txEl>
                                              <p:pRg st="4" end="4"/>
                                            </p:txEl>
                                          </p:spTgt>
                                        </p:tgtEl>
                                        <p:attrNameLst>
                                          <p:attrName>style.visibility</p:attrName>
                                        </p:attrNameLst>
                                      </p:cBhvr>
                                      <p:to>
                                        <p:strVal val="visible"/>
                                      </p:to>
                                    </p:set>
                                    <p:animEffect transition="in" filter="wipe(down)">
                                      <p:cBhvr>
                                        <p:cTn id="17" dur="500"/>
                                        <p:tgtEl>
                                          <p:spTgt spid="48131">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8131">
                                            <p:txEl>
                                              <p:pRg st="5" end="5"/>
                                            </p:txEl>
                                          </p:spTgt>
                                        </p:tgtEl>
                                        <p:attrNameLst>
                                          <p:attrName>style.visibility</p:attrName>
                                        </p:attrNameLst>
                                      </p:cBhvr>
                                      <p:to>
                                        <p:strVal val="visible"/>
                                      </p:to>
                                    </p:set>
                                    <p:animEffect transition="in" filter="wipe(down)">
                                      <p:cBhvr>
                                        <p:cTn id="22" dur="500"/>
                                        <p:tgtEl>
                                          <p:spTgt spid="48131">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8131">
                                            <p:txEl>
                                              <p:pRg st="6" end="6"/>
                                            </p:txEl>
                                          </p:spTgt>
                                        </p:tgtEl>
                                        <p:attrNameLst>
                                          <p:attrName>style.visibility</p:attrName>
                                        </p:attrNameLst>
                                      </p:cBhvr>
                                      <p:to>
                                        <p:strVal val="visible"/>
                                      </p:to>
                                    </p:set>
                                    <p:animEffect transition="in" filter="wipe(down)">
                                      <p:cBhvr>
                                        <p:cTn id="27" dur="500"/>
                                        <p:tgtEl>
                                          <p:spTgt spid="4813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Rectangle 3"/>
          <p:cNvSpPr>
            <a:spLocks noGrp="1" noChangeArrowheads="1"/>
          </p:cNvSpPr>
          <p:nvPr>
            <p:ph idx="1"/>
          </p:nvPr>
        </p:nvSpPr>
        <p:spPr>
          <a:xfrm>
            <a:off x="414338" y="1590675"/>
            <a:ext cx="8229600" cy="4525963"/>
          </a:xfrm>
        </p:spPr>
        <p:txBody>
          <a:bodyPr>
            <a:normAutofit/>
          </a:bodyPr>
          <a:lstStyle/>
          <a:p>
            <a:endParaRPr lang="en-GB" dirty="0" smtClean="0"/>
          </a:p>
          <a:p>
            <a:r>
              <a:rPr lang="en-GB" dirty="0" smtClean="0"/>
              <a:t>The </a:t>
            </a:r>
            <a:r>
              <a:rPr lang="en-GB" dirty="0"/>
              <a:t>development of a true science</a:t>
            </a:r>
            <a:br>
              <a:rPr lang="en-GB" dirty="0"/>
            </a:br>
            <a:r>
              <a:rPr lang="en-GB" dirty="0"/>
              <a:t>for each person’s work</a:t>
            </a:r>
          </a:p>
          <a:p>
            <a:r>
              <a:rPr lang="en-GB" dirty="0"/>
              <a:t>Scientific selection, training and development of workers</a:t>
            </a:r>
          </a:p>
          <a:p>
            <a:r>
              <a:rPr lang="en-GB" dirty="0"/>
              <a:t>Co-operation with workers to ensure</a:t>
            </a:r>
            <a:br>
              <a:rPr lang="en-GB" dirty="0"/>
            </a:br>
            <a:r>
              <a:rPr lang="en-GB" dirty="0"/>
              <a:t>work is carried out in the prescribed </a:t>
            </a:r>
            <a:r>
              <a:rPr lang="en-GB" dirty="0" smtClean="0"/>
              <a:t>way</a:t>
            </a:r>
          </a:p>
          <a:p>
            <a:r>
              <a:rPr lang="en-GB" dirty="0" smtClean="0"/>
              <a:t>Good workers got hired, promoted and got paid more</a:t>
            </a:r>
            <a:endParaRPr lang="en-GB" dirty="0"/>
          </a:p>
          <a:p>
            <a:r>
              <a:rPr lang="en-GB" dirty="0"/>
              <a:t>The division of work and responsibility between managers and workers</a:t>
            </a:r>
          </a:p>
        </p:txBody>
      </p:sp>
      <p:sp>
        <p:nvSpPr>
          <p:cNvPr id="49154" name="Rectangle 2"/>
          <p:cNvSpPr>
            <a:spLocks noGrp="1" noChangeArrowheads="1"/>
          </p:cNvSpPr>
          <p:nvPr>
            <p:ph type="title"/>
          </p:nvPr>
        </p:nvSpPr>
        <p:spPr/>
        <p:txBody>
          <a:bodyPr>
            <a:normAutofit fontScale="90000"/>
          </a:bodyPr>
          <a:lstStyle/>
          <a:p>
            <a:pPr algn="l"/>
            <a:r>
              <a:rPr lang="en-GB" dirty="0" smtClean="0">
                <a:solidFill>
                  <a:schemeClr val="tx2"/>
                </a:solidFill>
              </a:rPr>
              <a:t>Taylor’s principles </a:t>
            </a:r>
            <a:r>
              <a:rPr lang="en-GB" dirty="0">
                <a:solidFill>
                  <a:schemeClr val="tx2"/>
                </a:solidFill>
              </a:rPr>
              <a:t>to </a:t>
            </a:r>
            <a:r>
              <a:rPr lang="en-GB" dirty="0" smtClean="0">
                <a:solidFill>
                  <a:schemeClr val="tx2"/>
                </a:solidFill>
              </a:rPr>
              <a:t/>
            </a:r>
            <a:br>
              <a:rPr lang="en-GB" dirty="0" smtClean="0">
                <a:solidFill>
                  <a:schemeClr val="tx2"/>
                </a:solidFill>
              </a:rPr>
            </a:br>
            <a:r>
              <a:rPr lang="en-GB" dirty="0" smtClean="0">
                <a:solidFill>
                  <a:schemeClr val="tx2"/>
                </a:solidFill>
              </a:rPr>
              <a:t>guide </a:t>
            </a:r>
            <a:r>
              <a:rPr lang="en-GB" dirty="0">
                <a:solidFill>
                  <a:schemeClr val="tx2"/>
                </a:solidFill>
              </a:rPr>
              <a:t>management</a:t>
            </a:r>
          </a:p>
        </p:txBody>
      </p:sp>
      <p:pic>
        <p:nvPicPr>
          <p:cNvPr id="7170" name="Picture 2" descr="C:\Documents and Settings\bus-ad1\Local Settings\Temporary Internet Files\Content.IE5\Z3G12HBK\MP900442414[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32240" y="116632"/>
            <a:ext cx="2195736" cy="146382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9155">
                                            <p:txEl>
                                              <p:pRg st="1" end="1"/>
                                            </p:txEl>
                                          </p:spTgt>
                                        </p:tgtEl>
                                        <p:attrNameLst>
                                          <p:attrName>style.visibility</p:attrName>
                                        </p:attrNameLst>
                                      </p:cBhvr>
                                      <p:to>
                                        <p:strVal val="visible"/>
                                      </p:to>
                                    </p:set>
                                    <p:animEffect transition="in" filter="wipe(down)">
                                      <p:cBhvr>
                                        <p:cTn id="7" dur="2000"/>
                                        <p:tgtEl>
                                          <p:spTgt spid="4915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9155">
                                            <p:txEl>
                                              <p:pRg st="2" end="2"/>
                                            </p:txEl>
                                          </p:spTgt>
                                        </p:tgtEl>
                                        <p:attrNameLst>
                                          <p:attrName>style.visibility</p:attrName>
                                        </p:attrNameLst>
                                      </p:cBhvr>
                                      <p:to>
                                        <p:strVal val="visible"/>
                                      </p:to>
                                    </p:set>
                                    <p:animEffect transition="in" filter="wipe(down)">
                                      <p:cBhvr>
                                        <p:cTn id="12" dur="2000"/>
                                        <p:tgtEl>
                                          <p:spTgt spid="4915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9155">
                                            <p:txEl>
                                              <p:pRg st="3" end="3"/>
                                            </p:txEl>
                                          </p:spTgt>
                                        </p:tgtEl>
                                        <p:attrNameLst>
                                          <p:attrName>style.visibility</p:attrName>
                                        </p:attrNameLst>
                                      </p:cBhvr>
                                      <p:to>
                                        <p:strVal val="visible"/>
                                      </p:to>
                                    </p:set>
                                    <p:animEffect transition="in" filter="wipe(down)">
                                      <p:cBhvr>
                                        <p:cTn id="17" dur="2000"/>
                                        <p:tgtEl>
                                          <p:spTgt spid="4915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9155">
                                            <p:txEl>
                                              <p:pRg st="4" end="4"/>
                                            </p:txEl>
                                          </p:spTgt>
                                        </p:tgtEl>
                                        <p:attrNameLst>
                                          <p:attrName>style.visibility</p:attrName>
                                        </p:attrNameLst>
                                      </p:cBhvr>
                                      <p:to>
                                        <p:strVal val="visible"/>
                                      </p:to>
                                    </p:set>
                                    <p:animEffect transition="in" filter="wipe(down)">
                                      <p:cBhvr>
                                        <p:cTn id="22" dur="2000"/>
                                        <p:tgtEl>
                                          <p:spTgt spid="4915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9155">
                                            <p:txEl>
                                              <p:pRg st="5" end="5"/>
                                            </p:txEl>
                                          </p:spTgt>
                                        </p:tgtEl>
                                        <p:attrNameLst>
                                          <p:attrName>style.visibility</p:attrName>
                                        </p:attrNameLst>
                                      </p:cBhvr>
                                      <p:to>
                                        <p:strVal val="visible"/>
                                      </p:to>
                                    </p:set>
                                    <p:animEffect transition="in" filter="wipe(down)">
                                      <p:cBhvr>
                                        <p:cTn id="27" dur="2000"/>
                                        <p:tgtEl>
                                          <p:spTgt spid="4915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pPr>
              <a:buNone/>
            </a:pPr>
            <a:r>
              <a:rPr lang="en-GB" dirty="0" smtClean="0"/>
              <a:t>	</a:t>
            </a:r>
            <a:r>
              <a:rPr lang="en-GB" sz="2800" dirty="0" smtClean="0"/>
              <a:t>If you worked in a classical/scientific organisation, how would you feel as an employee?</a:t>
            </a:r>
          </a:p>
          <a:p>
            <a:pPr>
              <a:buNone/>
            </a:pPr>
            <a:r>
              <a:rPr lang="en-GB" sz="2800" dirty="0"/>
              <a:t>	</a:t>
            </a:r>
            <a:r>
              <a:rPr lang="en-GB" sz="2800" dirty="0" smtClean="0"/>
              <a:t>What are the possible problems with this way of working ?</a:t>
            </a:r>
          </a:p>
          <a:p>
            <a:pPr>
              <a:buNone/>
            </a:pPr>
            <a:r>
              <a:rPr lang="en-GB" sz="2800" dirty="0" smtClean="0"/>
              <a:t>	Give an example of a workplace today where this highly structured approach would work well </a:t>
            </a:r>
          </a:p>
          <a:p>
            <a:pPr>
              <a:buNone/>
            </a:pPr>
            <a:endParaRPr lang="en-GB" sz="2800" dirty="0" smtClean="0"/>
          </a:p>
          <a:p>
            <a:pPr>
              <a:buNone/>
            </a:pPr>
            <a:r>
              <a:rPr lang="en-GB" sz="2800" dirty="0">
                <a:hlinkClick r:id="rId3"/>
              </a:rPr>
              <a:t>http://</a:t>
            </a:r>
            <a:r>
              <a:rPr lang="en-GB" sz="2800" dirty="0" smtClean="0">
                <a:hlinkClick r:id="rId3"/>
              </a:rPr>
              <a:t>youtu.be/6wKwQodt1Pg</a:t>
            </a:r>
            <a:endParaRPr lang="en-GB" sz="2800" dirty="0" smtClean="0"/>
          </a:p>
          <a:p>
            <a:pPr>
              <a:buNone/>
            </a:pPr>
            <a:endParaRPr lang="en-GB" sz="2800" dirty="0" smtClean="0"/>
          </a:p>
          <a:p>
            <a:pPr>
              <a:buNone/>
            </a:pPr>
            <a:r>
              <a:rPr lang="en-GB" sz="2800" dirty="0" smtClean="0"/>
              <a:t>	</a:t>
            </a:r>
            <a:endParaRPr lang="en-US" sz="2800" dirty="0"/>
          </a:p>
        </p:txBody>
      </p:sp>
      <p:sp>
        <p:nvSpPr>
          <p:cNvPr id="2" name="Title 1"/>
          <p:cNvSpPr>
            <a:spLocks noGrp="1"/>
          </p:cNvSpPr>
          <p:nvPr>
            <p:ph type="title"/>
          </p:nvPr>
        </p:nvSpPr>
        <p:spPr/>
        <p:txBody>
          <a:bodyPr/>
          <a:lstStyle/>
          <a:p>
            <a:r>
              <a:rPr lang="en-GB" dirty="0" smtClean="0">
                <a:solidFill>
                  <a:schemeClr val="tx2"/>
                </a:solidFill>
              </a:rPr>
              <a:t>Activity 1</a:t>
            </a:r>
            <a:endParaRPr lang="en-US" dirty="0">
              <a:solidFill>
                <a:schemeClr val="tx2"/>
              </a:solidFill>
            </a:endParaRPr>
          </a:p>
        </p:txBody>
      </p:sp>
      <p:pic>
        <p:nvPicPr>
          <p:cNvPr id="2050" name="Picture 2" descr="C:\Documents and Settings\bus-ad1\Local Settings\Temporary Internet Files\Content.IE5\8G13O92Z\MC900433870[1].png"/>
          <p:cNvPicPr>
            <a:picLocks noChangeAspect="1" noChangeArrowheads="1"/>
          </p:cNvPicPr>
          <p:nvPr/>
        </p:nvPicPr>
        <p:blipFill>
          <a:blip r:embed="rId4"/>
          <a:srcRect/>
          <a:stretch>
            <a:fillRect/>
          </a:stretch>
        </p:blipFill>
        <p:spPr bwMode="auto">
          <a:xfrm>
            <a:off x="7143768" y="4500570"/>
            <a:ext cx="1828572" cy="1828572"/>
          </a:xfrm>
          <a:prstGeom prst="rect">
            <a:avLst/>
          </a:prstGeom>
          <a:noFill/>
        </p:spPr>
      </p:pic>
      <p:pic>
        <p:nvPicPr>
          <p:cNvPr id="2051" name="Picture 3" descr="C:\Documents and Settings\bus-ad1\Local Settings\Temporary Internet Files\Content.IE5\0166YB6F\MC900431643[1].png"/>
          <p:cNvPicPr>
            <a:picLocks noChangeAspect="1" noChangeArrowheads="1"/>
          </p:cNvPicPr>
          <p:nvPr/>
        </p:nvPicPr>
        <p:blipFill>
          <a:blip r:embed="rId5"/>
          <a:srcRect/>
          <a:stretch>
            <a:fillRect/>
          </a:stretch>
        </p:blipFill>
        <p:spPr bwMode="auto">
          <a:xfrm>
            <a:off x="7215206" y="0"/>
            <a:ext cx="1714500" cy="1714500"/>
          </a:xfrm>
          <a:prstGeom prst="rect">
            <a:avLst/>
          </a:prstGeom>
          <a:noFill/>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3"/>
          <p:cNvSpPr>
            <a:spLocks noGrp="1" noChangeArrowheads="1"/>
          </p:cNvSpPr>
          <p:nvPr>
            <p:ph idx="1"/>
          </p:nvPr>
        </p:nvSpPr>
        <p:spPr>
          <a:xfrm>
            <a:off x="414338" y="1631950"/>
            <a:ext cx="8229600" cy="5176802"/>
          </a:xfrm>
        </p:spPr>
        <p:txBody>
          <a:bodyPr>
            <a:spAutoFit/>
          </a:bodyPr>
          <a:lstStyle/>
          <a:p>
            <a:pPr>
              <a:spcAft>
                <a:spcPct val="10000"/>
              </a:spcAft>
            </a:pPr>
            <a:endParaRPr lang="en-GB" sz="2800" dirty="0" smtClean="0"/>
          </a:p>
          <a:p>
            <a:pPr>
              <a:spcAft>
                <a:spcPct val="10000"/>
              </a:spcAft>
            </a:pPr>
            <a:r>
              <a:rPr lang="en-GB" sz="2800" dirty="0" smtClean="0"/>
              <a:t>Hostility </a:t>
            </a:r>
            <a:r>
              <a:rPr lang="en-GB" sz="2800" dirty="0"/>
              <a:t>and suspicion among workers and from unions</a:t>
            </a:r>
          </a:p>
          <a:p>
            <a:pPr>
              <a:spcAft>
                <a:spcPct val="10000"/>
              </a:spcAft>
            </a:pPr>
            <a:r>
              <a:rPr lang="en-GB" sz="2800" dirty="0"/>
              <a:t>The ‘rationalisation’ of work results in the</a:t>
            </a:r>
            <a:br>
              <a:rPr lang="en-GB" sz="2800" dirty="0"/>
            </a:br>
            <a:r>
              <a:rPr lang="en-GB" sz="2800" dirty="0"/>
              <a:t>de-skilling of workers</a:t>
            </a:r>
          </a:p>
          <a:p>
            <a:pPr>
              <a:spcAft>
                <a:spcPct val="10000"/>
              </a:spcAft>
            </a:pPr>
            <a:r>
              <a:rPr lang="en-GB" sz="2800" dirty="0"/>
              <a:t>Creates excessive levels of managerial control</a:t>
            </a:r>
          </a:p>
          <a:p>
            <a:pPr>
              <a:spcAft>
                <a:spcPct val="10000"/>
              </a:spcAft>
            </a:pPr>
            <a:r>
              <a:rPr lang="en-GB" sz="2800" dirty="0"/>
              <a:t>Tends to create rigid organisational structures</a:t>
            </a:r>
          </a:p>
          <a:p>
            <a:pPr>
              <a:spcAft>
                <a:spcPct val="10000"/>
              </a:spcAft>
            </a:pPr>
            <a:r>
              <a:rPr lang="en-GB" sz="2800" dirty="0"/>
              <a:t>Views workers as individual ‘units of production’ rather than social </a:t>
            </a:r>
            <a:r>
              <a:rPr lang="en-GB" sz="2800" dirty="0" smtClean="0"/>
              <a:t>beings (machines)</a:t>
            </a:r>
          </a:p>
          <a:p>
            <a:pPr>
              <a:spcAft>
                <a:spcPct val="10000"/>
              </a:spcAft>
            </a:pPr>
            <a:r>
              <a:rPr lang="en-GB" sz="2800" dirty="0" smtClean="0"/>
              <a:t>Organisation first, people second</a:t>
            </a:r>
            <a:endParaRPr lang="en-GB" sz="2800" dirty="0"/>
          </a:p>
        </p:txBody>
      </p:sp>
      <p:sp>
        <p:nvSpPr>
          <p:cNvPr id="50178" name="Rectangle 2"/>
          <p:cNvSpPr>
            <a:spLocks noGrp="1" noChangeArrowheads="1"/>
          </p:cNvSpPr>
          <p:nvPr>
            <p:ph type="title"/>
          </p:nvPr>
        </p:nvSpPr>
        <p:spPr/>
        <p:txBody>
          <a:bodyPr/>
          <a:lstStyle/>
          <a:p>
            <a:pPr algn="l"/>
            <a:r>
              <a:rPr lang="en-GB" dirty="0">
                <a:solidFill>
                  <a:schemeClr val="tx2"/>
                </a:solidFill>
              </a:rPr>
              <a:t>Critique of </a:t>
            </a:r>
            <a:r>
              <a:rPr lang="en-GB" dirty="0" err="1">
                <a:solidFill>
                  <a:schemeClr val="tx2"/>
                </a:solidFill>
              </a:rPr>
              <a:t>Taylorism</a:t>
            </a:r>
            <a:endParaRPr lang="en-GB" dirty="0">
              <a:solidFill>
                <a:schemeClr val="tx2"/>
              </a:solidFill>
            </a:endParaRPr>
          </a:p>
        </p:txBody>
      </p:sp>
      <p:pic>
        <p:nvPicPr>
          <p:cNvPr id="4098" name="Picture 2" descr="C:\Documents and Settings\bus-ad1\Local Settings\Temporary Internet Files\Content.IE5\00YY7TR3\MC900389204[1].wmf"/>
          <p:cNvPicPr>
            <a:picLocks noChangeAspect="1" noChangeArrowheads="1"/>
          </p:cNvPicPr>
          <p:nvPr/>
        </p:nvPicPr>
        <p:blipFill>
          <a:blip r:embed="rId3"/>
          <a:srcRect/>
          <a:stretch>
            <a:fillRect/>
          </a:stretch>
        </p:blipFill>
        <p:spPr bwMode="auto">
          <a:xfrm>
            <a:off x="7929585" y="500042"/>
            <a:ext cx="1094393" cy="1357322"/>
          </a:xfrm>
          <a:prstGeom prst="rect">
            <a:avLst/>
          </a:prstGeom>
          <a:noFill/>
        </p:spPr>
      </p:pic>
      <p:pic>
        <p:nvPicPr>
          <p:cNvPr id="8194" name="Picture 2" descr="C:\Documents and Settings\bus-ad1\Local Settings\Temporary Internet Files\Content.IE5\005XH7UX\MP900341418[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32240" y="264303"/>
            <a:ext cx="973341" cy="136449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3" name="Rectangle 3"/>
          <p:cNvSpPr>
            <a:spLocks noGrp="1" noChangeArrowheads="1"/>
          </p:cNvSpPr>
          <p:nvPr>
            <p:ph idx="1"/>
          </p:nvPr>
        </p:nvSpPr>
        <p:spPr>
          <a:xfrm>
            <a:off x="457200" y="1340768"/>
            <a:ext cx="8229600" cy="5262978"/>
          </a:xfrm>
          <a:noFill/>
          <a:ln/>
        </p:spPr>
        <p:txBody>
          <a:bodyPr wrap="square">
            <a:spAutoFit/>
          </a:bodyPr>
          <a:lstStyle/>
          <a:p>
            <a:pPr>
              <a:lnSpc>
                <a:spcPct val="90000"/>
              </a:lnSpc>
              <a:buFontTx/>
              <a:buNone/>
            </a:pPr>
            <a:endParaRPr lang="en-GB" sz="2800" i="1" dirty="0" smtClean="0"/>
          </a:p>
          <a:p>
            <a:pPr>
              <a:lnSpc>
                <a:spcPct val="90000"/>
              </a:lnSpc>
              <a:buFontTx/>
              <a:buNone/>
            </a:pPr>
            <a:endParaRPr lang="en-GB" sz="2800" i="1" dirty="0"/>
          </a:p>
          <a:p>
            <a:pPr>
              <a:lnSpc>
                <a:spcPct val="90000"/>
              </a:lnSpc>
              <a:buFontTx/>
              <a:buNone/>
            </a:pPr>
            <a:r>
              <a:rPr lang="en-GB" i="1" dirty="0" smtClean="0"/>
              <a:t>‘</a:t>
            </a:r>
            <a:r>
              <a:rPr lang="en-GB" i="1" dirty="0" smtClean="0"/>
              <a:t>Taylor… shaped the first coherent school of thought with application to the industrialised world.’ (Stern)</a:t>
            </a:r>
          </a:p>
          <a:p>
            <a:pPr>
              <a:lnSpc>
                <a:spcPct val="80000"/>
              </a:lnSpc>
              <a:spcBef>
                <a:spcPct val="15000"/>
              </a:spcBef>
            </a:pPr>
            <a:r>
              <a:rPr lang="en-GB" dirty="0" smtClean="0"/>
              <a:t>Work </a:t>
            </a:r>
            <a:r>
              <a:rPr lang="en-GB" dirty="0"/>
              <a:t>study systems</a:t>
            </a:r>
          </a:p>
          <a:p>
            <a:pPr>
              <a:lnSpc>
                <a:spcPct val="80000"/>
              </a:lnSpc>
              <a:spcBef>
                <a:spcPct val="15000"/>
              </a:spcBef>
            </a:pPr>
            <a:r>
              <a:rPr lang="en-GB" dirty="0"/>
              <a:t>Payment by results</a:t>
            </a:r>
          </a:p>
          <a:p>
            <a:pPr>
              <a:lnSpc>
                <a:spcPct val="80000"/>
              </a:lnSpc>
              <a:spcBef>
                <a:spcPct val="15000"/>
              </a:spcBef>
            </a:pPr>
            <a:r>
              <a:rPr lang="en-GB" dirty="0"/>
              <a:t>Management by exception</a:t>
            </a:r>
          </a:p>
          <a:p>
            <a:pPr>
              <a:lnSpc>
                <a:spcPct val="80000"/>
              </a:lnSpc>
              <a:spcBef>
                <a:spcPct val="15000"/>
              </a:spcBef>
            </a:pPr>
            <a:r>
              <a:rPr lang="en-GB" dirty="0"/>
              <a:t>Production </a:t>
            </a:r>
            <a:r>
              <a:rPr lang="en-GB" dirty="0" smtClean="0"/>
              <a:t>control -  </a:t>
            </a:r>
            <a:r>
              <a:rPr lang="en-GB" dirty="0"/>
              <a:t>assembly line and </a:t>
            </a:r>
            <a:r>
              <a:rPr lang="en-GB" dirty="0" err="1"/>
              <a:t>Fordism</a:t>
            </a:r>
            <a:endParaRPr lang="en-GB" dirty="0"/>
          </a:p>
          <a:p>
            <a:pPr>
              <a:lnSpc>
                <a:spcPct val="80000"/>
              </a:lnSpc>
              <a:spcBef>
                <a:spcPct val="15000"/>
              </a:spcBef>
            </a:pPr>
            <a:r>
              <a:rPr lang="en-GB" dirty="0"/>
              <a:t>Systematic and procedural </a:t>
            </a:r>
            <a:r>
              <a:rPr lang="en-GB" dirty="0" smtClean="0"/>
              <a:t>training</a:t>
            </a:r>
          </a:p>
          <a:p>
            <a:pPr>
              <a:lnSpc>
                <a:spcPct val="80000"/>
              </a:lnSpc>
              <a:spcBef>
                <a:spcPct val="15000"/>
              </a:spcBef>
              <a:buNone/>
            </a:pPr>
            <a:r>
              <a:rPr lang="en-GB" dirty="0" smtClean="0"/>
              <a:t>= ways of removing any inefficiency</a:t>
            </a:r>
            <a:endParaRPr lang="en-GB" dirty="0"/>
          </a:p>
          <a:p>
            <a:pPr>
              <a:lnSpc>
                <a:spcPct val="80000"/>
              </a:lnSpc>
              <a:spcBef>
                <a:spcPct val="15000"/>
              </a:spcBef>
              <a:buNone/>
            </a:pPr>
            <a:endParaRPr lang="en-GB" dirty="0" smtClean="0"/>
          </a:p>
          <a:p>
            <a:pPr>
              <a:lnSpc>
                <a:spcPct val="80000"/>
              </a:lnSpc>
              <a:spcBef>
                <a:spcPct val="15000"/>
              </a:spcBef>
              <a:buNone/>
            </a:pPr>
            <a:r>
              <a:rPr lang="en-GB" dirty="0" smtClean="0"/>
              <a:t>Happy workers?  </a:t>
            </a:r>
            <a:r>
              <a:rPr lang="en-GB" dirty="0" err="1" smtClean="0"/>
              <a:t>Drucker</a:t>
            </a:r>
            <a:r>
              <a:rPr lang="en-GB" dirty="0" smtClean="0"/>
              <a:t> – yes </a:t>
            </a:r>
          </a:p>
          <a:p>
            <a:pPr>
              <a:lnSpc>
                <a:spcPct val="80000"/>
              </a:lnSpc>
              <a:spcBef>
                <a:spcPct val="15000"/>
              </a:spcBef>
              <a:buNone/>
            </a:pPr>
            <a:r>
              <a:rPr lang="en-GB" dirty="0" smtClean="0"/>
              <a:t>-&gt; industrial harmony, safer, skills, managers coach</a:t>
            </a:r>
            <a:endParaRPr lang="en-GB" dirty="0"/>
          </a:p>
          <a:p>
            <a:pPr>
              <a:lnSpc>
                <a:spcPct val="90000"/>
              </a:lnSpc>
              <a:buFontTx/>
              <a:buNone/>
            </a:pPr>
            <a:r>
              <a:rPr lang="en-GB" i="1" dirty="0" smtClean="0"/>
              <a:t>Everyone knows their place</a:t>
            </a:r>
          </a:p>
        </p:txBody>
      </p:sp>
      <p:sp>
        <p:nvSpPr>
          <p:cNvPr id="51202" name="Rectangle 2"/>
          <p:cNvSpPr>
            <a:spLocks noGrp="1" noChangeArrowheads="1"/>
          </p:cNvSpPr>
          <p:nvPr>
            <p:ph type="title"/>
          </p:nvPr>
        </p:nvSpPr>
        <p:spPr/>
        <p:txBody>
          <a:bodyPr/>
          <a:lstStyle/>
          <a:p>
            <a:pPr algn="l"/>
            <a:r>
              <a:rPr lang="en-GB" dirty="0">
                <a:solidFill>
                  <a:schemeClr val="tx2"/>
                </a:solidFill>
              </a:rPr>
              <a:t>Taylor’s legacy</a:t>
            </a:r>
          </a:p>
        </p:txBody>
      </p:sp>
      <p:pic>
        <p:nvPicPr>
          <p:cNvPr id="6146" name="Picture 2" descr="C:\Documents and Settings\bus-ad1\Local Settings\Temporary Internet Files\Content.IE5\BOC54UZ2\MC900078805[1].wmf"/>
          <p:cNvPicPr>
            <a:picLocks noChangeAspect="1" noChangeArrowheads="1"/>
          </p:cNvPicPr>
          <p:nvPr/>
        </p:nvPicPr>
        <p:blipFill>
          <a:blip r:embed="rId3"/>
          <a:srcRect/>
          <a:stretch>
            <a:fillRect/>
          </a:stretch>
        </p:blipFill>
        <p:spPr bwMode="auto">
          <a:xfrm>
            <a:off x="7020272" y="4221088"/>
            <a:ext cx="1714480" cy="1531380"/>
          </a:xfrm>
          <a:prstGeom prst="rect">
            <a:avLst/>
          </a:prstGeom>
          <a:noFill/>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0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 presetClass="entr" presetSubtype="16" fill="hold" nodeType="clickEffect">
                                  <p:stCondLst>
                                    <p:cond delay="0"/>
                                  </p:stCondLst>
                                  <p:childTnLst>
                                    <p:set>
                                      <p:cBhvr>
                                        <p:cTn id="10" dur="1" fill="hold">
                                          <p:stCondLst>
                                            <p:cond delay="0"/>
                                          </p:stCondLst>
                                        </p:cTn>
                                        <p:tgtEl>
                                          <p:spTgt spid="51203">
                                            <p:txEl>
                                              <p:pRg st="3" end="3"/>
                                            </p:txEl>
                                          </p:spTgt>
                                        </p:tgtEl>
                                        <p:attrNameLst>
                                          <p:attrName>style.visibility</p:attrName>
                                        </p:attrNameLst>
                                      </p:cBhvr>
                                      <p:to>
                                        <p:strVal val="visible"/>
                                      </p:to>
                                    </p:set>
                                    <p:animEffect transition="in" filter="box(in)">
                                      <p:cBhvr>
                                        <p:cTn id="11" dur="500"/>
                                        <p:tgtEl>
                                          <p:spTgt spid="51203">
                                            <p:txEl>
                                              <p:pRg st="3" end="3"/>
                                            </p:txEl>
                                          </p:spTgt>
                                        </p:tgtEl>
                                      </p:cBhvr>
                                    </p:animEffect>
                                  </p:childTnLst>
                                </p:cTn>
                              </p:par>
                              <p:par>
                                <p:cTn id="12" presetID="4" presetClass="entr" presetSubtype="16" fill="hold" nodeType="withEffect">
                                  <p:stCondLst>
                                    <p:cond delay="0"/>
                                  </p:stCondLst>
                                  <p:childTnLst>
                                    <p:set>
                                      <p:cBhvr>
                                        <p:cTn id="13" dur="1" fill="hold">
                                          <p:stCondLst>
                                            <p:cond delay="0"/>
                                          </p:stCondLst>
                                        </p:cTn>
                                        <p:tgtEl>
                                          <p:spTgt spid="51203">
                                            <p:txEl>
                                              <p:pRg st="4" end="4"/>
                                            </p:txEl>
                                          </p:spTgt>
                                        </p:tgtEl>
                                        <p:attrNameLst>
                                          <p:attrName>style.visibility</p:attrName>
                                        </p:attrNameLst>
                                      </p:cBhvr>
                                      <p:to>
                                        <p:strVal val="visible"/>
                                      </p:to>
                                    </p:set>
                                    <p:animEffect transition="in" filter="box(in)">
                                      <p:cBhvr>
                                        <p:cTn id="14" dur="500"/>
                                        <p:tgtEl>
                                          <p:spTgt spid="51203">
                                            <p:txEl>
                                              <p:pRg st="4" end="4"/>
                                            </p:txEl>
                                          </p:spTgt>
                                        </p:tgtEl>
                                      </p:cBhvr>
                                    </p:animEffect>
                                  </p:childTnLst>
                                </p:cTn>
                              </p:par>
                              <p:par>
                                <p:cTn id="15" presetID="4" presetClass="entr" presetSubtype="16" fill="hold" nodeType="withEffect">
                                  <p:stCondLst>
                                    <p:cond delay="0"/>
                                  </p:stCondLst>
                                  <p:childTnLst>
                                    <p:set>
                                      <p:cBhvr>
                                        <p:cTn id="16" dur="1" fill="hold">
                                          <p:stCondLst>
                                            <p:cond delay="0"/>
                                          </p:stCondLst>
                                        </p:cTn>
                                        <p:tgtEl>
                                          <p:spTgt spid="51203">
                                            <p:txEl>
                                              <p:pRg st="5" end="5"/>
                                            </p:txEl>
                                          </p:spTgt>
                                        </p:tgtEl>
                                        <p:attrNameLst>
                                          <p:attrName>style.visibility</p:attrName>
                                        </p:attrNameLst>
                                      </p:cBhvr>
                                      <p:to>
                                        <p:strVal val="visible"/>
                                      </p:to>
                                    </p:set>
                                    <p:animEffect transition="in" filter="box(in)">
                                      <p:cBhvr>
                                        <p:cTn id="17" dur="500"/>
                                        <p:tgtEl>
                                          <p:spTgt spid="51203">
                                            <p:txEl>
                                              <p:pRg st="5" end="5"/>
                                            </p:txEl>
                                          </p:spTgt>
                                        </p:tgtEl>
                                      </p:cBhvr>
                                    </p:animEffect>
                                  </p:childTnLst>
                                </p:cTn>
                              </p:par>
                              <p:par>
                                <p:cTn id="18" presetID="4" presetClass="entr" presetSubtype="16" fill="hold" nodeType="withEffect">
                                  <p:stCondLst>
                                    <p:cond delay="0"/>
                                  </p:stCondLst>
                                  <p:childTnLst>
                                    <p:set>
                                      <p:cBhvr>
                                        <p:cTn id="19" dur="1" fill="hold">
                                          <p:stCondLst>
                                            <p:cond delay="0"/>
                                          </p:stCondLst>
                                        </p:cTn>
                                        <p:tgtEl>
                                          <p:spTgt spid="51203">
                                            <p:txEl>
                                              <p:pRg st="6" end="6"/>
                                            </p:txEl>
                                          </p:spTgt>
                                        </p:tgtEl>
                                        <p:attrNameLst>
                                          <p:attrName>style.visibility</p:attrName>
                                        </p:attrNameLst>
                                      </p:cBhvr>
                                      <p:to>
                                        <p:strVal val="visible"/>
                                      </p:to>
                                    </p:set>
                                    <p:animEffect transition="in" filter="box(in)">
                                      <p:cBhvr>
                                        <p:cTn id="20" dur="500"/>
                                        <p:tgtEl>
                                          <p:spTgt spid="51203">
                                            <p:txEl>
                                              <p:pRg st="6" end="6"/>
                                            </p:txEl>
                                          </p:spTgt>
                                        </p:tgtEl>
                                      </p:cBhvr>
                                    </p:animEffect>
                                  </p:childTnLst>
                                </p:cTn>
                              </p:par>
                              <p:par>
                                <p:cTn id="21" presetID="4" presetClass="entr" presetSubtype="16" fill="hold" nodeType="withEffect">
                                  <p:stCondLst>
                                    <p:cond delay="0"/>
                                  </p:stCondLst>
                                  <p:childTnLst>
                                    <p:set>
                                      <p:cBhvr>
                                        <p:cTn id="22" dur="1" fill="hold">
                                          <p:stCondLst>
                                            <p:cond delay="0"/>
                                          </p:stCondLst>
                                        </p:cTn>
                                        <p:tgtEl>
                                          <p:spTgt spid="51203">
                                            <p:txEl>
                                              <p:pRg st="7" end="7"/>
                                            </p:txEl>
                                          </p:spTgt>
                                        </p:tgtEl>
                                        <p:attrNameLst>
                                          <p:attrName>style.visibility</p:attrName>
                                        </p:attrNameLst>
                                      </p:cBhvr>
                                      <p:to>
                                        <p:strVal val="visible"/>
                                      </p:to>
                                    </p:set>
                                    <p:animEffect transition="in" filter="box(in)">
                                      <p:cBhvr>
                                        <p:cTn id="23" dur="500"/>
                                        <p:tgtEl>
                                          <p:spTgt spid="51203">
                                            <p:txEl>
                                              <p:pRg st="7" end="7"/>
                                            </p:txEl>
                                          </p:spTgt>
                                        </p:tgtEl>
                                      </p:cBhvr>
                                    </p:animEffect>
                                  </p:childTnLst>
                                </p:cTn>
                              </p:par>
                              <p:par>
                                <p:cTn id="24" presetID="4" presetClass="entr" presetSubtype="16" fill="hold" nodeType="withEffect">
                                  <p:stCondLst>
                                    <p:cond delay="0"/>
                                  </p:stCondLst>
                                  <p:childTnLst>
                                    <p:set>
                                      <p:cBhvr>
                                        <p:cTn id="25" dur="1" fill="hold">
                                          <p:stCondLst>
                                            <p:cond delay="0"/>
                                          </p:stCondLst>
                                        </p:cTn>
                                        <p:tgtEl>
                                          <p:spTgt spid="51203">
                                            <p:txEl>
                                              <p:pRg st="8" end="8"/>
                                            </p:txEl>
                                          </p:spTgt>
                                        </p:tgtEl>
                                        <p:attrNameLst>
                                          <p:attrName>style.visibility</p:attrName>
                                        </p:attrNameLst>
                                      </p:cBhvr>
                                      <p:to>
                                        <p:strVal val="visible"/>
                                      </p:to>
                                    </p:set>
                                    <p:animEffect transition="in" filter="box(in)">
                                      <p:cBhvr>
                                        <p:cTn id="26" dur="500"/>
                                        <p:tgtEl>
                                          <p:spTgt spid="51203">
                                            <p:txEl>
                                              <p:pRg st="8" end="8"/>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0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1203">
                                            <p:txEl>
                                              <p:pRg st="11" end="1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120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US" dirty="0" smtClean="0"/>
              <a:t>In groups, using Taylor’s one best way method.  Describe one of the following tasks:</a:t>
            </a:r>
          </a:p>
          <a:p>
            <a:r>
              <a:rPr lang="en-US" dirty="0" smtClean="0"/>
              <a:t>Directions to the Liberty Stadium</a:t>
            </a:r>
          </a:p>
          <a:p>
            <a:r>
              <a:rPr lang="en-US" dirty="0" smtClean="0"/>
              <a:t>Cooking Spaghetti Bolognaise</a:t>
            </a:r>
          </a:p>
          <a:p>
            <a:r>
              <a:rPr lang="en-US" dirty="0" smtClean="0"/>
              <a:t>Organising a CD collection (100 CD’S)</a:t>
            </a:r>
          </a:p>
          <a:p>
            <a:r>
              <a:rPr lang="en-US" dirty="0" smtClean="0"/>
              <a:t>Bathing a small child</a:t>
            </a:r>
          </a:p>
          <a:p>
            <a:r>
              <a:rPr lang="en-US" dirty="0" smtClean="0"/>
              <a:t>Washing up after a small dinner party</a:t>
            </a:r>
          </a:p>
          <a:p>
            <a:endParaRPr lang="en-US" dirty="0" smtClean="0"/>
          </a:p>
          <a:p>
            <a:endParaRPr lang="en-US" dirty="0"/>
          </a:p>
        </p:txBody>
      </p:sp>
      <p:sp>
        <p:nvSpPr>
          <p:cNvPr id="3" name="Title 2"/>
          <p:cNvSpPr>
            <a:spLocks noGrp="1"/>
          </p:cNvSpPr>
          <p:nvPr>
            <p:ph type="title"/>
          </p:nvPr>
        </p:nvSpPr>
        <p:spPr/>
        <p:txBody>
          <a:bodyPr/>
          <a:lstStyle/>
          <a:p>
            <a:r>
              <a:rPr lang="en-US" dirty="0" err="1" smtClean="0"/>
              <a:t>Taylorism</a:t>
            </a:r>
            <a:r>
              <a:rPr lang="en-US" dirty="0" smtClean="0"/>
              <a:t> - Activity</a:t>
            </a:r>
            <a:endParaRPr lang="en-US" dirty="0"/>
          </a:p>
        </p:txBody>
      </p:sp>
    </p:spTree>
    <p:extLst>
      <p:ext uri="{BB962C8B-B14F-4D97-AF65-F5344CB8AC3E}">
        <p14:creationId xmlns:p14="http://schemas.microsoft.com/office/powerpoint/2010/main" val="20668735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3"/>
          <p:cNvSpPr>
            <a:spLocks noGrp="1" noChangeArrowheads="1"/>
          </p:cNvSpPr>
          <p:nvPr>
            <p:ph idx="1"/>
          </p:nvPr>
        </p:nvSpPr>
        <p:spPr>
          <a:xfrm>
            <a:off x="423863" y="1196752"/>
            <a:ext cx="8229600" cy="5258023"/>
          </a:xfrm>
        </p:spPr>
        <p:txBody>
          <a:bodyPr>
            <a:normAutofit lnSpcReduction="10000"/>
          </a:bodyPr>
          <a:lstStyle/>
          <a:p>
            <a:pPr>
              <a:buFontTx/>
              <a:buNone/>
            </a:pPr>
            <a:r>
              <a:rPr lang="en-GB" sz="2800" dirty="0"/>
              <a:t>Max Weber, </a:t>
            </a:r>
            <a:r>
              <a:rPr lang="en-GB" sz="2800" dirty="0" smtClean="0"/>
              <a:t>1864–1920   </a:t>
            </a:r>
            <a:endParaRPr lang="en-GB" sz="2800" dirty="0" smtClean="0"/>
          </a:p>
          <a:p>
            <a:pPr>
              <a:buFontTx/>
              <a:buNone/>
            </a:pPr>
            <a:endParaRPr lang="en-GB" sz="2800" dirty="0">
              <a:hlinkClick r:id="rId3"/>
            </a:endParaRPr>
          </a:p>
          <a:p>
            <a:pPr>
              <a:buFontTx/>
              <a:buNone/>
            </a:pPr>
            <a:r>
              <a:rPr lang="en-GB" sz="2800" dirty="0" smtClean="0">
                <a:hlinkClick r:id="rId3"/>
              </a:rPr>
              <a:t>http</a:t>
            </a:r>
            <a:r>
              <a:rPr lang="en-GB" sz="2800" dirty="0" smtClean="0">
                <a:hlinkClick r:id="rId3"/>
              </a:rPr>
              <a:t>://youtu.be/YBCAlZPF0D0</a:t>
            </a:r>
            <a:endParaRPr lang="en-GB" sz="2800" dirty="0" smtClean="0"/>
          </a:p>
          <a:p>
            <a:r>
              <a:rPr lang="en-GB" sz="2800" dirty="0" smtClean="0"/>
              <a:t>Concept </a:t>
            </a:r>
            <a:r>
              <a:rPr lang="en-GB" sz="2800" dirty="0"/>
              <a:t>arose from his sociological studies of power and authority</a:t>
            </a:r>
          </a:p>
          <a:p>
            <a:r>
              <a:rPr lang="en-GB" sz="2800" dirty="0"/>
              <a:t>Belief in the superiority of an organisational structure which can survive changes in individual personnel</a:t>
            </a:r>
          </a:p>
          <a:p>
            <a:r>
              <a:rPr lang="en-GB" sz="2800" dirty="0"/>
              <a:t>That it is a means of introducing order and rationality into social life</a:t>
            </a:r>
          </a:p>
          <a:p>
            <a:r>
              <a:rPr lang="en-GB" sz="2800" dirty="0"/>
              <a:t>Emphasis on both expertise (the rule of experts) and discipline (the rule of officials)</a:t>
            </a:r>
          </a:p>
        </p:txBody>
      </p:sp>
      <p:sp>
        <p:nvSpPr>
          <p:cNvPr id="52226" name="Rectangle 2"/>
          <p:cNvSpPr>
            <a:spLocks noGrp="1" noChangeArrowheads="1"/>
          </p:cNvSpPr>
          <p:nvPr>
            <p:ph type="title"/>
          </p:nvPr>
        </p:nvSpPr>
        <p:spPr>
          <a:xfrm>
            <a:off x="457200" y="274638"/>
            <a:ext cx="8075240" cy="922114"/>
          </a:xfrm>
        </p:spPr>
        <p:txBody>
          <a:bodyPr/>
          <a:lstStyle/>
          <a:p>
            <a:pPr algn="l"/>
            <a:r>
              <a:rPr lang="en-GB" dirty="0">
                <a:solidFill>
                  <a:schemeClr val="tx2"/>
                </a:solidFill>
              </a:rPr>
              <a:t>Bureaucracy</a:t>
            </a:r>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2227">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2227">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2227">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222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idx="1"/>
          </p:nvPr>
        </p:nvSpPr>
        <p:spPr>
          <a:xfrm>
            <a:off x="434975" y="1720850"/>
            <a:ext cx="8229600" cy="4891596"/>
          </a:xfrm>
        </p:spPr>
        <p:txBody>
          <a:bodyPr>
            <a:spAutoFit/>
          </a:bodyPr>
          <a:lstStyle/>
          <a:p>
            <a:pPr>
              <a:lnSpc>
                <a:spcPct val="80000"/>
              </a:lnSpc>
            </a:pPr>
            <a:endParaRPr lang="en-GB" sz="2800" dirty="0" smtClean="0"/>
          </a:p>
          <a:p>
            <a:pPr>
              <a:lnSpc>
                <a:spcPct val="80000"/>
              </a:lnSpc>
            </a:pPr>
            <a:r>
              <a:rPr lang="en-GB" sz="2800" dirty="0" smtClean="0"/>
              <a:t>Specialisation </a:t>
            </a:r>
            <a:r>
              <a:rPr lang="en-GB" sz="2800" dirty="0" smtClean="0"/>
              <a:t>– job not people</a:t>
            </a:r>
            <a:endParaRPr lang="en-GB" sz="2800" dirty="0"/>
          </a:p>
          <a:p>
            <a:pPr>
              <a:lnSpc>
                <a:spcPct val="80000"/>
              </a:lnSpc>
            </a:pPr>
            <a:endParaRPr lang="en-GB" sz="2800" dirty="0"/>
          </a:p>
          <a:p>
            <a:pPr>
              <a:lnSpc>
                <a:spcPct val="80000"/>
              </a:lnSpc>
            </a:pPr>
            <a:r>
              <a:rPr lang="en-GB" sz="2800" dirty="0"/>
              <a:t>Hierarchy of </a:t>
            </a:r>
            <a:r>
              <a:rPr lang="en-GB" sz="2800" dirty="0" smtClean="0"/>
              <a:t>authority – management/workers</a:t>
            </a:r>
            <a:endParaRPr lang="en-GB" sz="2800" dirty="0"/>
          </a:p>
          <a:p>
            <a:pPr>
              <a:lnSpc>
                <a:spcPct val="80000"/>
              </a:lnSpc>
            </a:pPr>
            <a:endParaRPr lang="en-GB" sz="2800" dirty="0"/>
          </a:p>
          <a:p>
            <a:pPr>
              <a:lnSpc>
                <a:spcPct val="80000"/>
              </a:lnSpc>
            </a:pPr>
            <a:r>
              <a:rPr lang="en-GB" sz="2800" dirty="0"/>
              <a:t>System of </a:t>
            </a:r>
            <a:r>
              <a:rPr lang="en-GB" sz="2800" dirty="0" smtClean="0"/>
              <a:t>rules – for efficiency; must follow them</a:t>
            </a:r>
            <a:endParaRPr lang="en-GB" sz="2800" dirty="0"/>
          </a:p>
          <a:p>
            <a:pPr>
              <a:lnSpc>
                <a:spcPct val="80000"/>
              </a:lnSpc>
            </a:pPr>
            <a:endParaRPr lang="en-GB" sz="2800" dirty="0"/>
          </a:p>
          <a:p>
            <a:pPr>
              <a:lnSpc>
                <a:spcPct val="80000"/>
              </a:lnSpc>
            </a:pPr>
            <a:r>
              <a:rPr lang="en-GB" sz="2800" dirty="0"/>
              <a:t>Impersonal </a:t>
            </a:r>
            <a:r>
              <a:rPr lang="en-GB" sz="2800" dirty="0" smtClean="0"/>
              <a:t>behaviour – laid down rules, little discretion</a:t>
            </a:r>
            <a:endParaRPr lang="en-GB" sz="2800" dirty="0"/>
          </a:p>
          <a:p>
            <a:pPr>
              <a:lnSpc>
                <a:spcPct val="80000"/>
              </a:lnSpc>
            </a:pPr>
            <a:endParaRPr lang="en-GB" sz="2800" dirty="0"/>
          </a:p>
          <a:p>
            <a:pPr>
              <a:lnSpc>
                <a:spcPct val="80000"/>
              </a:lnSpc>
              <a:buFontTx/>
              <a:buNone/>
            </a:pPr>
            <a:r>
              <a:rPr lang="en-GB" sz="2000" dirty="0" smtClean="0"/>
              <a:t>Stewart</a:t>
            </a:r>
            <a:r>
              <a:rPr lang="en-GB" sz="2000" dirty="0"/>
              <a:t>.</a:t>
            </a:r>
          </a:p>
        </p:txBody>
      </p:sp>
      <p:sp>
        <p:nvSpPr>
          <p:cNvPr id="54274" name="Rectangle 2"/>
          <p:cNvSpPr>
            <a:spLocks noGrp="1" noChangeArrowheads="1"/>
          </p:cNvSpPr>
          <p:nvPr>
            <p:ph type="title"/>
          </p:nvPr>
        </p:nvSpPr>
        <p:spPr/>
        <p:txBody>
          <a:bodyPr>
            <a:normAutofit fontScale="90000"/>
          </a:bodyPr>
          <a:lstStyle/>
          <a:p>
            <a:pPr algn="l"/>
            <a:r>
              <a:rPr lang="en-GB" dirty="0">
                <a:solidFill>
                  <a:schemeClr val="tx2"/>
                </a:solidFill>
              </a:rPr>
              <a:t>Four main features </a:t>
            </a:r>
            <a:r>
              <a:rPr lang="en-GB" dirty="0" smtClean="0">
                <a:solidFill>
                  <a:schemeClr val="tx2"/>
                </a:solidFill>
              </a:rPr>
              <a:t/>
            </a:r>
            <a:br>
              <a:rPr lang="en-GB" dirty="0" smtClean="0">
                <a:solidFill>
                  <a:schemeClr val="tx2"/>
                </a:solidFill>
              </a:rPr>
            </a:br>
            <a:r>
              <a:rPr lang="en-GB" dirty="0" smtClean="0">
                <a:solidFill>
                  <a:schemeClr val="tx2"/>
                </a:solidFill>
              </a:rPr>
              <a:t>of bureaucracy:</a:t>
            </a:r>
            <a:endParaRPr lang="en-GB" dirty="0">
              <a:solidFill>
                <a:schemeClr val="tx2"/>
              </a:solidFill>
            </a:endParaRPr>
          </a:p>
        </p:txBody>
      </p:sp>
      <p:pic>
        <p:nvPicPr>
          <p:cNvPr id="8194" name="Picture 2" descr="C:\Documents and Settings\bus-ad1\Local Settings\Temporary Internet Files\Content.IE5\ISXWFGTU\MC900432507[1].wmf"/>
          <p:cNvPicPr>
            <a:picLocks noChangeAspect="1" noChangeArrowheads="1"/>
          </p:cNvPicPr>
          <p:nvPr/>
        </p:nvPicPr>
        <p:blipFill>
          <a:blip r:embed="rId3"/>
          <a:srcRect/>
          <a:stretch>
            <a:fillRect/>
          </a:stretch>
        </p:blipFill>
        <p:spPr bwMode="auto">
          <a:xfrm>
            <a:off x="6429388" y="1214422"/>
            <a:ext cx="1841500" cy="1266825"/>
          </a:xfrm>
          <a:prstGeom prst="rect">
            <a:avLst/>
          </a:prstGeom>
          <a:noFill/>
        </p:spPr>
      </p:pic>
      <p:pic>
        <p:nvPicPr>
          <p:cNvPr id="102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96336" y="4797152"/>
            <a:ext cx="1468760" cy="14687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9" presetClass="entr" presetSubtype="0" fill="hold" nodeType="clickEffect">
                                  <p:stCondLst>
                                    <p:cond delay="0"/>
                                  </p:stCondLst>
                                  <p:childTnLst>
                                    <p:set>
                                      <p:cBhvr>
                                        <p:cTn id="6" dur="1" fill="hold">
                                          <p:stCondLst>
                                            <p:cond delay="0"/>
                                          </p:stCondLst>
                                        </p:cTn>
                                        <p:tgtEl>
                                          <p:spTgt spid="54275">
                                            <p:txEl>
                                              <p:pRg st="1" end="1"/>
                                            </p:txEl>
                                          </p:spTgt>
                                        </p:tgtEl>
                                        <p:attrNameLst>
                                          <p:attrName>style.visibility</p:attrName>
                                        </p:attrNameLst>
                                      </p:cBhvr>
                                      <p:to>
                                        <p:strVal val="visible"/>
                                      </p:to>
                                    </p:set>
                                    <p:anim calcmode="lin" valueType="num">
                                      <p:cBhvr>
                                        <p:cTn id="7" dur="1000" fill="hold"/>
                                        <p:tgtEl>
                                          <p:spTgt spid="54275">
                                            <p:txEl>
                                              <p:pRg st="1" end="1"/>
                                            </p:txEl>
                                          </p:spTgt>
                                        </p:tgtEl>
                                        <p:attrNameLst>
                                          <p:attrName>ppt_x</p:attrName>
                                        </p:attrNameLst>
                                      </p:cBhvr>
                                      <p:tavLst>
                                        <p:tav tm="0">
                                          <p:val>
                                            <p:strVal val="#ppt_x-.2"/>
                                          </p:val>
                                        </p:tav>
                                        <p:tav tm="100000">
                                          <p:val>
                                            <p:strVal val="#ppt_x"/>
                                          </p:val>
                                        </p:tav>
                                      </p:tavLst>
                                    </p:anim>
                                    <p:anim calcmode="lin" valueType="num">
                                      <p:cBhvr>
                                        <p:cTn id="8" dur="1000" fill="hold"/>
                                        <p:tgtEl>
                                          <p:spTgt spid="54275">
                                            <p:txEl>
                                              <p:pRg st="1" end="1"/>
                                            </p:txEl>
                                          </p:spTgt>
                                        </p:tgtEl>
                                        <p:attrNameLst>
                                          <p:attrName>ppt_y</p:attrName>
                                        </p:attrNameLst>
                                      </p:cBhvr>
                                      <p:tavLst>
                                        <p:tav tm="0">
                                          <p:val>
                                            <p:strVal val="#ppt_y"/>
                                          </p:val>
                                        </p:tav>
                                        <p:tav tm="100000">
                                          <p:val>
                                            <p:strVal val="#ppt_y"/>
                                          </p:val>
                                        </p:tav>
                                      </p:tavLst>
                                    </p:anim>
                                    <p:animEffect transition="in" filter="wipe(right)" prLst="gradientSize: 0.1">
                                      <p:cBhvr>
                                        <p:cTn id="9" dur="1000"/>
                                        <p:tgtEl>
                                          <p:spTgt spid="54275">
                                            <p:txEl>
                                              <p:pRg st="1" end="1"/>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29" presetClass="entr" presetSubtype="0" fill="hold" nodeType="clickEffect">
                                  <p:stCondLst>
                                    <p:cond delay="0"/>
                                  </p:stCondLst>
                                  <p:childTnLst>
                                    <p:set>
                                      <p:cBhvr>
                                        <p:cTn id="13" dur="1" fill="hold">
                                          <p:stCondLst>
                                            <p:cond delay="0"/>
                                          </p:stCondLst>
                                        </p:cTn>
                                        <p:tgtEl>
                                          <p:spTgt spid="54275">
                                            <p:txEl>
                                              <p:pRg st="3" end="3"/>
                                            </p:txEl>
                                          </p:spTgt>
                                        </p:tgtEl>
                                        <p:attrNameLst>
                                          <p:attrName>style.visibility</p:attrName>
                                        </p:attrNameLst>
                                      </p:cBhvr>
                                      <p:to>
                                        <p:strVal val="visible"/>
                                      </p:to>
                                    </p:set>
                                    <p:anim calcmode="lin" valueType="num">
                                      <p:cBhvr>
                                        <p:cTn id="14" dur="1000" fill="hold"/>
                                        <p:tgtEl>
                                          <p:spTgt spid="54275">
                                            <p:txEl>
                                              <p:pRg st="3" end="3"/>
                                            </p:txEl>
                                          </p:spTgt>
                                        </p:tgtEl>
                                        <p:attrNameLst>
                                          <p:attrName>ppt_x</p:attrName>
                                        </p:attrNameLst>
                                      </p:cBhvr>
                                      <p:tavLst>
                                        <p:tav tm="0">
                                          <p:val>
                                            <p:strVal val="#ppt_x-.2"/>
                                          </p:val>
                                        </p:tav>
                                        <p:tav tm="100000">
                                          <p:val>
                                            <p:strVal val="#ppt_x"/>
                                          </p:val>
                                        </p:tav>
                                      </p:tavLst>
                                    </p:anim>
                                    <p:anim calcmode="lin" valueType="num">
                                      <p:cBhvr>
                                        <p:cTn id="15" dur="1000" fill="hold"/>
                                        <p:tgtEl>
                                          <p:spTgt spid="54275">
                                            <p:txEl>
                                              <p:pRg st="3" end="3"/>
                                            </p:txEl>
                                          </p:spTgt>
                                        </p:tgtEl>
                                        <p:attrNameLst>
                                          <p:attrName>ppt_y</p:attrName>
                                        </p:attrNameLst>
                                      </p:cBhvr>
                                      <p:tavLst>
                                        <p:tav tm="0">
                                          <p:val>
                                            <p:strVal val="#ppt_y"/>
                                          </p:val>
                                        </p:tav>
                                        <p:tav tm="100000">
                                          <p:val>
                                            <p:strVal val="#ppt_y"/>
                                          </p:val>
                                        </p:tav>
                                      </p:tavLst>
                                    </p:anim>
                                    <p:animEffect transition="in" filter="wipe(right)" prLst="gradientSize: 0.1">
                                      <p:cBhvr>
                                        <p:cTn id="16" dur="1000"/>
                                        <p:tgtEl>
                                          <p:spTgt spid="54275">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9" presetClass="entr" presetSubtype="0" fill="hold" nodeType="clickEffect">
                                  <p:stCondLst>
                                    <p:cond delay="0"/>
                                  </p:stCondLst>
                                  <p:childTnLst>
                                    <p:set>
                                      <p:cBhvr>
                                        <p:cTn id="20" dur="1" fill="hold">
                                          <p:stCondLst>
                                            <p:cond delay="0"/>
                                          </p:stCondLst>
                                        </p:cTn>
                                        <p:tgtEl>
                                          <p:spTgt spid="54275">
                                            <p:txEl>
                                              <p:pRg st="5" end="5"/>
                                            </p:txEl>
                                          </p:spTgt>
                                        </p:tgtEl>
                                        <p:attrNameLst>
                                          <p:attrName>style.visibility</p:attrName>
                                        </p:attrNameLst>
                                      </p:cBhvr>
                                      <p:to>
                                        <p:strVal val="visible"/>
                                      </p:to>
                                    </p:set>
                                    <p:anim calcmode="lin" valueType="num">
                                      <p:cBhvr>
                                        <p:cTn id="21" dur="1000" fill="hold"/>
                                        <p:tgtEl>
                                          <p:spTgt spid="54275">
                                            <p:txEl>
                                              <p:pRg st="5" end="5"/>
                                            </p:txEl>
                                          </p:spTgt>
                                        </p:tgtEl>
                                        <p:attrNameLst>
                                          <p:attrName>ppt_x</p:attrName>
                                        </p:attrNameLst>
                                      </p:cBhvr>
                                      <p:tavLst>
                                        <p:tav tm="0">
                                          <p:val>
                                            <p:strVal val="#ppt_x-.2"/>
                                          </p:val>
                                        </p:tav>
                                        <p:tav tm="100000">
                                          <p:val>
                                            <p:strVal val="#ppt_x"/>
                                          </p:val>
                                        </p:tav>
                                      </p:tavLst>
                                    </p:anim>
                                    <p:anim calcmode="lin" valueType="num">
                                      <p:cBhvr>
                                        <p:cTn id="22" dur="1000" fill="hold"/>
                                        <p:tgtEl>
                                          <p:spTgt spid="54275">
                                            <p:txEl>
                                              <p:pRg st="5" end="5"/>
                                            </p:txEl>
                                          </p:spTgt>
                                        </p:tgtEl>
                                        <p:attrNameLst>
                                          <p:attrName>ppt_y</p:attrName>
                                        </p:attrNameLst>
                                      </p:cBhvr>
                                      <p:tavLst>
                                        <p:tav tm="0">
                                          <p:val>
                                            <p:strVal val="#ppt_y"/>
                                          </p:val>
                                        </p:tav>
                                        <p:tav tm="100000">
                                          <p:val>
                                            <p:strVal val="#ppt_y"/>
                                          </p:val>
                                        </p:tav>
                                      </p:tavLst>
                                    </p:anim>
                                    <p:animEffect transition="in" filter="wipe(right)" prLst="gradientSize: 0.1">
                                      <p:cBhvr>
                                        <p:cTn id="23" dur="1000"/>
                                        <p:tgtEl>
                                          <p:spTgt spid="54275">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9" presetClass="entr" presetSubtype="0" fill="hold" nodeType="clickEffect">
                                  <p:stCondLst>
                                    <p:cond delay="0"/>
                                  </p:stCondLst>
                                  <p:childTnLst>
                                    <p:set>
                                      <p:cBhvr>
                                        <p:cTn id="27" dur="1" fill="hold">
                                          <p:stCondLst>
                                            <p:cond delay="0"/>
                                          </p:stCondLst>
                                        </p:cTn>
                                        <p:tgtEl>
                                          <p:spTgt spid="54275">
                                            <p:txEl>
                                              <p:pRg st="7" end="7"/>
                                            </p:txEl>
                                          </p:spTgt>
                                        </p:tgtEl>
                                        <p:attrNameLst>
                                          <p:attrName>style.visibility</p:attrName>
                                        </p:attrNameLst>
                                      </p:cBhvr>
                                      <p:to>
                                        <p:strVal val="visible"/>
                                      </p:to>
                                    </p:set>
                                    <p:anim calcmode="lin" valueType="num">
                                      <p:cBhvr>
                                        <p:cTn id="28" dur="1000" fill="hold"/>
                                        <p:tgtEl>
                                          <p:spTgt spid="54275">
                                            <p:txEl>
                                              <p:pRg st="7" end="7"/>
                                            </p:txEl>
                                          </p:spTgt>
                                        </p:tgtEl>
                                        <p:attrNameLst>
                                          <p:attrName>ppt_x</p:attrName>
                                        </p:attrNameLst>
                                      </p:cBhvr>
                                      <p:tavLst>
                                        <p:tav tm="0">
                                          <p:val>
                                            <p:strVal val="#ppt_x-.2"/>
                                          </p:val>
                                        </p:tav>
                                        <p:tav tm="100000">
                                          <p:val>
                                            <p:strVal val="#ppt_x"/>
                                          </p:val>
                                        </p:tav>
                                      </p:tavLst>
                                    </p:anim>
                                    <p:anim calcmode="lin" valueType="num">
                                      <p:cBhvr>
                                        <p:cTn id="29" dur="1000" fill="hold"/>
                                        <p:tgtEl>
                                          <p:spTgt spid="54275">
                                            <p:txEl>
                                              <p:pRg st="7" end="7"/>
                                            </p:txEl>
                                          </p:spTgt>
                                        </p:tgtEl>
                                        <p:attrNameLst>
                                          <p:attrName>ppt_y</p:attrName>
                                        </p:attrNameLst>
                                      </p:cBhvr>
                                      <p:tavLst>
                                        <p:tav tm="0">
                                          <p:val>
                                            <p:strVal val="#ppt_y"/>
                                          </p:val>
                                        </p:tav>
                                        <p:tav tm="100000">
                                          <p:val>
                                            <p:strVal val="#ppt_y"/>
                                          </p:val>
                                        </p:tav>
                                      </p:tavLst>
                                    </p:anim>
                                    <p:animEffect transition="in" filter="wipe(right)" prLst="gradientSize: 0.1">
                                      <p:cBhvr>
                                        <p:cTn id="30" dur="1000"/>
                                        <p:tgtEl>
                                          <p:spTgt spid="5427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96752"/>
            <a:ext cx="8229600" cy="4929411"/>
          </a:xfrm>
        </p:spPr>
        <p:txBody>
          <a:bodyPr/>
          <a:lstStyle/>
          <a:p>
            <a:endParaRPr lang="en-GB" dirty="0" smtClean="0"/>
          </a:p>
          <a:p>
            <a:r>
              <a:rPr lang="en-GB" dirty="0" smtClean="0"/>
              <a:t>Give </a:t>
            </a:r>
            <a:r>
              <a:rPr lang="en-GB" dirty="0" smtClean="0"/>
              <a:t>an example of a bureaucratic organisation or process?   </a:t>
            </a:r>
          </a:p>
          <a:p>
            <a:r>
              <a:rPr lang="en-GB" dirty="0" smtClean="0"/>
              <a:t>When have you experienced bureaucracy recently?</a:t>
            </a:r>
          </a:p>
          <a:p>
            <a:r>
              <a:rPr lang="en-GB" dirty="0" smtClean="0"/>
              <a:t>How did it make you feel?</a:t>
            </a:r>
          </a:p>
          <a:p>
            <a:endParaRPr lang="en-GB" dirty="0" smtClean="0"/>
          </a:p>
          <a:p>
            <a:endParaRPr lang="en-US" dirty="0"/>
          </a:p>
        </p:txBody>
      </p:sp>
      <p:sp>
        <p:nvSpPr>
          <p:cNvPr id="2" name="Title 1"/>
          <p:cNvSpPr>
            <a:spLocks noGrp="1"/>
          </p:cNvSpPr>
          <p:nvPr>
            <p:ph type="title"/>
          </p:nvPr>
        </p:nvSpPr>
        <p:spPr/>
        <p:txBody>
          <a:bodyPr/>
          <a:lstStyle/>
          <a:p>
            <a:r>
              <a:rPr lang="en-GB" dirty="0" smtClean="0">
                <a:solidFill>
                  <a:schemeClr val="tx2"/>
                </a:solidFill>
              </a:rPr>
              <a:t>Activity 2</a:t>
            </a:r>
            <a:endParaRPr lang="en-US" dirty="0">
              <a:solidFill>
                <a:schemeClr val="tx2"/>
              </a:solidFill>
            </a:endParaRPr>
          </a:p>
        </p:txBody>
      </p:sp>
      <p:pic>
        <p:nvPicPr>
          <p:cNvPr id="1026" name="Picture 2" descr="C:\Documents and Settings\bus-ad1\Local Settings\Temporary Internet Files\Content.IE5\5G7WGP6X\MC900234326[1].wmf"/>
          <p:cNvPicPr>
            <a:picLocks noChangeAspect="1" noChangeArrowheads="1"/>
          </p:cNvPicPr>
          <p:nvPr/>
        </p:nvPicPr>
        <p:blipFill>
          <a:blip r:embed="rId3"/>
          <a:srcRect/>
          <a:stretch>
            <a:fillRect/>
          </a:stretch>
        </p:blipFill>
        <p:spPr bwMode="auto">
          <a:xfrm>
            <a:off x="2786050" y="4000504"/>
            <a:ext cx="3200400" cy="2267893"/>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9" name="Rectangle 3"/>
          <p:cNvSpPr>
            <a:spLocks noGrp="1" noChangeArrowheads="1"/>
          </p:cNvSpPr>
          <p:nvPr>
            <p:ph idx="1"/>
          </p:nvPr>
        </p:nvSpPr>
        <p:spPr>
          <a:xfrm>
            <a:off x="434975" y="1643063"/>
            <a:ext cx="8428038" cy="5262980"/>
          </a:xfrm>
          <a:noFill/>
          <a:ln/>
        </p:spPr>
        <p:txBody>
          <a:bodyPr>
            <a:spAutoFit/>
          </a:bodyPr>
          <a:lstStyle/>
          <a:p>
            <a:endParaRPr lang="en-GB" sz="2800" dirty="0" smtClean="0"/>
          </a:p>
          <a:p>
            <a:r>
              <a:rPr lang="en-GB" sz="2800" dirty="0" smtClean="0"/>
              <a:t>They </a:t>
            </a:r>
            <a:r>
              <a:rPr lang="en-GB" sz="2800" dirty="0"/>
              <a:t>over-emphasise rules, procedures,</a:t>
            </a:r>
            <a:br>
              <a:rPr lang="en-GB" sz="2800" dirty="0"/>
            </a:br>
            <a:r>
              <a:rPr lang="en-GB" sz="2800" dirty="0"/>
              <a:t>record-keeping and paperwork, which become an end in themselves.</a:t>
            </a:r>
          </a:p>
          <a:p>
            <a:r>
              <a:rPr lang="en-GB" sz="2800" dirty="0"/>
              <a:t>They tend to emphasise status and ritual behaviour.</a:t>
            </a:r>
          </a:p>
          <a:p>
            <a:r>
              <a:rPr lang="en-GB" sz="2800" dirty="0"/>
              <a:t>Individual initiative can be stifled by rules.</a:t>
            </a:r>
          </a:p>
          <a:p>
            <a:r>
              <a:rPr lang="en-GB" sz="2800" dirty="0"/>
              <a:t>They cannot adapt quickly to changed circumstances.</a:t>
            </a:r>
          </a:p>
          <a:p>
            <a:r>
              <a:rPr lang="en-GB" sz="2800" dirty="0"/>
              <a:t>Their rigidity can restrict the psychological</a:t>
            </a:r>
            <a:br>
              <a:rPr lang="en-GB" sz="2800" dirty="0"/>
            </a:br>
            <a:r>
              <a:rPr lang="en-GB" sz="2800" dirty="0"/>
              <a:t>growth of their members.</a:t>
            </a:r>
          </a:p>
        </p:txBody>
      </p:sp>
      <p:sp>
        <p:nvSpPr>
          <p:cNvPr id="55298" name="Rectangle 2"/>
          <p:cNvSpPr>
            <a:spLocks noGrp="1" noChangeArrowheads="1"/>
          </p:cNvSpPr>
          <p:nvPr>
            <p:ph type="title"/>
          </p:nvPr>
        </p:nvSpPr>
        <p:spPr>
          <a:xfrm>
            <a:off x="160338" y="403225"/>
            <a:ext cx="8824912" cy="701675"/>
          </a:xfrm>
        </p:spPr>
        <p:txBody>
          <a:bodyPr>
            <a:normAutofit fontScale="90000"/>
          </a:bodyPr>
          <a:lstStyle/>
          <a:p>
            <a:pPr algn="l"/>
            <a:r>
              <a:rPr lang="en-GB" dirty="0">
                <a:solidFill>
                  <a:schemeClr val="tx2"/>
                </a:solidFill>
              </a:rPr>
              <a:t>Critique of bureaucratic organisations</a:t>
            </a:r>
          </a:p>
        </p:txBody>
      </p:sp>
      <p:pic>
        <p:nvPicPr>
          <p:cNvPr id="7170" name="Picture 2" descr="C:\Documents and Settings\bus-ad1\Local Settings\Temporary Internet Files\Content.IE5\8G13O92Z\MC900078705[1].wmf"/>
          <p:cNvPicPr>
            <a:picLocks noChangeAspect="1" noChangeArrowheads="1"/>
          </p:cNvPicPr>
          <p:nvPr/>
        </p:nvPicPr>
        <p:blipFill>
          <a:blip r:embed="rId3"/>
          <a:srcRect/>
          <a:stretch>
            <a:fillRect/>
          </a:stretch>
        </p:blipFill>
        <p:spPr bwMode="auto">
          <a:xfrm>
            <a:off x="7572396" y="4714884"/>
            <a:ext cx="1288272" cy="1582479"/>
          </a:xfrm>
          <a:prstGeom prst="rect">
            <a:avLst/>
          </a:prstGeom>
          <a:noFill/>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5299">
                                            <p:txEl>
                                              <p:pRg st="1" end="1"/>
                                            </p:txEl>
                                          </p:spTgt>
                                        </p:tgtEl>
                                        <p:attrNameLst>
                                          <p:attrName>style.visibility</p:attrName>
                                        </p:attrNameLst>
                                      </p:cBhvr>
                                      <p:to>
                                        <p:strVal val="visible"/>
                                      </p:to>
                                    </p:set>
                                    <p:animEffect transition="in" filter="checkerboard(across)">
                                      <p:cBhvr>
                                        <p:cTn id="7" dur="500"/>
                                        <p:tgtEl>
                                          <p:spTgt spid="5529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55299">
                                            <p:txEl>
                                              <p:pRg st="2" end="2"/>
                                            </p:txEl>
                                          </p:spTgt>
                                        </p:tgtEl>
                                        <p:attrNameLst>
                                          <p:attrName>style.visibility</p:attrName>
                                        </p:attrNameLst>
                                      </p:cBhvr>
                                      <p:to>
                                        <p:strVal val="visible"/>
                                      </p:to>
                                    </p:set>
                                    <p:animEffect transition="in" filter="checkerboard(across)">
                                      <p:cBhvr>
                                        <p:cTn id="12" dur="500"/>
                                        <p:tgtEl>
                                          <p:spTgt spid="5529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55299">
                                            <p:txEl>
                                              <p:pRg st="3" end="3"/>
                                            </p:txEl>
                                          </p:spTgt>
                                        </p:tgtEl>
                                        <p:attrNameLst>
                                          <p:attrName>style.visibility</p:attrName>
                                        </p:attrNameLst>
                                      </p:cBhvr>
                                      <p:to>
                                        <p:strVal val="visible"/>
                                      </p:to>
                                    </p:set>
                                    <p:animEffect transition="in" filter="checkerboard(across)">
                                      <p:cBhvr>
                                        <p:cTn id="17" dur="500"/>
                                        <p:tgtEl>
                                          <p:spTgt spid="5529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55299">
                                            <p:txEl>
                                              <p:pRg st="4" end="4"/>
                                            </p:txEl>
                                          </p:spTgt>
                                        </p:tgtEl>
                                        <p:attrNameLst>
                                          <p:attrName>style.visibility</p:attrName>
                                        </p:attrNameLst>
                                      </p:cBhvr>
                                      <p:to>
                                        <p:strVal val="visible"/>
                                      </p:to>
                                    </p:set>
                                    <p:animEffect transition="in" filter="checkerboard(across)">
                                      <p:cBhvr>
                                        <p:cTn id="22" dur="500"/>
                                        <p:tgtEl>
                                          <p:spTgt spid="5529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nodeType="clickEffect">
                                  <p:stCondLst>
                                    <p:cond delay="0"/>
                                  </p:stCondLst>
                                  <p:childTnLst>
                                    <p:set>
                                      <p:cBhvr>
                                        <p:cTn id="26" dur="1" fill="hold">
                                          <p:stCondLst>
                                            <p:cond delay="0"/>
                                          </p:stCondLst>
                                        </p:cTn>
                                        <p:tgtEl>
                                          <p:spTgt spid="55299">
                                            <p:txEl>
                                              <p:pRg st="5" end="5"/>
                                            </p:txEl>
                                          </p:spTgt>
                                        </p:tgtEl>
                                        <p:attrNameLst>
                                          <p:attrName>style.visibility</p:attrName>
                                        </p:attrNameLst>
                                      </p:cBhvr>
                                      <p:to>
                                        <p:strVal val="visible"/>
                                      </p:to>
                                    </p:set>
                                    <p:animEffect transition="in" filter="checkerboard(across)">
                                      <p:cBhvr>
                                        <p:cTn id="27" dur="500"/>
                                        <p:tgtEl>
                                          <p:spTgt spid="552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246063"/>
            <a:ext cx="8229600" cy="1190625"/>
          </a:xfrm>
          <a:noFill/>
          <a:ln/>
        </p:spPr>
        <p:txBody>
          <a:bodyPr>
            <a:normAutofit/>
          </a:bodyPr>
          <a:lstStyle/>
          <a:p>
            <a:r>
              <a:rPr lang="en-GB" sz="3600" dirty="0">
                <a:solidFill>
                  <a:schemeClr val="tx2"/>
                </a:solidFill>
              </a:rPr>
              <a:t>Main approaches to organisation, structure and management</a:t>
            </a:r>
          </a:p>
        </p:txBody>
      </p:sp>
      <p:sp>
        <p:nvSpPr>
          <p:cNvPr id="44036" name="Text Box 4"/>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a:t>Figure 2.1</a:t>
            </a:r>
            <a:r>
              <a:rPr lang="en-GB"/>
              <a:t>  Main approaches to organisation, structure and management</a:t>
            </a:r>
          </a:p>
        </p:txBody>
      </p:sp>
      <p:pic>
        <p:nvPicPr>
          <p:cNvPr id="44038" name="Picture 6" descr="F:\Powerpoint\pe_uk\PE105-Mullins\Final_Files\GIF\ch02\C02NF001.gif"/>
          <p:cNvPicPr>
            <a:picLocks noChangeAspect="1" noChangeArrowheads="1"/>
          </p:cNvPicPr>
          <p:nvPr/>
        </p:nvPicPr>
        <p:blipFill>
          <a:blip r:embed="rId3" cstate="print"/>
          <a:srcRect/>
          <a:stretch>
            <a:fillRect/>
          </a:stretch>
        </p:blipFill>
        <p:spPr bwMode="auto">
          <a:xfrm>
            <a:off x="398463" y="1846263"/>
            <a:ext cx="8347075" cy="3432175"/>
          </a:xfrm>
          <a:prstGeom prst="rect">
            <a:avLst/>
          </a:prstGeom>
          <a:noFill/>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44038"/>
                                        </p:tgtEl>
                                        <p:attrNameLst>
                                          <p:attrName>style.visibility</p:attrName>
                                        </p:attrNameLst>
                                      </p:cBhvr>
                                      <p:to>
                                        <p:strVal val="visible"/>
                                      </p:to>
                                    </p:set>
                                    <p:animScale>
                                      <p:cBhvr>
                                        <p:cTn id="7" dur="1000" decel="50000" fill="hold">
                                          <p:stCondLst>
                                            <p:cond delay="0"/>
                                          </p:stCondLst>
                                        </p:cTn>
                                        <p:tgtEl>
                                          <p:spTgt spid="44038"/>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4038"/>
                                        </p:tgtEl>
                                        <p:attrNameLst>
                                          <p:attrName>ppt_x</p:attrName>
                                          <p:attrName>ppt_y</p:attrName>
                                        </p:attrNameLst>
                                      </p:cBhvr>
                                    </p:animMotion>
                                    <p:animEffect transition="in" filter="fade">
                                      <p:cBhvr>
                                        <p:cTn id="9" dur="1000"/>
                                        <p:tgtEl>
                                          <p:spTgt spid="440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3"/>
          <p:cNvSpPr>
            <a:spLocks noGrp="1" noChangeArrowheads="1"/>
          </p:cNvSpPr>
          <p:nvPr>
            <p:ph idx="1"/>
          </p:nvPr>
        </p:nvSpPr>
        <p:spPr>
          <a:xfrm>
            <a:off x="425450" y="1268761"/>
            <a:ext cx="8229600" cy="4936778"/>
          </a:xfrm>
        </p:spPr>
        <p:txBody>
          <a:bodyPr>
            <a:normAutofit fontScale="92500" lnSpcReduction="20000"/>
          </a:bodyPr>
          <a:lstStyle/>
          <a:p>
            <a:pPr>
              <a:lnSpc>
                <a:spcPct val="90000"/>
              </a:lnSpc>
              <a:buFontTx/>
              <a:buNone/>
            </a:pPr>
            <a:endParaRPr lang="en-GB" sz="2800" dirty="0" smtClean="0"/>
          </a:p>
          <a:p>
            <a:pPr>
              <a:lnSpc>
                <a:spcPct val="90000"/>
              </a:lnSpc>
              <a:buFontTx/>
              <a:buNone/>
            </a:pPr>
            <a:endParaRPr lang="en-GB" sz="2800" dirty="0"/>
          </a:p>
          <a:p>
            <a:pPr>
              <a:lnSpc>
                <a:spcPct val="90000"/>
              </a:lnSpc>
              <a:buFontTx/>
              <a:buNone/>
            </a:pPr>
            <a:r>
              <a:rPr lang="en-GB" sz="2800" dirty="0" smtClean="0"/>
              <a:t>Elton </a:t>
            </a:r>
            <a:r>
              <a:rPr lang="en-GB" sz="2800" dirty="0"/>
              <a:t>Mayo, </a:t>
            </a:r>
            <a:r>
              <a:rPr lang="en-GB" sz="2800" dirty="0" smtClean="0"/>
              <a:t>1880–1949  </a:t>
            </a:r>
          </a:p>
          <a:p>
            <a:pPr>
              <a:lnSpc>
                <a:spcPct val="90000"/>
              </a:lnSpc>
              <a:buFontTx/>
              <a:buNone/>
            </a:pPr>
            <a:r>
              <a:rPr lang="en-GB" sz="2800" dirty="0">
                <a:hlinkClick r:id="rId3"/>
              </a:rPr>
              <a:t>http://</a:t>
            </a:r>
            <a:r>
              <a:rPr lang="en-GB" sz="2800" dirty="0" smtClean="0">
                <a:hlinkClick r:id="rId3"/>
              </a:rPr>
              <a:t>youtu.be/IxZoxN5IjFE</a:t>
            </a:r>
            <a:endParaRPr lang="en-GB" sz="2800" dirty="0" smtClean="0"/>
          </a:p>
          <a:p>
            <a:pPr>
              <a:lnSpc>
                <a:spcPct val="90000"/>
              </a:lnSpc>
              <a:buFontTx/>
              <a:buNone/>
            </a:pPr>
            <a:endParaRPr lang="en-GB" sz="2800" dirty="0"/>
          </a:p>
          <a:p>
            <a:pPr>
              <a:lnSpc>
                <a:spcPct val="90000"/>
              </a:lnSpc>
            </a:pPr>
            <a:r>
              <a:rPr lang="en-GB" sz="2800" dirty="0" smtClean="0"/>
              <a:t>Hawthorne </a:t>
            </a:r>
            <a:r>
              <a:rPr lang="en-GB" sz="2800" dirty="0"/>
              <a:t>experiments at the Western Electric Company </a:t>
            </a:r>
            <a:r>
              <a:rPr lang="en-GB" sz="2800" dirty="0" smtClean="0"/>
              <a:t> in 1920s Chicago</a:t>
            </a:r>
          </a:p>
          <a:p>
            <a:pPr>
              <a:lnSpc>
                <a:spcPct val="90000"/>
              </a:lnSpc>
            </a:pPr>
            <a:r>
              <a:rPr lang="en-GB" sz="2800" dirty="0" smtClean="0"/>
              <a:t>2 experiment + control groups</a:t>
            </a:r>
          </a:p>
          <a:p>
            <a:pPr>
              <a:lnSpc>
                <a:spcPct val="90000"/>
              </a:lnSpc>
              <a:buNone/>
            </a:pPr>
            <a:r>
              <a:rPr lang="en-GB" sz="2800" dirty="0" smtClean="0"/>
              <a:t>	 – changed lighting at work</a:t>
            </a:r>
            <a:endParaRPr lang="en-GB" sz="2800" dirty="0"/>
          </a:p>
          <a:p>
            <a:pPr>
              <a:lnSpc>
                <a:spcPct val="90000"/>
              </a:lnSpc>
            </a:pPr>
            <a:r>
              <a:rPr lang="en-GB" sz="2800" dirty="0" smtClean="0"/>
              <a:t>Productivity went up regardless – WHY?</a:t>
            </a:r>
          </a:p>
          <a:p>
            <a:pPr>
              <a:lnSpc>
                <a:spcPct val="90000"/>
              </a:lnSpc>
            </a:pPr>
            <a:r>
              <a:rPr lang="en-GB" sz="2800" dirty="0" smtClean="0"/>
              <a:t>Other things influence – social factors</a:t>
            </a:r>
          </a:p>
          <a:p>
            <a:pPr>
              <a:lnSpc>
                <a:spcPct val="90000"/>
              </a:lnSpc>
            </a:pPr>
            <a:r>
              <a:rPr lang="en-GB" sz="2800" dirty="0" smtClean="0"/>
              <a:t>Focus </a:t>
            </a:r>
            <a:r>
              <a:rPr lang="en-GB" sz="2800" dirty="0"/>
              <a:t>on individual psychological and social needs</a:t>
            </a:r>
          </a:p>
          <a:p>
            <a:pPr>
              <a:lnSpc>
                <a:spcPct val="90000"/>
              </a:lnSpc>
            </a:pPr>
            <a:r>
              <a:rPr lang="en-GB" sz="2800" dirty="0" smtClean="0"/>
              <a:t>The </a:t>
            </a:r>
            <a:r>
              <a:rPr lang="en-GB" sz="2800" dirty="0"/>
              <a:t>informal </a:t>
            </a:r>
            <a:r>
              <a:rPr lang="en-GB" sz="2800" dirty="0" smtClean="0"/>
              <a:t>organisation, </a:t>
            </a:r>
            <a:r>
              <a:rPr lang="en-GB" sz="2800" dirty="0"/>
              <a:t>group norms </a:t>
            </a:r>
            <a:r>
              <a:rPr lang="en-GB" sz="2800" dirty="0" smtClean="0"/>
              <a:t>influence  </a:t>
            </a:r>
            <a:r>
              <a:rPr lang="en-GB" sz="2800" dirty="0"/>
              <a:t>worker behaviour</a:t>
            </a:r>
          </a:p>
        </p:txBody>
      </p:sp>
      <p:sp>
        <p:nvSpPr>
          <p:cNvPr id="56322" name="Rectangle 2"/>
          <p:cNvSpPr>
            <a:spLocks noGrp="1" noChangeArrowheads="1"/>
          </p:cNvSpPr>
          <p:nvPr>
            <p:ph type="title"/>
          </p:nvPr>
        </p:nvSpPr>
        <p:spPr/>
        <p:txBody>
          <a:bodyPr/>
          <a:lstStyle/>
          <a:p>
            <a:pPr algn="l"/>
            <a:r>
              <a:rPr lang="en-GB" dirty="0" smtClean="0">
                <a:solidFill>
                  <a:schemeClr val="tx2"/>
                </a:solidFill>
              </a:rPr>
              <a:t>2: The Human Relations </a:t>
            </a:r>
            <a:r>
              <a:rPr lang="en-GB" dirty="0">
                <a:solidFill>
                  <a:schemeClr val="tx2"/>
                </a:solidFill>
              </a:rPr>
              <a:t>approach</a:t>
            </a:r>
          </a:p>
        </p:txBody>
      </p:sp>
      <p:pic>
        <p:nvPicPr>
          <p:cNvPr id="4" name="Picture 3" descr="hawthorne.jpg"/>
          <p:cNvPicPr>
            <a:picLocks noChangeAspect="1"/>
          </p:cNvPicPr>
          <p:nvPr/>
        </p:nvPicPr>
        <p:blipFill>
          <a:blip r:embed="rId4"/>
          <a:stretch>
            <a:fillRect/>
          </a:stretch>
        </p:blipFill>
        <p:spPr>
          <a:xfrm>
            <a:off x="6588224" y="2996952"/>
            <a:ext cx="2100244" cy="1500174"/>
          </a:xfrm>
          <a:prstGeom prst="rect">
            <a:avLst/>
          </a:prstGeom>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632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632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6323">
                                            <p:txEl>
                                              <p:pRg st="7" end="7"/>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6323">
                                            <p:txEl>
                                              <p:pRg st="8" end="8"/>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6323">
                                            <p:txEl>
                                              <p:pRg st="9" end="9"/>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6323">
                                            <p:txEl>
                                              <p:pRg st="10" end="1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632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3"/>
          <p:cNvSpPr>
            <a:spLocks noGrp="1" noChangeArrowheads="1"/>
          </p:cNvSpPr>
          <p:nvPr>
            <p:ph idx="1"/>
          </p:nvPr>
        </p:nvSpPr>
        <p:spPr>
          <a:xfrm>
            <a:off x="403225" y="1928813"/>
            <a:ext cx="8374063" cy="4090351"/>
          </a:xfrm>
        </p:spPr>
        <p:txBody>
          <a:bodyPr>
            <a:spAutoFit/>
          </a:bodyPr>
          <a:lstStyle/>
          <a:p>
            <a:pPr>
              <a:lnSpc>
                <a:spcPct val="90000"/>
              </a:lnSpc>
              <a:buFontTx/>
              <a:buNone/>
            </a:pPr>
            <a:r>
              <a:rPr lang="en-GB" sz="3000" i="1" dirty="0" smtClean="0"/>
              <a:t>	</a:t>
            </a:r>
            <a:r>
              <a:rPr lang="en-GB" i="1" dirty="0" smtClean="0"/>
              <a:t>The humanisation of the workplace</a:t>
            </a:r>
          </a:p>
          <a:p>
            <a:pPr>
              <a:lnSpc>
                <a:spcPct val="90000"/>
              </a:lnSpc>
              <a:buFontTx/>
              <a:buNone/>
            </a:pPr>
            <a:r>
              <a:rPr lang="en-GB" i="1" dirty="0" smtClean="0"/>
              <a:t>	People matter – they make a difference at work</a:t>
            </a:r>
          </a:p>
          <a:p>
            <a:pPr>
              <a:lnSpc>
                <a:spcPct val="90000"/>
              </a:lnSpc>
              <a:buFontTx/>
              <a:buNone/>
            </a:pPr>
            <a:r>
              <a:rPr lang="en-GB" sz="2800" i="1" dirty="0" smtClean="0"/>
              <a:t>	</a:t>
            </a:r>
            <a:endParaRPr lang="en-GB" sz="2800" i="1" dirty="0"/>
          </a:p>
          <a:p>
            <a:pPr>
              <a:lnSpc>
                <a:spcPct val="90000"/>
              </a:lnSpc>
              <a:buFontTx/>
              <a:buNone/>
            </a:pPr>
            <a:r>
              <a:rPr lang="en-GB" sz="3000" i="1" dirty="0" smtClean="0"/>
              <a:t>	Classical School = </a:t>
            </a:r>
          </a:p>
          <a:p>
            <a:pPr>
              <a:lnSpc>
                <a:spcPct val="90000"/>
              </a:lnSpc>
              <a:buFontTx/>
              <a:buNone/>
            </a:pPr>
            <a:r>
              <a:rPr lang="en-GB" sz="3000" i="1" dirty="0" smtClean="0"/>
              <a:t>	‘</a:t>
            </a:r>
            <a:r>
              <a:rPr lang="en-GB" sz="3000" i="1" dirty="0"/>
              <a:t>organisations without people’ </a:t>
            </a:r>
            <a:endParaRPr lang="en-GB" sz="3000" i="1" dirty="0" smtClean="0"/>
          </a:p>
          <a:p>
            <a:pPr>
              <a:lnSpc>
                <a:spcPct val="90000"/>
              </a:lnSpc>
              <a:buFontTx/>
              <a:buNone/>
            </a:pPr>
            <a:endParaRPr lang="en-GB" sz="3000" i="1" dirty="0" smtClean="0"/>
          </a:p>
          <a:p>
            <a:pPr>
              <a:lnSpc>
                <a:spcPct val="90000"/>
              </a:lnSpc>
              <a:buFontTx/>
              <a:buNone/>
            </a:pPr>
            <a:r>
              <a:rPr lang="en-GB" sz="3000" i="1" dirty="0" smtClean="0"/>
              <a:t>	Human </a:t>
            </a:r>
            <a:r>
              <a:rPr lang="en-GB" sz="3000" i="1" dirty="0"/>
              <a:t>relations school </a:t>
            </a:r>
            <a:r>
              <a:rPr lang="en-GB" sz="3000" i="1" dirty="0" smtClean="0"/>
              <a:t>=</a:t>
            </a:r>
          </a:p>
          <a:p>
            <a:pPr>
              <a:lnSpc>
                <a:spcPct val="90000"/>
              </a:lnSpc>
              <a:buFontTx/>
              <a:buNone/>
            </a:pPr>
            <a:r>
              <a:rPr lang="en-GB" sz="3000" i="1" dirty="0" smtClean="0"/>
              <a:t>	 </a:t>
            </a:r>
            <a:r>
              <a:rPr lang="en-GB" sz="3000" i="1" dirty="0"/>
              <a:t>‘people without organisations’</a:t>
            </a:r>
            <a:r>
              <a:rPr lang="en-GB" sz="3000" dirty="0"/>
              <a:t>.</a:t>
            </a:r>
          </a:p>
        </p:txBody>
      </p:sp>
      <p:sp>
        <p:nvSpPr>
          <p:cNvPr id="58370" name="Rectangle 2"/>
          <p:cNvSpPr>
            <a:spLocks noGrp="1" noChangeArrowheads="1"/>
          </p:cNvSpPr>
          <p:nvPr>
            <p:ph type="title"/>
          </p:nvPr>
        </p:nvSpPr>
        <p:spPr>
          <a:xfrm>
            <a:off x="457200" y="288925"/>
            <a:ext cx="8229600" cy="1311275"/>
          </a:xfrm>
        </p:spPr>
        <p:txBody>
          <a:bodyPr>
            <a:normAutofit fontScale="90000"/>
          </a:bodyPr>
          <a:lstStyle/>
          <a:p>
            <a:pPr algn="l"/>
            <a:r>
              <a:rPr lang="en-GB" dirty="0">
                <a:solidFill>
                  <a:schemeClr val="tx2"/>
                </a:solidFill>
              </a:rPr>
              <a:t>The legacy of the </a:t>
            </a:r>
            <a:r>
              <a:rPr lang="en-GB" dirty="0" smtClean="0">
                <a:solidFill>
                  <a:schemeClr val="tx2"/>
                </a:solidFill>
              </a:rPr>
              <a:t/>
            </a:r>
            <a:br>
              <a:rPr lang="en-GB" dirty="0" smtClean="0">
                <a:solidFill>
                  <a:schemeClr val="tx2"/>
                </a:solidFill>
              </a:rPr>
            </a:br>
            <a:r>
              <a:rPr lang="en-GB" dirty="0" smtClean="0">
                <a:solidFill>
                  <a:schemeClr val="tx2"/>
                </a:solidFill>
              </a:rPr>
              <a:t>Hawthorne </a:t>
            </a:r>
            <a:r>
              <a:rPr lang="en-GB" dirty="0">
                <a:solidFill>
                  <a:schemeClr val="tx2"/>
                </a:solidFill>
              </a:rPr>
              <a:t>experiments</a:t>
            </a:r>
          </a:p>
        </p:txBody>
      </p:sp>
      <p:pic>
        <p:nvPicPr>
          <p:cNvPr id="9219" name="Picture 3" descr="C:\Program Files\Microsoft Office\MEDIA\CAGCAT10\j0149481.wmf"/>
          <p:cNvPicPr>
            <a:picLocks noChangeAspect="1" noChangeArrowheads="1"/>
          </p:cNvPicPr>
          <p:nvPr/>
        </p:nvPicPr>
        <p:blipFill>
          <a:blip r:embed="rId3"/>
          <a:srcRect/>
          <a:stretch>
            <a:fillRect/>
          </a:stretch>
        </p:blipFill>
        <p:spPr bwMode="auto">
          <a:xfrm>
            <a:off x="6143636" y="3500438"/>
            <a:ext cx="2144162" cy="2178867"/>
          </a:xfrm>
          <a:prstGeom prst="rect">
            <a:avLst/>
          </a:prstGeom>
          <a:noFill/>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animEffect transition="in" filter="blinds(horizontal)">
                                      <p:cBhvr>
                                        <p:cTn id="7" dur="500"/>
                                        <p:tgtEl>
                                          <p:spTgt spid="58371">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8371">
                                            <p:txEl>
                                              <p:pRg st="1" end="1"/>
                                            </p:txEl>
                                          </p:spTgt>
                                        </p:tgtEl>
                                        <p:attrNameLst>
                                          <p:attrName>style.visibility</p:attrName>
                                        </p:attrNameLst>
                                      </p:cBhvr>
                                      <p:to>
                                        <p:strVal val="visible"/>
                                      </p:to>
                                    </p:set>
                                    <p:animEffect transition="in" filter="blinds(horizontal)">
                                      <p:cBhvr>
                                        <p:cTn id="10" dur="500"/>
                                        <p:tgtEl>
                                          <p:spTgt spid="58371">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58371">
                                            <p:txEl>
                                              <p:pRg st="3" end="3"/>
                                            </p:txEl>
                                          </p:spTgt>
                                        </p:tgtEl>
                                        <p:attrNameLst>
                                          <p:attrName>style.visibility</p:attrName>
                                        </p:attrNameLst>
                                      </p:cBhvr>
                                      <p:to>
                                        <p:strVal val="visible"/>
                                      </p:to>
                                    </p:set>
                                    <p:animEffect transition="in" filter="blinds(horizontal)">
                                      <p:cBhvr>
                                        <p:cTn id="15" dur="500"/>
                                        <p:tgtEl>
                                          <p:spTgt spid="58371">
                                            <p:txEl>
                                              <p:pRg st="3" end="3"/>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58371">
                                            <p:txEl>
                                              <p:pRg st="4" end="4"/>
                                            </p:txEl>
                                          </p:spTgt>
                                        </p:tgtEl>
                                        <p:attrNameLst>
                                          <p:attrName>style.visibility</p:attrName>
                                        </p:attrNameLst>
                                      </p:cBhvr>
                                      <p:to>
                                        <p:strVal val="visible"/>
                                      </p:to>
                                    </p:set>
                                    <p:animEffect transition="in" filter="blinds(horizontal)">
                                      <p:cBhvr>
                                        <p:cTn id="18" dur="500"/>
                                        <p:tgtEl>
                                          <p:spTgt spid="58371">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nodeType="clickEffect">
                                  <p:stCondLst>
                                    <p:cond delay="0"/>
                                  </p:stCondLst>
                                  <p:childTnLst>
                                    <p:set>
                                      <p:cBhvr>
                                        <p:cTn id="22" dur="1" fill="hold">
                                          <p:stCondLst>
                                            <p:cond delay="0"/>
                                          </p:stCondLst>
                                        </p:cTn>
                                        <p:tgtEl>
                                          <p:spTgt spid="58371">
                                            <p:txEl>
                                              <p:pRg st="6" end="6"/>
                                            </p:txEl>
                                          </p:spTgt>
                                        </p:tgtEl>
                                        <p:attrNameLst>
                                          <p:attrName>style.visibility</p:attrName>
                                        </p:attrNameLst>
                                      </p:cBhvr>
                                      <p:to>
                                        <p:strVal val="visible"/>
                                      </p:to>
                                    </p:set>
                                    <p:animEffect transition="in" filter="blinds(horizontal)">
                                      <p:cBhvr>
                                        <p:cTn id="23" dur="500"/>
                                        <p:tgtEl>
                                          <p:spTgt spid="58371">
                                            <p:txEl>
                                              <p:pRg st="6" end="6"/>
                                            </p:txEl>
                                          </p:spTgt>
                                        </p:tgtEl>
                                      </p:cBhvr>
                                    </p:animEffect>
                                  </p:childTnLst>
                                </p:cTn>
                              </p:par>
                              <p:par>
                                <p:cTn id="24" presetID="3" presetClass="entr" presetSubtype="10" fill="hold" nodeType="withEffect">
                                  <p:stCondLst>
                                    <p:cond delay="0"/>
                                  </p:stCondLst>
                                  <p:childTnLst>
                                    <p:set>
                                      <p:cBhvr>
                                        <p:cTn id="25" dur="1" fill="hold">
                                          <p:stCondLst>
                                            <p:cond delay="0"/>
                                          </p:stCondLst>
                                        </p:cTn>
                                        <p:tgtEl>
                                          <p:spTgt spid="58371">
                                            <p:txEl>
                                              <p:pRg st="7" end="7"/>
                                            </p:txEl>
                                          </p:spTgt>
                                        </p:tgtEl>
                                        <p:attrNameLst>
                                          <p:attrName>style.visibility</p:attrName>
                                        </p:attrNameLst>
                                      </p:cBhvr>
                                      <p:to>
                                        <p:strVal val="visible"/>
                                      </p:to>
                                    </p:set>
                                    <p:animEffect transition="in" filter="blinds(horizontal)">
                                      <p:cBhvr>
                                        <p:cTn id="26" dur="500"/>
                                        <p:tgtEl>
                                          <p:spTgt spid="5837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3"/>
          <p:cNvSpPr>
            <a:spLocks noGrp="1" noChangeArrowheads="1"/>
          </p:cNvSpPr>
          <p:nvPr>
            <p:ph idx="1"/>
          </p:nvPr>
        </p:nvSpPr>
        <p:spPr>
          <a:xfrm>
            <a:off x="414338" y="1590675"/>
            <a:ext cx="8229600" cy="3360920"/>
          </a:xfrm>
        </p:spPr>
        <p:txBody>
          <a:bodyPr>
            <a:spAutoFit/>
          </a:bodyPr>
          <a:lstStyle/>
          <a:p>
            <a:pPr>
              <a:spcAft>
                <a:spcPct val="10000"/>
              </a:spcAft>
            </a:pPr>
            <a:endParaRPr lang="en-GB" dirty="0" smtClean="0"/>
          </a:p>
          <a:p>
            <a:pPr>
              <a:spcAft>
                <a:spcPct val="10000"/>
              </a:spcAft>
            </a:pPr>
            <a:r>
              <a:rPr lang="en-GB" dirty="0" smtClean="0"/>
              <a:t>Concerned </a:t>
            </a:r>
            <a:r>
              <a:rPr lang="en-GB" dirty="0"/>
              <a:t>with human personality and </a:t>
            </a:r>
            <a:r>
              <a:rPr lang="en-GB" dirty="0" smtClean="0"/>
              <a:t>motivation / psychology</a:t>
            </a:r>
            <a:endParaRPr lang="en-GB" dirty="0"/>
          </a:p>
          <a:p>
            <a:pPr lvl="1">
              <a:spcAft>
                <a:spcPct val="10000"/>
              </a:spcAft>
            </a:pPr>
            <a:r>
              <a:rPr lang="en-GB" dirty="0"/>
              <a:t>Maslow: the hierarchy of needs</a:t>
            </a:r>
          </a:p>
          <a:p>
            <a:pPr lvl="1">
              <a:spcAft>
                <a:spcPct val="10000"/>
              </a:spcAft>
            </a:pPr>
            <a:r>
              <a:rPr lang="en-GB" dirty="0"/>
              <a:t>Herzberg: two–factor motivation theory</a:t>
            </a:r>
          </a:p>
          <a:p>
            <a:pPr lvl="1">
              <a:spcAft>
                <a:spcPct val="10000"/>
              </a:spcAft>
            </a:pPr>
            <a:r>
              <a:rPr lang="en-GB" dirty="0"/>
              <a:t>McGregor: theory X and theory Y </a:t>
            </a:r>
            <a:r>
              <a:rPr lang="en-GB" dirty="0" smtClean="0"/>
              <a:t>managers</a:t>
            </a:r>
          </a:p>
          <a:p>
            <a:pPr lvl="1">
              <a:spcAft>
                <a:spcPct val="10000"/>
              </a:spcAft>
            </a:pPr>
            <a:endParaRPr lang="en-GB" sz="1800" dirty="0" smtClean="0"/>
          </a:p>
          <a:p>
            <a:pPr lvl="1">
              <a:spcAft>
                <a:spcPct val="10000"/>
              </a:spcAft>
              <a:buNone/>
            </a:pPr>
            <a:endParaRPr lang="en-GB" sz="1800" dirty="0"/>
          </a:p>
        </p:txBody>
      </p:sp>
      <p:sp>
        <p:nvSpPr>
          <p:cNvPr id="59394" name="Rectangle 2"/>
          <p:cNvSpPr>
            <a:spLocks noGrp="1" noChangeArrowheads="1"/>
          </p:cNvSpPr>
          <p:nvPr>
            <p:ph type="title"/>
          </p:nvPr>
        </p:nvSpPr>
        <p:spPr/>
        <p:txBody>
          <a:bodyPr/>
          <a:lstStyle/>
          <a:p>
            <a:pPr algn="l"/>
            <a:r>
              <a:rPr lang="en-GB" dirty="0">
                <a:solidFill>
                  <a:schemeClr val="tx2"/>
                </a:solidFill>
              </a:rPr>
              <a:t>Neo-Human relations</a:t>
            </a:r>
          </a:p>
        </p:txBody>
      </p:sp>
      <p:grpSp>
        <p:nvGrpSpPr>
          <p:cNvPr id="10242" name="Group 2"/>
          <p:cNvGrpSpPr>
            <a:grpSpLocks/>
          </p:cNvGrpSpPr>
          <p:nvPr/>
        </p:nvGrpSpPr>
        <p:grpSpPr bwMode="auto">
          <a:xfrm>
            <a:off x="3143240" y="4357694"/>
            <a:ext cx="2500330" cy="1857368"/>
            <a:chOff x="1248" y="240"/>
            <a:chExt cx="4176" cy="3600"/>
          </a:xfrm>
        </p:grpSpPr>
        <p:sp>
          <p:nvSpPr>
            <p:cNvPr id="10243" name="Pyr1"/>
            <p:cNvSpPr>
              <a:spLocks noEditPoints="1" noChangeArrowheads="1"/>
            </p:cNvSpPr>
            <p:nvPr/>
          </p:nvSpPr>
          <p:spPr bwMode="auto">
            <a:xfrm>
              <a:off x="2873" y="240"/>
              <a:ext cx="936" cy="798"/>
            </a:xfrm>
            <a:custGeom>
              <a:avLst/>
              <a:gdLst>
                <a:gd name="T0" fmla="*/ 10800 w 21600"/>
                <a:gd name="T1" fmla="*/ 0 h 21600"/>
                <a:gd name="T2" fmla="*/ 21600 w 21600"/>
                <a:gd name="T3" fmla="*/ 21600 h 21600"/>
                <a:gd name="T4" fmla="*/ 0 w 21600"/>
                <a:gd name="T5" fmla="*/ 21600 h 21600"/>
                <a:gd name="T6" fmla="*/ 5400 w 21600"/>
                <a:gd name="T7" fmla="*/ 11800 h 21600"/>
                <a:gd name="T8" fmla="*/ 16200 w 21600"/>
                <a:gd name="T9" fmla="*/ 20600 h 21600"/>
              </a:gdLst>
              <a:ahLst/>
              <a:cxnLst>
                <a:cxn ang="0">
                  <a:pos x="T0" y="T1"/>
                </a:cxn>
                <a:cxn ang="0">
                  <a:pos x="T2" y="T3"/>
                </a:cxn>
                <a:cxn ang="0">
                  <a:pos x="T4" y="T5"/>
                </a:cxn>
              </a:cxnLst>
              <a:rect l="T6" t="T7" r="T8" b="T9"/>
              <a:pathLst>
                <a:path w="21600" h="21600">
                  <a:moveTo>
                    <a:pt x="10800" y="0"/>
                  </a:moveTo>
                  <a:lnTo>
                    <a:pt x="21600" y="21600"/>
                  </a:lnTo>
                  <a:lnTo>
                    <a:pt x="0" y="21600"/>
                  </a:lnTo>
                  <a:lnTo>
                    <a:pt x="10800" y="0"/>
                  </a:lnTo>
                  <a:close/>
                </a:path>
              </a:pathLst>
            </a:custGeom>
            <a:solidFill>
              <a:srgbClr val="D8EBB3"/>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244" name="Pyr2"/>
            <p:cNvSpPr>
              <a:spLocks noEditPoints="1" noChangeArrowheads="1"/>
            </p:cNvSpPr>
            <p:nvPr/>
          </p:nvSpPr>
          <p:spPr bwMode="auto">
            <a:xfrm>
              <a:off x="2331" y="1038"/>
              <a:ext cx="2015" cy="936"/>
            </a:xfrm>
            <a:custGeom>
              <a:avLst/>
              <a:gdLst>
                <a:gd name="T0" fmla="*/ 5787 w 21600"/>
                <a:gd name="T1" fmla="*/ 0 h 21600"/>
                <a:gd name="T2" fmla="*/ 15812 w 21600"/>
                <a:gd name="T3" fmla="*/ 0 h 21600"/>
                <a:gd name="T4" fmla="*/ 21600 w 21600"/>
                <a:gd name="T5" fmla="*/ 21600 h 21600"/>
                <a:gd name="T6" fmla="*/ 0 w 21600"/>
                <a:gd name="T7" fmla="*/ 21600 h 21600"/>
                <a:gd name="T8" fmla="*/ 5787 w 21600"/>
                <a:gd name="T9" fmla="*/ 500 h 21600"/>
                <a:gd name="T10" fmla="*/ 15812 w 21600"/>
                <a:gd name="T11" fmla="*/ 21100 h 21600"/>
              </a:gdLst>
              <a:ahLst/>
              <a:cxnLst>
                <a:cxn ang="0">
                  <a:pos x="T0" y="T1"/>
                </a:cxn>
                <a:cxn ang="0">
                  <a:pos x="T2" y="T3"/>
                </a:cxn>
                <a:cxn ang="0">
                  <a:pos x="T4" y="T5"/>
                </a:cxn>
                <a:cxn ang="0">
                  <a:pos x="T6" y="T7"/>
                </a:cxn>
              </a:cxnLst>
              <a:rect l="T8" t="T9" r="T10" b="T11"/>
              <a:pathLst>
                <a:path w="21600" h="21600">
                  <a:moveTo>
                    <a:pt x="5787" y="0"/>
                  </a:moveTo>
                  <a:lnTo>
                    <a:pt x="15812" y="0"/>
                  </a:lnTo>
                  <a:lnTo>
                    <a:pt x="21600" y="21600"/>
                  </a:lnTo>
                  <a:lnTo>
                    <a:pt x="0" y="21600"/>
                  </a:lnTo>
                  <a:lnTo>
                    <a:pt x="5787" y="0"/>
                  </a:lnTo>
                  <a:close/>
                </a:path>
              </a:pathLst>
            </a:custGeom>
            <a:solidFill>
              <a:srgbClr val="CCCC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245" name="Pyr3"/>
            <p:cNvSpPr>
              <a:spLocks noEditPoints="1" noChangeArrowheads="1"/>
            </p:cNvSpPr>
            <p:nvPr/>
          </p:nvSpPr>
          <p:spPr bwMode="auto">
            <a:xfrm>
              <a:off x="1795" y="1974"/>
              <a:ext cx="3087" cy="935"/>
            </a:xfrm>
            <a:custGeom>
              <a:avLst/>
              <a:gdLst>
                <a:gd name="T0" fmla="*/ 3768 w 21600"/>
                <a:gd name="T1" fmla="*/ 0 h 21600"/>
                <a:gd name="T2" fmla="*/ 17831 w 21600"/>
                <a:gd name="T3" fmla="*/ 0 h 21600"/>
                <a:gd name="T4" fmla="*/ 21600 w 21600"/>
                <a:gd name="T5" fmla="*/ 21600 h 21600"/>
                <a:gd name="T6" fmla="*/ 0 w 21600"/>
                <a:gd name="T7" fmla="*/ 21600 h 21600"/>
                <a:gd name="T8" fmla="*/ 5287 w 21600"/>
                <a:gd name="T9" fmla="*/ 500 h 21600"/>
                <a:gd name="T10" fmla="*/ 16312 w 21600"/>
                <a:gd name="T11" fmla="*/ 21100 h 21600"/>
              </a:gdLst>
              <a:ahLst/>
              <a:cxnLst>
                <a:cxn ang="0">
                  <a:pos x="T0" y="T1"/>
                </a:cxn>
                <a:cxn ang="0">
                  <a:pos x="T2" y="T3"/>
                </a:cxn>
                <a:cxn ang="0">
                  <a:pos x="T4" y="T5"/>
                </a:cxn>
                <a:cxn ang="0">
                  <a:pos x="T6" y="T7"/>
                </a:cxn>
              </a:cxnLst>
              <a:rect l="T8" t="T9" r="T10" b="T11"/>
              <a:pathLst>
                <a:path w="21600" h="21600">
                  <a:moveTo>
                    <a:pt x="3768" y="0"/>
                  </a:moveTo>
                  <a:lnTo>
                    <a:pt x="17831" y="0"/>
                  </a:lnTo>
                  <a:lnTo>
                    <a:pt x="21600" y="21600"/>
                  </a:lnTo>
                  <a:lnTo>
                    <a:pt x="0" y="21600"/>
                  </a:lnTo>
                  <a:lnTo>
                    <a:pt x="3768" y="0"/>
                  </a:lnTo>
                  <a:close/>
                </a:path>
              </a:pathLst>
            </a:custGeom>
            <a:solidFill>
              <a:srgbClr val="FFBE7D"/>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246" name="Pyr4"/>
            <p:cNvSpPr>
              <a:spLocks noEditPoints="1" noChangeArrowheads="1"/>
            </p:cNvSpPr>
            <p:nvPr/>
          </p:nvSpPr>
          <p:spPr bwMode="auto">
            <a:xfrm>
              <a:off x="1248" y="2904"/>
              <a:ext cx="4176" cy="936"/>
            </a:xfrm>
            <a:custGeom>
              <a:avLst/>
              <a:gdLst>
                <a:gd name="T0" fmla="*/ 2793 w 21600"/>
                <a:gd name="T1" fmla="*/ 0 h 21600"/>
                <a:gd name="T2" fmla="*/ 18806 w 21600"/>
                <a:gd name="T3" fmla="*/ 0 h 21600"/>
                <a:gd name="T4" fmla="*/ 21600 w 21600"/>
                <a:gd name="T5" fmla="*/ 21600 h 21600"/>
                <a:gd name="T6" fmla="*/ 0 w 21600"/>
                <a:gd name="T7" fmla="*/ 21600 h 21600"/>
                <a:gd name="T8" fmla="*/ 3287 w 21600"/>
                <a:gd name="T9" fmla="*/ 500 h 21600"/>
                <a:gd name="T10" fmla="*/ 17312 w 21600"/>
                <a:gd name="T11" fmla="*/ 21100 h 21600"/>
              </a:gdLst>
              <a:ahLst/>
              <a:cxnLst>
                <a:cxn ang="0">
                  <a:pos x="T0" y="T1"/>
                </a:cxn>
                <a:cxn ang="0">
                  <a:pos x="T2" y="T3"/>
                </a:cxn>
                <a:cxn ang="0">
                  <a:pos x="T4" y="T5"/>
                </a:cxn>
                <a:cxn ang="0">
                  <a:pos x="T6" y="T7"/>
                </a:cxn>
              </a:cxnLst>
              <a:rect l="T8" t="T9" r="T10" b="T11"/>
              <a:pathLst>
                <a:path w="21600" h="21600">
                  <a:moveTo>
                    <a:pt x="2793" y="0"/>
                  </a:moveTo>
                  <a:lnTo>
                    <a:pt x="18806" y="0"/>
                  </a:lnTo>
                  <a:lnTo>
                    <a:pt x="21600" y="21600"/>
                  </a:lnTo>
                  <a:lnTo>
                    <a:pt x="0" y="21600"/>
                  </a:lnTo>
                  <a:lnTo>
                    <a:pt x="2793" y="0"/>
                  </a:lnTo>
                  <a:close/>
                </a:path>
              </a:pathLst>
            </a:custGeom>
            <a:solidFill>
              <a:srgbClr val="FFFFCC"/>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grpSp>
    </p:spTree>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246063"/>
            <a:ext cx="8229600" cy="1190625"/>
          </a:xfrm>
          <a:noFill/>
          <a:ln/>
        </p:spPr>
        <p:txBody>
          <a:bodyPr>
            <a:normAutofit/>
          </a:bodyPr>
          <a:lstStyle/>
          <a:p>
            <a:r>
              <a:rPr lang="en-GB" sz="3600" dirty="0">
                <a:solidFill>
                  <a:schemeClr val="tx2"/>
                </a:solidFill>
              </a:rPr>
              <a:t>Main approaches to organisation, structure and management</a:t>
            </a:r>
          </a:p>
        </p:txBody>
      </p:sp>
      <p:sp>
        <p:nvSpPr>
          <p:cNvPr id="44036" name="Text Box 4"/>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a:t>Figure 2.1</a:t>
            </a:r>
            <a:r>
              <a:rPr lang="en-GB"/>
              <a:t>  Main approaches to organisation, structure and management</a:t>
            </a:r>
          </a:p>
        </p:txBody>
      </p:sp>
      <p:pic>
        <p:nvPicPr>
          <p:cNvPr id="44038" name="Picture 6" descr="F:\Powerpoint\pe_uk\PE105-Mullins\Final_Files\GIF\ch02\C02NF001.gif"/>
          <p:cNvPicPr>
            <a:picLocks noChangeAspect="1" noChangeArrowheads="1"/>
          </p:cNvPicPr>
          <p:nvPr/>
        </p:nvPicPr>
        <p:blipFill>
          <a:blip r:embed="rId3" cstate="print"/>
          <a:srcRect/>
          <a:stretch>
            <a:fillRect/>
          </a:stretch>
        </p:blipFill>
        <p:spPr bwMode="auto">
          <a:xfrm>
            <a:off x="398463" y="1846263"/>
            <a:ext cx="8347075" cy="3432175"/>
          </a:xfrm>
          <a:prstGeom prst="rect">
            <a:avLst/>
          </a:prstGeom>
          <a:noFill/>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4" presetClass="entr" presetSubtype="0" accel="100000" fill="hold" nodeType="clickEffect">
                                  <p:stCondLst>
                                    <p:cond delay="0"/>
                                  </p:stCondLst>
                                  <p:childTnLst>
                                    <p:set>
                                      <p:cBhvr>
                                        <p:cTn id="6" dur="1" fill="hold">
                                          <p:stCondLst>
                                            <p:cond delay="0"/>
                                          </p:stCondLst>
                                        </p:cTn>
                                        <p:tgtEl>
                                          <p:spTgt spid="44038"/>
                                        </p:tgtEl>
                                        <p:attrNameLst>
                                          <p:attrName>style.visibility</p:attrName>
                                        </p:attrNameLst>
                                      </p:cBhvr>
                                      <p:to>
                                        <p:strVal val="visible"/>
                                      </p:to>
                                    </p:set>
                                    <p:anim calcmode="lin" valueType="num">
                                      <p:cBhvr>
                                        <p:cTn id="7" dur="500" fill="hold"/>
                                        <p:tgtEl>
                                          <p:spTgt spid="44038"/>
                                        </p:tgtEl>
                                        <p:attrNameLst>
                                          <p:attrName>ppt_w</p:attrName>
                                        </p:attrNameLst>
                                      </p:cBhvr>
                                      <p:tavLst>
                                        <p:tav tm="0">
                                          <p:val>
                                            <p:strVal val="#ppt_w*0.05"/>
                                          </p:val>
                                        </p:tav>
                                        <p:tav tm="100000">
                                          <p:val>
                                            <p:strVal val="#ppt_w"/>
                                          </p:val>
                                        </p:tav>
                                      </p:tavLst>
                                    </p:anim>
                                    <p:anim calcmode="lin" valueType="num">
                                      <p:cBhvr>
                                        <p:cTn id="8" dur="500" fill="hold"/>
                                        <p:tgtEl>
                                          <p:spTgt spid="44038"/>
                                        </p:tgtEl>
                                        <p:attrNameLst>
                                          <p:attrName>ppt_h</p:attrName>
                                        </p:attrNameLst>
                                      </p:cBhvr>
                                      <p:tavLst>
                                        <p:tav tm="0">
                                          <p:val>
                                            <p:strVal val="#ppt_h"/>
                                          </p:val>
                                        </p:tav>
                                        <p:tav tm="100000">
                                          <p:val>
                                            <p:strVal val="#ppt_h"/>
                                          </p:val>
                                        </p:tav>
                                      </p:tavLst>
                                    </p:anim>
                                    <p:anim calcmode="lin" valueType="num">
                                      <p:cBhvr>
                                        <p:cTn id="9" dur="500" fill="hold"/>
                                        <p:tgtEl>
                                          <p:spTgt spid="44038"/>
                                        </p:tgtEl>
                                        <p:attrNameLst>
                                          <p:attrName>ppt_x</p:attrName>
                                        </p:attrNameLst>
                                      </p:cBhvr>
                                      <p:tavLst>
                                        <p:tav tm="0">
                                          <p:val>
                                            <p:strVal val="#ppt_x-.2"/>
                                          </p:val>
                                        </p:tav>
                                        <p:tav tm="100000">
                                          <p:val>
                                            <p:strVal val="#ppt_x"/>
                                          </p:val>
                                        </p:tav>
                                      </p:tavLst>
                                    </p:anim>
                                    <p:anim calcmode="lin" valueType="num">
                                      <p:cBhvr>
                                        <p:cTn id="10" dur="500" fill="hold"/>
                                        <p:tgtEl>
                                          <p:spTgt spid="44038"/>
                                        </p:tgtEl>
                                        <p:attrNameLst>
                                          <p:attrName>ppt_y</p:attrName>
                                        </p:attrNameLst>
                                      </p:cBhvr>
                                      <p:tavLst>
                                        <p:tav tm="0">
                                          <p:val>
                                            <p:strVal val="#ppt_y"/>
                                          </p:val>
                                        </p:tav>
                                        <p:tav tm="100000">
                                          <p:val>
                                            <p:strVal val="#ppt_y"/>
                                          </p:val>
                                        </p:tav>
                                      </p:tavLst>
                                    </p:anim>
                                    <p:animEffect transition="in" filter="fade">
                                      <p:cBhvr>
                                        <p:cTn id="11" dur="500"/>
                                        <p:tgtEl>
                                          <p:spTgt spid="440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3"/>
          <p:cNvSpPr>
            <a:spLocks noGrp="1" noChangeArrowheads="1"/>
          </p:cNvSpPr>
          <p:nvPr>
            <p:ph idx="1"/>
          </p:nvPr>
        </p:nvSpPr>
        <p:spPr>
          <a:xfrm>
            <a:off x="457200" y="1285861"/>
            <a:ext cx="8229600" cy="5141928"/>
          </a:xfrm>
        </p:spPr>
        <p:txBody>
          <a:bodyPr>
            <a:normAutofit lnSpcReduction="10000"/>
          </a:bodyPr>
          <a:lstStyle/>
          <a:p>
            <a:pPr>
              <a:lnSpc>
                <a:spcPct val="90000"/>
              </a:lnSpc>
            </a:pPr>
            <a:endParaRPr lang="en-GB" sz="2800" dirty="0" smtClean="0"/>
          </a:p>
          <a:p>
            <a:pPr>
              <a:lnSpc>
                <a:spcPct val="90000"/>
              </a:lnSpc>
            </a:pPr>
            <a:endParaRPr lang="en-GB" sz="2800" dirty="0"/>
          </a:p>
          <a:p>
            <a:pPr>
              <a:lnSpc>
                <a:spcPct val="90000"/>
              </a:lnSpc>
            </a:pPr>
            <a:r>
              <a:rPr lang="en-GB" sz="2800" dirty="0" smtClean="0"/>
              <a:t>Considers</a:t>
            </a:r>
            <a:r>
              <a:rPr lang="en-GB" sz="2800" dirty="0"/>
              <a:t>:</a:t>
            </a:r>
          </a:p>
          <a:p>
            <a:pPr lvl="1">
              <a:lnSpc>
                <a:spcPct val="90000"/>
              </a:lnSpc>
            </a:pPr>
            <a:r>
              <a:rPr lang="en-GB" dirty="0"/>
              <a:t>The total work organisation</a:t>
            </a:r>
          </a:p>
          <a:p>
            <a:pPr lvl="1">
              <a:lnSpc>
                <a:spcPct val="90000"/>
              </a:lnSpc>
            </a:pPr>
            <a:r>
              <a:rPr lang="en-GB" dirty="0"/>
              <a:t>The relationship between structure and behaviour</a:t>
            </a:r>
          </a:p>
          <a:p>
            <a:pPr lvl="1">
              <a:lnSpc>
                <a:spcPct val="90000"/>
              </a:lnSpc>
            </a:pPr>
            <a:r>
              <a:rPr lang="en-GB" dirty="0"/>
              <a:t>The range of variables within an organisation</a:t>
            </a:r>
          </a:p>
          <a:p>
            <a:pPr>
              <a:lnSpc>
                <a:spcPct val="90000"/>
              </a:lnSpc>
            </a:pPr>
            <a:endParaRPr lang="en-GB" sz="2800" dirty="0"/>
          </a:p>
          <a:p>
            <a:pPr>
              <a:lnSpc>
                <a:spcPct val="90000"/>
              </a:lnSpc>
            </a:pPr>
            <a:r>
              <a:rPr lang="en-GB" sz="2800" dirty="0"/>
              <a:t>The organisation as an ‘open system’</a:t>
            </a:r>
          </a:p>
          <a:p>
            <a:pPr>
              <a:lnSpc>
                <a:spcPct val="90000"/>
              </a:lnSpc>
              <a:buNone/>
            </a:pPr>
            <a:r>
              <a:rPr lang="en-GB" sz="2800" dirty="0" smtClean="0"/>
              <a:t>    - new working methods and impact on people</a:t>
            </a:r>
          </a:p>
          <a:p>
            <a:pPr>
              <a:lnSpc>
                <a:spcPct val="90000"/>
              </a:lnSpc>
              <a:buNone/>
            </a:pPr>
            <a:r>
              <a:rPr lang="en-GB" sz="2800" dirty="0" smtClean="0"/>
              <a:t>	-  best fit of people, structures, technology</a:t>
            </a:r>
          </a:p>
          <a:p>
            <a:pPr>
              <a:lnSpc>
                <a:spcPct val="90000"/>
              </a:lnSpc>
              <a:buNone/>
            </a:pPr>
            <a:endParaRPr lang="en-GB" sz="2800" dirty="0"/>
          </a:p>
          <a:p>
            <a:pPr>
              <a:lnSpc>
                <a:spcPct val="90000"/>
              </a:lnSpc>
            </a:pPr>
            <a:r>
              <a:rPr lang="en-GB" sz="2800" dirty="0" smtClean="0"/>
              <a:t>Reactive not static</a:t>
            </a:r>
            <a:endParaRPr lang="en-GB" sz="2800" dirty="0"/>
          </a:p>
        </p:txBody>
      </p:sp>
      <p:sp>
        <p:nvSpPr>
          <p:cNvPr id="60418" name="Rectangle 2"/>
          <p:cNvSpPr>
            <a:spLocks noGrp="1" noChangeArrowheads="1"/>
          </p:cNvSpPr>
          <p:nvPr>
            <p:ph type="title"/>
          </p:nvPr>
        </p:nvSpPr>
        <p:spPr/>
        <p:txBody>
          <a:bodyPr/>
          <a:lstStyle/>
          <a:p>
            <a:pPr algn="l"/>
            <a:r>
              <a:rPr lang="en-GB" dirty="0" smtClean="0">
                <a:solidFill>
                  <a:schemeClr val="tx2"/>
                </a:solidFill>
              </a:rPr>
              <a:t>3:  The Systems </a:t>
            </a:r>
            <a:r>
              <a:rPr lang="en-GB" dirty="0">
                <a:solidFill>
                  <a:schemeClr val="tx2"/>
                </a:solidFill>
              </a:rPr>
              <a:t>approach</a:t>
            </a:r>
          </a:p>
        </p:txBody>
      </p:sp>
      <p:pic>
        <p:nvPicPr>
          <p:cNvPr id="11267" name="Picture 3" descr="C:\Documents and Settings\bus-ad1\Local Settings\Temporary Internet Files\Content.IE5\5G7WGP6X\MC900070837[1].wmf"/>
          <p:cNvPicPr>
            <a:picLocks noChangeAspect="1" noChangeArrowheads="1"/>
          </p:cNvPicPr>
          <p:nvPr/>
        </p:nvPicPr>
        <p:blipFill>
          <a:blip r:embed="rId3"/>
          <a:srcRect/>
          <a:stretch>
            <a:fillRect/>
          </a:stretch>
        </p:blipFill>
        <p:spPr bwMode="auto">
          <a:xfrm>
            <a:off x="7524328" y="4869160"/>
            <a:ext cx="1278546" cy="1565493"/>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282" name="Text Box 1026"/>
          <p:cNvSpPr txBox="1">
            <a:spLocks noChangeArrowheads="1"/>
          </p:cNvSpPr>
          <p:nvPr/>
        </p:nvSpPr>
        <p:spPr bwMode="auto">
          <a:xfrm>
            <a:off x="296863" y="5881688"/>
            <a:ext cx="8534400" cy="366712"/>
          </a:xfrm>
          <a:prstGeom prst="rect">
            <a:avLst/>
          </a:prstGeom>
          <a:noFill/>
          <a:ln w="9525">
            <a:noFill/>
            <a:miter lim="800000"/>
            <a:headEnd/>
            <a:tailEnd/>
          </a:ln>
          <a:effectLst/>
        </p:spPr>
        <p:txBody>
          <a:bodyPr>
            <a:spAutoFit/>
          </a:bodyPr>
          <a:lstStyle/>
          <a:p>
            <a:pPr>
              <a:spcBef>
                <a:spcPct val="50000"/>
              </a:spcBef>
            </a:pPr>
            <a:r>
              <a:rPr lang="en-GB" sz="1200" dirty="0">
                <a:latin typeface="Arial" charset="0"/>
              </a:rPr>
              <a:t>Figure 1.3</a:t>
            </a:r>
            <a:r>
              <a:rPr lang="en-GB" sz="1800" dirty="0">
                <a:latin typeface="Arial" charset="0"/>
              </a:rPr>
              <a:t>  </a:t>
            </a:r>
            <a:r>
              <a:rPr lang="en-US" sz="1800" dirty="0">
                <a:latin typeface="Arial" charset="0"/>
              </a:rPr>
              <a:t>Basic open systems </a:t>
            </a:r>
            <a:r>
              <a:rPr lang="en-US" sz="1800" dirty="0" smtClean="0">
                <a:latin typeface="Arial" charset="0"/>
              </a:rPr>
              <a:t>model     </a:t>
            </a:r>
            <a:r>
              <a:rPr lang="en-US" sz="1800" dirty="0" err="1" smtClean="0">
                <a:latin typeface="Arial" charset="0"/>
              </a:rPr>
              <a:t>Rollinson</a:t>
            </a:r>
            <a:r>
              <a:rPr lang="en-US" sz="1800" dirty="0" smtClean="0">
                <a:latin typeface="Arial" charset="0"/>
              </a:rPr>
              <a:t> (2008)</a:t>
            </a:r>
            <a:endParaRPr lang="en-GB" sz="1800" dirty="0">
              <a:latin typeface="Arial" charset="0"/>
            </a:endParaRPr>
          </a:p>
        </p:txBody>
      </p:sp>
      <p:pic>
        <p:nvPicPr>
          <p:cNvPr id="225283" name="Picture 1027" descr="C01NF003"/>
          <p:cNvPicPr>
            <a:picLocks noChangeAspect="1" noChangeArrowheads="1"/>
          </p:cNvPicPr>
          <p:nvPr/>
        </p:nvPicPr>
        <p:blipFill>
          <a:blip r:embed="rId3" cstate="print"/>
          <a:srcRect/>
          <a:stretch>
            <a:fillRect/>
          </a:stretch>
        </p:blipFill>
        <p:spPr bwMode="auto">
          <a:xfrm>
            <a:off x="827088" y="1430338"/>
            <a:ext cx="7489825" cy="3463925"/>
          </a:xfrm>
          <a:prstGeom prst="rect">
            <a:avLst/>
          </a:prstGeom>
          <a:noFill/>
        </p:spPr>
      </p:pic>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4258" name="Text Box 1026"/>
          <p:cNvSpPr txBox="1">
            <a:spLocks noChangeArrowheads="1"/>
          </p:cNvSpPr>
          <p:nvPr/>
        </p:nvSpPr>
        <p:spPr bwMode="auto">
          <a:xfrm>
            <a:off x="296863" y="5881688"/>
            <a:ext cx="8534400" cy="784830"/>
          </a:xfrm>
          <a:prstGeom prst="rect">
            <a:avLst/>
          </a:prstGeom>
          <a:noFill/>
          <a:ln w="9525">
            <a:noFill/>
            <a:miter lim="800000"/>
            <a:headEnd/>
            <a:tailEnd/>
          </a:ln>
          <a:effectLst/>
        </p:spPr>
        <p:txBody>
          <a:bodyPr>
            <a:spAutoFit/>
          </a:bodyPr>
          <a:lstStyle/>
          <a:p>
            <a:pPr>
              <a:spcBef>
                <a:spcPct val="50000"/>
              </a:spcBef>
            </a:pPr>
            <a:r>
              <a:rPr lang="en-GB" sz="1200" dirty="0">
                <a:latin typeface="Arial" charset="0"/>
              </a:rPr>
              <a:t>Figure 1.4</a:t>
            </a:r>
            <a:r>
              <a:rPr lang="en-GB" sz="1800" dirty="0">
                <a:latin typeface="Arial" charset="0"/>
              </a:rPr>
              <a:t>  </a:t>
            </a:r>
            <a:r>
              <a:rPr lang="en-US" sz="1800" dirty="0">
                <a:latin typeface="Arial" charset="0"/>
              </a:rPr>
              <a:t>Simplified open systems model of a commercial </a:t>
            </a:r>
            <a:r>
              <a:rPr lang="en-US" sz="1800" dirty="0" err="1" smtClean="0">
                <a:latin typeface="Arial" charset="0"/>
              </a:rPr>
              <a:t>organisation</a:t>
            </a:r>
            <a:r>
              <a:rPr lang="en-US" sz="1800" dirty="0" smtClean="0">
                <a:latin typeface="Arial" charset="0"/>
              </a:rPr>
              <a:t> </a:t>
            </a:r>
          </a:p>
          <a:p>
            <a:pPr>
              <a:spcBef>
                <a:spcPct val="50000"/>
              </a:spcBef>
            </a:pPr>
            <a:r>
              <a:rPr lang="en-US" sz="1800" dirty="0" smtClean="0">
                <a:latin typeface="Arial" charset="0"/>
              </a:rPr>
              <a:t> </a:t>
            </a:r>
            <a:r>
              <a:rPr lang="en-US" sz="1800" dirty="0" err="1" smtClean="0">
                <a:latin typeface="Arial" charset="0"/>
              </a:rPr>
              <a:t>Rollinson</a:t>
            </a:r>
            <a:r>
              <a:rPr lang="en-US" sz="1800" dirty="0" smtClean="0">
                <a:latin typeface="Arial" charset="0"/>
              </a:rPr>
              <a:t> (2008)</a:t>
            </a:r>
            <a:endParaRPr lang="en-GB" sz="1800" dirty="0">
              <a:latin typeface="Arial" charset="0"/>
            </a:endParaRPr>
          </a:p>
        </p:txBody>
      </p:sp>
      <p:pic>
        <p:nvPicPr>
          <p:cNvPr id="224259" name="Picture 1027" descr="C01NF004"/>
          <p:cNvPicPr>
            <a:picLocks noChangeAspect="1" noChangeArrowheads="1"/>
          </p:cNvPicPr>
          <p:nvPr/>
        </p:nvPicPr>
        <p:blipFill>
          <a:blip r:embed="rId3" cstate="print"/>
          <a:srcRect/>
          <a:stretch>
            <a:fillRect/>
          </a:stretch>
        </p:blipFill>
        <p:spPr bwMode="auto">
          <a:xfrm>
            <a:off x="381000" y="781050"/>
            <a:ext cx="8353425" cy="4584700"/>
          </a:xfrm>
          <a:prstGeom prst="rect">
            <a:avLst/>
          </a:prstGeom>
          <a:noFill/>
        </p:spPr>
      </p:pic>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9142" name="Text Box 6"/>
          <p:cNvSpPr txBox="1">
            <a:spLocks noChangeArrowheads="1"/>
          </p:cNvSpPr>
          <p:nvPr/>
        </p:nvSpPr>
        <p:spPr bwMode="auto">
          <a:xfrm>
            <a:off x="296863" y="5884863"/>
            <a:ext cx="8534400" cy="1892826"/>
          </a:xfrm>
          <a:prstGeom prst="rect">
            <a:avLst/>
          </a:prstGeom>
          <a:noFill/>
          <a:ln w="9525">
            <a:noFill/>
            <a:miter lim="800000"/>
            <a:headEnd/>
            <a:tailEnd/>
          </a:ln>
          <a:effectLst/>
        </p:spPr>
        <p:txBody>
          <a:bodyPr>
            <a:spAutoFit/>
          </a:bodyPr>
          <a:lstStyle/>
          <a:p>
            <a:pPr>
              <a:spcBef>
                <a:spcPct val="50000"/>
              </a:spcBef>
            </a:pPr>
            <a:r>
              <a:rPr lang="en-GB" sz="1200" dirty="0">
                <a:latin typeface="Arial" charset="0"/>
              </a:rPr>
              <a:t>Figure 1.5</a:t>
            </a:r>
            <a:r>
              <a:rPr lang="en-GB" sz="1800" dirty="0">
                <a:latin typeface="Arial" charset="0"/>
              </a:rPr>
              <a:t>  The organisation as a system of sub-systems and </a:t>
            </a:r>
            <a:r>
              <a:rPr lang="en-GB" sz="1800" dirty="0" smtClean="0">
                <a:latin typeface="Arial" charset="0"/>
              </a:rPr>
              <a:t>sub-sub-systems </a:t>
            </a:r>
            <a:r>
              <a:rPr lang="en-GB" sz="1800" dirty="0" err="1" smtClean="0">
                <a:latin typeface="Arial" charset="0"/>
              </a:rPr>
              <a:t>Rollinson</a:t>
            </a:r>
            <a:r>
              <a:rPr lang="en-GB" sz="1800" dirty="0" smtClean="0">
                <a:latin typeface="Arial" charset="0"/>
              </a:rPr>
              <a:t> (2008)</a:t>
            </a:r>
          </a:p>
          <a:p>
            <a:pPr>
              <a:spcBef>
                <a:spcPct val="50000"/>
              </a:spcBef>
            </a:pPr>
            <a:endParaRPr lang="en-GB" sz="1800" dirty="0" smtClean="0">
              <a:latin typeface="Arial" charset="0"/>
            </a:endParaRPr>
          </a:p>
          <a:p>
            <a:pPr>
              <a:spcBef>
                <a:spcPct val="50000"/>
              </a:spcBef>
            </a:pPr>
            <a:endParaRPr lang="en-GB" sz="1800" dirty="0" smtClean="0">
              <a:latin typeface="Arial" charset="0"/>
            </a:endParaRPr>
          </a:p>
          <a:p>
            <a:pPr>
              <a:spcBef>
                <a:spcPct val="50000"/>
              </a:spcBef>
            </a:pPr>
            <a:endParaRPr lang="en-GB" sz="1800" dirty="0">
              <a:latin typeface="Arial" charset="0"/>
            </a:endParaRPr>
          </a:p>
        </p:txBody>
      </p:sp>
      <p:pic>
        <p:nvPicPr>
          <p:cNvPr id="219143" name="Picture 7" descr="Z:\Powerpoint\Pe_Uk\PE163-Rollinson\Final files\Gif\ch01\C01NF005.gif"/>
          <p:cNvPicPr>
            <a:picLocks noChangeAspect="1" noChangeArrowheads="1"/>
          </p:cNvPicPr>
          <p:nvPr/>
        </p:nvPicPr>
        <p:blipFill>
          <a:blip r:embed="rId3" cstate="print"/>
          <a:srcRect/>
          <a:stretch>
            <a:fillRect/>
          </a:stretch>
        </p:blipFill>
        <p:spPr bwMode="auto">
          <a:xfrm>
            <a:off x="1111250" y="381000"/>
            <a:ext cx="6918325" cy="5411788"/>
          </a:xfrm>
          <a:prstGeom prst="rect">
            <a:avLst/>
          </a:prstGeom>
          <a:noFill/>
        </p:spPr>
      </p:pic>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246063"/>
            <a:ext cx="8229600" cy="1190625"/>
          </a:xfrm>
          <a:noFill/>
          <a:ln/>
        </p:spPr>
        <p:txBody>
          <a:bodyPr>
            <a:normAutofit/>
          </a:bodyPr>
          <a:lstStyle/>
          <a:p>
            <a:r>
              <a:rPr lang="en-GB" sz="3600" dirty="0">
                <a:solidFill>
                  <a:schemeClr val="tx2"/>
                </a:solidFill>
              </a:rPr>
              <a:t>Main approaches to organisation, structure and management</a:t>
            </a:r>
          </a:p>
        </p:txBody>
      </p:sp>
      <p:sp>
        <p:nvSpPr>
          <p:cNvPr id="44036" name="Text Box 4"/>
          <p:cNvSpPr txBox="1">
            <a:spLocks noChangeArrowheads="1"/>
          </p:cNvSpPr>
          <p:nvPr/>
        </p:nvSpPr>
        <p:spPr bwMode="auto">
          <a:xfrm>
            <a:off x="323850" y="5857875"/>
            <a:ext cx="8534400" cy="366713"/>
          </a:xfrm>
          <a:prstGeom prst="rect">
            <a:avLst/>
          </a:prstGeom>
          <a:noFill/>
          <a:ln w="9525">
            <a:noFill/>
            <a:miter lim="800000"/>
            <a:headEnd/>
            <a:tailEnd/>
          </a:ln>
          <a:effectLst/>
        </p:spPr>
        <p:txBody>
          <a:bodyPr>
            <a:spAutoFit/>
          </a:bodyPr>
          <a:lstStyle/>
          <a:p>
            <a:pPr eaLnBrk="0" hangingPunct="0">
              <a:spcBef>
                <a:spcPct val="50000"/>
              </a:spcBef>
            </a:pPr>
            <a:r>
              <a:rPr lang="en-GB" sz="1200"/>
              <a:t>Figure 2.1</a:t>
            </a:r>
            <a:r>
              <a:rPr lang="en-GB"/>
              <a:t>  Main approaches to organisation, structure and management</a:t>
            </a:r>
          </a:p>
        </p:txBody>
      </p:sp>
      <p:pic>
        <p:nvPicPr>
          <p:cNvPr id="44038" name="Picture 6" descr="F:\Powerpoint\pe_uk\PE105-Mullins\Final_Files\GIF\ch02\C02NF001.gif"/>
          <p:cNvPicPr>
            <a:picLocks noChangeAspect="1" noChangeArrowheads="1"/>
          </p:cNvPicPr>
          <p:nvPr/>
        </p:nvPicPr>
        <p:blipFill>
          <a:blip r:embed="rId3" cstate="print"/>
          <a:srcRect/>
          <a:stretch>
            <a:fillRect/>
          </a:stretch>
        </p:blipFill>
        <p:spPr bwMode="auto">
          <a:xfrm>
            <a:off x="398463" y="1846263"/>
            <a:ext cx="8347075" cy="3432175"/>
          </a:xfrm>
          <a:prstGeom prst="rect">
            <a:avLst/>
          </a:prstGeom>
          <a:noFill/>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4038"/>
                                        </p:tgtEl>
                                        <p:attrNameLst>
                                          <p:attrName>style.visibility</p:attrName>
                                        </p:attrNameLst>
                                      </p:cBhvr>
                                      <p:to>
                                        <p:strVal val="visible"/>
                                      </p:to>
                                    </p:set>
                                    <p:animEffect transition="in" filter="wipe(down)">
                                      <p:cBhvr>
                                        <p:cTn id="7" dur="580">
                                          <p:stCondLst>
                                            <p:cond delay="0"/>
                                          </p:stCondLst>
                                        </p:cTn>
                                        <p:tgtEl>
                                          <p:spTgt spid="44038"/>
                                        </p:tgtEl>
                                      </p:cBhvr>
                                    </p:animEffect>
                                    <p:anim calcmode="lin" valueType="num">
                                      <p:cBhvr>
                                        <p:cTn id="8" dur="1822" tmFilter="0,0; 0.14,0.36; 0.43,0.73; 0.71,0.91; 1.0,1.0">
                                          <p:stCondLst>
                                            <p:cond delay="0"/>
                                          </p:stCondLst>
                                        </p:cTn>
                                        <p:tgtEl>
                                          <p:spTgt spid="4403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403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403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403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4038"/>
                                        </p:tgtEl>
                                        <p:attrNameLst>
                                          <p:attrName>ppt_y</p:attrName>
                                        </p:attrNameLst>
                                      </p:cBhvr>
                                      <p:tavLst>
                                        <p:tav tm="0" fmla="#ppt_y-sin(pi*$)/81">
                                          <p:val>
                                            <p:fltVal val="0"/>
                                          </p:val>
                                        </p:tav>
                                        <p:tav tm="100000">
                                          <p:val>
                                            <p:fltVal val="1"/>
                                          </p:val>
                                        </p:tav>
                                      </p:tavLst>
                                    </p:anim>
                                    <p:animScale>
                                      <p:cBhvr>
                                        <p:cTn id="13" dur="26">
                                          <p:stCondLst>
                                            <p:cond delay="650"/>
                                          </p:stCondLst>
                                        </p:cTn>
                                        <p:tgtEl>
                                          <p:spTgt spid="44038"/>
                                        </p:tgtEl>
                                      </p:cBhvr>
                                      <p:to x="100000" y="60000"/>
                                    </p:animScale>
                                    <p:animScale>
                                      <p:cBhvr>
                                        <p:cTn id="14" dur="166" decel="50000">
                                          <p:stCondLst>
                                            <p:cond delay="676"/>
                                          </p:stCondLst>
                                        </p:cTn>
                                        <p:tgtEl>
                                          <p:spTgt spid="44038"/>
                                        </p:tgtEl>
                                      </p:cBhvr>
                                      <p:to x="100000" y="100000"/>
                                    </p:animScale>
                                    <p:animScale>
                                      <p:cBhvr>
                                        <p:cTn id="15" dur="26">
                                          <p:stCondLst>
                                            <p:cond delay="1312"/>
                                          </p:stCondLst>
                                        </p:cTn>
                                        <p:tgtEl>
                                          <p:spTgt spid="44038"/>
                                        </p:tgtEl>
                                      </p:cBhvr>
                                      <p:to x="100000" y="80000"/>
                                    </p:animScale>
                                    <p:animScale>
                                      <p:cBhvr>
                                        <p:cTn id="16" dur="166" decel="50000">
                                          <p:stCondLst>
                                            <p:cond delay="1338"/>
                                          </p:stCondLst>
                                        </p:cTn>
                                        <p:tgtEl>
                                          <p:spTgt spid="44038"/>
                                        </p:tgtEl>
                                      </p:cBhvr>
                                      <p:to x="100000" y="100000"/>
                                    </p:animScale>
                                    <p:animScale>
                                      <p:cBhvr>
                                        <p:cTn id="17" dur="26">
                                          <p:stCondLst>
                                            <p:cond delay="1642"/>
                                          </p:stCondLst>
                                        </p:cTn>
                                        <p:tgtEl>
                                          <p:spTgt spid="44038"/>
                                        </p:tgtEl>
                                      </p:cBhvr>
                                      <p:to x="100000" y="90000"/>
                                    </p:animScale>
                                    <p:animScale>
                                      <p:cBhvr>
                                        <p:cTn id="18" dur="166" decel="50000">
                                          <p:stCondLst>
                                            <p:cond delay="1668"/>
                                          </p:stCondLst>
                                        </p:cTn>
                                        <p:tgtEl>
                                          <p:spTgt spid="44038"/>
                                        </p:tgtEl>
                                      </p:cBhvr>
                                      <p:to x="100000" y="100000"/>
                                    </p:animScale>
                                    <p:animScale>
                                      <p:cBhvr>
                                        <p:cTn id="19" dur="26">
                                          <p:stCondLst>
                                            <p:cond delay="1808"/>
                                          </p:stCondLst>
                                        </p:cTn>
                                        <p:tgtEl>
                                          <p:spTgt spid="44038"/>
                                        </p:tgtEl>
                                      </p:cBhvr>
                                      <p:to x="100000" y="95000"/>
                                    </p:animScale>
                                    <p:animScale>
                                      <p:cBhvr>
                                        <p:cTn id="20" dur="166" decel="50000">
                                          <p:stCondLst>
                                            <p:cond delay="1834"/>
                                          </p:stCondLst>
                                        </p:cTn>
                                        <p:tgtEl>
                                          <p:spTgt spid="4403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3"/>
          <p:cNvSpPr>
            <a:spLocks noGrp="1" noChangeArrowheads="1"/>
          </p:cNvSpPr>
          <p:nvPr>
            <p:ph idx="1"/>
          </p:nvPr>
        </p:nvSpPr>
        <p:spPr>
          <a:xfrm>
            <a:off x="412750" y="1590675"/>
            <a:ext cx="8396288" cy="3785652"/>
          </a:xfrm>
          <a:noFill/>
          <a:ln/>
        </p:spPr>
        <p:txBody>
          <a:bodyPr>
            <a:spAutoFit/>
          </a:bodyPr>
          <a:lstStyle/>
          <a:p>
            <a:endParaRPr lang="en-GB" dirty="0" smtClean="0"/>
          </a:p>
          <a:p>
            <a:r>
              <a:rPr lang="en-GB" dirty="0" smtClean="0"/>
              <a:t>Rejects </a:t>
            </a:r>
            <a:r>
              <a:rPr lang="en-GB" dirty="0"/>
              <a:t>the idea of ‘one best form or structure’ or </a:t>
            </a:r>
            <a:endParaRPr lang="en-GB" dirty="0" smtClean="0"/>
          </a:p>
          <a:p>
            <a:r>
              <a:rPr lang="en-GB" dirty="0" smtClean="0"/>
              <a:t>‘</a:t>
            </a:r>
            <a:r>
              <a:rPr lang="en-GB" dirty="0"/>
              <a:t>optimum state’ for an organisation</a:t>
            </a:r>
          </a:p>
          <a:p>
            <a:r>
              <a:rPr lang="en-GB" dirty="0"/>
              <a:t>Focus placed on more general principles</a:t>
            </a:r>
            <a:br>
              <a:rPr lang="en-GB" dirty="0"/>
            </a:br>
            <a:r>
              <a:rPr lang="en-GB" dirty="0"/>
              <a:t>of organisational analysis and design</a:t>
            </a:r>
          </a:p>
          <a:p>
            <a:r>
              <a:rPr lang="en-GB" dirty="0"/>
              <a:t>Successful design is dependent</a:t>
            </a:r>
            <a:br>
              <a:rPr lang="en-GB" dirty="0"/>
            </a:br>
            <a:r>
              <a:rPr lang="en-GB" dirty="0"/>
              <a:t>(</a:t>
            </a:r>
            <a:r>
              <a:rPr lang="en-GB" dirty="0" err="1"/>
              <a:t>ie</a:t>
            </a:r>
            <a:r>
              <a:rPr lang="en-GB" dirty="0"/>
              <a:t>. contingent) upon:</a:t>
            </a:r>
          </a:p>
          <a:p>
            <a:pPr lvl="1"/>
            <a:r>
              <a:rPr lang="en-GB" dirty="0"/>
              <a:t>The nature of tasks</a:t>
            </a:r>
          </a:p>
          <a:p>
            <a:pPr lvl="1"/>
            <a:r>
              <a:rPr lang="en-GB" dirty="0"/>
              <a:t>The nature of the environment</a:t>
            </a:r>
          </a:p>
        </p:txBody>
      </p:sp>
      <p:sp>
        <p:nvSpPr>
          <p:cNvPr id="61442" name="Rectangle 2"/>
          <p:cNvSpPr>
            <a:spLocks noGrp="1" noChangeArrowheads="1"/>
          </p:cNvSpPr>
          <p:nvPr>
            <p:ph type="title"/>
          </p:nvPr>
        </p:nvSpPr>
        <p:spPr/>
        <p:txBody>
          <a:bodyPr/>
          <a:lstStyle/>
          <a:p>
            <a:pPr algn="l"/>
            <a:r>
              <a:rPr lang="en-GB" dirty="0" smtClean="0">
                <a:solidFill>
                  <a:schemeClr val="tx2"/>
                </a:solidFill>
              </a:rPr>
              <a:t>4:  The Contingency </a:t>
            </a:r>
            <a:r>
              <a:rPr lang="en-GB" dirty="0">
                <a:solidFill>
                  <a:schemeClr val="tx2"/>
                </a:solidFill>
              </a:rPr>
              <a:t>approach</a:t>
            </a:r>
          </a:p>
        </p:txBody>
      </p:sp>
      <p:pic>
        <p:nvPicPr>
          <p:cNvPr id="12290" name="Picture 2" descr="C:\Documents and Settings\bus-ad1\Local Settings\Temporary Internet Files\Content.IE5\8G13O92Z\MC900290054[1].wmf"/>
          <p:cNvPicPr>
            <a:picLocks noChangeAspect="1" noChangeArrowheads="1"/>
          </p:cNvPicPr>
          <p:nvPr/>
        </p:nvPicPr>
        <p:blipFill>
          <a:blip r:embed="rId3"/>
          <a:srcRect/>
          <a:stretch>
            <a:fillRect/>
          </a:stretch>
        </p:blipFill>
        <p:spPr bwMode="auto">
          <a:xfrm>
            <a:off x="6500826" y="4076486"/>
            <a:ext cx="1711300" cy="1702229"/>
          </a:xfrm>
          <a:prstGeom prst="rect">
            <a:avLst/>
          </a:prstGeom>
          <a:noFill/>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1443">
                                            <p:bg/>
                                          </p:spTgt>
                                        </p:tgtEl>
                                        <p:attrNameLst>
                                          <p:attrName>style.visibility</p:attrName>
                                        </p:attrNameLst>
                                      </p:cBhvr>
                                      <p:to>
                                        <p:strVal val="visible"/>
                                      </p:to>
                                    </p:set>
                                    <p:animEffect transition="in" filter="fade">
                                      <p:cBhvr>
                                        <p:cTn id="7" dur="2000"/>
                                        <p:tgtEl>
                                          <p:spTgt spid="6144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43">
                                            <p:txEl>
                                              <p:pRg st="1" end="1"/>
                                            </p:txEl>
                                          </p:spTgt>
                                        </p:tgtEl>
                                        <p:attrNameLst>
                                          <p:attrName>style.visibility</p:attrName>
                                        </p:attrNameLst>
                                      </p:cBhvr>
                                      <p:to>
                                        <p:strVal val="visible"/>
                                      </p:to>
                                    </p:set>
                                    <p:animEffect transition="in" filter="fade">
                                      <p:cBhvr>
                                        <p:cTn id="12" dur="2000"/>
                                        <p:tgtEl>
                                          <p:spTgt spid="6144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1443">
                                            <p:txEl>
                                              <p:pRg st="2" end="2"/>
                                            </p:txEl>
                                          </p:spTgt>
                                        </p:tgtEl>
                                        <p:attrNameLst>
                                          <p:attrName>style.visibility</p:attrName>
                                        </p:attrNameLst>
                                      </p:cBhvr>
                                      <p:to>
                                        <p:strVal val="visible"/>
                                      </p:to>
                                    </p:set>
                                    <p:animEffect transition="in" filter="fade">
                                      <p:cBhvr>
                                        <p:cTn id="17" dur="2000"/>
                                        <p:tgtEl>
                                          <p:spTgt spid="6144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1443">
                                            <p:txEl>
                                              <p:pRg st="3" end="3"/>
                                            </p:txEl>
                                          </p:spTgt>
                                        </p:tgtEl>
                                        <p:attrNameLst>
                                          <p:attrName>style.visibility</p:attrName>
                                        </p:attrNameLst>
                                      </p:cBhvr>
                                      <p:to>
                                        <p:strVal val="visible"/>
                                      </p:to>
                                    </p:set>
                                    <p:animEffect transition="in" filter="fade">
                                      <p:cBhvr>
                                        <p:cTn id="22" dur="2000"/>
                                        <p:tgtEl>
                                          <p:spTgt spid="6144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1443">
                                            <p:txEl>
                                              <p:pRg st="4" end="4"/>
                                            </p:txEl>
                                          </p:spTgt>
                                        </p:tgtEl>
                                        <p:attrNameLst>
                                          <p:attrName>style.visibility</p:attrName>
                                        </p:attrNameLst>
                                      </p:cBhvr>
                                      <p:to>
                                        <p:strVal val="visible"/>
                                      </p:to>
                                    </p:set>
                                    <p:animEffect transition="in" filter="fade">
                                      <p:cBhvr>
                                        <p:cTn id="27" dur="2000"/>
                                        <p:tgtEl>
                                          <p:spTgt spid="61443">
                                            <p:txEl>
                                              <p:pRg st="4" end="4"/>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61443">
                                            <p:txEl>
                                              <p:pRg st="5" end="5"/>
                                            </p:txEl>
                                          </p:spTgt>
                                        </p:tgtEl>
                                        <p:attrNameLst>
                                          <p:attrName>style.visibility</p:attrName>
                                        </p:attrNameLst>
                                      </p:cBhvr>
                                      <p:to>
                                        <p:strVal val="visible"/>
                                      </p:to>
                                    </p:set>
                                    <p:animEffect transition="in" filter="fade">
                                      <p:cBhvr>
                                        <p:cTn id="30" dur="2000"/>
                                        <p:tgtEl>
                                          <p:spTgt spid="61443">
                                            <p:txEl>
                                              <p:pRg st="5" end="5"/>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1443">
                                            <p:txEl>
                                              <p:pRg st="6" end="6"/>
                                            </p:txEl>
                                          </p:spTgt>
                                        </p:tgtEl>
                                        <p:attrNameLst>
                                          <p:attrName>style.visibility</p:attrName>
                                        </p:attrNameLst>
                                      </p:cBhvr>
                                      <p:to>
                                        <p:strVal val="visible"/>
                                      </p:to>
                                    </p:set>
                                    <p:animEffect transition="in" filter="fade">
                                      <p:cBhvr>
                                        <p:cTn id="33" dur="2000"/>
                                        <p:tgtEl>
                                          <p:spTgt spid="6144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57200" y="293688"/>
            <a:ext cx="8229600" cy="1006475"/>
          </a:xfrm>
          <a:noFill/>
          <a:ln/>
        </p:spPr>
        <p:txBody>
          <a:bodyPr>
            <a:normAutofit/>
          </a:bodyPr>
          <a:lstStyle/>
          <a:p>
            <a:r>
              <a:rPr lang="en-GB" sz="3000" dirty="0">
                <a:solidFill>
                  <a:schemeClr val="tx2"/>
                </a:solidFill>
              </a:rPr>
              <a:t>Development of approaches</a:t>
            </a:r>
            <a:br>
              <a:rPr lang="en-GB" sz="3000" dirty="0">
                <a:solidFill>
                  <a:schemeClr val="tx2"/>
                </a:solidFill>
              </a:rPr>
            </a:br>
            <a:r>
              <a:rPr lang="en-GB" sz="3000" dirty="0">
                <a:solidFill>
                  <a:schemeClr val="tx2"/>
                </a:solidFill>
              </a:rPr>
              <a:t>to organisation and management</a:t>
            </a:r>
          </a:p>
        </p:txBody>
      </p:sp>
      <p:sp>
        <p:nvSpPr>
          <p:cNvPr id="64517" name="Text Box 5"/>
          <p:cNvSpPr txBox="1">
            <a:spLocks noChangeArrowheads="1"/>
          </p:cNvSpPr>
          <p:nvPr/>
        </p:nvSpPr>
        <p:spPr bwMode="auto">
          <a:xfrm>
            <a:off x="323850" y="5857875"/>
            <a:ext cx="8534400" cy="641350"/>
          </a:xfrm>
          <a:prstGeom prst="rect">
            <a:avLst/>
          </a:prstGeom>
          <a:noFill/>
          <a:ln w="9525">
            <a:noFill/>
            <a:miter lim="800000"/>
            <a:headEnd/>
            <a:tailEnd/>
          </a:ln>
          <a:effectLst/>
        </p:spPr>
        <p:txBody>
          <a:bodyPr>
            <a:spAutoFit/>
          </a:bodyPr>
          <a:lstStyle/>
          <a:p>
            <a:pPr eaLnBrk="0" hangingPunct="0">
              <a:spcBef>
                <a:spcPct val="50000"/>
              </a:spcBef>
            </a:pPr>
            <a:r>
              <a:rPr lang="en-GB" sz="1200"/>
              <a:t>Figure 2.3</a:t>
            </a:r>
            <a:r>
              <a:rPr lang="en-GB"/>
              <a:t>  An outline of developments of approaches to organisation and management</a:t>
            </a:r>
          </a:p>
        </p:txBody>
      </p:sp>
      <p:pic>
        <p:nvPicPr>
          <p:cNvPr id="64520" name="Picture 8" descr="F:\Powerpoint\pe_uk\PE105-Mullins\Final_Files\GIF\ch02\C02NF003.gif"/>
          <p:cNvPicPr>
            <a:picLocks noChangeAspect="1" noChangeArrowheads="1"/>
          </p:cNvPicPr>
          <p:nvPr/>
        </p:nvPicPr>
        <p:blipFill>
          <a:blip r:embed="rId3" cstate="print"/>
          <a:srcRect/>
          <a:stretch>
            <a:fillRect/>
          </a:stretch>
        </p:blipFill>
        <p:spPr bwMode="auto">
          <a:xfrm>
            <a:off x="2606675" y="1295400"/>
            <a:ext cx="3930650" cy="4560888"/>
          </a:xfrm>
          <a:prstGeom prst="rect">
            <a:avLst/>
          </a:prstGeom>
          <a:noFill/>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64520"/>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3"/>
          <p:cNvSpPr>
            <a:spLocks noGrp="1" noChangeArrowheads="1"/>
          </p:cNvSpPr>
          <p:nvPr>
            <p:ph idx="1"/>
          </p:nvPr>
        </p:nvSpPr>
        <p:spPr>
          <a:xfrm>
            <a:off x="423863" y="1600200"/>
            <a:ext cx="8229600" cy="3785652"/>
          </a:xfrm>
        </p:spPr>
        <p:txBody>
          <a:bodyPr>
            <a:spAutoFit/>
          </a:bodyPr>
          <a:lstStyle/>
          <a:p>
            <a:endParaRPr lang="en-GB" dirty="0" smtClean="0"/>
          </a:p>
          <a:p>
            <a:r>
              <a:rPr lang="en-GB" dirty="0" smtClean="0"/>
              <a:t>Various </a:t>
            </a:r>
            <a:r>
              <a:rPr lang="en-GB" dirty="0"/>
              <a:t>approaches represent a progression of ideas, not competing ideas.</a:t>
            </a:r>
          </a:p>
          <a:p>
            <a:r>
              <a:rPr lang="en-GB" dirty="0"/>
              <a:t>Categorisations tend to be arbitrary.</a:t>
            </a:r>
          </a:p>
          <a:p>
            <a:r>
              <a:rPr lang="en-GB" dirty="0"/>
              <a:t>There may be general acceptance of the need for a theoretical framework, but none exists on its shape.</a:t>
            </a:r>
          </a:p>
          <a:p>
            <a:r>
              <a:rPr lang="en-GB" dirty="0"/>
              <a:t>The distinction between ‘schools’ of thought is rarely clear or accurate</a:t>
            </a:r>
            <a:r>
              <a:rPr lang="en-GB" dirty="0" smtClean="0"/>
              <a:t>.</a:t>
            </a:r>
          </a:p>
          <a:p>
            <a:r>
              <a:rPr lang="en-GB" dirty="0" smtClean="0"/>
              <a:t>Differences between cultures impact also</a:t>
            </a:r>
            <a:endParaRPr lang="en-GB" dirty="0"/>
          </a:p>
        </p:txBody>
      </p:sp>
      <p:sp>
        <p:nvSpPr>
          <p:cNvPr id="67586" name="Rectangle 2"/>
          <p:cNvSpPr>
            <a:spLocks noGrp="1" noChangeArrowheads="1"/>
          </p:cNvSpPr>
          <p:nvPr>
            <p:ph type="title"/>
          </p:nvPr>
        </p:nvSpPr>
        <p:spPr/>
        <p:txBody>
          <a:bodyPr/>
          <a:lstStyle/>
          <a:p>
            <a:pPr algn="l"/>
            <a:r>
              <a:rPr lang="en-GB" dirty="0" smtClean="0">
                <a:solidFill>
                  <a:schemeClr val="tx2"/>
                </a:solidFill>
              </a:rPr>
              <a:t>Health Warning re: OB</a:t>
            </a:r>
            <a:endParaRPr lang="en-GB" dirty="0">
              <a:solidFill>
                <a:schemeClr val="tx2"/>
              </a:solidFill>
            </a:endParaRPr>
          </a:p>
        </p:txBody>
      </p:sp>
      <p:pic>
        <p:nvPicPr>
          <p:cNvPr id="1026" name="Picture 2" descr="C:\Documents and Settings\bus-ad1\Local Settings\Temporary Internet Files\Content.IE5\C3G35BHB\MC900434750[1].png"/>
          <p:cNvPicPr>
            <a:picLocks noChangeAspect="1" noChangeArrowheads="1"/>
          </p:cNvPicPr>
          <p:nvPr/>
        </p:nvPicPr>
        <p:blipFill>
          <a:blip r:embed="rId3"/>
          <a:srcRect/>
          <a:stretch>
            <a:fillRect/>
          </a:stretch>
        </p:blipFill>
        <p:spPr bwMode="auto">
          <a:xfrm>
            <a:off x="7143768" y="0"/>
            <a:ext cx="1714488" cy="1714488"/>
          </a:xfrm>
          <a:prstGeom prst="rect">
            <a:avLst/>
          </a:prstGeom>
          <a:noFill/>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758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58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758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758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758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Hardcover.thmx</Template>
  <TotalTime>1360</TotalTime>
  <Words>2858</Words>
  <Application>Microsoft Macintosh PowerPoint</Application>
  <PresentationFormat>On-screen Show (4:3)</PresentationFormat>
  <Paragraphs>342</Paragraphs>
  <Slides>34</Slides>
  <Notes>33</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Hardcover</vt:lpstr>
      <vt:lpstr> Management, Innovation and Sustainability</vt:lpstr>
      <vt:lpstr>Last time</vt:lpstr>
      <vt:lpstr>Today’s objectives</vt:lpstr>
      <vt:lpstr>CLASS WARNING!!! Moodle it......</vt:lpstr>
      <vt:lpstr>Where did ‘management’ begin?</vt:lpstr>
      <vt:lpstr>WHAT IS MANAGEMENT?</vt:lpstr>
      <vt:lpstr>Management theory</vt:lpstr>
      <vt:lpstr>Main approaches to organisation,  structure and management</vt:lpstr>
      <vt:lpstr>1: The Classical approach</vt:lpstr>
      <vt:lpstr>Principles of the classical approach</vt:lpstr>
      <vt:lpstr>Classical approach:  2 main sub-groups</vt:lpstr>
      <vt:lpstr>Scientific management</vt:lpstr>
      <vt:lpstr>Taylor’s principles to  guide management</vt:lpstr>
      <vt:lpstr>Activity 1</vt:lpstr>
      <vt:lpstr>Critique of Taylorism</vt:lpstr>
      <vt:lpstr>Taylor’s legacy</vt:lpstr>
      <vt:lpstr>Taylorism - Activity</vt:lpstr>
      <vt:lpstr>Bureaucracy</vt:lpstr>
      <vt:lpstr>Four main features  of bureaucracy:</vt:lpstr>
      <vt:lpstr>Activity 2</vt:lpstr>
      <vt:lpstr>Critique of bureaucratic organisations</vt:lpstr>
      <vt:lpstr>Main approaches to organisation, structure and management</vt:lpstr>
      <vt:lpstr>2: The Human Relations approach</vt:lpstr>
      <vt:lpstr>The legacy of the  Hawthorne experiments</vt:lpstr>
      <vt:lpstr>Neo-Human relations</vt:lpstr>
      <vt:lpstr>Main approaches to organisation, structure and management</vt:lpstr>
      <vt:lpstr>3:  The Systems approach</vt:lpstr>
      <vt:lpstr>PowerPoint Presentation</vt:lpstr>
      <vt:lpstr>PowerPoint Presentation</vt:lpstr>
      <vt:lpstr>PowerPoint Presentation</vt:lpstr>
      <vt:lpstr>Main approaches to organisation, structure and management</vt:lpstr>
      <vt:lpstr>4:  The Contingency approach</vt:lpstr>
      <vt:lpstr>Development of approaches to organisation and management</vt:lpstr>
      <vt:lpstr>Health Warning re: OB</vt:lpstr>
    </vt:vector>
  </TitlesOfParts>
  <Company>Christy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Gill</dc:creator>
  <cp:lastModifiedBy>S P</cp:lastModifiedBy>
  <cp:revision>285</cp:revision>
  <cp:lastPrinted>2015-01-29T12:09:56Z</cp:lastPrinted>
  <dcterms:created xsi:type="dcterms:W3CDTF">2007-02-22T15:17:11Z</dcterms:created>
  <dcterms:modified xsi:type="dcterms:W3CDTF">2016-01-15T15:00:44Z</dcterms:modified>
</cp:coreProperties>
</file>