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4"/>
  </p:notesMasterIdLst>
  <p:sldIdLst>
    <p:sldId id="257" r:id="rId2"/>
    <p:sldId id="259"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309" r:id="rId32"/>
    <p:sldId id="310" r:id="rId33"/>
    <p:sldId id="289" r:id="rId34"/>
    <p:sldId id="290" r:id="rId35"/>
    <p:sldId id="291" r:id="rId36"/>
    <p:sldId id="292" r:id="rId37"/>
    <p:sldId id="293" r:id="rId38"/>
    <p:sldId id="314" r:id="rId39"/>
    <p:sldId id="313" r:id="rId40"/>
    <p:sldId id="312" r:id="rId41"/>
    <p:sldId id="315" r:id="rId42"/>
    <p:sldId id="316" r:id="rId43"/>
    <p:sldId id="297" r:id="rId44"/>
    <p:sldId id="298" r:id="rId45"/>
    <p:sldId id="299" r:id="rId46"/>
    <p:sldId id="317" r:id="rId47"/>
    <p:sldId id="311" r:id="rId48"/>
    <p:sldId id="301" r:id="rId49"/>
    <p:sldId id="303" r:id="rId50"/>
    <p:sldId id="304" r:id="rId51"/>
    <p:sldId id="305" r:id="rId52"/>
    <p:sldId id="306"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39F0750-CE21-4FF5-AC85-A4D4D67AC675}" type="datetimeFigureOut">
              <a:rPr lang="en-GB" smtClean="0"/>
              <a:t>09/11/2018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0E7DED-98F0-423B-90CA-2817AB807B98}" type="slidenum">
              <a:rPr lang="en-GB" smtClean="0"/>
              <a:t>‹#›</a:t>
            </a:fld>
            <a:endParaRPr lang="en-GB"/>
          </a:p>
        </p:txBody>
      </p:sp>
    </p:spTree>
    <p:extLst>
      <p:ext uri="{BB962C8B-B14F-4D97-AF65-F5344CB8AC3E}">
        <p14:creationId xmlns:p14="http://schemas.microsoft.com/office/powerpoint/2010/main" val="630428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D94025B-B9B6-4C77-BE92-727A47A75502}" type="slidenum">
              <a:rPr lang="en-GB" altLang="en-US" smtClean="0"/>
              <a:pPr eaLnBrk="1" hangingPunct="1">
                <a:spcBef>
                  <a:spcPct val="0"/>
                </a:spcBef>
              </a:pPr>
              <a:t>3</a:t>
            </a:fld>
            <a:endParaRPr lang="en-GB" altLang="en-US" smtClean="0"/>
          </a:p>
        </p:txBody>
      </p:sp>
      <p:sp>
        <p:nvSpPr>
          <p:cNvPr id="82947" name="Slide Image Placeholder 1"/>
          <p:cNvSpPr>
            <a:spLocks noGrp="1" noRot="1" noChangeAspect="1" noTextEdit="1"/>
          </p:cNvSpPr>
          <p:nvPr>
            <p:ph type="sldImg"/>
          </p:nvPr>
        </p:nvSpPr>
        <p:spPr>
          <a:ln/>
        </p:spPr>
      </p:sp>
      <p:sp>
        <p:nvSpPr>
          <p:cNvPr id="82948"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82949"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EEB50CF6-DCB8-4E2F-947D-08E032E2B600}" type="slidenum">
              <a:rPr lang="en-GB" altLang="en-US">
                <a:latin typeface="Tahoma" charset="0"/>
              </a:rPr>
              <a:pPr algn="r" eaLnBrk="1" hangingPunct="1">
                <a:spcBef>
                  <a:spcPct val="0"/>
                </a:spcBef>
              </a:pPr>
              <a:t>3</a:t>
            </a:fld>
            <a:endParaRPr lang="en-GB" altLang="en-US">
              <a:latin typeface="Tahoma"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38329D76-22D8-480A-8622-A550B0760DAB}" type="slidenum">
              <a:rPr lang="en-GB" altLang="en-US" smtClean="0"/>
              <a:pPr eaLnBrk="1" hangingPunct="1">
                <a:spcBef>
                  <a:spcPct val="0"/>
                </a:spcBef>
              </a:pPr>
              <a:t>28</a:t>
            </a:fld>
            <a:endParaRPr lang="en-GB" altLang="en-US" smtClean="0"/>
          </a:p>
        </p:txBody>
      </p:sp>
      <p:sp>
        <p:nvSpPr>
          <p:cNvPr id="83971" name="Slide Image Placeholder 1"/>
          <p:cNvSpPr>
            <a:spLocks noGrp="1" noRot="1" noChangeAspect="1" noTextEdit="1"/>
          </p:cNvSpPr>
          <p:nvPr>
            <p:ph type="sldImg"/>
          </p:nvPr>
        </p:nvSpPr>
        <p:spPr>
          <a:ln/>
        </p:spPr>
      </p:sp>
      <p:sp>
        <p:nvSpPr>
          <p:cNvPr id="83972"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83973"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B2278BE5-48D8-49AD-9760-9316293DAA25}" type="slidenum">
              <a:rPr lang="en-GB" altLang="en-US">
                <a:latin typeface="Tahoma" charset="0"/>
              </a:rPr>
              <a:pPr algn="r" eaLnBrk="1" hangingPunct="1">
                <a:spcBef>
                  <a:spcPct val="0"/>
                </a:spcBef>
              </a:pPr>
              <a:t>28</a:t>
            </a:fld>
            <a:endParaRPr lang="en-GB" altLang="en-US">
              <a:latin typeface="Tahoma"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D7006B91-0160-4E24-9301-ED5F78480194}" type="slidenum">
              <a:rPr lang="en-GB" altLang="en-US" smtClean="0"/>
              <a:pPr eaLnBrk="1" hangingPunct="1">
                <a:spcBef>
                  <a:spcPct val="0"/>
                </a:spcBef>
              </a:pPr>
              <a:t>33</a:t>
            </a:fld>
            <a:endParaRPr lang="en-GB" altLang="en-US" smtClean="0"/>
          </a:p>
        </p:txBody>
      </p:sp>
      <p:sp>
        <p:nvSpPr>
          <p:cNvPr id="84995" name="Slide Image Placeholder 1"/>
          <p:cNvSpPr>
            <a:spLocks noGrp="1" noRot="1" noChangeAspect="1" noTextEdit="1"/>
          </p:cNvSpPr>
          <p:nvPr>
            <p:ph type="sldImg"/>
          </p:nvPr>
        </p:nvSpPr>
        <p:spPr>
          <a:ln/>
        </p:spPr>
      </p:sp>
      <p:sp>
        <p:nvSpPr>
          <p:cNvPr id="84996"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84997"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16D2532F-08E4-4CEA-AAFB-2265246CCAEA}" type="slidenum">
              <a:rPr lang="en-GB" altLang="en-US">
                <a:latin typeface="Tahoma" charset="0"/>
              </a:rPr>
              <a:pPr algn="r" eaLnBrk="1" hangingPunct="1">
                <a:spcBef>
                  <a:spcPct val="0"/>
                </a:spcBef>
              </a:pPr>
              <a:t>33</a:t>
            </a:fld>
            <a:endParaRPr lang="en-GB" altLang="en-US">
              <a:latin typeface="Tahom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40421FEF-03C4-4BAC-B620-D405E4962509}" type="slidenum">
              <a:rPr lang="en-GB" altLang="en-US" smtClean="0"/>
              <a:pPr eaLnBrk="1" hangingPunct="1">
                <a:spcBef>
                  <a:spcPct val="0"/>
                </a:spcBef>
              </a:pPr>
              <a:t>34</a:t>
            </a:fld>
            <a:endParaRPr lang="en-GB" altLang="en-US" smtClean="0"/>
          </a:p>
        </p:txBody>
      </p:sp>
      <p:sp>
        <p:nvSpPr>
          <p:cNvPr id="86019" name="Slide Image Placeholder 1"/>
          <p:cNvSpPr>
            <a:spLocks noGrp="1" noRot="1" noChangeAspect="1" noTextEdit="1"/>
          </p:cNvSpPr>
          <p:nvPr>
            <p:ph type="sldImg"/>
          </p:nvPr>
        </p:nvSpPr>
        <p:spPr>
          <a:ln/>
        </p:spPr>
      </p:sp>
      <p:sp>
        <p:nvSpPr>
          <p:cNvPr id="86020"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86021"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EC064B63-D2C6-4934-B272-5505363C93AB}" type="slidenum">
              <a:rPr lang="en-GB" altLang="en-US">
                <a:latin typeface="Tahoma" charset="0"/>
              </a:rPr>
              <a:pPr algn="r" eaLnBrk="1" hangingPunct="1">
                <a:spcBef>
                  <a:spcPct val="0"/>
                </a:spcBef>
              </a:pPr>
              <a:t>34</a:t>
            </a:fld>
            <a:endParaRPr lang="en-GB" altLang="en-US">
              <a:latin typeface="Tahom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3C69852A-7EAD-4DDF-B884-9B0A17CC09D4}" type="slidenum">
              <a:rPr lang="en-GB" altLang="en-US" smtClean="0"/>
              <a:pPr eaLnBrk="1" hangingPunct="1">
                <a:spcBef>
                  <a:spcPct val="0"/>
                </a:spcBef>
              </a:pPr>
              <a:t>35</a:t>
            </a:fld>
            <a:endParaRPr lang="en-GB" altLang="en-US" smtClean="0"/>
          </a:p>
        </p:txBody>
      </p:sp>
      <p:sp>
        <p:nvSpPr>
          <p:cNvPr id="87043" name="Slide Image Placeholder 1"/>
          <p:cNvSpPr>
            <a:spLocks noGrp="1" noRot="1" noChangeAspect="1" noTextEdit="1"/>
          </p:cNvSpPr>
          <p:nvPr>
            <p:ph type="sldImg"/>
          </p:nvPr>
        </p:nvSpPr>
        <p:spPr>
          <a:ln/>
        </p:spPr>
      </p:sp>
      <p:sp>
        <p:nvSpPr>
          <p:cNvPr id="87044"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87045"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3DD1FE2F-1EEC-4DE2-BF2A-60DE6366D1A9}" type="slidenum">
              <a:rPr lang="en-GB" altLang="en-US">
                <a:latin typeface="Tahoma" charset="0"/>
              </a:rPr>
              <a:pPr algn="r" eaLnBrk="1" hangingPunct="1">
                <a:spcBef>
                  <a:spcPct val="0"/>
                </a:spcBef>
              </a:pPr>
              <a:t>35</a:t>
            </a:fld>
            <a:endParaRPr lang="en-GB" altLang="en-US">
              <a:latin typeface="Tahoma"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C973B3ED-5EDB-419D-B681-125A2D7C1A87}" type="slidenum">
              <a:rPr lang="en-GB" altLang="en-US" smtClean="0"/>
              <a:pPr eaLnBrk="1" hangingPunct="1">
                <a:spcBef>
                  <a:spcPct val="0"/>
                </a:spcBef>
              </a:pPr>
              <a:t>36</a:t>
            </a:fld>
            <a:endParaRPr lang="en-GB" altLang="en-US" smtClean="0"/>
          </a:p>
        </p:txBody>
      </p:sp>
      <p:sp>
        <p:nvSpPr>
          <p:cNvPr id="88067" name="Slide Image Placeholder 1"/>
          <p:cNvSpPr>
            <a:spLocks noGrp="1" noRot="1" noChangeAspect="1" noTextEdit="1"/>
          </p:cNvSpPr>
          <p:nvPr>
            <p:ph type="sldImg"/>
          </p:nvPr>
        </p:nvSpPr>
        <p:spPr>
          <a:ln/>
        </p:spPr>
      </p:sp>
      <p:sp>
        <p:nvSpPr>
          <p:cNvPr id="88068"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88069"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1DC5C1BE-68E5-486A-BCB6-D7B9B508E311}" type="slidenum">
              <a:rPr lang="en-GB" altLang="en-US">
                <a:latin typeface="Tahoma" charset="0"/>
              </a:rPr>
              <a:pPr algn="r" eaLnBrk="1" hangingPunct="1">
                <a:spcBef>
                  <a:spcPct val="0"/>
                </a:spcBef>
              </a:pPr>
              <a:t>36</a:t>
            </a:fld>
            <a:endParaRPr lang="en-GB" altLang="en-US">
              <a:latin typeface="Tahom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78DDCC6-23D5-47A0-9C42-27B49E5907CD}" type="slidenum">
              <a:rPr lang="en-GB" altLang="en-US" smtClean="0"/>
              <a:pPr eaLnBrk="1" hangingPunct="1">
                <a:spcBef>
                  <a:spcPct val="0"/>
                </a:spcBef>
              </a:pPr>
              <a:t>37</a:t>
            </a:fld>
            <a:endParaRPr lang="en-GB" altLang="en-US" smtClean="0"/>
          </a:p>
        </p:txBody>
      </p:sp>
      <p:sp>
        <p:nvSpPr>
          <p:cNvPr id="89091" name="Slide Image Placeholder 1"/>
          <p:cNvSpPr>
            <a:spLocks noGrp="1" noRot="1" noChangeAspect="1" noTextEdit="1"/>
          </p:cNvSpPr>
          <p:nvPr>
            <p:ph type="sldImg"/>
          </p:nvPr>
        </p:nvSpPr>
        <p:spPr>
          <a:ln/>
        </p:spPr>
      </p:sp>
      <p:sp>
        <p:nvSpPr>
          <p:cNvPr id="89092"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89093"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53CEFCBF-C36D-413A-812C-593E2CAB3840}" type="slidenum">
              <a:rPr lang="en-GB" altLang="en-US">
                <a:latin typeface="Tahoma" charset="0"/>
              </a:rPr>
              <a:pPr algn="r" eaLnBrk="1" hangingPunct="1">
                <a:spcBef>
                  <a:spcPct val="0"/>
                </a:spcBef>
              </a:pPr>
              <a:t>37</a:t>
            </a:fld>
            <a:endParaRPr lang="en-GB" altLang="en-US">
              <a:latin typeface="Tahoma"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085463D-45B1-42E2-8641-D6370427A214}" type="slidenum">
              <a:rPr lang="en-GB" altLang="en-US" smtClean="0"/>
              <a:pPr eaLnBrk="1" hangingPunct="1">
                <a:spcBef>
                  <a:spcPct val="0"/>
                </a:spcBef>
              </a:pPr>
              <a:t>43</a:t>
            </a:fld>
            <a:endParaRPr lang="en-GB" altLang="en-US" smtClean="0"/>
          </a:p>
        </p:txBody>
      </p:sp>
      <p:sp>
        <p:nvSpPr>
          <p:cNvPr id="93187" name="Slide Image Placeholder 1"/>
          <p:cNvSpPr>
            <a:spLocks noGrp="1" noRot="1" noChangeAspect="1" noTextEdit="1"/>
          </p:cNvSpPr>
          <p:nvPr>
            <p:ph type="sldImg"/>
          </p:nvPr>
        </p:nvSpPr>
        <p:spPr>
          <a:ln/>
        </p:spPr>
      </p:sp>
      <p:sp>
        <p:nvSpPr>
          <p:cNvPr id="93188" name="Notes Placeholder 2"/>
          <p:cNvSpPr>
            <a:spLocks noGrp="1"/>
          </p:cNvSpPr>
          <p:nvPr>
            <p:ph type="body" idx="1"/>
          </p:nvPr>
        </p:nvSpPr>
        <p:spPr>
          <a:noFill/>
        </p:spPr>
        <p:txBody>
          <a:bodyPr/>
          <a:lstStyle/>
          <a:p>
            <a:pPr eaLnBrk="1" hangingPunct="1"/>
            <a:endParaRPr lang="en-US" altLang="en-US" smtClean="0"/>
          </a:p>
        </p:txBody>
      </p:sp>
      <p:sp>
        <p:nvSpPr>
          <p:cNvPr id="93189"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D3F26FD4-841C-41E8-B224-55320990EE4B}" type="slidenum">
              <a:rPr lang="en-GB" altLang="en-US">
                <a:latin typeface="Tahoma" charset="0"/>
              </a:rPr>
              <a:pPr algn="r" eaLnBrk="1" hangingPunct="1">
                <a:spcBef>
                  <a:spcPct val="0"/>
                </a:spcBef>
              </a:pPr>
              <a:t>43</a:t>
            </a:fld>
            <a:endParaRPr lang="en-GB" altLang="en-US">
              <a:latin typeface="Tahoma"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E6E40DE2-4E20-4BF0-977E-FE187F1540A8}" type="slidenum">
              <a:rPr lang="en-GB" altLang="en-US" smtClean="0"/>
              <a:pPr eaLnBrk="1" hangingPunct="1">
                <a:spcBef>
                  <a:spcPct val="0"/>
                </a:spcBef>
              </a:pPr>
              <a:t>44</a:t>
            </a:fld>
            <a:endParaRPr lang="en-GB" altLang="en-US" smtClean="0"/>
          </a:p>
        </p:txBody>
      </p:sp>
      <p:sp>
        <p:nvSpPr>
          <p:cNvPr id="94211" name="Slide Image Placeholder 1"/>
          <p:cNvSpPr>
            <a:spLocks noGrp="1" noRot="1" noChangeAspect="1" noTextEdit="1"/>
          </p:cNvSpPr>
          <p:nvPr>
            <p:ph type="sldImg"/>
          </p:nvPr>
        </p:nvSpPr>
        <p:spPr>
          <a:ln/>
        </p:spPr>
      </p:sp>
      <p:sp>
        <p:nvSpPr>
          <p:cNvPr id="94212" name="Notes Placeholder 2"/>
          <p:cNvSpPr>
            <a:spLocks noGrp="1"/>
          </p:cNvSpPr>
          <p:nvPr>
            <p:ph type="body" idx="1"/>
          </p:nvPr>
        </p:nvSpPr>
        <p:spPr>
          <a:noFill/>
        </p:spPr>
        <p:txBody>
          <a:bodyPr/>
          <a:lstStyle/>
          <a:p>
            <a:pPr eaLnBrk="1" hangingPunct="1"/>
            <a:endParaRPr lang="en-US" altLang="en-US" smtClean="0"/>
          </a:p>
        </p:txBody>
      </p:sp>
      <p:sp>
        <p:nvSpPr>
          <p:cNvPr id="94213"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EDD210D5-51FC-4933-801F-5ACB681DCD7A}" type="slidenum">
              <a:rPr lang="en-GB" altLang="en-US">
                <a:latin typeface="Tahoma" charset="0"/>
              </a:rPr>
              <a:pPr algn="r" eaLnBrk="1" hangingPunct="1">
                <a:spcBef>
                  <a:spcPct val="0"/>
                </a:spcBef>
              </a:pPr>
              <a:t>44</a:t>
            </a:fld>
            <a:endParaRPr lang="en-GB" altLang="en-US">
              <a:latin typeface="Tahoma"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C291373-E822-49E9-A3CB-C6BC95EA47C8}" type="slidenum">
              <a:rPr lang="en-GB" altLang="en-US" smtClean="0"/>
              <a:pPr eaLnBrk="1" hangingPunct="1">
                <a:spcBef>
                  <a:spcPct val="0"/>
                </a:spcBef>
              </a:pPr>
              <a:t>45</a:t>
            </a:fld>
            <a:endParaRPr lang="en-GB" altLang="en-US" smtClean="0"/>
          </a:p>
        </p:txBody>
      </p:sp>
      <p:sp>
        <p:nvSpPr>
          <p:cNvPr id="95235" name="Slide Image Placeholder 1"/>
          <p:cNvSpPr>
            <a:spLocks noGrp="1" noRot="1" noChangeAspect="1" noTextEdit="1"/>
          </p:cNvSpPr>
          <p:nvPr>
            <p:ph type="sldImg"/>
          </p:nvPr>
        </p:nvSpPr>
        <p:spPr>
          <a:ln/>
        </p:spPr>
      </p:sp>
      <p:sp>
        <p:nvSpPr>
          <p:cNvPr id="95236"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95237"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77DF17A3-90AB-48CF-8E48-088931348905}" type="slidenum">
              <a:rPr lang="en-GB" altLang="en-US">
                <a:latin typeface="Tahoma" charset="0"/>
              </a:rPr>
              <a:pPr algn="r" eaLnBrk="1" hangingPunct="1">
                <a:spcBef>
                  <a:spcPct val="0"/>
                </a:spcBef>
              </a:pPr>
              <a:t>45</a:t>
            </a:fld>
            <a:endParaRPr lang="en-GB" altLang="en-US">
              <a:latin typeface="Tahom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6CDA585-F208-4192-8D00-91F79920D63C}" type="slidenum">
              <a:rPr lang="en-GB" altLang="en-US" smtClean="0"/>
              <a:pPr eaLnBrk="1" hangingPunct="1">
                <a:spcBef>
                  <a:spcPct val="0"/>
                </a:spcBef>
              </a:pPr>
              <a:t>47</a:t>
            </a:fld>
            <a:endParaRPr lang="en-GB" altLang="en-US" smtClean="0"/>
          </a:p>
        </p:txBody>
      </p:sp>
      <p:sp>
        <p:nvSpPr>
          <p:cNvPr id="98307" name="Slide Image Placeholder 1"/>
          <p:cNvSpPr>
            <a:spLocks noGrp="1" noRot="1" noChangeAspect="1" noTextEdit="1"/>
          </p:cNvSpPr>
          <p:nvPr>
            <p:ph type="sldImg"/>
          </p:nvPr>
        </p:nvSpPr>
        <p:spPr>
          <a:ln/>
        </p:spPr>
      </p:sp>
      <p:sp>
        <p:nvSpPr>
          <p:cNvPr id="98308" name="Notes Placeholder 2"/>
          <p:cNvSpPr>
            <a:spLocks noGrp="1"/>
          </p:cNvSpPr>
          <p:nvPr>
            <p:ph type="body" idx="1"/>
          </p:nvPr>
        </p:nvSpPr>
        <p:spPr>
          <a:noFill/>
        </p:spPr>
        <p:txBody>
          <a:bodyPr/>
          <a:lstStyle/>
          <a:p>
            <a:pPr eaLnBrk="1" hangingPunct="1"/>
            <a:endParaRPr lang="en-US" altLang="en-US" smtClean="0"/>
          </a:p>
        </p:txBody>
      </p:sp>
      <p:sp>
        <p:nvSpPr>
          <p:cNvPr id="98309"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43740B80-D417-4423-8892-71FD93BCB88C}" type="slidenum">
              <a:rPr lang="en-GB" altLang="en-US">
                <a:latin typeface="Tahoma" charset="0"/>
              </a:rPr>
              <a:pPr algn="r" eaLnBrk="1" hangingPunct="1">
                <a:spcBef>
                  <a:spcPct val="0"/>
                </a:spcBef>
              </a:pPr>
              <a:t>47</a:t>
            </a:fld>
            <a:endParaRPr lang="en-GB" altLang="en-US">
              <a:latin typeface="Tahoma"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32748814-6781-4E5F-A551-1802EAD48A18}" type="slidenum">
              <a:rPr lang="en-GB" altLang="en-US" smtClean="0"/>
              <a:pPr eaLnBrk="1" hangingPunct="1">
                <a:spcBef>
                  <a:spcPct val="0"/>
                </a:spcBef>
              </a:pPr>
              <a:t>48</a:t>
            </a:fld>
            <a:endParaRPr lang="en-GB" altLang="en-US" smtClean="0"/>
          </a:p>
        </p:txBody>
      </p:sp>
      <p:sp>
        <p:nvSpPr>
          <p:cNvPr id="97283" name="Slide Image Placeholder 1"/>
          <p:cNvSpPr>
            <a:spLocks noGrp="1" noRot="1" noChangeAspect="1" noTextEdit="1"/>
          </p:cNvSpPr>
          <p:nvPr>
            <p:ph type="sldImg"/>
          </p:nvPr>
        </p:nvSpPr>
        <p:spPr>
          <a:ln/>
        </p:spPr>
      </p:sp>
      <p:sp>
        <p:nvSpPr>
          <p:cNvPr id="97284" name="Notes Placeholder 2"/>
          <p:cNvSpPr>
            <a:spLocks noGrp="1"/>
          </p:cNvSpPr>
          <p:nvPr>
            <p:ph type="body" idx="1"/>
          </p:nvPr>
        </p:nvSpPr>
        <p:spPr>
          <a:noFill/>
        </p:spPr>
        <p:txBody>
          <a:bodyPr/>
          <a:lstStyle/>
          <a:p>
            <a:pPr eaLnBrk="1" hangingPunct="1"/>
            <a:endParaRPr lang="en-US" altLang="en-US" smtClean="0"/>
          </a:p>
        </p:txBody>
      </p:sp>
      <p:sp>
        <p:nvSpPr>
          <p:cNvPr id="97285"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51B33000-DDC7-4D23-AE08-AA34366A4678}" type="slidenum">
              <a:rPr lang="en-GB" altLang="en-US">
                <a:latin typeface="Tahoma" charset="0"/>
              </a:rPr>
              <a:pPr algn="r" eaLnBrk="1" hangingPunct="1">
                <a:spcBef>
                  <a:spcPct val="0"/>
                </a:spcBef>
              </a:pPr>
              <a:t>48</a:t>
            </a:fld>
            <a:endParaRPr lang="en-GB" altLang="en-US">
              <a:latin typeface="Tahoma"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B56D99D0-D898-4A38-A171-6C8CEC708227}" type="slidenum">
              <a:rPr lang="en-GB" altLang="en-US" smtClean="0"/>
              <a:pPr eaLnBrk="1" hangingPunct="1">
                <a:spcBef>
                  <a:spcPct val="0"/>
                </a:spcBef>
              </a:pPr>
              <a:t>49</a:t>
            </a:fld>
            <a:endParaRPr lang="en-GB" altLang="en-US" smtClean="0"/>
          </a:p>
        </p:txBody>
      </p:sp>
      <p:sp>
        <p:nvSpPr>
          <p:cNvPr id="99331" name="Slide Image Placeholder 1"/>
          <p:cNvSpPr>
            <a:spLocks noGrp="1" noRot="1" noChangeAspect="1" noTextEdit="1"/>
          </p:cNvSpPr>
          <p:nvPr>
            <p:ph type="sldImg"/>
          </p:nvPr>
        </p:nvSpPr>
        <p:spPr>
          <a:ln/>
        </p:spPr>
      </p:sp>
      <p:sp>
        <p:nvSpPr>
          <p:cNvPr id="99332" name="Notes Placeholder 2"/>
          <p:cNvSpPr>
            <a:spLocks noGrp="1"/>
          </p:cNvSpPr>
          <p:nvPr>
            <p:ph type="body" idx="1"/>
          </p:nvPr>
        </p:nvSpPr>
        <p:spPr>
          <a:noFill/>
        </p:spPr>
        <p:txBody>
          <a:bodyPr/>
          <a:lstStyle/>
          <a:p>
            <a:pPr eaLnBrk="1" hangingPunct="1"/>
            <a:endParaRPr lang="en-US" altLang="en-US" smtClean="0"/>
          </a:p>
        </p:txBody>
      </p:sp>
      <p:sp>
        <p:nvSpPr>
          <p:cNvPr id="99333"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C822EA2A-9669-4986-9D9F-AEF55AB8B5C0}" type="slidenum">
              <a:rPr lang="en-GB" altLang="en-US">
                <a:latin typeface="Tahoma" charset="0"/>
              </a:rPr>
              <a:pPr algn="r" eaLnBrk="1" hangingPunct="1">
                <a:spcBef>
                  <a:spcPct val="0"/>
                </a:spcBef>
              </a:pPr>
              <a:t>49</a:t>
            </a:fld>
            <a:endParaRPr lang="en-GB" altLang="en-US">
              <a:latin typeface="Tahoma"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561DBCFE-A116-4400-9AF5-B7667B20C304}" type="slidenum">
              <a:rPr lang="en-GB" altLang="en-US" smtClean="0"/>
              <a:pPr eaLnBrk="1" hangingPunct="1">
                <a:spcBef>
                  <a:spcPct val="0"/>
                </a:spcBef>
              </a:pPr>
              <a:t>50</a:t>
            </a:fld>
            <a:endParaRPr lang="en-GB" altLang="en-US" smtClean="0"/>
          </a:p>
        </p:txBody>
      </p:sp>
      <p:sp>
        <p:nvSpPr>
          <p:cNvPr id="100355" name="Slide Image Placeholder 1"/>
          <p:cNvSpPr>
            <a:spLocks noGrp="1" noRot="1" noChangeAspect="1" noTextEdit="1"/>
          </p:cNvSpPr>
          <p:nvPr>
            <p:ph type="sldImg"/>
          </p:nvPr>
        </p:nvSpPr>
        <p:spPr>
          <a:ln/>
        </p:spPr>
      </p:sp>
      <p:sp>
        <p:nvSpPr>
          <p:cNvPr id="100356"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100357"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49C424DA-75E9-4668-8667-151111EC1163}" type="slidenum">
              <a:rPr lang="en-GB" altLang="en-US">
                <a:latin typeface="Tahoma" charset="0"/>
              </a:rPr>
              <a:pPr algn="r" eaLnBrk="1" hangingPunct="1">
                <a:spcBef>
                  <a:spcPct val="0"/>
                </a:spcBef>
              </a:pPr>
              <a:t>50</a:t>
            </a:fld>
            <a:endParaRPr lang="en-GB" altLang="en-US">
              <a:latin typeface="Tahoma"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5B5AC48D-F856-426D-B90E-C7C07C4FB9A5}" type="slidenum">
              <a:rPr lang="en-GB" altLang="en-US" smtClean="0"/>
              <a:pPr eaLnBrk="1" hangingPunct="1">
                <a:spcBef>
                  <a:spcPct val="0"/>
                </a:spcBef>
              </a:pPr>
              <a:t>51</a:t>
            </a:fld>
            <a:endParaRPr lang="en-GB" altLang="en-US" smtClean="0"/>
          </a:p>
        </p:txBody>
      </p:sp>
      <p:sp>
        <p:nvSpPr>
          <p:cNvPr id="101379" name="Slide Image Placeholder 1"/>
          <p:cNvSpPr>
            <a:spLocks noGrp="1" noRot="1" noChangeAspect="1" noTextEdit="1"/>
          </p:cNvSpPr>
          <p:nvPr>
            <p:ph type="sldImg"/>
          </p:nvPr>
        </p:nvSpPr>
        <p:spPr>
          <a:ln/>
        </p:spPr>
      </p:sp>
      <p:sp>
        <p:nvSpPr>
          <p:cNvPr id="101380"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101381"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F94BBB25-16A8-4E72-A51A-862F2ACE5EBD}" type="slidenum">
              <a:rPr lang="en-GB" altLang="en-US">
                <a:latin typeface="Tahoma" charset="0"/>
              </a:rPr>
              <a:pPr algn="r" eaLnBrk="1" hangingPunct="1">
                <a:spcBef>
                  <a:spcPct val="0"/>
                </a:spcBef>
              </a:pPr>
              <a:t>51</a:t>
            </a:fld>
            <a:endParaRPr lang="en-GB" altLang="en-US">
              <a:latin typeface="Tahoma"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E14F440D-D90B-4C76-93C1-0DE67A851184}" type="slidenum">
              <a:rPr lang="en-GB" altLang="en-US" smtClean="0"/>
              <a:pPr eaLnBrk="1" hangingPunct="1">
                <a:spcBef>
                  <a:spcPct val="0"/>
                </a:spcBef>
              </a:pPr>
              <a:t>52</a:t>
            </a:fld>
            <a:endParaRPr lang="en-GB" altLang="en-US" smtClean="0"/>
          </a:p>
        </p:txBody>
      </p:sp>
      <p:sp>
        <p:nvSpPr>
          <p:cNvPr id="102403" name="Slide Image Placeholder 1"/>
          <p:cNvSpPr>
            <a:spLocks noGrp="1" noRot="1" noChangeAspect="1" noTextEdit="1"/>
          </p:cNvSpPr>
          <p:nvPr>
            <p:ph type="sldImg"/>
          </p:nvPr>
        </p:nvSpPr>
        <p:spPr>
          <a:ln/>
        </p:spPr>
      </p:sp>
      <p:sp>
        <p:nvSpPr>
          <p:cNvPr id="102404" name="Notes Placeholder 2"/>
          <p:cNvSpPr>
            <a:spLocks noGrp="1"/>
          </p:cNvSpPr>
          <p:nvPr>
            <p:ph type="body" idx="1"/>
          </p:nvPr>
        </p:nvSpPr>
        <p:spPr>
          <a:noFill/>
        </p:spPr>
        <p:txBody>
          <a:bodyPr/>
          <a:lstStyle/>
          <a:p>
            <a:pPr eaLnBrk="1" hangingPunct="1">
              <a:spcBef>
                <a:spcPct val="0"/>
              </a:spcBef>
            </a:pPr>
            <a:endParaRPr lang="en-US" altLang="en-US" smtClean="0"/>
          </a:p>
        </p:txBody>
      </p:sp>
      <p:sp>
        <p:nvSpPr>
          <p:cNvPr id="102405" name="Slide Number Placeholder 3"/>
          <p:cNvSpPr txBox="1">
            <a:spLocks noGrp="1"/>
          </p:cNvSpPr>
          <p:nvPr/>
        </p:nvSpPr>
        <p:spPr bwMode="auto">
          <a:xfrm>
            <a:off x="3885503" y="8685559"/>
            <a:ext cx="2970887" cy="456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0" tIns="46465" rIns="92930" bIns="46465"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FB94EF80-E144-4623-8413-88BFEE4A028B}" type="slidenum">
              <a:rPr lang="en-GB" altLang="en-US">
                <a:latin typeface="Tahoma" charset="0"/>
              </a:rPr>
              <a:pPr algn="r" eaLnBrk="1" hangingPunct="1">
                <a:spcBef>
                  <a:spcPct val="0"/>
                </a:spcBef>
              </a:pPr>
              <a:t>52</a:t>
            </a:fld>
            <a:endParaRPr lang="en-GB" altLang="en-US">
              <a:latin typeface="Tahoma"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14B01D4-52C3-409E-8D4D-4DD66C892589}"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1858531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4B01D4-52C3-409E-8D4D-4DD66C892589}"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781061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14B01D4-52C3-409E-8D4D-4DD66C892589}"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2956681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14B01D4-52C3-409E-8D4D-4DD66C892589}"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2209210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14B01D4-52C3-409E-8D4D-4DD66C892589}" type="datetimeFigureOut">
              <a:rPr lang="en-GB" smtClean="0"/>
              <a:t>09/11/2018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2289551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14B01D4-52C3-409E-8D4D-4DD66C892589}" type="datetimeFigureOut">
              <a:rPr lang="en-GB" smtClean="0"/>
              <a:t>09/11/2018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3558027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B01D4-52C3-409E-8D4D-4DD66C892589}" type="datetimeFigureOut">
              <a:rPr lang="en-GB" smtClean="0"/>
              <a:t>09/11/2018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3058960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4B01D4-52C3-409E-8D4D-4DD66C892589}"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78166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4B01D4-52C3-409E-8D4D-4DD66C892589}"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749341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4B01D4-52C3-409E-8D4D-4DD66C892589}"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1570608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4B01D4-52C3-409E-8D4D-4DD66C892589}"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02E21-54C3-4FF2-A685-49B938996B93}" type="slidenum">
              <a:rPr lang="en-GB" smtClean="0"/>
              <a:t>‹#›</a:t>
            </a:fld>
            <a:endParaRPr lang="en-GB"/>
          </a:p>
        </p:txBody>
      </p:sp>
    </p:spTree>
    <p:extLst>
      <p:ext uri="{BB962C8B-B14F-4D97-AF65-F5344CB8AC3E}">
        <p14:creationId xmlns:p14="http://schemas.microsoft.com/office/powerpoint/2010/main" val="2035995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4B01D4-52C3-409E-8D4D-4DD66C892589}" type="datetimeFigureOut">
              <a:rPr lang="en-GB" smtClean="0"/>
              <a:t>09/11/2018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F02E21-54C3-4FF2-A685-49B938996B93}" type="slidenum">
              <a:rPr lang="en-GB" smtClean="0"/>
              <a:t>‹#›</a:t>
            </a:fld>
            <a:endParaRPr lang="en-GB"/>
          </a:p>
        </p:txBody>
      </p:sp>
    </p:spTree>
    <p:extLst>
      <p:ext uri="{BB962C8B-B14F-4D97-AF65-F5344CB8AC3E}">
        <p14:creationId xmlns:p14="http://schemas.microsoft.com/office/powerpoint/2010/main" val="11915048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en.wikipedia.org/wiki/South_Lake_Tahoe,_California" TargetMode="External"/><Relationship Id="rId2" Type="http://schemas.openxmlformats.org/officeDocument/2006/relationships/hyperlink" Target="http://en.wikipedia.org/wiki/Skiing" TargetMode="External"/><Relationship Id="rId1" Type="http://schemas.openxmlformats.org/officeDocument/2006/relationships/slideLayout" Target="../slideLayouts/slideLayout2.xml"/><Relationship Id="rId6" Type="http://schemas.openxmlformats.org/officeDocument/2006/relationships/hyperlink" Target="http://en.wikipedia.org/wiki/Aspen,_Colorado" TargetMode="External"/><Relationship Id="rId5" Type="http://schemas.openxmlformats.org/officeDocument/2006/relationships/hyperlink" Target="http://en.wikipedia.org/wiki/Robert_F._Kennedy" TargetMode="External"/><Relationship Id="rId4" Type="http://schemas.openxmlformats.org/officeDocument/2006/relationships/hyperlink" Target="http://en.wikipedia.org/wiki/Michael_LeMoyne_Kennedy"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4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Head Injuries</a:t>
            </a:r>
          </a:p>
        </p:txBody>
      </p:sp>
      <p:sp>
        <p:nvSpPr>
          <p:cNvPr id="3075" name="Rectangle 3"/>
          <p:cNvSpPr>
            <a:spLocks noGrp="1" noChangeArrowheads="1"/>
          </p:cNvSpPr>
          <p:nvPr>
            <p:ph idx="1"/>
          </p:nvPr>
        </p:nvSpPr>
        <p:spPr/>
        <p:txBody>
          <a:bodyPr/>
          <a:lstStyle/>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The brain is enclosed in the skull – a rigid, unyielding case.</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The brain is free to move little within the skull and can therefore be “shaken” by a violent blow.</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Injury to the brain can result in swelling of the brain tissue and bleeding within the skull, which can compress the brain tissue.</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This  can lead to brain tissue dysfunction and unrelieved, the pressure can cause death.</a:t>
            </a:r>
          </a:p>
        </p:txBody>
      </p:sp>
    </p:spTree>
    <p:extLst>
      <p:ext uri="{BB962C8B-B14F-4D97-AF65-F5344CB8AC3E}">
        <p14:creationId xmlns:p14="http://schemas.microsoft.com/office/powerpoint/2010/main" val="6506370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linds(horizontal)">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075">
                                            <p:txEl>
                                              <p:pRg st="0" end="0"/>
                                            </p:txEl>
                                          </p:spTgt>
                                        </p:tgtEl>
                                        <p:attrNameLst>
                                          <p:attrName>style.visibility</p:attrName>
                                        </p:attrNameLst>
                                      </p:cBhvr>
                                      <p:to>
                                        <p:strVal val="visible"/>
                                      </p:to>
                                    </p:set>
                                    <p:animEffect transition="in" filter="blinds(horizontal)">
                                      <p:cBhvr>
                                        <p:cTn id="12" dur="500"/>
                                        <p:tgtEl>
                                          <p:spTgt spid="307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075">
                                            <p:txEl>
                                              <p:pRg st="1" end="1"/>
                                            </p:txEl>
                                          </p:spTgt>
                                        </p:tgtEl>
                                        <p:attrNameLst>
                                          <p:attrName>style.visibility</p:attrName>
                                        </p:attrNameLst>
                                      </p:cBhvr>
                                      <p:to>
                                        <p:strVal val="visible"/>
                                      </p:to>
                                    </p:set>
                                    <p:animEffect transition="in" filter="blinds(horizontal)">
                                      <p:cBhvr>
                                        <p:cTn id="15" dur="500"/>
                                        <p:tgtEl>
                                          <p:spTgt spid="307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075">
                                            <p:txEl>
                                              <p:pRg st="2" end="2"/>
                                            </p:txEl>
                                          </p:spTgt>
                                        </p:tgtEl>
                                        <p:attrNameLst>
                                          <p:attrName>style.visibility</p:attrName>
                                        </p:attrNameLst>
                                      </p:cBhvr>
                                      <p:to>
                                        <p:strVal val="visible"/>
                                      </p:to>
                                    </p:set>
                                    <p:animEffect transition="in" filter="blinds(horizontal)">
                                      <p:cBhvr>
                                        <p:cTn id="18" dur="500"/>
                                        <p:tgtEl>
                                          <p:spTgt spid="3075">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075">
                                            <p:txEl>
                                              <p:pRg st="3" end="3"/>
                                            </p:txEl>
                                          </p:spTgt>
                                        </p:tgtEl>
                                        <p:attrNameLst>
                                          <p:attrName>style.visibility</p:attrName>
                                        </p:attrNameLst>
                                      </p:cBhvr>
                                      <p:to>
                                        <p:strVal val="visible"/>
                                      </p:to>
                                    </p:set>
                                    <p:animEffect transition="in" filter="blinds(horizontal)">
                                      <p:cBhvr>
                                        <p:cTn id="21" dur="500"/>
                                        <p:tgtEl>
                                          <p:spTgt spid="30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eaLnBrk="1" hangingPunct="1">
              <a:defRPr/>
            </a:pPr>
            <a:r>
              <a:rPr lang="en-GB" altLang="en-US" sz="4000" dirty="0" smtClean="0">
                <a:latin typeface="Times New Roman" panose="02020603050405020304" pitchFamily="18" charset="0"/>
                <a:cs typeface="Times New Roman" panose="02020603050405020304" pitchFamily="18" charset="0"/>
              </a:rPr>
              <a:t>How do you assess a victim of head injury?</a:t>
            </a:r>
          </a:p>
        </p:txBody>
      </p:sp>
      <p:sp>
        <p:nvSpPr>
          <p:cNvPr id="5123" name="Rectangle 3"/>
          <p:cNvSpPr>
            <a:spLocks noGrp="1" noChangeArrowheads="1"/>
          </p:cNvSpPr>
          <p:nvPr>
            <p:ph idx="1"/>
          </p:nvPr>
        </p:nvSpPr>
        <p:spPr/>
        <p:txBody>
          <a:bodyPr/>
          <a:lstStyle/>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Find out the history of the accident if possible.</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Establish whether the casualty’s level of consciousness has deteriorated.</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Establish whether the victim has been moved.</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If possible, have someone stabilize the head, neck, and spine in a neutral in–line position.</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Check the head for depressions, fractures, lacerations.</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Determine whether the pupils are equal and react to light.</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Check whether blood or fluid is leaking from the nose, mouth or ears.</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Check the arms and legs for paralysis, weakness, or loss of sensation.</a:t>
            </a:r>
          </a:p>
        </p:txBody>
      </p:sp>
    </p:spTree>
    <p:extLst>
      <p:ext uri="{BB962C8B-B14F-4D97-AF65-F5344CB8AC3E}">
        <p14:creationId xmlns:p14="http://schemas.microsoft.com/office/powerpoint/2010/main" val="3080152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linds(horizontal)">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5123">
                                            <p:txEl>
                                              <p:pRg st="0" end="0"/>
                                            </p:txEl>
                                          </p:spTgt>
                                        </p:tgtEl>
                                        <p:attrNameLst>
                                          <p:attrName>style.visibility</p:attrName>
                                        </p:attrNameLst>
                                      </p:cBhvr>
                                      <p:to>
                                        <p:strVal val="visible"/>
                                      </p:to>
                                    </p:set>
                                    <p:animEffect transition="in" filter="blinds(horizontal)">
                                      <p:cBhvr>
                                        <p:cTn id="12" dur="500"/>
                                        <p:tgtEl>
                                          <p:spTgt spid="512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5123">
                                            <p:txEl>
                                              <p:pRg st="1" end="1"/>
                                            </p:txEl>
                                          </p:spTgt>
                                        </p:tgtEl>
                                        <p:attrNameLst>
                                          <p:attrName>style.visibility</p:attrName>
                                        </p:attrNameLst>
                                      </p:cBhvr>
                                      <p:to>
                                        <p:strVal val="visible"/>
                                      </p:to>
                                    </p:set>
                                    <p:animEffect transition="in" filter="blinds(horizontal)">
                                      <p:cBhvr>
                                        <p:cTn id="15" dur="500"/>
                                        <p:tgtEl>
                                          <p:spTgt spid="512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5123">
                                            <p:txEl>
                                              <p:pRg st="2" end="2"/>
                                            </p:txEl>
                                          </p:spTgt>
                                        </p:tgtEl>
                                        <p:attrNameLst>
                                          <p:attrName>style.visibility</p:attrName>
                                        </p:attrNameLst>
                                      </p:cBhvr>
                                      <p:to>
                                        <p:strVal val="visible"/>
                                      </p:to>
                                    </p:set>
                                    <p:animEffect transition="in" filter="blinds(horizontal)">
                                      <p:cBhvr>
                                        <p:cTn id="18" dur="500"/>
                                        <p:tgtEl>
                                          <p:spTgt spid="512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5123">
                                            <p:txEl>
                                              <p:pRg st="3" end="3"/>
                                            </p:txEl>
                                          </p:spTgt>
                                        </p:tgtEl>
                                        <p:attrNameLst>
                                          <p:attrName>style.visibility</p:attrName>
                                        </p:attrNameLst>
                                      </p:cBhvr>
                                      <p:to>
                                        <p:strVal val="visible"/>
                                      </p:to>
                                    </p:set>
                                    <p:animEffect transition="in" filter="blinds(horizontal)">
                                      <p:cBhvr>
                                        <p:cTn id="21" dur="500"/>
                                        <p:tgtEl>
                                          <p:spTgt spid="512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5123">
                                            <p:txEl>
                                              <p:pRg st="4" end="4"/>
                                            </p:txEl>
                                          </p:spTgt>
                                        </p:tgtEl>
                                        <p:attrNameLst>
                                          <p:attrName>style.visibility</p:attrName>
                                        </p:attrNameLst>
                                      </p:cBhvr>
                                      <p:to>
                                        <p:strVal val="visible"/>
                                      </p:to>
                                    </p:set>
                                    <p:animEffect transition="in" filter="blinds(horizontal)">
                                      <p:cBhvr>
                                        <p:cTn id="24" dur="500"/>
                                        <p:tgtEl>
                                          <p:spTgt spid="512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animEffect transition="in" filter="blinds(horizontal)">
                                      <p:cBhvr>
                                        <p:cTn id="27" dur="500"/>
                                        <p:tgtEl>
                                          <p:spTgt spid="512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5123">
                                            <p:txEl>
                                              <p:pRg st="6" end="6"/>
                                            </p:txEl>
                                          </p:spTgt>
                                        </p:tgtEl>
                                        <p:attrNameLst>
                                          <p:attrName>style.visibility</p:attrName>
                                        </p:attrNameLst>
                                      </p:cBhvr>
                                      <p:to>
                                        <p:strVal val="visible"/>
                                      </p:to>
                                    </p:set>
                                    <p:animEffect transition="in" filter="blinds(horizontal)">
                                      <p:cBhvr>
                                        <p:cTn id="30" dur="500"/>
                                        <p:tgtEl>
                                          <p:spTgt spid="5123">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5123">
                                            <p:txEl>
                                              <p:pRg st="7" end="7"/>
                                            </p:txEl>
                                          </p:spTgt>
                                        </p:tgtEl>
                                        <p:attrNameLst>
                                          <p:attrName>style.visibility</p:attrName>
                                        </p:attrNameLst>
                                      </p:cBhvr>
                                      <p:to>
                                        <p:strVal val="visible"/>
                                      </p:to>
                                    </p:set>
                                    <p:animEffect transition="in" filter="blinds(horizontal)">
                                      <p:cBhvr>
                                        <p:cTn id="33" dur="500"/>
                                        <p:tgtEl>
                                          <p:spTgt spid="51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2" name="Picture 4" descr="196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17387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73732"/>
                                        </p:tgtEl>
                                        <p:attrNameLst>
                                          <p:attrName>style.visibility</p:attrName>
                                        </p:attrNameLst>
                                      </p:cBhvr>
                                      <p:to>
                                        <p:strVal val="visible"/>
                                      </p:to>
                                    </p:set>
                                    <p:animEffect transition="in" filter="blinds(horizontal)">
                                      <p:cBhvr>
                                        <p:cTn id="7" dur="500"/>
                                        <p:tgtEl>
                                          <p:spTgt spid="737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Injury to the Scalp</a:t>
            </a:r>
          </a:p>
        </p:txBody>
      </p:sp>
      <p:sp>
        <p:nvSpPr>
          <p:cNvPr id="7171" name="Rectangle 3"/>
          <p:cNvSpPr>
            <a:spLocks noGrp="1" noChangeArrowheads="1"/>
          </p:cNvSpPr>
          <p:nvPr>
            <p:ph idx="1"/>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The scalp may be injured in the same way as any other soft tissue:</a:t>
            </a:r>
          </a:p>
          <a:p>
            <a:pPr eaLnBrk="1" hangingPunct="1">
              <a:buFontTx/>
              <a:buChar char="-"/>
              <a:defRPr/>
            </a:pPr>
            <a:r>
              <a:rPr lang="en-GB" altLang="en-US" dirty="0" smtClean="0">
                <a:latin typeface="Times New Roman" panose="02020603050405020304" pitchFamily="18" charset="0"/>
                <a:cs typeface="Times New Roman" panose="02020603050405020304" pitchFamily="18" charset="0"/>
              </a:rPr>
              <a:t>contused.</a:t>
            </a:r>
          </a:p>
          <a:p>
            <a:pPr eaLnBrk="1" hangingPunct="1">
              <a:buFontTx/>
              <a:buChar char="-"/>
              <a:defRPr/>
            </a:pPr>
            <a:r>
              <a:rPr lang="en-GB" altLang="en-US" dirty="0" smtClean="0">
                <a:latin typeface="Times New Roman" panose="02020603050405020304" pitchFamily="18" charset="0"/>
                <a:cs typeface="Times New Roman" panose="02020603050405020304" pitchFamily="18" charset="0"/>
              </a:rPr>
              <a:t>lacerated.</a:t>
            </a:r>
          </a:p>
          <a:p>
            <a:pPr eaLnBrk="1" hangingPunct="1">
              <a:buFontTx/>
              <a:buChar char="-"/>
              <a:defRPr/>
            </a:pPr>
            <a:r>
              <a:rPr lang="en-GB" altLang="en-US" dirty="0" smtClean="0">
                <a:latin typeface="Times New Roman" panose="02020603050405020304" pitchFamily="18" charset="0"/>
                <a:cs typeface="Times New Roman" panose="02020603050405020304" pitchFamily="18" charset="0"/>
              </a:rPr>
              <a:t>abraded.</a:t>
            </a:r>
          </a:p>
          <a:p>
            <a:pPr eaLnBrk="1" hangingPunct="1">
              <a:buFontTx/>
              <a:buChar char="-"/>
              <a:defRPr/>
            </a:pPr>
            <a:r>
              <a:rPr lang="en-GB" altLang="en-US" dirty="0" smtClean="0">
                <a:latin typeface="Times New Roman" panose="02020603050405020304" pitchFamily="18" charset="0"/>
                <a:cs typeface="Times New Roman" panose="02020603050405020304" pitchFamily="18" charset="0"/>
              </a:rPr>
              <a:t>avulsed.</a:t>
            </a:r>
          </a:p>
          <a:p>
            <a:pPr eaLnBrk="1" hangingPunct="1">
              <a:buFont typeface="Wingdings" pitchFamily="2" charset="2"/>
              <a:buChar char="q"/>
              <a:defRPr/>
            </a:pPr>
            <a:endParaRPr lang="en-GB" altLang="en-US" dirty="0" smtClean="0"/>
          </a:p>
          <a:p>
            <a:pPr eaLnBrk="1" hangingPunct="1">
              <a:buFontTx/>
              <a:buChar char="-"/>
              <a:defRPr/>
            </a:pPr>
            <a:endParaRPr lang="en-GB" altLang="en-US" dirty="0" smtClean="0"/>
          </a:p>
          <a:p>
            <a:pPr eaLnBrk="1" hangingPunct="1">
              <a:defRPr/>
            </a:pPr>
            <a:endParaRPr lang="en-GB" altLang="en-US" dirty="0" smtClean="0"/>
          </a:p>
        </p:txBody>
      </p:sp>
    </p:spTree>
    <p:extLst>
      <p:ext uri="{BB962C8B-B14F-4D97-AF65-F5344CB8AC3E}">
        <p14:creationId xmlns:p14="http://schemas.microsoft.com/office/powerpoint/2010/main" val="22875499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0-#ppt_w/2"/>
                                          </p:val>
                                        </p:tav>
                                        <p:tav tm="100000">
                                          <p:val>
                                            <p:strVal val="#ppt_x"/>
                                          </p:val>
                                        </p:tav>
                                      </p:tavLst>
                                    </p:anim>
                                    <p:anim calcmode="lin" valueType="num">
                                      <p:cBhvr additive="base">
                                        <p:cTn id="8"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1">
                                            <p:txEl>
                                              <p:pRg st="0" end="0"/>
                                            </p:txEl>
                                          </p:spTgt>
                                        </p:tgtEl>
                                        <p:attrNameLst>
                                          <p:attrName>style.visibility</p:attrName>
                                        </p:attrNameLst>
                                      </p:cBhvr>
                                      <p:to>
                                        <p:strVal val="visible"/>
                                      </p:to>
                                    </p:set>
                                    <p:anim calcmode="lin" valueType="num">
                                      <p:cBhvr additive="base">
                                        <p:cTn id="13"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1">
                                            <p:txEl>
                                              <p:pRg st="1" end="1"/>
                                            </p:txEl>
                                          </p:spTgt>
                                        </p:tgtEl>
                                        <p:attrNameLst>
                                          <p:attrName>style.visibility</p:attrName>
                                        </p:attrNameLst>
                                      </p:cBhvr>
                                      <p:to>
                                        <p:strVal val="visible"/>
                                      </p:to>
                                    </p:set>
                                    <p:anim calcmode="lin" valueType="num">
                                      <p:cBhvr additive="base">
                                        <p:cTn id="19" dur="500" fill="hold"/>
                                        <p:tgtEl>
                                          <p:spTgt spid="717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1">
                                            <p:txEl>
                                              <p:pRg st="2" end="2"/>
                                            </p:txEl>
                                          </p:spTgt>
                                        </p:tgtEl>
                                        <p:attrNameLst>
                                          <p:attrName>style.visibility</p:attrName>
                                        </p:attrNameLst>
                                      </p:cBhvr>
                                      <p:to>
                                        <p:strVal val="visible"/>
                                      </p:to>
                                    </p:set>
                                    <p:anim calcmode="lin" valueType="num">
                                      <p:cBhvr additive="base">
                                        <p:cTn id="25" dur="5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1">
                                            <p:txEl>
                                              <p:pRg st="3" end="3"/>
                                            </p:txEl>
                                          </p:spTgt>
                                        </p:tgtEl>
                                        <p:attrNameLst>
                                          <p:attrName>style.visibility</p:attrName>
                                        </p:attrNameLst>
                                      </p:cBhvr>
                                      <p:to>
                                        <p:strVal val="visible"/>
                                      </p:to>
                                    </p:set>
                                    <p:anim calcmode="lin" valueType="num">
                                      <p:cBhvr additive="base">
                                        <p:cTn id="31" dur="500" fill="hold"/>
                                        <p:tgtEl>
                                          <p:spTgt spid="717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1">
                                            <p:txEl>
                                              <p:pRg st="4" end="4"/>
                                            </p:txEl>
                                          </p:spTgt>
                                        </p:tgtEl>
                                        <p:attrNameLst>
                                          <p:attrName>style.visibility</p:attrName>
                                        </p:attrNameLst>
                                      </p:cBhvr>
                                      <p:to>
                                        <p:strVal val="visible"/>
                                      </p:to>
                                    </p:set>
                                    <p:anim calcmode="lin" valueType="num">
                                      <p:cBhvr additive="base">
                                        <p:cTn id="37" dur="500" fill="hold"/>
                                        <p:tgtEl>
                                          <p:spTgt spid="717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utoUpdateAnimBg="0"/>
      <p:bldP spid="7171"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1.bp.blogspot.com/-g-ug3h7lxYY/TwWTJ9xvV9I/AAAAAAAAAXo/R9bBx2QdiMM/s1600/IMG_810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2884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51220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blinds(horizontal)">
                                      <p:cBhvr>
                                        <p:cTn id="7" dur="500"/>
                                        <p:tgtEl>
                                          <p:spTgt spid="337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Injury to the Skull</a:t>
            </a:r>
          </a:p>
        </p:txBody>
      </p:sp>
      <p:sp>
        <p:nvSpPr>
          <p:cNvPr id="70659" name="Rectangle 3"/>
          <p:cNvSpPr>
            <a:spLocks noGrp="1" noChangeArrowheads="1"/>
          </p:cNvSpPr>
          <p:nvPr>
            <p:ph idx="1"/>
          </p:nvPr>
        </p:nvSpPr>
        <p:spPr/>
        <p:txBody>
          <a:bodyPr/>
          <a:lstStyle/>
          <a:p>
            <a:pPr eaLnBrk="1" hangingPunct="1">
              <a:buFontTx/>
              <a:buNone/>
              <a:defRPr/>
            </a:pPr>
            <a:r>
              <a:rPr lang="en-GB" altLang="en-US" dirty="0" smtClean="0">
                <a:latin typeface="Times New Roman" panose="02020603050405020304" pitchFamily="18" charset="0"/>
                <a:cs typeface="Times New Roman" panose="02020603050405020304" pitchFamily="18" charset="0"/>
              </a:rPr>
              <a:t>There are four basic types of skull fracture:</a:t>
            </a:r>
          </a:p>
          <a:p>
            <a:pPr eaLnBrk="1" hangingPunct="1">
              <a:defRPr/>
            </a:pPr>
            <a:r>
              <a:rPr lang="en-GB" altLang="en-US" dirty="0" smtClean="0">
                <a:latin typeface="Times New Roman" panose="02020603050405020304" pitchFamily="18" charset="0"/>
                <a:cs typeface="Times New Roman" panose="02020603050405020304" pitchFamily="18" charset="0"/>
              </a:rPr>
              <a:t>Depressed/</a:t>
            </a:r>
            <a:r>
              <a:rPr lang="en-GB" altLang="en-US" dirty="0" err="1" smtClean="0">
                <a:latin typeface="Times New Roman" panose="02020603050405020304" pitchFamily="18" charset="0"/>
                <a:cs typeface="Times New Roman" panose="02020603050405020304" pitchFamily="18" charset="0"/>
              </a:rPr>
              <a:t>comminuted</a:t>
            </a:r>
            <a:r>
              <a:rPr lang="en-GB" altLang="en-US" dirty="0" smtClean="0">
                <a:latin typeface="Times New Roman" panose="02020603050405020304" pitchFamily="18" charset="0"/>
                <a:cs typeface="Times New Roman" panose="02020603050405020304" pitchFamily="18" charset="0"/>
              </a:rPr>
              <a:t>.</a:t>
            </a:r>
          </a:p>
          <a:p>
            <a:pPr eaLnBrk="1" hangingPunct="1">
              <a:defRPr/>
            </a:pPr>
            <a:r>
              <a:rPr lang="en-GB" altLang="en-US" dirty="0" smtClean="0">
                <a:latin typeface="Times New Roman" panose="02020603050405020304" pitchFamily="18" charset="0"/>
                <a:cs typeface="Times New Roman" panose="02020603050405020304" pitchFamily="18" charset="0"/>
              </a:rPr>
              <a:t>Linear.</a:t>
            </a:r>
          </a:p>
          <a:p>
            <a:pPr eaLnBrk="1" hangingPunct="1">
              <a:defRPr/>
            </a:pPr>
            <a:r>
              <a:rPr lang="en-GB" altLang="en-US" dirty="0" err="1" smtClean="0">
                <a:latin typeface="Times New Roman" panose="02020603050405020304" pitchFamily="18" charset="0"/>
                <a:cs typeface="Times New Roman" panose="02020603050405020304" pitchFamily="18" charset="0"/>
              </a:rPr>
              <a:t>Diastatic</a:t>
            </a:r>
            <a:r>
              <a:rPr lang="en-GB" altLang="en-US" dirty="0" smtClean="0">
                <a:latin typeface="Times New Roman" panose="02020603050405020304" pitchFamily="18" charset="0"/>
                <a:cs typeface="Times New Roman" panose="02020603050405020304" pitchFamily="18" charset="0"/>
              </a:rPr>
              <a:t>.</a:t>
            </a:r>
          </a:p>
          <a:p>
            <a:pPr eaLnBrk="1" hangingPunct="1">
              <a:defRPr/>
            </a:pPr>
            <a:r>
              <a:rPr lang="en-GB" altLang="en-US" dirty="0" smtClean="0">
                <a:latin typeface="Times New Roman" panose="02020603050405020304" pitchFamily="18" charset="0"/>
                <a:cs typeface="Times New Roman" panose="02020603050405020304" pitchFamily="18" charset="0"/>
              </a:rPr>
              <a:t>Basilar.</a:t>
            </a:r>
          </a:p>
          <a:p>
            <a:pPr eaLnBrk="1" hangingPunct="1">
              <a:buFontTx/>
              <a:buNone/>
              <a:defRPr/>
            </a:pPr>
            <a:endParaRPr lang="en-GB" altLang="en-US" dirty="0" smtClean="0"/>
          </a:p>
        </p:txBody>
      </p:sp>
    </p:spTree>
    <p:extLst>
      <p:ext uri="{BB962C8B-B14F-4D97-AF65-F5344CB8AC3E}">
        <p14:creationId xmlns:p14="http://schemas.microsoft.com/office/powerpoint/2010/main" val="21089342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blinds(horizontal)">
                                      <p:cBhvr>
                                        <p:cTn id="7" dur="500"/>
                                        <p:tgtEl>
                                          <p:spTgt spid="7065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70659">
                                            <p:txEl>
                                              <p:pRg st="0" end="0"/>
                                            </p:txEl>
                                          </p:spTgt>
                                        </p:tgtEl>
                                        <p:attrNameLst>
                                          <p:attrName>style.visibility</p:attrName>
                                        </p:attrNameLst>
                                      </p:cBhvr>
                                      <p:to>
                                        <p:strVal val="visible"/>
                                      </p:to>
                                    </p:set>
                                    <p:animEffect transition="in" filter="blinds(horizontal)">
                                      <p:cBhvr>
                                        <p:cTn id="12" dur="500"/>
                                        <p:tgtEl>
                                          <p:spTgt spid="7065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70659">
                                            <p:txEl>
                                              <p:pRg st="1" end="1"/>
                                            </p:txEl>
                                          </p:spTgt>
                                        </p:tgtEl>
                                        <p:attrNameLst>
                                          <p:attrName>style.visibility</p:attrName>
                                        </p:attrNameLst>
                                      </p:cBhvr>
                                      <p:to>
                                        <p:strVal val="visible"/>
                                      </p:to>
                                    </p:set>
                                    <p:animEffect transition="in" filter="blinds(horizontal)">
                                      <p:cBhvr>
                                        <p:cTn id="15" dur="500"/>
                                        <p:tgtEl>
                                          <p:spTgt spid="70659">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70659">
                                            <p:txEl>
                                              <p:pRg st="2" end="2"/>
                                            </p:txEl>
                                          </p:spTgt>
                                        </p:tgtEl>
                                        <p:attrNameLst>
                                          <p:attrName>style.visibility</p:attrName>
                                        </p:attrNameLst>
                                      </p:cBhvr>
                                      <p:to>
                                        <p:strVal val="visible"/>
                                      </p:to>
                                    </p:set>
                                    <p:animEffect transition="in" filter="blinds(horizontal)">
                                      <p:cBhvr>
                                        <p:cTn id="18" dur="500"/>
                                        <p:tgtEl>
                                          <p:spTgt spid="70659">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70659">
                                            <p:txEl>
                                              <p:pRg st="3" end="3"/>
                                            </p:txEl>
                                          </p:spTgt>
                                        </p:tgtEl>
                                        <p:attrNameLst>
                                          <p:attrName>style.visibility</p:attrName>
                                        </p:attrNameLst>
                                      </p:cBhvr>
                                      <p:to>
                                        <p:strVal val="visible"/>
                                      </p:to>
                                    </p:set>
                                    <p:animEffect transition="in" filter="blinds(horizontal)">
                                      <p:cBhvr>
                                        <p:cTn id="21" dur="500"/>
                                        <p:tgtEl>
                                          <p:spTgt spid="70659">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70659">
                                            <p:txEl>
                                              <p:pRg st="4" end="4"/>
                                            </p:txEl>
                                          </p:spTgt>
                                        </p:tgtEl>
                                        <p:attrNameLst>
                                          <p:attrName>style.visibility</p:attrName>
                                        </p:attrNameLst>
                                      </p:cBhvr>
                                      <p:to>
                                        <p:strVal val="visible"/>
                                      </p:to>
                                    </p:set>
                                    <p:animEffect transition="in" filter="blinds(horizontal)">
                                      <p:cBhvr>
                                        <p:cTn id="24" dur="500"/>
                                        <p:tgtEl>
                                          <p:spTgt spid="70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endParaRPr lang="en-US" altLang="en-US" smtClean="0"/>
          </a:p>
        </p:txBody>
      </p:sp>
      <p:sp>
        <p:nvSpPr>
          <p:cNvPr id="8195" name="Rectangle 3"/>
          <p:cNvSpPr>
            <a:spLocks noGrp="1" noChangeArrowheads="1"/>
          </p:cNvSpPr>
          <p:nvPr>
            <p:ph idx="1"/>
          </p:nvPr>
        </p:nvSpPr>
        <p:spPr/>
        <p:txBody>
          <a:bodyPr/>
          <a:lstStyle/>
          <a:p>
            <a:pPr eaLnBrk="1" hangingPunct="1">
              <a:defRPr/>
            </a:pPr>
            <a:endParaRPr lang="en-US" altLang="en-US" smtClean="0"/>
          </a:p>
        </p:txBody>
      </p:sp>
      <p:pic>
        <p:nvPicPr>
          <p:cNvPr id="108548" name="Picture 4" descr="398-17_defau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5913"/>
            <a:ext cx="9144000" cy="7777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78209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8548"/>
                                        </p:tgtEl>
                                        <p:attrNameLst>
                                          <p:attrName>style.visibility</p:attrName>
                                        </p:attrNameLst>
                                      </p:cBhvr>
                                      <p:to>
                                        <p:strVal val="visible"/>
                                      </p:to>
                                    </p:set>
                                    <p:animEffect transition="in" filter="blinds(horizontal)">
                                      <p:cBhvr>
                                        <p:cTn id="7" dur="500"/>
                                        <p:tgtEl>
                                          <p:spTgt spid="1085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endParaRPr lang="en-US" altLang="en-US" smtClean="0"/>
          </a:p>
        </p:txBody>
      </p:sp>
      <p:sp>
        <p:nvSpPr>
          <p:cNvPr id="9219" name="Rectangle 3"/>
          <p:cNvSpPr>
            <a:spLocks noGrp="1" noChangeArrowheads="1"/>
          </p:cNvSpPr>
          <p:nvPr>
            <p:ph idx="1"/>
          </p:nvPr>
        </p:nvSpPr>
        <p:spPr/>
        <p:txBody>
          <a:bodyPr/>
          <a:lstStyle/>
          <a:p>
            <a:pPr eaLnBrk="1" hangingPunct="1">
              <a:defRPr/>
            </a:pPr>
            <a:endParaRPr lang="en-US" altLang="en-US" smtClean="0"/>
          </a:p>
        </p:txBody>
      </p:sp>
      <p:pic>
        <p:nvPicPr>
          <p:cNvPr id="101380" name="Picture 4" descr="398-7_defau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31813"/>
            <a:ext cx="9144000" cy="7777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75472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1380"/>
                                        </p:tgtEl>
                                        <p:attrNameLst>
                                          <p:attrName>style.visibility</p:attrName>
                                        </p:attrNameLst>
                                      </p:cBhvr>
                                      <p:to>
                                        <p:strVal val="visible"/>
                                      </p:to>
                                    </p:set>
                                    <p:animEffect transition="in" filter="blinds(horizontal)">
                                      <p:cBhvr>
                                        <p:cTn id="7" dur="500"/>
                                        <p:tgtEl>
                                          <p:spTgt spid="1013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endParaRPr lang="en-US" altLang="en-US" smtClean="0"/>
          </a:p>
        </p:txBody>
      </p:sp>
      <p:sp>
        <p:nvSpPr>
          <p:cNvPr id="10243" name="Rectangle 3"/>
          <p:cNvSpPr>
            <a:spLocks noGrp="1" noChangeArrowheads="1"/>
          </p:cNvSpPr>
          <p:nvPr>
            <p:ph idx="1"/>
          </p:nvPr>
        </p:nvSpPr>
        <p:spPr/>
        <p:txBody>
          <a:bodyPr/>
          <a:lstStyle/>
          <a:p>
            <a:pPr eaLnBrk="1" hangingPunct="1">
              <a:defRPr/>
            </a:pPr>
            <a:endParaRPr lang="en-US" altLang="en-US" smtClean="0"/>
          </a:p>
        </p:txBody>
      </p:sp>
      <p:pic>
        <p:nvPicPr>
          <p:cNvPr id="103429" name="Picture 5" descr="F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03250"/>
            <a:ext cx="9144000" cy="746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82524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3429"/>
                                        </p:tgtEl>
                                        <p:attrNameLst>
                                          <p:attrName>style.visibility</p:attrName>
                                        </p:attrNameLst>
                                      </p:cBhvr>
                                      <p:to>
                                        <p:strVal val="visible"/>
                                      </p:to>
                                    </p:set>
                                    <p:animEffect transition="in" filter="blinds(horizontal)">
                                      <p:cBhvr>
                                        <p:cTn id="7" dur="500"/>
                                        <p:tgtEl>
                                          <p:spTgt spid="1034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endParaRPr lang="en-US" altLang="en-US" smtClean="0"/>
          </a:p>
        </p:txBody>
      </p:sp>
      <p:sp>
        <p:nvSpPr>
          <p:cNvPr id="11267" name="Rectangle 3"/>
          <p:cNvSpPr>
            <a:spLocks noGrp="1" noChangeArrowheads="1"/>
          </p:cNvSpPr>
          <p:nvPr>
            <p:ph idx="1"/>
          </p:nvPr>
        </p:nvSpPr>
        <p:spPr/>
        <p:txBody>
          <a:bodyPr/>
          <a:lstStyle/>
          <a:p>
            <a:pPr eaLnBrk="1" hangingPunct="1">
              <a:defRPr/>
            </a:pPr>
            <a:endParaRPr lang="en-US" altLang="en-US" smtClean="0"/>
          </a:p>
        </p:txBody>
      </p:sp>
      <p:pic>
        <p:nvPicPr>
          <p:cNvPr id="107525" name="Picture 5" descr="Racoon+ey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13" y="46038"/>
            <a:ext cx="9793288" cy="681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4552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7525"/>
                                        </p:tgtEl>
                                        <p:attrNameLst>
                                          <p:attrName>style.visibility</p:attrName>
                                        </p:attrNameLst>
                                      </p:cBhvr>
                                      <p:to>
                                        <p:strVal val="visible"/>
                                      </p:to>
                                    </p:set>
                                    <p:animEffect transition="in" filter="blinds(horizontal)">
                                      <p:cBhvr>
                                        <p:cTn id="7" dur="500"/>
                                        <p:tgtEl>
                                          <p:spTgt spid="1075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endParaRPr lang="en-US" altLang="en-US" smtClean="0"/>
          </a:p>
        </p:txBody>
      </p:sp>
      <p:sp>
        <p:nvSpPr>
          <p:cNvPr id="12291" name="Rectangle 3"/>
          <p:cNvSpPr>
            <a:spLocks noGrp="1" noChangeArrowheads="1"/>
          </p:cNvSpPr>
          <p:nvPr>
            <p:ph idx="1"/>
          </p:nvPr>
        </p:nvSpPr>
        <p:spPr>
          <a:xfrm>
            <a:off x="457200" y="0"/>
            <a:ext cx="8229600" cy="6858000"/>
          </a:xfrm>
        </p:spPr>
        <p:txBody>
          <a:bodyPr/>
          <a:lstStyle/>
          <a:p>
            <a:pPr eaLnBrk="1" hangingPunct="1">
              <a:defRPr/>
            </a:pPr>
            <a:endParaRPr lang="en-US" altLang="en-US" smtClean="0"/>
          </a:p>
        </p:txBody>
      </p:sp>
      <p:pic>
        <p:nvPicPr>
          <p:cNvPr id="92165" name="Picture 5" descr="Battle%27_sign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6038"/>
            <a:ext cx="9144000" cy="681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72744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92165"/>
                                        </p:tgtEl>
                                        <p:attrNameLst>
                                          <p:attrName>style.visibility</p:attrName>
                                        </p:attrNameLst>
                                      </p:cBhvr>
                                      <p:to>
                                        <p:strVal val="visible"/>
                                      </p:to>
                                    </p:set>
                                    <p:animEffect transition="in" filter="blinds(horizontal)">
                                      <p:cBhvr>
                                        <p:cTn id="7" dur="500"/>
                                        <p:tgtEl>
                                          <p:spTgt spid="92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Injury to the Brain</a:t>
            </a:r>
          </a:p>
        </p:txBody>
      </p:sp>
      <p:sp>
        <p:nvSpPr>
          <p:cNvPr id="9219" name="Rectangle 3"/>
          <p:cNvSpPr>
            <a:spLocks noGrp="1" noChangeArrowheads="1"/>
          </p:cNvSpPr>
          <p:nvPr>
            <p:ph idx="1"/>
          </p:nvPr>
        </p:nvSpPr>
        <p:spPr/>
        <p:txBody>
          <a:bodyPr/>
          <a:lstStyle/>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Most brain injuries are caused by trauma.</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Non traumatic brain injury results in inadequate blood flow and inadequate delivery of oxygen to the brain cells.</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Children are especially vulnerable  to brain injury because of the relatively large size of their heads and  weakness of their necks.</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 Types of brain injury include:</a:t>
            </a:r>
          </a:p>
          <a:p>
            <a:pPr eaLnBrk="1" hangingPunct="1">
              <a:lnSpc>
                <a:spcPct val="90000"/>
              </a:lnSpc>
              <a:buFontTx/>
              <a:buChar char="-"/>
              <a:defRPr/>
            </a:pPr>
            <a:r>
              <a:rPr lang="en-GB" altLang="en-US" sz="2800" dirty="0" smtClean="0">
                <a:latin typeface="Times New Roman" panose="02020603050405020304" pitchFamily="18" charset="0"/>
                <a:cs typeface="Times New Roman" panose="02020603050405020304" pitchFamily="18" charset="0"/>
              </a:rPr>
              <a:t>subdural hematoma.</a:t>
            </a:r>
          </a:p>
          <a:p>
            <a:pPr eaLnBrk="1" hangingPunct="1">
              <a:lnSpc>
                <a:spcPct val="90000"/>
              </a:lnSpc>
              <a:buFontTx/>
              <a:buChar char="-"/>
              <a:defRPr/>
            </a:pPr>
            <a:r>
              <a:rPr lang="en-GB" altLang="en-US" sz="2800" dirty="0" smtClean="0">
                <a:latin typeface="Times New Roman" panose="02020603050405020304" pitchFamily="18" charset="0"/>
                <a:cs typeface="Times New Roman" panose="02020603050405020304" pitchFamily="18" charset="0"/>
              </a:rPr>
              <a:t>extradural hematoma.</a:t>
            </a:r>
          </a:p>
          <a:p>
            <a:pPr eaLnBrk="1" hangingPunct="1">
              <a:lnSpc>
                <a:spcPct val="90000"/>
              </a:lnSpc>
              <a:buFontTx/>
              <a:buNone/>
              <a:defRPr/>
            </a:pPr>
            <a:endParaRPr lang="en-GB" altLang="en-US" sz="2800" dirty="0" smtClean="0">
              <a:latin typeface="Times New Roman" panose="02020603050405020304" pitchFamily="18" charset="0"/>
              <a:cs typeface="Times New Roman" panose="02020603050405020304" pitchFamily="18" charset="0"/>
            </a:endParaRPr>
          </a:p>
          <a:p>
            <a:pPr eaLnBrk="1" hangingPunct="1">
              <a:lnSpc>
                <a:spcPct val="90000"/>
              </a:lnSpc>
              <a:buFontTx/>
              <a:buNone/>
              <a:defRPr/>
            </a:pPr>
            <a:endParaRPr lang="en-GB" altLang="en-US" sz="28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43830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linds(horizontal)">
                                      <p:cBhvr>
                                        <p:cTn id="7" dur="500"/>
                                        <p:tgtEl>
                                          <p:spTgt spid="921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blinds(horizontal)">
                                      <p:cBhvr>
                                        <p:cTn id="12" dur="500"/>
                                        <p:tgtEl>
                                          <p:spTgt spid="921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5" dur="500"/>
                                        <p:tgtEl>
                                          <p:spTgt spid="9219">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9219">
                                            <p:txEl>
                                              <p:pRg st="2" end="2"/>
                                            </p:txEl>
                                          </p:spTgt>
                                        </p:tgtEl>
                                        <p:attrNameLst>
                                          <p:attrName>style.visibility</p:attrName>
                                        </p:attrNameLst>
                                      </p:cBhvr>
                                      <p:to>
                                        <p:strVal val="visible"/>
                                      </p:to>
                                    </p:set>
                                    <p:animEffect transition="in" filter="blinds(horizontal)">
                                      <p:cBhvr>
                                        <p:cTn id="18" dur="500"/>
                                        <p:tgtEl>
                                          <p:spTgt spid="9219">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9219">
                                            <p:txEl>
                                              <p:pRg st="3" end="3"/>
                                            </p:txEl>
                                          </p:spTgt>
                                        </p:tgtEl>
                                        <p:attrNameLst>
                                          <p:attrName>style.visibility</p:attrName>
                                        </p:attrNameLst>
                                      </p:cBhvr>
                                      <p:to>
                                        <p:strVal val="visible"/>
                                      </p:to>
                                    </p:set>
                                    <p:animEffect transition="in" filter="blinds(horizontal)">
                                      <p:cBhvr>
                                        <p:cTn id="21" dur="500"/>
                                        <p:tgtEl>
                                          <p:spTgt spid="9219">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9219">
                                            <p:txEl>
                                              <p:pRg st="4" end="4"/>
                                            </p:txEl>
                                          </p:spTgt>
                                        </p:tgtEl>
                                        <p:attrNameLst>
                                          <p:attrName>style.visibility</p:attrName>
                                        </p:attrNameLst>
                                      </p:cBhvr>
                                      <p:to>
                                        <p:strVal val="visible"/>
                                      </p:to>
                                    </p:set>
                                    <p:animEffect transition="in" filter="blinds(horizontal)">
                                      <p:cBhvr>
                                        <p:cTn id="24" dur="500"/>
                                        <p:tgtEl>
                                          <p:spTgt spid="9219">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animEffect transition="in" filter="blinds(horizontal)">
                                      <p:cBhvr>
                                        <p:cTn id="27" dur="500"/>
                                        <p:tgtEl>
                                          <p:spTgt spid="92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endParaRPr lang="en-US" altLang="en-US" smtClean="0"/>
          </a:p>
        </p:txBody>
      </p:sp>
      <p:sp>
        <p:nvSpPr>
          <p:cNvPr id="15363" name="Rectangle 3"/>
          <p:cNvSpPr>
            <a:spLocks noGrp="1" noChangeArrowheads="1"/>
          </p:cNvSpPr>
          <p:nvPr>
            <p:ph idx="1"/>
          </p:nvPr>
        </p:nvSpPr>
        <p:spPr/>
        <p:txBody>
          <a:bodyPr/>
          <a:lstStyle/>
          <a:p>
            <a:pPr eaLnBrk="1" hangingPunct="1">
              <a:defRPr/>
            </a:pPr>
            <a:endParaRPr lang="en-US" altLang="en-US" smtClean="0"/>
          </a:p>
        </p:txBody>
      </p:sp>
      <p:pic>
        <p:nvPicPr>
          <p:cNvPr id="94212" name="Picture 4" descr="menin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96324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94212"/>
                                        </p:tgtEl>
                                        <p:attrNameLst>
                                          <p:attrName>style.visibility</p:attrName>
                                        </p:attrNameLst>
                                      </p:cBhvr>
                                      <p:to>
                                        <p:strVal val="visible"/>
                                      </p:to>
                                    </p:set>
                                    <p:animEffect transition="in" filter="blinds(horizontal)">
                                      <p:cBhvr>
                                        <p:cTn id="7" dur="500"/>
                                        <p:tgtEl>
                                          <p:spTgt spid="94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descr="Image result for epidural and subdural hematom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0013"/>
            <a:ext cx="9144000" cy="685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150859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29026"/>
                                        </p:tgtEl>
                                        <p:attrNameLst>
                                          <p:attrName>style.visibility</p:attrName>
                                        </p:attrNameLst>
                                      </p:cBhvr>
                                      <p:to>
                                        <p:strVal val="visible"/>
                                      </p:to>
                                    </p:set>
                                    <p:animEffect transition="in" filter="blinds(horizontal)">
                                      <p:cBhvr>
                                        <p:cTn id="7" dur="500"/>
                                        <p:tgtEl>
                                          <p:spTgt spid="129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en-GB" altLang="en-US" sz="4000" dirty="0" smtClean="0">
                <a:latin typeface="Times New Roman" panose="02020603050405020304" pitchFamily="18" charset="0"/>
                <a:cs typeface="Times New Roman" panose="02020603050405020304" pitchFamily="18" charset="0"/>
              </a:rPr>
              <a:t>Signs and Symptoms of Skull Fracture</a:t>
            </a:r>
          </a:p>
        </p:txBody>
      </p:sp>
      <p:sp>
        <p:nvSpPr>
          <p:cNvPr id="12291" name="Rectangle 3"/>
          <p:cNvSpPr>
            <a:spLocks noGrp="1" noChangeArrowheads="1"/>
          </p:cNvSpPr>
          <p:nvPr>
            <p:ph idx="1"/>
          </p:nvPr>
        </p:nvSpPr>
        <p:spPr/>
        <p:txBody>
          <a:bodyPr/>
          <a:lstStyle/>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A wound or bruise on the head.</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A soft area of depression of the scalp.</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Impairment of consciousness.</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A progressive deterioration in the level of response.</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Clear fluid or watery blood coming from the nose or ear.</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Blood in the white of the eye.</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Distortion or lack of symmetry of the head or face.</a:t>
            </a:r>
          </a:p>
          <a:p>
            <a:pPr eaLnBrk="1" hangingPunct="1">
              <a:lnSpc>
                <a:spcPct val="90000"/>
              </a:lnSpc>
              <a:defRPr/>
            </a:pPr>
            <a:endParaRPr lang="en-GB" altLang="en-US" sz="2800" dirty="0" smtClean="0"/>
          </a:p>
        </p:txBody>
      </p:sp>
    </p:spTree>
    <p:extLst>
      <p:ext uri="{BB962C8B-B14F-4D97-AF65-F5344CB8AC3E}">
        <p14:creationId xmlns:p14="http://schemas.microsoft.com/office/powerpoint/2010/main" val="19071439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blinds(horizontal)">
                                      <p:cBhvr>
                                        <p:cTn id="7" dur="500"/>
                                        <p:tgtEl>
                                          <p:spTgt spid="12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Effect transition="in" filter="blinds(horizontal)">
                                      <p:cBhvr>
                                        <p:cTn id="12" dur="500"/>
                                        <p:tgtEl>
                                          <p:spTgt spid="12291">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2291">
                                            <p:txEl>
                                              <p:pRg st="1" end="1"/>
                                            </p:txEl>
                                          </p:spTgt>
                                        </p:tgtEl>
                                        <p:attrNameLst>
                                          <p:attrName>style.visibility</p:attrName>
                                        </p:attrNameLst>
                                      </p:cBhvr>
                                      <p:to>
                                        <p:strVal val="visible"/>
                                      </p:to>
                                    </p:set>
                                    <p:animEffect transition="in" filter="blinds(horizontal)">
                                      <p:cBhvr>
                                        <p:cTn id="15" dur="500"/>
                                        <p:tgtEl>
                                          <p:spTgt spid="12291">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2291">
                                            <p:txEl>
                                              <p:pRg st="2" end="2"/>
                                            </p:txEl>
                                          </p:spTgt>
                                        </p:tgtEl>
                                        <p:attrNameLst>
                                          <p:attrName>style.visibility</p:attrName>
                                        </p:attrNameLst>
                                      </p:cBhvr>
                                      <p:to>
                                        <p:strVal val="visible"/>
                                      </p:to>
                                    </p:set>
                                    <p:animEffect transition="in" filter="blinds(horizontal)">
                                      <p:cBhvr>
                                        <p:cTn id="18" dur="500"/>
                                        <p:tgtEl>
                                          <p:spTgt spid="12291">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2291">
                                            <p:txEl>
                                              <p:pRg st="3" end="3"/>
                                            </p:txEl>
                                          </p:spTgt>
                                        </p:tgtEl>
                                        <p:attrNameLst>
                                          <p:attrName>style.visibility</p:attrName>
                                        </p:attrNameLst>
                                      </p:cBhvr>
                                      <p:to>
                                        <p:strVal val="visible"/>
                                      </p:to>
                                    </p:set>
                                    <p:animEffect transition="in" filter="blinds(horizontal)">
                                      <p:cBhvr>
                                        <p:cTn id="21" dur="500"/>
                                        <p:tgtEl>
                                          <p:spTgt spid="12291">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12291">
                                            <p:txEl>
                                              <p:pRg st="4" end="4"/>
                                            </p:txEl>
                                          </p:spTgt>
                                        </p:tgtEl>
                                        <p:attrNameLst>
                                          <p:attrName>style.visibility</p:attrName>
                                        </p:attrNameLst>
                                      </p:cBhvr>
                                      <p:to>
                                        <p:strVal val="visible"/>
                                      </p:to>
                                    </p:set>
                                    <p:animEffect transition="in" filter="blinds(horizontal)">
                                      <p:cBhvr>
                                        <p:cTn id="24" dur="500"/>
                                        <p:tgtEl>
                                          <p:spTgt spid="12291">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animEffect transition="in" filter="blinds(horizontal)">
                                      <p:cBhvr>
                                        <p:cTn id="27" dur="500"/>
                                        <p:tgtEl>
                                          <p:spTgt spid="12291">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12291">
                                            <p:txEl>
                                              <p:pRg st="6" end="6"/>
                                            </p:txEl>
                                          </p:spTgt>
                                        </p:tgtEl>
                                        <p:attrNameLst>
                                          <p:attrName>style.visibility</p:attrName>
                                        </p:attrNameLst>
                                      </p:cBhvr>
                                      <p:to>
                                        <p:strVal val="visible"/>
                                      </p:to>
                                    </p:set>
                                    <p:animEffect transition="in" filter="blinds(horizontal)">
                                      <p:cBhvr>
                                        <p:cTn id="30"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Skull Fracture Treatment</a:t>
            </a:r>
          </a:p>
        </p:txBody>
      </p:sp>
      <p:sp>
        <p:nvSpPr>
          <p:cNvPr id="13315" name="Rectangle 3"/>
          <p:cNvSpPr>
            <a:spLocks noGrp="1" noChangeArrowheads="1"/>
          </p:cNvSpPr>
          <p:nvPr>
            <p:ph idx="1"/>
          </p:nvPr>
        </p:nvSpPr>
        <p:spPr/>
        <p:txBody>
          <a:bodyPr/>
          <a:lstStyle/>
          <a:p>
            <a:pPr eaLnBrk="1" hangingPunct="1">
              <a:lnSpc>
                <a:spcPct val="90000"/>
              </a:lnSpc>
              <a:defRPr/>
            </a:pPr>
            <a:r>
              <a:rPr lang="en-GB" altLang="en-US" sz="2600" dirty="0" smtClean="0">
                <a:latin typeface="Times New Roman" panose="02020603050405020304" pitchFamily="18" charset="0"/>
                <a:cs typeface="Times New Roman" panose="02020603050405020304" pitchFamily="18" charset="0"/>
              </a:rPr>
              <a:t>Dial 999 for an ambulance.</a:t>
            </a:r>
          </a:p>
          <a:p>
            <a:pPr eaLnBrk="1" hangingPunct="1">
              <a:lnSpc>
                <a:spcPct val="90000"/>
              </a:lnSpc>
              <a:defRPr/>
            </a:pPr>
            <a:r>
              <a:rPr lang="en-GB" altLang="en-US" sz="2600" dirty="0" smtClean="0">
                <a:latin typeface="Times New Roman" panose="02020603050405020304" pitchFamily="18" charset="0"/>
                <a:cs typeface="Times New Roman" panose="02020603050405020304" pitchFamily="18" charset="0"/>
              </a:rPr>
              <a:t>If the casualty is </a:t>
            </a:r>
            <a:r>
              <a:rPr lang="en-GB" altLang="en-US" sz="2600" b="1" u="sng" dirty="0" smtClean="0">
                <a:latin typeface="Times New Roman" panose="02020603050405020304" pitchFamily="18" charset="0"/>
                <a:cs typeface="Times New Roman" panose="02020603050405020304" pitchFamily="18" charset="0"/>
              </a:rPr>
              <a:t>unconscious</a:t>
            </a:r>
            <a:r>
              <a:rPr lang="en-GB" altLang="en-US" sz="2600" dirty="0" smtClean="0">
                <a:latin typeface="Times New Roman" panose="02020603050405020304" pitchFamily="18" charset="0"/>
                <a:cs typeface="Times New Roman" panose="02020603050405020304" pitchFamily="18" charset="0"/>
              </a:rPr>
              <a:t>, maintain airway and breathing and be prepared to resuscitate if necessary. </a:t>
            </a:r>
          </a:p>
          <a:p>
            <a:pPr eaLnBrk="1" hangingPunct="1">
              <a:lnSpc>
                <a:spcPct val="90000"/>
              </a:lnSpc>
              <a:defRPr/>
            </a:pPr>
            <a:r>
              <a:rPr lang="en-GB" altLang="en-US" sz="2600" dirty="0" smtClean="0">
                <a:latin typeface="Times New Roman" panose="02020603050405020304" pitchFamily="18" charset="0"/>
                <a:cs typeface="Times New Roman" panose="02020603050405020304" pitchFamily="18" charset="0"/>
              </a:rPr>
              <a:t>If you need to protect the airway, place the casualty in the recovery position keeping the head, neck and body in line as you turn them.</a:t>
            </a:r>
          </a:p>
          <a:p>
            <a:pPr eaLnBrk="1" hangingPunct="1">
              <a:lnSpc>
                <a:spcPct val="90000"/>
              </a:lnSpc>
              <a:defRPr/>
            </a:pPr>
            <a:r>
              <a:rPr lang="en-GB" altLang="en-US" sz="2600" dirty="0" smtClean="0">
                <a:latin typeface="Times New Roman" panose="02020603050405020304" pitchFamily="18" charset="0"/>
                <a:cs typeface="Times New Roman" panose="02020603050405020304" pitchFamily="18" charset="0"/>
              </a:rPr>
              <a:t>If the casualty is </a:t>
            </a:r>
            <a:r>
              <a:rPr lang="en-GB" altLang="en-US" sz="2600" b="1" u="sng" dirty="0" smtClean="0">
                <a:latin typeface="Times New Roman" panose="02020603050405020304" pitchFamily="18" charset="0"/>
                <a:cs typeface="Times New Roman" panose="02020603050405020304" pitchFamily="18" charset="0"/>
              </a:rPr>
              <a:t>conscious,</a:t>
            </a:r>
            <a:r>
              <a:rPr lang="en-GB" altLang="en-US" sz="2600" dirty="0" smtClean="0">
                <a:latin typeface="Times New Roman" panose="02020603050405020304" pitchFamily="18" charset="0"/>
                <a:cs typeface="Times New Roman" panose="02020603050405020304" pitchFamily="18" charset="0"/>
              </a:rPr>
              <a:t> help them to lie down keeping the head, neck and body in line in case of neck injury.</a:t>
            </a:r>
          </a:p>
          <a:p>
            <a:pPr eaLnBrk="1" hangingPunct="1">
              <a:lnSpc>
                <a:spcPct val="90000"/>
              </a:lnSpc>
              <a:defRPr/>
            </a:pPr>
            <a:r>
              <a:rPr lang="en-GB" altLang="en-US" sz="2600" dirty="0" smtClean="0">
                <a:latin typeface="Times New Roman" panose="02020603050405020304" pitchFamily="18" charset="0"/>
                <a:cs typeface="Times New Roman" panose="02020603050405020304" pitchFamily="18" charset="0"/>
              </a:rPr>
              <a:t>Control any bleeding from the scalp but don’t try to plug the ear or stop it bleeding</a:t>
            </a:r>
            <a:r>
              <a:rPr lang="en-GB" altLang="en-US" sz="2800" dirty="0" smtClean="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8561437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linds(horizontal)">
                                      <p:cBhvr>
                                        <p:cTn id="7" dur="500"/>
                                        <p:tgtEl>
                                          <p:spTgt spid="133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315">
                                            <p:txEl>
                                              <p:pRg st="0" end="0"/>
                                            </p:txEl>
                                          </p:spTgt>
                                        </p:tgtEl>
                                        <p:attrNameLst>
                                          <p:attrName>style.visibility</p:attrName>
                                        </p:attrNameLst>
                                      </p:cBhvr>
                                      <p:to>
                                        <p:strVal val="visible"/>
                                      </p:to>
                                    </p:set>
                                    <p:animEffect transition="in" filter="blinds(horizontal)">
                                      <p:cBhvr>
                                        <p:cTn id="12" dur="500"/>
                                        <p:tgtEl>
                                          <p:spTgt spid="1331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3315">
                                            <p:txEl>
                                              <p:pRg st="1" end="1"/>
                                            </p:txEl>
                                          </p:spTgt>
                                        </p:tgtEl>
                                        <p:attrNameLst>
                                          <p:attrName>style.visibility</p:attrName>
                                        </p:attrNameLst>
                                      </p:cBhvr>
                                      <p:to>
                                        <p:strVal val="visible"/>
                                      </p:to>
                                    </p:set>
                                    <p:animEffect transition="in" filter="blinds(horizontal)">
                                      <p:cBhvr>
                                        <p:cTn id="15" dur="500"/>
                                        <p:tgtEl>
                                          <p:spTgt spid="1331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3315">
                                            <p:txEl>
                                              <p:pRg st="2" end="2"/>
                                            </p:txEl>
                                          </p:spTgt>
                                        </p:tgtEl>
                                        <p:attrNameLst>
                                          <p:attrName>style.visibility</p:attrName>
                                        </p:attrNameLst>
                                      </p:cBhvr>
                                      <p:to>
                                        <p:strVal val="visible"/>
                                      </p:to>
                                    </p:set>
                                    <p:animEffect transition="in" filter="blinds(horizontal)">
                                      <p:cBhvr>
                                        <p:cTn id="18" dur="500"/>
                                        <p:tgtEl>
                                          <p:spTgt spid="13315">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3315">
                                            <p:txEl>
                                              <p:pRg st="3" end="3"/>
                                            </p:txEl>
                                          </p:spTgt>
                                        </p:tgtEl>
                                        <p:attrNameLst>
                                          <p:attrName>style.visibility</p:attrName>
                                        </p:attrNameLst>
                                      </p:cBhvr>
                                      <p:to>
                                        <p:strVal val="visible"/>
                                      </p:to>
                                    </p:set>
                                    <p:animEffect transition="in" filter="blinds(horizontal)">
                                      <p:cBhvr>
                                        <p:cTn id="21" dur="500"/>
                                        <p:tgtEl>
                                          <p:spTgt spid="13315">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13315">
                                            <p:txEl>
                                              <p:pRg st="4" end="4"/>
                                            </p:txEl>
                                          </p:spTgt>
                                        </p:tgtEl>
                                        <p:attrNameLst>
                                          <p:attrName>style.visibility</p:attrName>
                                        </p:attrNameLst>
                                      </p:cBhvr>
                                      <p:to>
                                        <p:strVal val="visible"/>
                                      </p:to>
                                    </p:set>
                                    <p:animEffect transition="in" filter="blinds(horizontal)">
                                      <p:cBhvr>
                                        <p:cTn id="24" dur="500"/>
                                        <p:tgtEl>
                                          <p:spTgt spid="133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smtClean="0">
                <a:latin typeface="Times New Roman" panose="02020603050405020304" pitchFamily="18" charset="0"/>
                <a:cs typeface="Times New Roman" panose="02020603050405020304" pitchFamily="18" charset="0"/>
              </a:rPr>
              <a:t>Television Programme - Concussion  - the Impact on Sport</a:t>
            </a:r>
            <a:endParaRPr lang="en-GB"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defRPr/>
            </a:pPr>
            <a:r>
              <a:rPr lang="en-GB" sz="3000" dirty="0">
                <a:latin typeface="Times New Roman" panose="02020603050405020304" pitchFamily="18" charset="0"/>
                <a:cs typeface="Times New Roman" panose="02020603050405020304" pitchFamily="18" charset="0"/>
              </a:rPr>
              <a:t>A</a:t>
            </a:r>
            <a:r>
              <a:rPr lang="en-GB" sz="3000" dirty="0" smtClean="0">
                <a:latin typeface="Times New Roman" panose="02020603050405020304" pitchFamily="18" charset="0"/>
                <a:cs typeface="Times New Roman" panose="02020603050405020304" pitchFamily="18" charset="0"/>
              </a:rPr>
              <a:t>thletes are getting stronger, fitter and faster!</a:t>
            </a:r>
          </a:p>
          <a:p>
            <a:pPr>
              <a:defRPr/>
            </a:pPr>
            <a:r>
              <a:rPr lang="en-GB" sz="3000" dirty="0" smtClean="0">
                <a:latin typeface="Times New Roman" panose="02020603050405020304" pitchFamily="18" charset="0"/>
                <a:cs typeface="Times New Roman" panose="02020603050405020304" pitchFamily="18" charset="0"/>
              </a:rPr>
              <a:t>Recent research is proving that it’s not safe to continue playing sport if a person has suffered concussion or has suspected concussion.</a:t>
            </a:r>
          </a:p>
          <a:p>
            <a:pPr>
              <a:defRPr/>
            </a:pPr>
            <a:r>
              <a:rPr lang="en-GB" sz="3000" dirty="0" smtClean="0">
                <a:latin typeface="Times New Roman" panose="02020603050405020304" pitchFamily="18" charset="0"/>
                <a:cs typeface="Times New Roman" panose="02020603050405020304" pitchFamily="18" charset="0"/>
              </a:rPr>
              <a:t>After a number of high profile cases the safety of an athletes head is a major issue for sports governing bodies.</a:t>
            </a:r>
            <a:endParaRPr lang="en-GB"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327902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Concussion</a:t>
            </a:r>
          </a:p>
        </p:txBody>
      </p:sp>
      <p:sp>
        <p:nvSpPr>
          <p:cNvPr id="14339" name="Rectangle 3"/>
          <p:cNvSpPr>
            <a:spLocks noGrp="1" noChangeArrowheads="1"/>
          </p:cNvSpPr>
          <p:nvPr>
            <p:ph idx="1"/>
          </p:nvPr>
        </p:nvSpPr>
        <p:spPr/>
        <p:txBody>
          <a:bodyPr/>
          <a:lstStyle/>
          <a:p>
            <a:pPr eaLnBrk="1" hangingPunct="1">
              <a:defRPr/>
            </a:pPr>
            <a:r>
              <a:rPr lang="en-GB" altLang="en-US" sz="2400" dirty="0" smtClean="0">
                <a:latin typeface="Times New Roman" panose="02020603050405020304" pitchFamily="18" charset="0"/>
                <a:cs typeface="Times New Roman" panose="02020603050405020304" pitchFamily="18" charset="0"/>
              </a:rPr>
              <a:t>Concussion is a brain injury in which rapid force to the head means damage to nerve fibres which help your brain to communicate.</a:t>
            </a:r>
          </a:p>
          <a:p>
            <a:pPr eaLnBrk="1" hangingPunct="1">
              <a:defRPr/>
            </a:pPr>
            <a:r>
              <a:rPr lang="en-GB" altLang="en-US" sz="2400" b="1" u="sng" dirty="0" err="1" smtClean="0">
                <a:latin typeface="Times New Roman" panose="02020603050405020304" pitchFamily="18" charset="0"/>
                <a:cs typeface="Times New Roman" panose="02020603050405020304" pitchFamily="18" charset="0"/>
              </a:rPr>
              <a:t>Dr.</a:t>
            </a:r>
            <a:r>
              <a:rPr lang="en-GB" altLang="en-US" sz="2400" b="1" u="sng" dirty="0" smtClean="0">
                <a:latin typeface="Times New Roman" panose="02020603050405020304" pitchFamily="18" charset="0"/>
                <a:cs typeface="Times New Roman" panose="02020603050405020304" pitchFamily="18" charset="0"/>
              </a:rPr>
              <a:t> Willie Stewart (</a:t>
            </a:r>
            <a:r>
              <a:rPr lang="en-GB" altLang="en-US" sz="2400" b="1" u="sng" dirty="0">
                <a:latin typeface="Times New Roman" panose="02020603050405020304" pitchFamily="18" charset="0"/>
                <a:cs typeface="Times New Roman" panose="02020603050405020304" pitchFamily="18" charset="0"/>
              </a:rPr>
              <a:t>C</a:t>
            </a:r>
            <a:r>
              <a:rPr lang="en-GB" altLang="en-US" sz="2400" b="1" u="sng" dirty="0" smtClean="0">
                <a:latin typeface="Times New Roman" panose="02020603050405020304" pitchFamily="18" charset="0"/>
                <a:cs typeface="Times New Roman" panose="02020603050405020304" pitchFamily="18" charset="0"/>
              </a:rPr>
              <a:t>onsultant Neuropathologist) </a:t>
            </a:r>
            <a:r>
              <a:rPr lang="en-GB" altLang="en-US" sz="2400" dirty="0" smtClean="0">
                <a:latin typeface="Times New Roman" panose="02020603050405020304" pitchFamily="18" charset="0"/>
                <a:cs typeface="Times New Roman" panose="02020603050405020304" pitchFamily="18" charset="0"/>
              </a:rPr>
              <a:t>said:</a:t>
            </a:r>
          </a:p>
          <a:p>
            <a:pPr marL="0" indent="0" eaLnBrk="1" hangingPunct="1">
              <a:buFont typeface="Wingdings" pitchFamily="2" charset="2"/>
              <a:buNone/>
              <a:defRPr/>
            </a:pPr>
            <a:r>
              <a:rPr lang="en-GB" altLang="en-US" sz="2400" dirty="0" smtClean="0">
                <a:latin typeface="Times New Roman" panose="02020603050405020304" pitchFamily="18" charset="0"/>
                <a:cs typeface="Times New Roman" panose="02020603050405020304" pitchFamily="18" charset="0"/>
              </a:rPr>
              <a:t> “The properties of the brain allow for a certain amount of stretch.</a:t>
            </a:r>
          </a:p>
          <a:p>
            <a:pPr marL="0" indent="0" eaLnBrk="1" hangingPunct="1">
              <a:buFont typeface="Wingdings" pitchFamily="2" charset="2"/>
              <a:buNone/>
              <a:defRPr/>
            </a:pPr>
            <a:r>
              <a:rPr lang="en-GB" altLang="en-US" sz="2400" dirty="0">
                <a:latin typeface="Times New Roman" panose="02020603050405020304" pitchFamily="18" charset="0"/>
                <a:cs typeface="Times New Roman" panose="02020603050405020304" pitchFamily="18" charset="0"/>
              </a:rPr>
              <a:t> </a:t>
            </a:r>
            <a:r>
              <a:rPr lang="en-GB" altLang="en-US" sz="2400" dirty="0" smtClean="0">
                <a:latin typeface="Times New Roman" panose="02020603050405020304" pitchFamily="18" charset="0"/>
                <a:cs typeface="Times New Roman" panose="02020603050405020304" pitchFamily="18" charset="0"/>
              </a:rPr>
              <a:t>  Apply rapid change or acceleration and a snapping of these</a:t>
            </a:r>
          </a:p>
          <a:p>
            <a:pPr marL="0" indent="0" eaLnBrk="1" hangingPunct="1">
              <a:buFont typeface="Wingdings" pitchFamily="2" charset="2"/>
              <a:buNone/>
              <a:defRPr/>
            </a:pPr>
            <a:r>
              <a:rPr lang="en-GB" altLang="en-US" sz="2400" dirty="0">
                <a:latin typeface="Times New Roman" panose="02020603050405020304" pitchFamily="18" charset="0"/>
                <a:cs typeface="Times New Roman" panose="02020603050405020304" pitchFamily="18" charset="0"/>
              </a:rPr>
              <a:t> </a:t>
            </a:r>
            <a:r>
              <a:rPr lang="en-GB" altLang="en-US" sz="2400" dirty="0" smtClean="0">
                <a:latin typeface="Times New Roman" panose="02020603050405020304" pitchFamily="18" charset="0"/>
                <a:cs typeface="Times New Roman" panose="02020603050405020304" pitchFamily="18" charset="0"/>
              </a:rPr>
              <a:t>  properties will occur.”</a:t>
            </a:r>
          </a:p>
          <a:p>
            <a:pPr eaLnBrk="1" hangingPunct="1">
              <a:defRPr/>
            </a:pPr>
            <a:r>
              <a:rPr lang="en-GB" altLang="en-US" sz="2400" b="1" u="sng" dirty="0" err="1" smtClean="0">
                <a:latin typeface="Times New Roman" panose="02020603050405020304" pitchFamily="18" charset="0"/>
                <a:cs typeface="Times New Roman" panose="02020603050405020304" pitchFamily="18" charset="0"/>
              </a:rPr>
              <a:t>Dr.Jerry</a:t>
            </a:r>
            <a:r>
              <a:rPr lang="en-GB" altLang="en-US" sz="2400" b="1" u="sng" dirty="0" smtClean="0">
                <a:latin typeface="Times New Roman" panose="02020603050405020304" pitchFamily="18" charset="0"/>
                <a:cs typeface="Times New Roman" panose="02020603050405020304" pitchFamily="18" charset="0"/>
              </a:rPr>
              <a:t> Hill (Horse racing Medical Advisor) </a:t>
            </a:r>
            <a:r>
              <a:rPr lang="en-GB" altLang="en-US" sz="2400" dirty="0" smtClean="0">
                <a:latin typeface="Times New Roman" panose="02020603050405020304" pitchFamily="18" charset="0"/>
                <a:cs typeface="Times New Roman" panose="02020603050405020304" pitchFamily="18" charset="0"/>
              </a:rPr>
              <a:t>said:</a:t>
            </a:r>
          </a:p>
          <a:p>
            <a:pPr marL="0" indent="0" eaLnBrk="1" hangingPunct="1">
              <a:buFont typeface="Wingdings" pitchFamily="2" charset="2"/>
              <a:buNone/>
              <a:defRPr/>
            </a:pPr>
            <a:r>
              <a:rPr lang="en-GB" altLang="en-US" sz="2400" dirty="0">
                <a:latin typeface="Times New Roman" panose="02020603050405020304" pitchFamily="18" charset="0"/>
                <a:cs typeface="Times New Roman" panose="02020603050405020304" pitchFamily="18" charset="0"/>
              </a:rPr>
              <a:t> </a:t>
            </a:r>
            <a:r>
              <a:rPr lang="en-GB" altLang="en-US" sz="2400" dirty="0" smtClean="0">
                <a:latin typeface="Times New Roman" panose="02020603050405020304" pitchFamily="18" charset="0"/>
                <a:cs typeface="Times New Roman" panose="02020603050405020304" pitchFamily="18" charset="0"/>
              </a:rPr>
              <a:t> “It’s like asking someone to continue playing sport after</a:t>
            </a:r>
          </a:p>
          <a:p>
            <a:pPr marL="0" indent="0" eaLnBrk="1" hangingPunct="1">
              <a:buFont typeface="Wingdings" pitchFamily="2" charset="2"/>
              <a:buNone/>
              <a:defRPr/>
            </a:pPr>
            <a:r>
              <a:rPr lang="en-GB" altLang="en-US" sz="2400" dirty="0">
                <a:latin typeface="Times New Roman" panose="02020603050405020304" pitchFamily="18" charset="0"/>
                <a:cs typeface="Times New Roman" panose="02020603050405020304" pitchFamily="18" charset="0"/>
              </a:rPr>
              <a:t> </a:t>
            </a:r>
            <a:r>
              <a:rPr lang="en-GB" altLang="en-US" sz="2400" dirty="0" smtClean="0">
                <a:latin typeface="Times New Roman" panose="02020603050405020304" pitchFamily="18" charset="0"/>
                <a:cs typeface="Times New Roman" panose="02020603050405020304" pitchFamily="18" charset="0"/>
              </a:rPr>
              <a:t>   having a few drinks!!</a:t>
            </a:r>
          </a:p>
          <a:p>
            <a:pPr eaLnBrk="1" hangingPunct="1">
              <a:defRPr/>
            </a:pPr>
            <a:endParaRPr lang="en-GB" altLang="en-US" sz="24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06660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linds(horizontal)">
                                      <p:cBhvr>
                                        <p:cTn id="7" dur="500"/>
                                        <p:tgtEl>
                                          <p:spTgt spid="143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4339">
                                            <p:txEl>
                                              <p:pRg st="0" end="0"/>
                                            </p:txEl>
                                          </p:spTgt>
                                        </p:tgtEl>
                                        <p:attrNameLst>
                                          <p:attrName>style.visibility</p:attrName>
                                        </p:attrNameLst>
                                      </p:cBhvr>
                                      <p:to>
                                        <p:strVal val="visible"/>
                                      </p:to>
                                    </p:set>
                                    <p:animEffect transition="in" filter="blinds(horizontal)">
                                      <p:cBhvr>
                                        <p:cTn id="12" dur="500"/>
                                        <p:tgtEl>
                                          <p:spTgt spid="1433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339">
                                            <p:txEl>
                                              <p:pRg st="1" end="1"/>
                                            </p:txEl>
                                          </p:spTgt>
                                        </p:tgtEl>
                                        <p:attrNameLst>
                                          <p:attrName>style.visibility</p:attrName>
                                        </p:attrNameLst>
                                      </p:cBhvr>
                                      <p:to>
                                        <p:strVal val="visible"/>
                                      </p:to>
                                    </p:set>
                                    <p:animEffect transition="in" filter="blinds(horizontal)">
                                      <p:cBhvr>
                                        <p:cTn id="15" dur="500"/>
                                        <p:tgtEl>
                                          <p:spTgt spid="14339">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4339">
                                            <p:txEl>
                                              <p:pRg st="2" end="2"/>
                                            </p:txEl>
                                          </p:spTgt>
                                        </p:tgtEl>
                                        <p:attrNameLst>
                                          <p:attrName>style.visibility</p:attrName>
                                        </p:attrNameLst>
                                      </p:cBhvr>
                                      <p:to>
                                        <p:strVal val="visible"/>
                                      </p:to>
                                    </p:set>
                                    <p:animEffect transition="in" filter="blinds(horizontal)">
                                      <p:cBhvr>
                                        <p:cTn id="18" dur="500"/>
                                        <p:tgtEl>
                                          <p:spTgt spid="14339">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4339">
                                            <p:txEl>
                                              <p:pRg st="3" end="3"/>
                                            </p:txEl>
                                          </p:spTgt>
                                        </p:tgtEl>
                                        <p:attrNameLst>
                                          <p:attrName>style.visibility</p:attrName>
                                        </p:attrNameLst>
                                      </p:cBhvr>
                                      <p:to>
                                        <p:strVal val="visible"/>
                                      </p:to>
                                    </p:set>
                                    <p:animEffect transition="in" filter="blinds(horizontal)">
                                      <p:cBhvr>
                                        <p:cTn id="21" dur="500"/>
                                        <p:tgtEl>
                                          <p:spTgt spid="14339">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14339">
                                            <p:txEl>
                                              <p:pRg st="4" end="4"/>
                                            </p:txEl>
                                          </p:spTgt>
                                        </p:tgtEl>
                                        <p:attrNameLst>
                                          <p:attrName>style.visibility</p:attrName>
                                        </p:attrNameLst>
                                      </p:cBhvr>
                                      <p:to>
                                        <p:strVal val="visible"/>
                                      </p:to>
                                    </p:set>
                                    <p:animEffect transition="in" filter="blinds(horizontal)">
                                      <p:cBhvr>
                                        <p:cTn id="24" dur="500"/>
                                        <p:tgtEl>
                                          <p:spTgt spid="14339">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animEffect transition="in" filter="blinds(horizontal)">
                                      <p:cBhvr>
                                        <p:cTn id="27" dur="500"/>
                                        <p:tgtEl>
                                          <p:spTgt spid="14339">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14339">
                                            <p:txEl>
                                              <p:pRg st="6" end="6"/>
                                            </p:txEl>
                                          </p:spTgt>
                                        </p:tgtEl>
                                        <p:attrNameLst>
                                          <p:attrName>style.visibility</p:attrName>
                                        </p:attrNameLst>
                                      </p:cBhvr>
                                      <p:to>
                                        <p:strVal val="visible"/>
                                      </p:to>
                                    </p:set>
                                    <p:animEffect transition="in" filter="blinds(horizontal)">
                                      <p:cBhvr>
                                        <p:cTn id="30" dur="500"/>
                                        <p:tgtEl>
                                          <p:spTgt spid="14339">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14339">
                                            <p:txEl>
                                              <p:pRg st="7" end="7"/>
                                            </p:txEl>
                                          </p:spTgt>
                                        </p:tgtEl>
                                        <p:attrNameLst>
                                          <p:attrName>style.visibility</p:attrName>
                                        </p:attrNameLst>
                                      </p:cBhvr>
                                      <p:to>
                                        <p:strVal val="visible"/>
                                      </p:to>
                                    </p:set>
                                    <p:animEffect transition="in" filter="blinds(horizontal)">
                                      <p:cBhvr>
                                        <p:cTn id="33" dur="500"/>
                                        <p:tgtEl>
                                          <p:spTgt spid="1433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smtClean="0">
                <a:latin typeface="Times New Roman" panose="02020603050405020304" pitchFamily="18" charset="0"/>
                <a:cs typeface="Times New Roman" panose="02020603050405020304" pitchFamily="18" charset="0"/>
              </a:rPr>
              <a:t>Sports which result in highest risk of Concussion</a:t>
            </a:r>
            <a:endParaRPr lang="en-GB"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defRPr/>
            </a:pPr>
            <a:r>
              <a:rPr lang="en-GB" sz="3600" dirty="0" smtClean="0">
                <a:latin typeface="Times New Roman" panose="02020603050405020304" pitchFamily="18" charset="0"/>
                <a:cs typeface="Times New Roman" panose="02020603050405020304" pitchFamily="18" charset="0"/>
              </a:rPr>
              <a:t>Horse Racing.</a:t>
            </a:r>
          </a:p>
          <a:p>
            <a:pPr>
              <a:defRPr/>
            </a:pPr>
            <a:r>
              <a:rPr lang="en-GB" sz="3600" dirty="0" smtClean="0">
                <a:latin typeface="Times New Roman" panose="02020603050405020304" pitchFamily="18" charset="0"/>
                <a:cs typeface="Times New Roman" panose="02020603050405020304" pitchFamily="18" charset="0"/>
              </a:rPr>
              <a:t>Boxing.</a:t>
            </a:r>
          </a:p>
          <a:p>
            <a:pPr>
              <a:defRPr/>
            </a:pPr>
            <a:r>
              <a:rPr lang="en-GB" sz="3600" dirty="0" smtClean="0">
                <a:latin typeface="Times New Roman" panose="02020603050405020304" pitchFamily="18" charset="0"/>
                <a:cs typeface="Times New Roman" panose="02020603050405020304" pitchFamily="18" charset="0"/>
              </a:rPr>
              <a:t>Rugby Union.</a:t>
            </a:r>
          </a:p>
          <a:p>
            <a:pPr>
              <a:defRPr/>
            </a:pPr>
            <a:r>
              <a:rPr lang="en-GB" sz="3600" dirty="0" smtClean="0">
                <a:latin typeface="Times New Roman" panose="02020603050405020304" pitchFamily="18" charset="0"/>
                <a:cs typeface="Times New Roman" panose="02020603050405020304" pitchFamily="18" charset="0"/>
              </a:rPr>
              <a:t>Ice Hockey.</a:t>
            </a:r>
          </a:p>
          <a:p>
            <a:pPr>
              <a:defRPr/>
            </a:pPr>
            <a:r>
              <a:rPr lang="en-GB" sz="3600" dirty="0" smtClean="0">
                <a:latin typeface="Times New Roman" panose="02020603050405020304" pitchFamily="18" charset="0"/>
                <a:cs typeface="Times New Roman" panose="02020603050405020304" pitchFamily="18" charset="0"/>
              </a:rPr>
              <a:t>Football.</a:t>
            </a:r>
          </a:p>
          <a:p>
            <a:pPr>
              <a:defRPr/>
            </a:pPr>
            <a:r>
              <a:rPr lang="en-GB" sz="3600" dirty="0" smtClean="0">
                <a:latin typeface="Times New Roman" panose="02020603050405020304" pitchFamily="18" charset="0"/>
                <a:cs typeface="Times New Roman" panose="02020603050405020304" pitchFamily="18" charset="0"/>
              </a:rPr>
              <a:t>American Football</a:t>
            </a:r>
            <a:r>
              <a:rPr lang="en-GB" dirty="0" smtClean="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02204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latin typeface="Times New Roman" panose="02020603050405020304" pitchFamily="18" charset="0"/>
                <a:cs typeface="Times New Roman" panose="02020603050405020304" pitchFamily="18" charset="0"/>
              </a:rPr>
              <a:t>Return to Play.</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buFont typeface="Wingdings" pitchFamily="2" charset="2"/>
              <a:buNone/>
              <a:defRPr/>
            </a:pPr>
            <a:r>
              <a:rPr lang="en-GB" dirty="0" smtClean="0">
                <a:latin typeface="Times New Roman" panose="02020603050405020304" pitchFamily="18" charset="0"/>
                <a:cs typeface="Times New Roman" panose="02020603050405020304" pitchFamily="18" charset="0"/>
              </a:rPr>
              <a:t>                             PRO            CHILD</a:t>
            </a:r>
          </a:p>
          <a:p>
            <a:pPr marL="0" indent="0">
              <a:buFont typeface="Wingdings" pitchFamily="2" charset="2"/>
              <a:buNone/>
              <a:defRPr/>
            </a:pPr>
            <a:r>
              <a:rPr lang="en-GB" dirty="0" smtClean="0">
                <a:latin typeface="Times New Roman" panose="02020603050405020304" pitchFamily="18" charset="0"/>
                <a:cs typeface="Times New Roman" panose="02020603050405020304" pitchFamily="18" charset="0"/>
              </a:rPr>
              <a:t>Boxing		</a:t>
            </a: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  28                28</a:t>
            </a:r>
          </a:p>
          <a:p>
            <a:pPr marL="0" indent="0">
              <a:buFont typeface="Wingdings" pitchFamily="2" charset="2"/>
              <a:buNone/>
              <a:defRPr/>
            </a:pPr>
            <a:r>
              <a:rPr lang="en-GB" dirty="0" smtClean="0">
                <a:latin typeface="Times New Roman" panose="02020603050405020304" pitchFamily="18" charset="0"/>
                <a:cs typeface="Times New Roman" panose="02020603050405020304" pitchFamily="18" charset="0"/>
              </a:rPr>
              <a:t>Horse Racing         8           no guidance</a:t>
            </a:r>
          </a:p>
          <a:p>
            <a:pPr marL="0" indent="0">
              <a:buFont typeface="Wingdings" pitchFamily="2" charset="2"/>
              <a:buNone/>
              <a:defRPr/>
            </a:pPr>
            <a:r>
              <a:rPr lang="en-GB" dirty="0" smtClean="0">
                <a:latin typeface="Times New Roman" panose="02020603050405020304" pitchFamily="18" charset="0"/>
                <a:cs typeface="Times New Roman" panose="02020603050405020304" pitchFamily="18" charset="0"/>
              </a:rPr>
              <a:t>Rugby Union         6                 23</a:t>
            </a:r>
          </a:p>
          <a:p>
            <a:pPr marL="0" indent="0">
              <a:buFont typeface="Wingdings" pitchFamily="2" charset="2"/>
              <a:buNone/>
              <a:defRPr/>
            </a:pPr>
            <a:r>
              <a:rPr lang="en-GB" dirty="0" smtClean="0">
                <a:latin typeface="Times New Roman" panose="02020603050405020304" pitchFamily="18" charset="0"/>
                <a:cs typeface="Times New Roman" panose="02020603050405020304" pitchFamily="18" charset="0"/>
              </a:rPr>
              <a:t>Ice Hockey             6           no guidance</a:t>
            </a:r>
          </a:p>
          <a:p>
            <a:pPr marL="0" indent="0">
              <a:buFont typeface="Wingdings" pitchFamily="2" charset="2"/>
              <a:buNone/>
              <a:defRPr/>
            </a:pPr>
            <a:r>
              <a:rPr lang="en-GB" dirty="0" smtClean="0">
                <a:latin typeface="Times New Roman" panose="02020603050405020304" pitchFamily="18" charset="0"/>
                <a:cs typeface="Times New Roman" panose="02020603050405020304" pitchFamily="18" charset="0"/>
              </a:rPr>
              <a:t>Football		</a:t>
            </a: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    6                 23</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39539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GB" altLang="en-US" sz="4000" dirty="0" smtClean="0">
                <a:latin typeface="Times New Roman" panose="02020603050405020304" pitchFamily="18" charset="0"/>
                <a:cs typeface="Times New Roman" panose="02020603050405020304" pitchFamily="18" charset="0"/>
              </a:rPr>
              <a:t>Signs and Symptoms of Concussion</a:t>
            </a:r>
          </a:p>
        </p:txBody>
      </p:sp>
      <p:sp>
        <p:nvSpPr>
          <p:cNvPr id="15363" name="Rectangle 3"/>
          <p:cNvSpPr>
            <a:spLocks noGrp="1" noChangeArrowheads="1"/>
          </p:cNvSpPr>
          <p:nvPr>
            <p:ph idx="1"/>
          </p:nvPr>
        </p:nvSpPr>
        <p:spPr/>
        <p:txBody>
          <a:bodyPr/>
          <a:lstStyle/>
          <a:p>
            <a:pPr eaLnBrk="1" hangingPunct="1">
              <a:defRPr/>
            </a:pPr>
            <a:r>
              <a:rPr lang="en-GB" altLang="en-US" sz="2800" dirty="0" smtClean="0">
                <a:latin typeface="Times New Roman" panose="02020603050405020304" pitchFamily="18" charset="0"/>
                <a:cs typeface="Times New Roman" panose="02020603050405020304" pitchFamily="18" charset="0"/>
              </a:rPr>
              <a:t>Headache.</a:t>
            </a:r>
          </a:p>
          <a:p>
            <a:pPr marL="0" indent="0" eaLnBrk="1" hangingPunct="1">
              <a:buFont typeface="Wingdings" pitchFamily="2" charset="2"/>
              <a:buNone/>
              <a:defRPr/>
            </a:pPr>
            <a:endParaRPr lang="en-GB" altLang="en-US" sz="2800" dirty="0" smtClean="0">
              <a:latin typeface="Times New Roman" panose="02020603050405020304" pitchFamily="18" charset="0"/>
              <a:cs typeface="Times New Roman" panose="02020603050405020304" pitchFamily="18" charset="0"/>
            </a:endParaRPr>
          </a:p>
          <a:p>
            <a:pPr eaLnBrk="1" hangingPunct="1">
              <a:defRPr/>
            </a:pPr>
            <a:r>
              <a:rPr lang="en-GB" altLang="en-US" sz="2800" dirty="0" smtClean="0">
                <a:latin typeface="Times New Roman" panose="02020603050405020304" pitchFamily="18" charset="0"/>
                <a:cs typeface="Times New Roman" panose="02020603050405020304" pitchFamily="18" charset="0"/>
              </a:rPr>
              <a:t>Dizziness and nausea.</a:t>
            </a:r>
          </a:p>
          <a:p>
            <a:pPr marL="0" indent="0" eaLnBrk="1" hangingPunct="1">
              <a:buFont typeface="Wingdings" pitchFamily="2" charset="2"/>
              <a:buNone/>
              <a:defRPr/>
            </a:pPr>
            <a:endParaRPr lang="en-GB" altLang="en-US" sz="2800" dirty="0" smtClean="0">
              <a:latin typeface="Times New Roman" panose="02020603050405020304" pitchFamily="18" charset="0"/>
              <a:cs typeface="Times New Roman" panose="02020603050405020304" pitchFamily="18" charset="0"/>
            </a:endParaRPr>
          </a:p>
          <a:p>
            <a:pPr eaLnBrk="1" hangingPunct="1">
              <a:defRPr/>
            </a:pPr>
            <a:r>
              <a:rPr lang="en-GB" altLang="en-US" sz="2800" dirty="0" smtClean="0">
                <a:latin typeface="Times New Roman" panose="02020603050405020304" pitchFamily="18" charset="0"/>
                <a:cs typeface="Times New Roman" panose="02020603050405020304" pitchFamily="18" charset="0"/>
              </a:rPr>
              <a:t>Loss of memory (particularly short term).</a:t>
            </a:r>
          </a:p>
          <a:p>
            <a:pPr marL="0" indent="0" eaLnBrk="1" hangingPunct="1">
              <a:buFont typeface="Wingdings" pitchFamily="2" charset="2"/>
              <a:buNone/>
              <a:defRPr/>
            </a:pPr>
            <a:endParaRPr lang="en-GB" altLang="en-US" sz="2800" dirty="0" smtClean="0">
              <a:latin typeface="Times New Roman" panose="02020603050405020304" pitchFamily="18" charset="0"/>
              <a:cs typeface="Times New Roman" panose="02020603050405020304" pitchFamily="18" charset="0"/>
            </a:endParaRPr>
          </a:p>
          <a:p>
            <a:pPr eaLnBrk="1" hangingPunct="1">
              <a:defRPr/>
            </a:pPr>
            <a:r>
              <a:rPr lang="en-GB" altLang="en-US" sz="2800" dirty="0" smtClean="0">
                <a:latin typeface="Times New Roman" panose="02020603050405020304" pitchFamily="18" charset="0"/>
                <a:cs typeface="Times New Roman" panose="02020603050405020304" pitchFamily="18" charset="0"/>
              </a:rPr>
              <a:t>Loss of consciousness (although this occurs less than 10% of the time).</a:t>
            </a:r>
          </a:p>
          <a:p>
            <a:pPr eaLnBrk="1" hangingPunct="1">
              <a:buFontTx/>
              <a:buNone/>
              <a:defRPr/>
            </a:pPr>
            <a:endParaRPr lang="en-GB" altLang="en-US" sz="2800" dirty="0" smtClean="0">
              <a:latin typeface="Times New Roman" panose="02020603050405020304" pitchFamily="18" charset="0"/>
              <a:cs typeface="Times New Roman" panose="02020603050405020304" pitchFamily="18" charset="0"/>
            </a:endParaRPr>
          </a:p>
          <a:p>
            <a:pPr marL="0" indent="0" eaLnBrk="1" hangingPunct="1">
              <a:buFont typeface="Wingdings" pitchFamily="2" charset="2"/>
              <a:buNone/>
              <a:defRPr/>
            </a:pPr>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79960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blinds(horizontal)">
                                      <p:cBhvr>
                                        <p:cTn id="7" dur="500"/>
                                        <p:tgtEl>
                                          <p:spTgt spid="1536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5363">
                                            <p:txEl>
                                              <p:pRg st="0" end="0"/>
                                            </p:txEl>
                                          </p:spTgt>
                                        </p:tgtEl>
                                        <p:attrNameLst>
                                          <p:attrName>style.visibility</p:attrName>
                                        </p:attrNameLst>
                                      </p:cBhvr>
                                      <p:to>
                                        <p:strVal val="visible"/>
                                      </p:to>
                                    </p:set>
                                    <p:animEffect transition="in" filter="blinds(horizontal)">
                                      <p:cBhvr>
                                        <p:cTn id="12" dur="500"/>
                                        <p:tgtEl>
                                          <p:spTgt spid="1536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animEffect transition="in" filter="blinds(horizontal)">
                                      <p:cBhvr>
                                        <p:cTn id="15" dur="500"/>
                                        <p:tgtEl>
                                          <p:spTgt spid="1536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5363">
                                            <p:txEl>
                                              <p:pRg st="4" end="4"/>
                                            </p:txEl>
                                          </p:spTgt>
                                        </p:tgtEl>
                                        <p:attrNameLst>
                                          <p:attrName>style.visibility</p:attrName>
                                        </p:attrNameLst>
                                      </p:cBhvr>
                                      <p:to>
                                        <p:strVal val="visible"/>
                                      </p:to>
                                    </p:set>
                                    <p:animEffect transition="in" filter="blinds(horizontal)">
                                      <p:cBhvr>
                                        <p:cTn id="18" dur="500"/>
                                        <p:tgtEl>
                                          <p:spTgt spid="15363">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5363">
                                            <p:txEl>
                                              <p:pRg st="6" end="6"/>
                                            </p:txEl>
                                          </p:spTgt>
                                        </p:tgtEl>
                                        <p:attrNameLst>
                                          <p:attrName>style.visibility</p:attrName>
                                        </p:attrNameLst>
                                      </p:cBhvr>
                                      <p:to>
                                        <p:strVal val="visible"/>
                                      </p:to>
                                    </p:set>
                                    <p:animEffect transition="in" filter="blinds(horizontal)">
                                      <p:cBhvr>
                                        <p:cTn id="21" dur="500"/>
                                        <p:tgtEl>
                                          <p:spTgt spid="153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latin typeface="Times New Roman" panose="02020603050405020304" pitchFamily="18" charset="0"/>
                <a:cs typeface="Times New Roman" panose="02020603050405020304" pitchFamily="18" charset="0"/>
              </a:rPr>
              <a:t>Concussion can be Fatal</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buFont typeface="Wingdings" pitchFamily="2" charset="2"/>
              <a:buNone/>
              <a:defRPr/>
            </a:pPr>
            <a:r>
              <a:rPr lang="en-GB" sz="2400" dirty="0" smtClean="0">
                <a:latin typeface="Times New Roman" panose="02020603050405020304" pitchFamily="18" charset="0"/>
                <a:cs typeface="Times New Roman" panose="02020603050405020304" pitchFamily="18" charset="0"/>
              </a:rPr>
              <a:t>As in the case of Ben Robinson a school boy who died playing a rugby match in Northern Ireland. Having been checked three times in the match for concussion he was allowed to play on. As a result of this he died from what is called:</a:t>
            </a:r>
          </a:p>
          <a:p>
            <a:pPr marL="0" indent="0">
              <a:buFont typeface="Wingdings" pitchFamily="2" charset="2"/>
              <a:buNone/>
              <a:defRPr/>
            </a:pPr>
            <a:r>
              <a:rPr lang="en-GB" sz="2400" b="1" u="sng" dirty="0" smtClean="0">
                <a:latin typeface="Times New Roman" panose="02020603050405020304" pitchFamily="18" charset="0"/>
                <a:cs typeface="Times New Roman" panose="02020603050405020304" pitchFamily="18" charset="0"/>
              </a:rPr>
              <a:t>Second Impact Syndrome – </a:t>
            </a:r>
            <a:r>
              <a:rPr lang="en-GB" sz="2400" dirty="0" smtClean="0">
                <a:latin typeface="Times New Roman" panose="02020603050405020304" pitchFamily="18" charset="0"/>
                <a:cs typeface="Times New Roman" panose="02020603050405020304" pitchFamily="18" charset="0"/>
              </a:rPr>
              <a:t>a blow causes swelling to the brain before its recovered from a previous blow! </a:t>
            </a:r>
          </a:p>
          <a:p>
            <a:pPr marL="0" indent="0">
              <a:buFont typeface="Wingdings" pitchFamily="2" charset="2"/>
              <a:buNone/>
              <a:defRPr/>
            </a:pPr>
            <a:endParaRPr lang="en-GB" sz="2400" dirty="0" smtClean="0">
              <a:latin typeface="Times New Roman" panose="02020603050405020304" pitchFamily="18" charset="0"/>
              <a:cs typeface="Times New Roman" panose="02020603050405020304" pitchFamily="18" charset="0"/>
            </a:endParaRPr>
          </a:p>
          <a:p>
            <a:pPr marL="0" indent="0">
              <a:buFont typeface="Wingdings" pitchFamily="2" charset="2"/>
              <a:buNone/>
              <a:defRPr/>
            </a:pPr>
            <a:r>
              <a:rPr lang="en-GB" sz="2400" dirty="0" smtClean="0">
                <a:latin typeface="Times New Roman" panose="02020603050405020304" pitchFamily="18" charset="0"/>
                <a:cs typeface="Times New Roman" panose="02020603050405020304" pitchFamily="18" charset="0"/>
              </a:rPr>
              <a:t>With the young brain being more vulnerable to damage than the older brain a new guideline for amateur sport is:</a:t>
            </a:r>
          </a:p>
          <a:p>
            <a:pPr marL="0" indent="0" algn="ctr">
              <a:buFont typeface="Wingdings" pitchFamily="2" charset="2"/>
              <a:buNone/>
              <a:defRPr/>
            </a:pPr>
            <a:r>
              <a:rPr lang="en-GB" sz="240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“If in doubt sit them out”</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06278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200" dirty="0" smtClean="0">
                <a:latin typeface="Times New Roman" panose="02020603050405020304" pitchFamily="18" charset="0"/>
                <a:cs typeface="Times New Roman" panose="02020603050405020304" pitchFamily="18" charset="0"/>
              </a:rPr>
              <a:t>Chronic Traumatic Encephalopathy (CTE)</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defRPr/>
            </a:pPr>
            <a:r>
              <a:rPr lang="en-GB" sz="2400" dirty="0" smtClean="0">
                <a:latin typeface="Times New Roman" panose="02020603050405020304" pitchFamily="18" charset="0"/>
                <a:cs typeface="Times New Roman" panose="02020603050405020304" pitchFamily="18" charset="0"/>
              </a:rPr>
              <a:t>Recently it has come to light that long term brain damage is linked to repeated concussions.</a:t>
            </a:r>
          </a:p>
          <a:p>
            <a:pPr>
              <a:defRPr/>
            </a:pPr>
            <a:r>
              <a:rPr lang="en-GB" sz="2400" dirty="0" smtClean="0">
                <a:latin typeface="Times New Roman" panose="02020603050405020304" pitchFamily="18" charset="0"/>
                <a:cs typeface="Times New Roman" panose="02020603050405020304" pitchFamily="18" charset="0"/>
              </a:rPr>
              <a:t>Examples being Mike Webster a former American Footballer and England striker Jeff </a:t>
            </a:r>
            <a:r>
              <a:rPr lang="en-GB" sz="2400" dirty="0" err="1" smtClean="0">
                <a:latin typeface="Times New Roman" panose="02020603050405020304" pitchFamily="18" charset="0"/>
                <a:cs typeface="Times New Roman" panose="02020603050405020304" pitchFamily="18" charset="0"/>
              </a:rPr>
              <a:t>Astle</a:t>
            </a:r>
            <a:r>
              <a:rPr lang="en-GB" sz="2400" dirty="0" smtClean="0">
                <a:latin typeface="Times New Roman" panose="02020603050405020304" pitchFamily="18" charset="0"/>
                <a:cs typeface="Times New Roman" panose="02020603050405020304" pitchFamily="18" charset="0"/>
              </a:rPr>
              <a:t> (FA cup 1968) who died of CTE at the age of just 59 years.</a:t>
            </a:r>
          </a:p>
          <a:p>
            <a:pPr>
              <a:defRPr/>
            </a:pPr>
            <a:r>
              <a:rPr lang="en-GB" sz="2400" dirty="0" smtClean="0">
                <a:latin typeface="Times New Roman" panose="02020603050405020304" pitchFamily="18" charset="0"/>
                <a:cs typeface="Times New Roman" panose="02020603050405020304" pitchFamily="18" charset="0"/>
              </a:rPr>
              <a:t>Jeff </a:t>
            </a:r>
            <a:r>
              <a:rPr lang="en-GB" sz="2400" dirty="0" err="1" smtClean="0">
                <a:latin typeface="Times New Roman" panose="02020603050405020304" pitchFamily="18" charset="0"/>
                <a:cs typeface="Times New Roman" panose="02020603050405020304" pitchFamily="18" charset="0"/>
              </a:rPr>
              <a:t>Astle</a:t>
            </a:r>
            <a:r>
              <a:rPr lang="en-GB" sz="2400" dirty="0" smtClean="0">
                <a:latin typeface="Times New Roman" panose="02020603050405020304" pitchFamily="18" charset="0"/>
                <a:cs typeface="Times New Roman" panose="02020603050405020304" pitchFamily="18" charset="0"/>
              </a:rPr>
              <a:t> was thought to be suffering from early onset </a:t>
            </a:r>
            <a:r>
              <a:rPr lang="en-GB" sz="2400" dirty="0" err="1" smtClean="0">
                <a:latin typeface="Times New Roman" panose="02020603050405020304" pitchFamily="18" charset="0"/>
                <a:cs typeface="Times New Roman" panose="02020603050405020304" pitchFamily="18" charset="0"/>
              </a:rPr>
              <a:t>alzheimers</a:t>
            </a:r>
            <a:r>
              <a:rPr lang="en-GB" sz="2400" dirty="0" smtClean="0">
                <a:latin typeface="Times New Roman" panose="02020603050405020304" pitchFamily="18" charset="0"/>
                <a:cs typeface="Times New Roman" panose="02020603050405020304" pitchFamily="18" charset="0"/>
              </a:rPr>
              <a:t> disease but after he died it was found he had CTE.</a:t>
            </a:r>
          </a:p>
          <a:p>
            <a:pPr>
              <a:defRPr/>
            </a:pPr>
            <a:r>
              <a:rPr lang="en-GB" sz="2400" dirty="0" smtClean="0">
                <a:latin typeface="Times New Roman" panose="02020603050405020304" pitchFamily="18" charset="0"/>
                <a:cs typeface="Times New Roman" panose="02020603050405020304" pitchFamily="18" charset="0"/>
              </a:rPr>
              <a:t>Symptoms of CTE are: memory loss; aggression; depression; confusion; impulse control problems; anxiety; impaired judgement; progressive dementia.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08772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Concussion – Treatment</a:t>
            </a:r>
          </a:p>
        </p:txBody>
      </p:sp>
      <p:sp>
        <p:nvSpPr>
          <p:cNvPr id="16387" name="Rectangle 3"/>
          <p:cNvSpPr>
            <a:spLocks noGrp="1" noChangeArrowheads="1"/>
          </p:cNvSpPr>
          <p:nvPr>
            <p:ph idx="1"/>
          </p:nvPr>
        </p:nvSpPr>
        <p:spPr/>
        <p:txBody>
          <a:bodyPr/>
          <a:lstStyle/>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Place an unconscious casualty in the recovery position – monitor breathing.</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Casualty should regain consciousness within 3 minutes.</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Place the casualty in the care of a responsible adult.</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Do not allow any further physical activity.</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Advise the casualty to see a doctor.</a:t>
            </a:r>
          </a:p>
          <a:p>
            <a:pPr eaLnBrk="1" hangingPunct="1">
              <a:lnSpc>
                <a:spcPct val="90000"/>
              </a:lnSpc>
              <a:defRPr/>
            </a:pPr>
            <a:endParaRPr lang="en-GB" altLang="en-US" dirty="0" smtClean="0"/>
          </a:p>
        </p:txBody>
      </p:sp>
    </p:spTree>
    <p:extLst>
      <p:ext uri="{BB962C8B-B14F-4D97-AF65-F5344CB8AC3E}">
        <p14:creationId xmlns:p14="http://schemas.microsoft.com/office/powerpoint/2010/main" val="13004910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blinds(horizontal)">
                                      <p:cBhvr>
                                        <p:cTn id="7" dur="500"/>
                                        <p:tgtEl>
                                          <p:spTgt spid="1638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12" dur="500"/>
                                        <p:tgtEl>
                                          <p:spTgt spid="16387">
                                            <p:txEl>
                                              <p:pRg st="0" end="0"/>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5" dur="500"/>
                                        <p:tgtEl>
                                          <p:spTgt spid="16387">
                                            <p:txEl>
                                              <p:pRg st="1" end="1"/>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8" dur="500"/>
                                        <p:tgtEl>
                                          <p:spTgt spid="16387">
                                            <p:txEl>
                                              <p:pRg st="2" end="2"/>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1" dur="500"/>
                                        <p:tgtEl>
                                          <p:spTgt spid="16387">
                                            <p:txEl>
                                              <p:pRg st="3" end="3"/>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4" dur="500"/>
                                        <p:tgtEl>
                                          <p:spTgt spid="163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Cerebral Compression</a:t>
            </a:r>
          </a:p>
        </p:txBody>
      </p:sp>
      <p:sp>
        <p:nvSpPr>
          <p:cNvPr id="17411" name="Rectangle 3"/>
          <p:cNvSpPr>
            <a:spLocks noGrp="1" noChangeArrowheads="1"/>
          </p:cNvSpPr>
          <p:nvPr>
            <p:ph idx="1"/>
          </p:nvPr>
        </p:nvSpPr>
        <p:spPr/>
        <p:txBody>
          <a:bodyPr/>
          <a:lstStyle/>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A serious condition which usually requires surgery.</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Pressure is exerted on the brain within the skull by either an accumulation of blood or by the swelling of the injured brain.</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It is often associated with head injury and skull fracture, but can be due to other causes, for example, stroke, infection, or tumour.</a:t>
            </a:r>
          </a:p>
        </p:txBody>
      </p:sp>
    </p:spTree>
    <p:extLst>
      <p:ext uri="{BB962C8B-B14F-4D97-AF65-F5344CB8AC3E}">
        <p14:creationId xmlns:p14="http://schemas.microsoft.com/office/powerpoint/2010/main" val="28557511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blinds(horizontal)">
                                      <p:cBhvr>
                                        <p:cTn id="7" dur="500"/>
                                        <p:tgtEl>
                                          <p:spTgt spid="174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7411">
                                            <p:txEl>
                                              <p:pRg st="0" end="0"/>
                                            </p:txEl>
                                          </p:spTgt>
                                        </p:tgtEl>
                                        <p:attrNameLst>
                                          <p:attrName>style.visibility</p:attrName>
                                        </p:attrNameLst>
                                      </p:cBhvr>
                                      <p:to>
                                        <p:strVal val="visible"/>
                                      </p:to>
                                    </p:set>
                                    <p:animEffect transition="in" filter="blinds(horizontal)">
                                      <p:cBhvr>
                                        <p:cTn id="12" dur="500"/>
                                        <p:tgtEl>
                                          <p:spTgt spid="17411">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15" dur="500"/>
                                        <p:tgtEl>
                                          <p:spTgt spid="17411">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8" dur="500"/>
                                        <p:tgtEl>
                                          <p:spTgt spid="1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defRPr/>
            </a:pPr>
            <a:r>
              <a:rPr lang="en-GB" altLang="en-US" sz="4000" dirty="0" smtClean="0">
                <a:latin typeface="Times New Roman" panose="02020603050405020304" pitchFamily="18" charset="0"/>
                <a:cs typeface="Times New Roman" panose="02020603050405020304" pitchFamily="18" charset="0"/>
              </a:rPr>
              <a:t>Signs and Symptoms of Compression</a:t>
            </a:r>
          </a:p>
        </p:txBody>
      </p:sp>
      <p:sp>
        <p:nvSpPr>
          <p:cNvPr id="18435" name="Rectangle 3"/>
          <p:cNvSpPr>
            <a:spLocks noGrp="1" noChangeArrowheads="1"/>
          </p:cNvSpPr>
          <p:nvPr>
            <p:ph idx="1"/>
          </p:nvPr>
        </p:nvSpPr>
        <p:spPr/>
        <p:txBody>
          <a:bodyPr/>
          <a:lstStyle/>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A recent head injury, followed by an apparently full recovery. </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An intense headache.</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Noisy breathing becoming slow.</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A slow but full and bounding pulse.</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Unequal or dilated pupils.</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High temperature, flushed face.</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Drowsiness.</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Irritability.</a:t>
            </a:r>
          </a:p>
        </p:txBody>
      </p:sp>
    </p:spTree>
    <p:extLst>
      <p:ext uri="{BB962C8B-B14F-4D97-AF65-F5344CB8AC3E}">
        <p14:creationId xmlns:p14="http://schemas.microsoft.com/office/powerpoint/2010/main" val="24826677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blinds(horizontal)">
                                      <p:cBhvr>
                                        <p:cTn id="7" dur="500"/>
                                        <p:tgtEl>
                                          <p:spTgt spid="1843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8435">
                                            <p:txEl>
                                              <p:pRg st="0" end="0"/>
                                            </p:txEl>
                                          </p:spTgt>
                                        </p:tgtEl>
                                        <p:attrNameLst>
                                          <p:attrName>style.visibility</p:attrName>
                                        </p:attrNameLst>
                                      </p:cBhvr>
                                      <p:to>
                                        <p:strVal val="visible"/>
                                      </p:to>
                                    </p:set>
                                    <p:animEffect transition="in" filter="blinds(horizontal)">
                                      <p:cBhvr>
                                        <p:cTn id="12" dur="500"/>
                                        <p:tgtEl>
                                          <p:spTgt spid="1843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8435">
                                            <p:txEl>
                                              <p:pRg st="1" end="1"/>
                                            </p:txEl>
                                          </p:spTgt>
                                        </p:tgtEl>
                                        <p:attrNameLst>
                                          <p:attrName>style.visibility</p:attrName>
                                        </p:attrNameLst>
                                      </p:cBhvr>
                                      <p:to>
                                        <p:strVal val="visible"/>
                                      </p:to>
                                    </p:set>
                                    <p:animEffect transition="in" filter="blinds(horizontal)">
                                      <p:cBhvr>
                                        <p:cTn id="15" dur="500"/>
                                        <p:tgtEl>
                                          <p:spTgt spid="1843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8435">
                                            <p:txEl>
                                              <p:pRg st="2" end="2"/>
                                            </p:txEl>
                                          </p:spTgt>
                                        </p:tgtEl>
                                        <p:attrNameLst>
                                          <p:attrName>style.visibility</p:attrName>
                                        </p:attrNameLst>
                                      </p:cBhvr>
                                      <p:to>
                                        <p:strVal val="visible"/>
                                      </p:to>
                                    </p:set>
                                    <p:animEffect transition="in" filter="blinds(horizontal)">
                                      <p:cBhvr>
                                        <p:cTn id="18" dur="500"/>
                                        <p:tgtEl>
                                          <p:spTgt spid="18435">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8435">
                                            <p:txEl>
                                              <p:pRg st="3" end="3"/>
                                            </p:txEl>
                                          </p:spTgt>
                                        </p:tgtEl>
                                        <p:attrNameLst>
                                          <p:attrName>style.visibility</p:attrName>
                                        </p:attrNameLst>
                                      </p:cBhvr>
                                      <p:to>
                                        <p:strVal val="visible"/>
                                      </p:to>
                                    </p:set>
                                    <p:animEffect transition="in" filter="blinds(horizontal)">
                                      <p:cBhvr>
                                        <p:cTn id="21" dur="500"/>
                                        <p:tgtEl>
                                          <p:spTgt spid="18435">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18435">
                                            <p:txEl>
                                              <p:pRg st="4" end="4"/>
                                            </p:txEl>
                                          </p:spTgt>
                                        </p:tgtEl>
                                        <p:attrNameLst>
                                          <p:attrName>style.visibility</p:attrName>
                                        </p:attrNameLst>
                                      </p:cBhvr>
                                      <p:to>
                                        <p:strVal val="visible"/>
                                      </p:to>
                                    </p:set>
                                    <p:animEffect transition="in" filter="blinds(horizontal)">
                                      <p:cBhvr>
                                        <p:cTn id="24" dur="500"/>
                                        <p:tgtEl>
                                          <p:spTgt spid="18435">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animEffect transition="in" filter="blinds(horizontal)">
                                      <p:cBhvr>
                                        <p:cTn id="27" dur="500"/>
                                        <p:tgtEl>
                                          <p:spTgt spid="18435">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18435">
                                            <p:txEl>
                                              <p:pRg st="6" end="6"/>
                                            </p:txEl>
                                          </p:spTgt>
                                        </p:tgtEl>
                                        <p:attrNameLst>
                                          <p:attrName>style.visibility</p:attrName>
                                        </p:attrNameLst>
                                      </p:cBhvr>
                                      <p:to>
                                        <p:strVal val="visible"/>
                                      </p:to>
                                    </p:set>
                                    <p:animEffect transition="in" filter="blinds(horizontal)">
                                      <p:cBhvr>
                                        <p:cTn id="30" dur="500"/>
                                        <p:tgtEl>
                                          <p:spTgt spid="18435">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18435">
                                            <p:txEl>
                                              <p:pRg st="7" end="7"/>
                                            </p:txEl>
                                          </p:spTgt>
                                        </p:tgtEl>
                                        <p:attrNameLst>
                                          <p:attrName>style.visibility</p:attrName>
                                        </p:attrNameLst>
                                      </p:cBhvr>
                                      <p:to>
                                        <p:strVal val="visible"/>
                                      </p:to>
                                    </p:set>
                                    <p:animEffect transition="in" filter="blinds(horizontal)">
                                      <p:cBhvr>
                                        <p:cTn id="33"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Compression – Treatment</a:t>
            </a:r>
          </a:p>
        </p:txBody>
      </p:sp>
      <p:sp>
        <p:nvSpPr>
          <p:cNvPr id="19459" name="Rectangle 3"/>
          <p:cNvSpPr>
            <a:spLocks noGrp="1" noChangeArrowheads="1"/>
          </p:cNvSpPr>
          <p:nvPr>
            <p:ph idx="1"/>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Dial 999 for an ambulance.</a:t>
            </a:r>
          </a:p>
          <a:p>
            <a:pPr eaLnBrk="1" hangingPunct="1">
              <a:defRPr/>
            </a:pPr>
            <a:r>
              <a:rPr lang="en-GB" altLang="en-US" dirty="0" smtClean="0">
                <a:latin typeface="Times New Roman" panose="02020603050405020304" pitchFamily="18" charset="0"/>
                <a:cs typeface="Times New Roman" panose="02020603050405020304" pitchFamily="18" charset="0"/>
              </a:rPr>
              <a:t>If the casualty is unconscious, place in the recovery position.</a:t>
            </a:r>
          </a:p>
          <a:p>
            <a:pPr eaLnBrk="1" hangingPunct="1">
              <a:defRPr/>
            </a:pPr>
            <a:r>
              <a:rPr lang="en-GB" altLang="en-US" dirty="0" smtClean="0">
                <a:latin typeface="Times New Roman" panose="02020603050405020304" pitchFamily="18" charset="0"/>
                <a:cs typeface="Times New Roman" panose="02020603050405020304" pitchFamily="18" charset="0"/>
              </a:rPr>
              <a:t>If the casualty is conscious, support them in a comfortable position.</a:t>
            </a:r>
          </a:p>
          <a:p>
            <a:pPr eaLnBrk="1" hangingPunct="1">
              <a:defRPr/>
            </a:pPr>
            <a:r>
              <a:rPr lang="en-GB" altLang="en-US" dirty="0" smtClean="0">
                <a:latin typeface="Times New Roman" panose="02020603050405020304" pitchFamily="18" charset="0"/>
                <a:cs typeface="Times New Roman" panose="02020603050405020304" pitchFamily="18" charset="0"/>
              </a:rPr>
              <a:t>Monitor breathing and levels of response every ten minutes.</a:t>
            </a:r>
          </a:p>
        </p:txBody>
      </p:sp>
    </p:spTree>
    <p:extLst>
      <p:ext uri="{BB962C8B-B14F-4D97-AF65-F5344CB8AC3E}">
        <p14:creationId xmlns:p14="http://schemas.microsoft.com/office/powerpoint/2010/main" val="28366831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blinds(horizontal)">
                                      <p:cBhvr>
                                        <p:cTn id="7" dur="500"/>
                                        <p:tgtEl>
                                          <p:spTgt spid="1945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9459">
                                            <p:txEl>
                                              <p:pRg st="0" end="0"/>
                                            </p:txEl>
                                          </p:spTgt>
                                        </p:tgtEl>
                                        <p:attrNameLst>
                                          <p:attrName>style.visibility</p:attrName>
                                        </p:attrNameLst>
                                      </p:cBhvr>
                                      <p:to>
                                        <p:strVal val="visible"/>
                                      </p:to>
                                    </p:set>
                                    <p:animEffect transition="in" filter="blinds(horizontal)">
                                      <p:cBhvr>
                                        <p:cTn id="12" dur="500"/>
                                        <p:tgtEl>
                                          <p:spTgt spid="1945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9459">
                                            <p:txEl>
                                              <p:pRg st="1" end="1"/>
                                            </p:txEl>
                                          </p:spTgt>
                                        </p:tgtEl>
                                        <p:attrNameLst>
                                          <p:attrName>style.visibility</p:attrName>
                                        </p:attrNameLst>
                                      </p:cBhvr>
                                      <p:to>
                                        <p:strVal val="visible"/>
                                      </p:to>
                                    </p:set>
                                    <p:animEffect transition="in" filter="blinds(horizontal)">
                                      <p:cBhvr>
                                        <p:cTn id="15" dur="500"/>
                                        <p:tgtEl>
                                          <p:spTgt spid="19459">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9459">
                                            <p:txEl>
                                              <p:pRg st="2" end="2"/>
                                            </p:txEl>
                                          </p:spTgt>
                                        </p:tgtEl>
                                        <p:attrNameLst>
                                          <p:attrName>style.visibility</p:attrName>
                                        </p:attrNameLst>
                                      </p:cBhvr>
                                      <p:to>
                                        <p:strVal val="visible"/>
                                      </p:to>
                                    </p:set>
                                    <p:animEffect transition="in" filter="blinds(horizontal)">
                                      <p:cBhvr>
                                        <p:cTn id="18" dur="500"/>
                                        <p:tgtEl>
                                          <p:spTgt spid="19459">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9459">
                                            <p:txEl>
                                              <p:pRg st="3" end="3"/>
                                            </p:txEl>
                                          </p:spTgt>
                                        </p:tgtEl>
                                        <p:attrNameLst>
                                          <p:attrName>style.visibility</p:attrName>
                                        </p:attrNameLst>
                                      </p:cBhvr>
                                      <p:to>
                                        <p:strVal val="visible"/>
                                      </p:to>
                                    </p:set>
                                    <p:animEffect transition="in" filter="blinds(horizontal)">
                                      <p:cBhvr>
                                        <p:cTn id="21" dur="500"/>
                                        <p:tgtEl>
                                          <p:spTgt spid="1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http://graphics8.nytimes.com/images/2007/08/01/health/adam/880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374615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blinds(horizontal)">
                                      <p:cBhvr>
                                        <p:cTn id="7" dur="500"/>
                                        <p:tgtEl>
                                          <p:spTgt spid="757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Ski-</a:t>
            </a:r>
            <a:r>
              <a:rPr lang="en-GB" altLang="en-US" dirty="0" err="1" smtClean="0">
                <a:latin typeface="Times New Roman" panose="02020603050405020304" pitchFamily="18" charset="0"/>
                <a:cs typeface="Times New Roman" panose="02020603050405020304" pitchFamily="18" charset="0"/>
              </a:rPr>
              <a:t>ing</a:t>
            </a:r>
            <a:r>
              <a:rPr lang="en-GB" altLang="en-US" dirty="0" smtClean="0">
                <a:latin typeface="Times New Roman" panose="02020603050405020304" pitchFamily="18" charset="0"/>
                <a:cs typeface="Times New Roman" panose="02020603050405020304" pitchFamily="18" charset="0"/>
              </a:rPr>
              <a:t> and Snowboarding</a:t>
            </a:r>
          </a:p>
        </p:txBody>
      </p:sp>
      <p:sp>
        <p:nvSpPr>
          <p:cNvPr id="110595" name="Rectangle 3"/>
          <p:cNvSpPr>
            <a:spLocks noGrp="1" noChangeArrowheads="1"/>
          </p:cNvSpPr>
          <p:nvPr>
            <p:ph idx="1"/>
          </p:nvPr>
        </p:nvSpPr>
        <p:spPr/>
        <p:txBody>
          <a:bodyPr/>
          <a:lstStyle/>
          <a:p>
            <a:pPr eaLnBrk="1" hangingPunct="1">
              <a:defRPr/>
            </a:pPr>
            <a:r>
              <a:rPr lang="en-GB" altLang="en-US" sz="2400" b="1" dirty="0" smtClean="0">
                <a:latin typeface="Times New Roman" panose="02020603050405020304" pitchFamily="18" charset="0"/>
                <a:cs typeface="Times New Roman" panose="02020603050405020304" pitchFamily="18" charset="0"/>
              </a:rPr>
              <a:t>Sonny Bono </a:t>
            </a:r>
            <a:r>
              <a:rPr lang="en-GB" altLang="en-US" sz="2400" dirty="0" smtClean="0">
                <a:latin typeface="Times New Roman" panose="02020603050405020304" pitchFamily="18" charset="0"/>
                <a:cs typeface="Times New Roman" panose="02020603050405020304" pitchFamily="18" charset="0"/>
              </a:rPr>
              <a:t>died in </a:t>
            </a:r>
            <a:r>
              <a:rPr lang="en-GB" altLang="en-US" sz="2400" b="1" dirty="0" smtClean="0">
                <a:latin typeface="Times New Roman" panose="02020603050405020304" pitchFamily="18" charset="0"/>
                <a:cs typeface="Times New Roman" panose="02020603050405020304" pitchFamily="18" charset="0"/>
              </a:rPr>
              <a:t>1998 </a:t>
            </a:r>
            <a:r>
              <a:rPr lang="en-GB" altLang="en-US" sz="2400" dirty="0" smtClean="0">
                <a:latin typeface="Times New Roman" panose="02020603050405020304" pitchFamily="18" charset="0"/>
                <a:cs typeface="Times New Roman" panose="02020603050405020304" pitchFamily="18" charset="0"/>
              </a:rPr>
              <a:t>of injuries sustained when he hit a tree while </a:t>
            </a:r>
            <a:r>
              <a:rPr lang="en-GB" altLang="en-US" sz="2400" dirty="0" smtClean="0">
                <a:latin typeface="Times New Roman" panose="02020603050405020304" pitchFamily="18" charset="0"/>
                <a:cs typeface="Times New Roman" panose="02020603050405020304" pitchFamily="18" charset="0"/>
                <a:hlinkClick r:id="rId2" tooltip="Skiing"/>
              </a:rPr>
              <a:t>skiing</a:t>
            </a:r>
            <a:r>
              <a:rPr lang="en-GB" altLang="en-US" sz="2400" dirty="0" smtClean="0">
                <a:latin typeface="Times New Roman" panose="02020603050405020304" pitchFamily="18" charset="0"/>
                <a:cs typeface="Times New Roman" panose="02020603050405020304" pitchFamily="18" charset="0"/>
              </a:rPr>
              <a:t> in </a:t>
            </a:r>
            <a:r>
              <a:rPr lang="en-GB" altLang="en-US" sz="2400" dirty="0" smtClean="0">
                <a:latin typeface="Times New Roman" panose="02020603050405020304" pitchFamily="18" charset="0"/>
                <a:cs typeface="Times New Roman" panose="02020603050405020304" pitchFamily="18" charset="0"/>
                <a:hlinkClick r:id="rId3" tooltip="South Lake Tahoe, California"/>
              </a:rPr>
              <a:t>California</a:t>
            </a:r>
            <a:r>
              <a:rPr lang="en-GB" altLang="en-US" sz="2400" dirty="0" smtClean="0">
                <a:latin typeface="Times New Roman" panose="02020603050405020304" pitchFamily="18" charset="0"/>
                <a:cs typeface="Times New Roman" panose="02020603050405020304" pitchFamily="18" charset="0"/>
              </a:rPr>
              <a:t>. His death came just a little less than a week after </a:t>
            </a:r>
            <a:r>
              <a:rPr lang="en-GB" altLang="en-US" sz="2400" dirty="0" smtClean="0">
                <a:latin typeface="Times New Roman" panose="02020603050405020304" pitchFamily="18" charset="0"/>
                <a:cs typeface="Times New Roman" panose="02020603050405020304" pitchFamily="18" charset="0"/>
                <a:hlinkClick r:id="rId4" tooltip="Michael LeMoyne Kennedy"/>
              </a:rPr>
              <a:t>Michael Kennedy</a:t>
            </a:r>
            <a:r>
              <a:rPr lang="en-GB" altLang="en-US" sz="2400" dirty="0" smtClean="0">
                <a:latin typeface="Times New Roman" panose="02020603050405020304" pitchFamily="18" charset="0"/>
                <a:cs typeface="Times New Roman" panose="02020603050405020304" pitchFamily="18" charset="0"/>
              </a:rPr>
              <a:t>, a son of </a:t>
            </a:r>
            <a:r>
              <a:rPr lang="en-GB" altLang="en-US" sz="2400" dirty="0" smtClean="0">
                <a:latin typeface="Times New Roman" panose="02020603050405020304" pitchFamily="18" charset="0"/>
                <a:cs typeface="Times New Roman" panose="02020603050405020304" pitchFamily="18" charset="0"/>
                <a:hlinkClick r:id="rId5" tooltip="Robert F. Kennedy"/>
              </a:rPr>
              <a:t>Robert F. Kennedy</a:t>
            </a:r>
            <a:r>
              <a:rPr lang="en-GB" altLang="en-US" sz="2400" dirty="0" smtClean="0">
                <a:latin typeface="Times New Roman" panose="02020603050405020304" pitchFamily="18" charset="0"/>
                <a:cs typeface="Times New Roman" panose="02020603050405020304" pitchFamily="18" charset="0"/>
              </a:rPr>
              <a:t>, died in a similar skiing accident in </a:t>
            </a:r>
            <a:r>
              <a:rPr lang="en-GB" altLang="en-US" sz="2400" dirty="0" smtClean="0">
                <a:latin typeface="Times New Roman" panose="02020603050405020304" pitchFamily="18" charset="0"/>
                <a:cs typeface="Times New Roman" panose="02020603050405020304" pitchFamily="18" charset="0"/>
                <a:hlinkClick r:id="rId6" tooltip="Aspen, Colorado"/>
              </a:rPr>
              <a:t>Colorado</a:t>
            </a:r>
            <a:r>
              <a:rPr lang="en-GB" altLang="en-US" sz="2400" dirty="0" smtClean="0">
                <a:latin typeface="Times New Roman" panose="02020603050405020304" pitchFamily="18" charset="0"/>
                <a:cs typeface="Times New Roman" panose="02020603050405020304" pitchFamily="18" charset="0"/>
              </a:rPr>
              <a:t>. </a:t>
            </a:r>
          </a:p>
          <a:p>
            <a:pPr eaLnBrk="1" hangingPunct="1">
              <a:defRPr/>
            </a:pPr>
            <a:r>
              <a:rPr lang="en-GB" altLang="en-US" sz="2400" dirty="0" smtClean="0">
                <a:latin typeface="Times New Roman" panose="02020603050405020304" pitchFamily="18" charset="0"/>
                <a:cs typeface="Times New Roman" panose="02020603050405020304" pitchFamily="18" charset="0"/>
              </a:rPr>
              <a:t>The helmet debate was put under a harsh spotlight after the tragic death of popular actress Natasha Richardson in </a:t>
            </a:r>
            <a:r>
              <a:rPr lang="en-GB" altLang="en-US" sz="2400" b="1" dirty="0" smtClean="0">
                <a:latin typeface="Times New Roman" panose="02020603050405020304" pitchFamily="18" charset="0"/>
                <a:cs typeface="Times New Roman" panose="02020603050405020304" pitchFamily="18" charset="0"/>
              </a:rPr>
              <a:t>2009 </a:t>
            </a:r>
            <a:r>
              <a:rPr lang="en-GB" altLang="en-US" sz="2400" dirty="0" smtClean="0">
                <a:latin typeface="Times New Roman" panose="02020603050405020304" pitchFamily="18" charset="0"/>
                <a:cs typeface="Times New Roman" panose="02020603050405020304" pitchFamily="18" charset="0"/>
              </a:rPr>
              <a:t>in</a:t>
            </a:r>
            <a:r>
              <a:rPr lang="en-GB" altLang="en-US" sz="2400" b="1" dirty="0" smtClean="0">
                <a:latin typeface="Times New Roman" panose="02020603050405020304" pitchFamily="18" charset="0"/>
                <a:cs typeface="Times New Roman" panose="02020603050405020304" pitchFamily="18" charset="0"/>
              </a:rPr>
              <a:t> </a:t>
            </a:r>
            <a:r>
              <a:rPr lang="en-GB" altLang="en-US" sz="2400" dirty="0" smtClean="0">
                <a:latin typeface="Times New Roman" panose="02020603050405020304" pitchFamily="18" charset="0"/>
                <a:cs typeface="Times New Roman" panose="02020603050405020304" pitchFamily="18" charset="0"/>
              </a:rPr>
              <a:t>Canada. She was not wearing a helmet and died of complications from a head injury after a fall skiing.</a:t>
            </a:r>
          </a:p>
          <a:p>
            <a:pPr eaLnBrk="1" hangingPunct="1">
              <a:defRPr/>
            </a:pPr>
            <a:r>
              <a:rPr lang="en-GB" altLang="en-US" sz="2400" dirty="0" smtClean="0">
                <a:latin typeface="Times New Roman" panose="02020603050405020304" pitchFamily="18" charset="0"/>
                <a:cs typeface="Times New Roman" panose="02020603050405020304" pitchFamily="18" charset="0"/>
              </a:rPr>
              <a:t>Certainly the wearing of a helmet seems to have gone from "geek" to "cool" in recent years.</a:t>
            </a:r>
          </a:p>
          <a:p>
            <a:pPr eaLnBrk="1" hangingPunct="1">
              <a:defRPr/>
            </a:pPr>
            <a:endParaRPr lang="en-GB" altLang="en-US" sz="24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45081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0594"/>
                                        </p:tgtEl>
                                        <p:attrNameLst>
                                          <p:attrName>style.visibility</p:attrName>
                                        </p:attrNameLst>
                                      </p:cBhvr>
                                      <p:to>
                                        <p:strVal val="visible"/>
                                      </p:to>
                                    </p:set>
                                    <p:animEffect transition="in" filter="blinds(horizontal)">
                                      <p:cBhvr>
                                        <p:cTn id="7" dur="500"/>
                                        <p:tgtEl>
                                          <p:spTgt spid="11059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10595">
                                            <p:txEl>
                                              <p:pRg st="0" end="0"/>
                                            </p:txEl>
                                          </p:spTgt>
                                        </p:tgtEl>
                                        <p:attrNameLst>
                                          <p:attrName>style.visibility</p:attrName>
                                        </p:attrNameLst>
                                      </p:cBhvr>
                                      <p:to>
                                        <p:strVal val="visible"/>
                                      </p:to>
                                    </p:set>
                                    <p:animEffect transition="in" filter="blinds(horizontal)">
                                      <p:cBhvr>
                                        <p:cTn id="12" dur="500"/>
                                        <p:tgtEl>
                                          <p:spTgt spid="11059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10595">
                                            <p:txEl>
                                              <p:pRg st="1" end="1"/>
                                            </p:txEl>
                                          </p:spTgt>
                                        </p:tgtEl>
                                        <p:attrNameLst>
                                          <p:attrName>style.visibility</p:attrName>
                                        </p:attrNameLst>
                                      </p:cBhvr>
                                      <p:to>
                                        <p:strVal val="visible"/>
                                      </p:to>
                                    </p:set>
                                    <p:animEffect transition="in" filter="blinds(horizontal)">
                                      <p:cBhvr>
                                        <p:cTn id="15" dur="500"/>
                                        <p:tgtEl>
                                          <p:spTgt spid="11059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110595">
                                            <p:txEl>
                                              <p:pRg st="2" end="2"/>
                                            </p:txEl>
                                          </p:spTgt>
                                        </p:tgtEl>
                                        <p:attrNameLst>
                                          <p:attrName>style.visibility</p:attrName>
                                        </p:attrNameLst>
                                      </p:cBhvr>
                                      <p:to>
                                        <p:strVal val="visible"/>
                                      </p:to>
                                    </p:set>
                                    <p:animEffect transition="in" filter="blinds(horizontal)">
                                      <p:cBhvr>
                                        <p:cTn id="18" dur="500"/>
                                        <p:tgtEl>
                                          <p:spTgt spid="1105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latin typeface="Times New Roman" panose="02020603050405020304" pitchFamily="18" charset="0"/>
                <a:cs typeface="Times New Roman" panose="02020603050405020304" pitchFamily="18" charset="0"/>
              </a:rPr>
              <a:t>Stroke</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buFont typeface="Wingdings" pitchFamily="2" charset="2"/>
              <a:buChar char="§"/>
              <a:defRPr/>
            </a:pPr>
            <a:r>
              <a:rPr lang="en-GB" b="1" dirty="0">
                <a:latin typeface="Times New Roman" panose="02020603050405020304" pitchFamily="18" charset="0"/>
                <a:cs typeface="Times New Roman" panose="02020603050405020304" pitchFamily="18" charset="0"/>
              </a:rPr>
              <a:t>F</a:t>
            </a:r>
            <a:r>
              <a:rPr lang="en-GB" dirty="0">
                <a:latin typeface="Times New Roman" panose="02020603050405020304" pitchFamily="18" charset="0"/>
                <a:cs typeface="Times New Roman" panose="02020603050405020304" pitchFamily="18" charset="0"/>
              </a:rPr>
              <a:t>acial weakness.</a:t>
            </a:r>
          </a:p>
          <a:p>
            <a:pPr>
              <a:buFont typeface="Wingdings" pitchFamily="2" charset="2"/>
              <a:buChar char="§"/>
              <a:defRPr/>
            </a:pPr>
            <a:endParaRPr lang="en-GB" dirty="0">
              <a:latin typeface="Times New Roman" panose="02020603050405020304" pitchFamily="18" charset="0"/>
              <a:cs typeface="Times New Roman" panose="02020603050405020304" pitchFamily="18" charset="0"/>
            </a:endParaRPr>
          </a:p>
          <a:p>
            <a:pPr>
              <a:buFont typeface="Wingdings" pitchFamily="2" charset="2"/>
              <a:buChar char="§"/>
              <a:defRPr/>
            </a:pPr>
            <a:r>
              <a:rPr lang="en-GB" b="1" dirty="0">
                <a:latin typeface="Times New Roman" panose="02020603050405020304" pitchFamily="18" charset="0"/>
                <a:cs typeface="Times New Roman" panose="02020603050405020304" pitchFamily="18" charset="0"/>
              </a:rPr>
              <a:t>A</a:t>
            </a:r>
            <a:r>
              <a:rPr lang="en-GB" dirty="0">
                <a:latin typeface="Times New Roman" panose="02020603050405020304" pitchFamily="18" charset="0"/>
                <a:cs typeface="Times New Roman" panose="02020603050405020304" pitchFamily="18" charset="0"/>
              </a:rPr>
              <a:t>rm weakness.</a:t>
            </a:r>
          </a:p>
          <a:p>
            <a:pPr>
              <a:buFont typeface="Wingdings" pitchFamily="2" charset="2"/>
              <a:buChar char="§"/>
              <a:defRPr/>
            </a:pPr>
            <a:endParaRPr lang="en-GB" dirty="0">
              <a:latin typeface="Times New Roman" panose="02020603050405020304" pitchFamily="18" charset="0"/>
              <a:cs typeface="Times New Roman" panose="02020603050405020304" pitchFamily="18" charset="0"/>
            </a:endParaRPr>
          </a:p>
          <a:p>
            <a:pPr>
              <a:buFont typeface="Wingdings" pitchFamily="2" charset="2"/>
              <a:buChar char="§"/>
              <a:defRPr/>
            </a:pPr>
            <a:r>
              <a:rPr lang="en-GB" b="1" dirty="0">
                <a:latin typeface="Times New Roman" panose="02020603050405020304" pitchFamily="18" charset="0"/>
                <a:cs typeface="Times New Roman" panose="02020603050405020304" pitchFamily="18" charset="0"/>
              </a:rPr>
              <a:t>S</a:t>
            </a:r>
            <a:r>
              <a:rPr lang="en-GB" dirty="0">
                <a:latin typeface="Times New Roman" panose="02020603050405020304" pitchFamily="18" charset="0"/>
                <a:cs typeface="Times New Roman" panose="02020603050405020304" pitchFamily="18" charset="0"/>
              </a:rPr>
              <a:t>peech problems.</a:t>
            </a:r>
          </a:p>
          <a:p>
            <a:pPr>
              <a:buFont typeface="Wingdings" pitchFamily="2" charset="2"/>
              <a:buChar char="§"/>
              <a:defRPr/>
            </a:pPr>
            <a:endParaRPr lang="en-GB" dirty="0">
              <a:latin typeface="Times New Roman" panose="02020603050405020304" pitchFamily="18" charset="0"/>
              <a:cs typeface="Times New Roman" panose="02020603050405020304" pitchFamily="18" charset="0"/>
            </a:endParaRPr>
          </a:p>
          <a:p>
            <a:pPr>
              <a:buFont typeface="Wingdings" pitchFamily="2" charset="2"/>
              <a:buChar char="§"/>
              <a:defRPr/>
            </a:pPr>
            <a:r>
              <a:rPr lang="en-GB" b="1" dirty="0">
                <a:latin typeface="Times New Roman" panose="02020603050405020304" pitchFamily="18" charset="0"/>
                <a:cs typeface="Times New Roman" panose="02020603050405020304" pitchFamily="18" charset="0"/>
              </a:rPr>
              <a:t>T</a:t>
            </a:r>
            <a:r>
              <a:rPr lang="en-GB" dirty="0">
                <a:latin typeface="Times New Roman" panose="02020603050405020304" pitchFamily="18" charset="0"/>
                <a:cs typeface="Times New Roman" panose="02020603050405020304" pitchFamily="18" charset="0"/>
              </a:rPr>
              <a:t>ime to call 999.</a:t>
            </a:r>
          </a:p>
          <a:p>
            <a:pPr>
              <a:buFont typeface="Wingdings" pitchFamily="2" charset="2"/>
              <a:buNone/>
              <a:defRPr/>
            </a:pPr>
            <a:endParaRPr lang="en-GB" b="1" dirty="0">
              <a:solidFill>
                <a:srgbClr val="0072BC"/>
              </a:solidFill>
              <a:latin typeface="Arial" charset="0"/>
              <a:cs typeface="Arial" charset="0"/>
            </a:endParaRPr>
          </a:p>
          <a:p>
            <a:pPr>
              <a:defRPr/>
            </a:pPr>
            <a:endParaRPr lang="en-GB" dirty="0"/>
          </a:p>
        </p:txBody>
      </p:sp>
    </p:spTree>
    <p:extLst>
      <p:ext uri="{BB962C8B-B14F-4D97-AF65-F5344CB8AC3E}">
        <p14:creationId xmlns:p14="http://schemas.microsoft.com/office/powerpoint/2010/main" val="4094287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blinds(horizontal)">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ChangeArrowheads="1"/>
          </p:cNvSpPr>
          <p:nvPr>
            <p:ph type="title"/>
          </p:nvPr>
        </p:nvSpPr>
        <p:spPr/>
        <p:txBody>
          <a:bodyPr/>
          <a:lstStyle/>
          <a:p>
            <a:pPr eaLnBrk="1" hangingPunct="1"/>
            <a:r>
              <a:rPr lang="en-GB" altLang="en-US" dirty="0" smtClean="0">
                <a:latin typeface="Times New Roman" panose="02020603050405020304" pitchFamily="18" charset="0"/>
                <a:cs typeface="Times New Roman" panose="02020603050405020304" pitchFamily="18" charset="0"/>
              </a:rPr>
              <a:t>Epilepsy</a:t>
            </a:r>
          </a:p>
        </p:txBody>
      </p:sp>
      <p:sp>
        <p:nvSpPr>
          <p:cNvPr id="243715" name="Rectangle 3"/>
          <p:cNvSpPr>
            <a:spLocks noGrp="1" noChangeArrowheads="1"/>
          </p:cNvSpPr>
          <p:nvPr>
            <p:ph type="body" idx="1"/>
          </p:nvPr>
        </p:nvSpPr>
        <p:spPr/>
        <p:txBody>
          <a:bodyPr/>
          <a:lstStyle/>
          <a:p>
            <a:pPr eaLnBrk="1" hangingPunct="1"/>
            <a:r>
              <a:rPr lang="en-GB" altLang="en-US" dirty="0" smtClean="0">
                <a:latin typeface="Times New Roman" panose="02020603050405020304" pitchFamily="18" charset="0"/>
                <a:cs typeface="Times New Roman" panose="02020603050405020304" pitchFamily="18" charset="0"/>
              </a:rPr>
              <a:t>Epilepsy can be described as an established tendency to recurrent seizures in the brain.</a:t>
            </a:r>
          </a:p>
          <a:p>
            <a:pPr eaLnBrk="1" hangingPunct="1"/>
            <a:r>
              <a:rPr lang="en-GB" altLang="en-US" dirty="0" smtClean="0">
                <a:latin typeface="Times New Roman" panose="02020603050405020304" pitchFamily="18" charset="0"/>
                <a:cs typeface="Times New Roman" panose="02020603050405020304" pitchFamily="18" charset="0"/>
              </a:rPr>
              <a:t>Minor seizures or absence seizures are a brief loss of consciousness sometimes only lasting a few seconds.</a:t>
            </a:r>
          </a:p>
          <a:p>
            <a:pPr eaLnBrk="1" hangingPunct="1"/>
            <a:r>
              <a:rPr lang="en-GB" altLang="en-US" dirty="0" smtClean="0">
                <a:latin typeface="Times New Roman" panose="02020603050405020304" pitchFamily="18" charset="0"/>
                <a:cs typeface="Times New Roman" panose="02020603050405020304" pitchFamily="18" charset="0"/>
              </a:rPr>
              <a:t>Major seizures usually result in convulsive movements.</a:t>
            </a:r>
          </a:p>
        </p:txBody>
      </p:sp>
    </p:spTree>
    <p:extLst>
      <p:ext uri="{BB962C8B-B14F-4D97-AF65-F5344CB8AC3E}">
        <p14:creationId xmlns:p14="http://schemas.microsoft.com/office/powerpoint/2010/main" val="267132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3714"/>
                                        </p:tgtEl>
                                        <p:attrNameLst>
                                          <p:attrName>style.visibility</p:attrName>
                                        </p:attrNameLst>
                                      </p:cBhvr>
                                      <p:to>
                                        <p:strVal val="visible"/>
                                      </p:to>
                                    </p:set>
                                    <p:animEffect transition="in" filter="blinds(horizontal)">
                                      <p:cBhvr>
                                        <p:cTn id="7" dur="500"/>
                                        <p:tgtEl>
                                          <p:spTgt spid="2437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43715">
                                            <p:txEl>
                                              <p:pRg st="0" end="0"/>
                                            </p:txEl>
                                          </p:spTgt>
                                        </p:tgtEl>
                                        <p:attrNameLst>
                                          <p:attrName>style.visibility</p:attrName>
                                        </p:attrNameLst>
                                      </p:cBhvr>
                                      <p:to>
                                        <p:strVal val="visible"/>
                                      </p:to>
                                    </p:set>
                                    <p:animEffect transition="in" filter="blinds(horizontal)">
                                      <p:cBhvr>
                                        <p:cTn id="12" dur="500"/>
                                        <p:tgtEl>
                                          <p:spTgt spid="24371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43715">
                                            <p:txEl>
                                              <p:pRg st="1" end="1"/>
                                            </p:txEl>
                                          </p:spTgt>
                                        </p:tgtEl>
                                        <p:attrNameLst>
                                          <p:attrName>style.visibility</p:attrName>
                                        </p:attrNameLst>
                                      </p:cBhvr>
                                      <p:to>
                                        <p:strVal val="visible"/>
                                      </p:to>
                                    </p:set>
                                    <p:animEffect transition="in" filter="blinds(horizontal)">
                                      <p:cBhvr>
                                        <p:cTn id="17" dur="500"/>
                                        <p:tgtEl>
                                          <p:spTgt spid="24371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43715">
                                            <p:txEl>
                                              <p:pRg st="2" end="2"/>
                                            </p:txEl>
                                          </p:spTgt>
                                        </p:tgtEl>
                                        <p:attrNameLst>
                                          <p:attrName>style.visibility</p:attrName>
                                        </p:attrNameLst>
                                      </p:cBhvr>
                                      <p:to>
                                        <p:strVal val="visible"/>
                                      </p:to>
                                    </p:set>
                                    <p:animEffect transition="in" filter="blinds(horizontal)">
                                      <p:cBhvr>
                                        <p:cTn id="22" dur="500"/>
                                        <p:tgtEl>
                                          <p:spTgt spid="2437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1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ChangeArrowheads="1"/>
          </p:cNvSpPr>
          <p:nvPr>
            <p:ph type="title"/>
          </p:nvPr>
        </p:nvSpPr>
        <p:spPr/>
        <p:txBody>
          <a:bodyPr/>
          <a:lstStyle/>
          <a:p>
            <a:pPr eaLnBrk="1" hangingPunct="1"/>
            <a:r>
              <a:rPr lang="en-GB" altLang="en-US" dirty="0" smtClean="0">
                <a:latin typeface="Times New Roman" panose="02020603050405020304" pitchFamily="18" charset="0"/>
                <a:cs typeface="Times New Roman" panose="02020603050405020304" pitchFamily="18" charset="0"/>
              </a:rPr>
              <a:t>Epilepsy Management</a:t>
            </a:r>
          </a:p>
        </p:txBody>
      </p:sp>
      <p:sp>
        <p:nvSpPr>
          <p:cNvPr id="244739" name="Rectangle 3"/>
          <p:cNvSpPr>
            <a:spLocks noGrp="1" noChangeArrowheads="1"/>
          </p:cNvSpPr>
          <p:nvPr>
            <p:ph type="body" idx="1"/>
          </p:nvPr>
        </p:nvSpPr>
        <p:spPr/>
        <p:txBody>
          <a:bodyPr/>
          <a:lstStyle/>
          <a:p>
            <a:pPr eaLnBrk="1" hangingPunct="1"/>
            <a:r>
              <a:rPr lang="en-GB" altLang="en-US" dirty="0" smtClean="0">
                <a:latin typeface="Times New Roman" panose="02020603050405020304" pitchFamily="18" charset="0"/>
                <a:cs typeface="Times New Roman" panose="02020603050405020304" pitchFamily="18" charset="0"/>
              </a:rPr>
              <a:t>Make the area safe and clear.</a:t>
            </a:r>
          </a:p>
          <a:p>
            <a:pPr eaLnBrk="1" hangingPunct="1"/>
            <a:r>
              <a:rPr lang="en-GB" altLang="en-US" dirty="0" smtClean="0">
                <a:latin typeface="Times New Roman" panose="02020603050405020304" pitchFamily="18" charset="0"/>
                <a:cs typeface="Times New Roman" panose="02020603050405020304" pitchFamily="18" charset="0"/>
              </a:rPr>
              <a:t>DO NOT restrain casualty.</a:t>
            </a:r>
          </a:p>
          <a:p>
            <a:pPr eaLnBrk="1" hangingPunct="1"/>
            <a:r>
              <a:rPr lang="en-GB" altLang="en-US" dirty="0" smtClean="0">
                <a:latin typeface="Times New Roman" panose="02020603050405020304" pitchFamily="18" charset="0"/>
                <a:cs typeface="Times New Roman" panose="02020603050405020304" pitchFamily="18" charset="0"/>
              </a:rPr>
              <a:t>Place padding under the head to protect it.</a:t>
            </a:r>
          </a:p>
          <a:p>
            <a:pPr eaLnBrk="1" hangingPunct="1"/>
            <a:r>
              <a:rPr lang="en-GB" altLang="en-US" dirty="0" smtClean="0">
                <a:latin typeface="Times New Roman" panose="02020603050405020304" pitchFamily="18" charset="0"/>
                <a:cs typeface="Times New Roman" panose="02020603050405020304" pitchFamily="18" charset="0"/>
              </a:rPr>
              <a:t>Loosen tight clothing.</a:t>
            </a:r>
          </a:p>
          <a:p>
            <a:pPr eaLnBrk="1" hangingPunct="1"/>
            <a:r>
              <a:rPr lang="en-GB" altLang="en-US" dirty="0" smtClean="0">
                <a:latin typeface="Times New Roman" panose="02020603050405020304" pitchFamily="18" charset="0"/>
                <a:cs typeface="Times New Roman" panose="02020603050405020304" pitchFamily="18" charset="0"/>
              </a:rPr>
              <a:t>Record duration of seizure.</a:t>
            </a:r>
          </a:p>
          <a:p>
            <a:pPr eaLnBrk="1" hangingPunct="1"/>
            <a:r>
              <a:rPr lang="en-GB" altLang="en-US" dirty="0" smtClean="0">
                <a:latin typeface="Times New Roman" panose="02020603050405020304" pitchFamily="18" charset="0"/>
                <a:cs typeface="Times New Roman" panose="02020603050405020304" pitchFamily="18" charset="0"/>
              </a:rPr>
              <a:t>Dial 999 if seizure lasts more than 5 minutes.</a:t>
            </a:r>
          </a:p>
        </p:txBody>
      </p:sp>
    </p:spTree>
    <p:extLst>
      <p:ext uri="{BB962C8B-B14F-4D97-AF65-F5344CB8AC3E}">
        <p14:creationId xmlns:p14="http://schemas.microsoft.com/office/powerpoint/2010/main" val="41819307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4738"/>
                                        </p:tgtEl>
                                        <p:attrNameLst>
                                          <p:attrName>style.visibility</p:attrName>
                                        </p:attrNameLst>
                                      </p:cBhvr>
                                      <p:to>
                                        <p:strVal val="visible"/>
                                      </p:to>
                                    </p:set>
                                    <p:animEffect transition="in" filter="blinds(horizontal)">
                                      <p:cBhvr>
                                        <p:cTn id="7" dur="500"/>
                                        <p:tgtEl>
                                          <p:spTgt spid="2447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44739">
                                            <p:txEl>
                                              <p:pRg st="0" end="0"/>
                                            </p:txEl>
                                          </p:spTgt>
                                        </p:tgtEl>
                                        <p:attrNameLst>
                                          <p:attrName>style.visibility</p:attrName>
                                        </p:attrNameLst>
                                      </p:cBhvr>
                                      <p:to>
                                        <p:strVal val="visible"/>
                                      </p:to>
                                    </p:set>
                                    <p:animEffect transition="in" filter="blinds(horizontal)">
                                      <p:cBhvr>
                                        <p:cTn id="12" dur="500"/>
                                        <p:tgtEl>
                                          <p:spTgt spid="24473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44739">
                                            <p:txEl>
                                              <p:pRg st="1" end="1"/>
                                            </p:txEl>
                                          </p:spTgt>
                                        </p:tgtEl>
                                        <p:attrNameLst>
                                          <p:attrName>style.visibility</p:attrName>
                                        </p:attrNameLst>
                                      </p:cBhvr>
                                      <p:to>
                                        <p:strVal val="visible"/>
                                      </p:to>
                                    </p:set>
                                    <p:animEffect transition="in" filter="blinds(horizontal)">
                                      <p:cBhvr>
                                        <p:cTn id="17" dur="500"/>
                                        <p:tgtEl>
                                          <p:spTgt spid="244739">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44739">
                                            <p:txEl>
                                              <p:pRg st="2" end="2"/>
                                            </p:txEl>
                                          </p:spTgt>
                                        </p:tgtEl>
                                        <p:attrNameLst>
                                          <p:attrName>style.visibility</p:attrName>
                                        </p:attrNameLst>
                                      </p:cBhvr>
                                      <p:to>
                                        <p:strVal val="visible"/>
                                      </p:to>
                                    </p:set>
                                    <p:animEffect transition="in" filter="blinds(horizontal)">
                                      <p:cBhvr>
                                        <p:cTn id="22" dur="500"/>
                                        <p:tgtEl>
                                          <p:spTgt spid="244739">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44739">
                                            <p:txEl>
                                              <p:pRg st="3" end="3"/>
                                            </p:txEl>
                                          </p:spTgt>
                                        </p:tgtEl>
                                        <p:attrNameLst>
                                          <p:attrName>style.visibility</p:attrName>
                                        </p:attrNameLst>
                                      </p:cBhvr>
                                      <p:to>
                                        <p:strVal val="visible"/>
                                      </p:to>
                                    </p:set>
                                    <p:animEffect transition="in" filter="blinds(horizontal)">
                                      <p:cBhvr>
                                        <p:cTn id="27" dur="500"/>
                                        <p:tgtEl>
                                          <p:spTgt spid="244739">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44739">
                                            <p:txEl>
                                              <p:pRg st="4" end="4"/>
                                            </p:txEl>
                                          </p:spTgt>
                                        </p:tgtEl>
                                        <p:attrNameLst>
                                          <p:attrName>style.visibility</p:attrName>
                                        </p:attrNameLst>
                                      </p:cBhvr>
                                      <p:to>
                                        <p:strVal val="visible"/>
                                      </p:to>
                                    </p:set>
                                    <p:animEffect transition="in" filter="blinds(horizontal)">
                                      <p:cBhvr>
                                        <p:cTn id="32" dur="500"/>
                                        <p:tgtEl>
                                          <p:spTgt spid="244739">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44739">
                                            <p:txEl>
                                              <p:pRg st="5" end="5"/>
                                            </p:txEl>
                                          </p:spTgt>
                                        </p:tgtEl>
                                        <p:attrNameLst>
                                          <p:attrName>style.visibility</p:attrName>
                                        </p:attrNameLst>
                                      </p:cBhvr>
                                      <p:to>
                                        <p:strVal val="visible"/>
                                      </p:to>
                                    </p:set>
                                    <p:animEffect transition="in" filter="blinds(horizontal)">
                                      <p:cBhvr>
                                        <p:cTn id="37" dur="500"/>
                                        <p:tgtEl>
                                          <p:spTgt spid="2447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473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0" y="274638"/>
            <a:ext cx="8229600" cy="1143000"/>
          </a:xfrm>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Vertebral column</a:t>
            </a:r>
          </a:p>
        </p:txBody>
      </p:sp>
      <p:sp>
        <p:nvSpPr>
          <p:cNvPr id="31747" name="Rectangle 3"/>
          <p:cNvSpPr>
            <a:spLocks noGrp="1" noChangeArrowheads="1"/>
          </p:cNvSpPr>
          <p:nvPr>
            <p:ph type="body" idx="4294967295"/>
          </p:nvPr>
        </p:nvSpPr>
        <p:spPr>
          <a:xfrm>
            <a:off x="0" y="1600200"/>
            <a:ext cx="8229600" cy="4525963"/>
          </a:xfrm>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A flexible structure formed by a number of bones called vertebrae</a:t>
            </a:r>
          </a:p>
          <a:p>
            <a:pPr eaLnBrk="1" hangingPunct="1">
              <a:defRPr/>
            </a:pPr>
            <a:r>
              <a:rPr lang="en-GB" altLang="en-US" dirty="0" smtClean="0">
                <a:latin typeface="Times New Roman" panose="02020603050405020304" pitchFamily="18" charset="0"/>
                <a:cs typeface="Times New Roman" panose="02020603050405020304" pitchFamily="18" charset="0"/>
              </a:rPr>
              <a:t>There are 33 vertebral bones.</a:t>
            </a:r>
          </a:p>
          <a:p>
            <a:pPr eaLnBrk="1" hangingPunct="1">
              <a:defRPr/>
            </a:pPr>
            <a:r>
              <a:rPr lang="en-GB" altLang="en-US" dirty="0" smtClean="0">
                <a:latin typeface="Times New Roman" panose="02020603050405020304" pitchFamily="18" charset="0"/>
                <a:cs typeface="Times New Roman" panose="02020603050405020304" pitchFamily="18" charset="0"/>
              </a:rPr>
              <a:t>24 of these are separate.</a:t>
            </a:r>
          </a:p>
          <a:p>
            <a:pPr eaLnBrk="1" hangingPunct="1">
              <a:defRPr/>
            </a:pPr>
            <a:r>
              <a:rPr lang="en-GB" altLang="en-US" dirty="0" smtClean="0">
                <a:latin typeface="Times New Roman" panose="02020603050405020304" pitchFamily="18" charset="0"/>
                <a:cs typeface="Times New Roman" panose="02020603050405020304" pitchFamily="18" charset="0"/>
              </a:rPr>
              <a:t>The remaining 9 are fused to form two bones.</a:t>
            </a:r>
          </a:p>
        </p:txBody>
      </p:sp>
    </p:spTree>
    <p:extLst>
      <p:ext uri="{BB962C8B-B14F-4D97-AF65-F5344CB8AC3E}">
        <p14:creationId xmlns:p14="http://schemas.microsoft.com/office/powerpoint/2010/main" val="22160153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blinds(horizontal)">
                                      <p:cBhvr>
                                        <p:cTn id="7" dur="500"/>
                                        <p:tgtEl>
                                          <p:spTgt spid="3174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1747">
                                            <p:txEl>
                                              <p:pRg st="0" end="0"/>
                                            </p:txEl>
                                          </p:spTgt>
                                        </p:tgtEl>
                                        <p:attrNameLst>
                                          <p:attrName>style.visibility</p:attrName>
                                        </p:attrNameLst>
                                      </p:cBhvr>
                                      <p:to>
                                        <p:strVal val="visible"/>
                                      </p:to>
                                    </p:set>
                                    <p:animEffect transition="in" filter="blinds(horizontal)">
                                      <p:cBhvr>
                                        <p:cTn id="12" dur="500"/>
                                        <p:tgtEl>
                                          <p:spTgt spid="31747">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1747">
                                            <p:txEl>
                                              <p:pRg st="1" end="1"/>
                                            </p:txEl>
                                          </p:spTgt>
                                        </p:tgtEl>
                                        <p:attrNameLst>
                                          <p:attrName>style.visibility</p:attrName>
                                        </p:attrNameLst>
                                      </p:cBhvr>
                                      <p:to>
                                        <p:strVal val="visible"/>
                                      </p:to>
                                    </p:set>
                                    <p:animEffect transition="in" filter="blinds(horizontal)">
                                      <p:cBhvr>
                                        <p:cTn id="15" dur="500"/>
                                        <p:tgtEl>
                                          <p:spTgt spid="31747">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1747">
                                            <p:txEl>
                                              <p:pRg st="2" end="2"/>
                                            </p:txEl>
                                          </p:spTgt>
                                        </p:tgtEl>
                                        <p:attrNameLst>
                                          <p:attrName>style.visibility</p:attrName>
                                        </p:attrNameLst>
                                      </p:cBhvr>
                                      <p:to>
                                        <p:strVal val="visible"/>
                                      </p:to>
                                    </p:set>
                                    <p:animEffect transition="in" filter="blinds(horizontal)">
                                      <p:cBhvr>
                                        <p:cTn id="18" dur="500"/>
                                        <p:tgtEl>
                                          <p:spTgt spid="31747">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1747">
                                            <p:txEl>
                                              <p:pRg st="3" end="3"/>
                                            </p:txEl>
                                          </p:spTgt>
                                        </p:tgtEl>
                                        <p:attrNameLst>
                                          <p:attrName>style.visibility</p:attrName>
                                        </p:attrNameLst>
                                      </p:cBhvr>
                                      <p:to>
                                        <p:strVal val="visible"/>
                                      </p:to>
                                    </p:set>
                                    <p:animEffect transition="in" filter="blinds(horizontal)">
                                      <p:cBhvr>
                                        <p:cTn id="21" dur="500"/>
                                        <p:tgtEl>
                                          <p:spTgt spid="317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0" y="0"/>
            <a:ext cx="8964613" cy="1700213"/>
          </a:xfrm>
        </p:spPr>
        <p:txBody>
          <a:bodyPr/>
          <a:lstStyle/>
          <a:p>
            <a:pPr eaLnBrk="1" hangingPunct="1">
              <a:defRPr/>
            </a:pPr>
            <a:r>
              <a:rPr lang="en-GB" altLang="en-US" sz="4000" dirty="0" smtClean="0">
                <a:latin typeface="Times New Roman" panose="02020603050405020304" pitchFamily="18" charset="0"/>
                <a:cs typeface="Times New Roman" panose="02020603050405020304" pitchFamily="18" charset="0"/>
              </a:rPr>
              <a:t>The vertebrae are grouped and named according to the region they occupy:</a:t>
            </a:r>
          </a:p>
        </p:txBody>
      </p:sp>
      <p:sp>
        <p:nvSpPr>
          <p:cNvPr id="33795" name="Rectangle 3"/>
          <p:cNvSpPr>
            <a:spLocks noGrp="1" noChangeArrowheads="1"/>
          </p:cNvSpPr>
          <p:nvPr>
            <p:ph type="body" idx="4294967295"/>
          </p:nvPr>
        </p:nvSpPr>
        <p:spPr>
          <a:xfrm>
            <a:off x="914400" y="1989138"/>
            <a:ext cx="8229600" cy="4381500"/>
          </a:xfrm>
        </p:spPr>
        <p:txBody>
          <a:bodyPr/>
          <a:lstStyle/>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7 cervical vertebrae.</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12 thoracic vertebrae.</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5 lumber vertebrae.</a:t>
            </a:r>
          </a:p>
          <a:p>
            <a:pPr eaLnBrk="1" hangingPunct="1">
              <a:lnSpc>
                <a:spcPct val="90000"/>
              </a:lnSpc>
              <a:buFontTx/>
              <a:buNone/>
              <a:defRPr/>
            </a:pPr>
            <a:r>
              <a:rPr lang="en-GB" altLang="en-US" dirty="0" smtClean="0">
                <a:latin typeface="Times New Roman" panose="02020603050405020304" pitchFamily="18" charset="0"/>
                <a:cs typeface="Times New Roman" panose="02020603050405020304" pitchFamily="18" charset="0"/>
              </a:rPr>
              <a:t>*The above are movable vertebrae.</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5 sacral vertebrae form the sacrum.</a:t>
            </a:r>
          </a:p>
          <a:p>
            <a:pPr eaLnBrk="1" hangingPunct="1">
              <a:lnSpc>
                <a:spcPct val="90000"/>
              </a:lnSpc>
              <a:defRPr/>
            </a:pPr>
            <a:r>
              <a:rPr lang="en-GB" altLang="en-US" dirty="0" smtClean="0">
                <a:latin typeface="Times New Roman" panose="02020603050405020304" pitchFamily="18" charset="0"/>
                <a:cs typeface="Times New Roman" panose="02020603050405020304" pitchFamily="18" charset="0"/>
              </a:rPr>
              <a:t>4 coccygeal vertebrae form the coccyx or tail bone.</a:t>
            </a:r>
          </a:p>
          <a:p>
            <a:pPr eaLnBrk="1" hangingPunct="1">
              <a:lnSpc>
                <a:spcPct val="90000"/>
              </a:lnSpc>
              <a:buFontTx/>
              <a:buNone/>
              <a:defRPr/>
            </a:pPr>
            <a:r>
              <a:rPr lang="en-GB" altLang="en-US" dirty="0" smtClean="0">
                <a:latin typeface="Times New Roman" panose="02020603050405020304" pitchFamily="18" charset="0"/>
                <a:cs typeface="Times New Roman" panose="02020603050405020304" pitchFamily="18" charset="0"/>
              </a:rPr>
              <a:t>* The above are fixed vertebrae.</a:t>
            </a:r>
          </a:p>
        </p:txBody>
      </p:sp>
    </p:spTree>
    <p:extLst>
      <p:ext uri="{BB962C8B-B14F-4D97-AF65-F5344CB8AC3E}">
        <p14:creationId xmlns:p14="http://schemas.microsoft.com/office/powerpoint/2010/main" val="395334619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blinds(horizontal)">
                                      <p:cBhvr>
                                        <p:cTn id="7" dur="500"/>
                                        <p:tgtEl>
                                          <p:spTgt spid="3379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3795">
                                            <p:txEl>
                                              <p:pRg st="0" end="0"/>
                                            </p:txEl>
                                          </p:spTgt>
                                        </p:tgtEl>
                                        <p:attrNameLst>
                                          <p:attrName>style.visibility</p:attrName>
                                        </p:attrNameLst>
                                      </p:cBhvr>
                                      <p:to>
                                        <p:strVal val="visible"/>
                                      </p:to>
                                    </p:set>
                                    <p:animEffect transition="in" filter="blinds(horizontal)">
                                      <p:cBhvr>
                                        <p:cTn id="12" dur="500"/>
                                        <p:tgtEl>
                                          <p:spTgt spid="3379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33795">
                                            <p:txEl>
                                              <p:pRg st="1" end="1"/>
                                            </p:txEl>
                                          </p:spTgt>
                                        </p:tgtEl>
                                        <p:attrNameLst>
                                          <p:attrName>style.visibility</p:attrName>
                                        </p:attrNameLst>
                                      </p:cBhvr>
                                      <p:to>
                                        <p:strVal val="visible"/>
                                      </p:to>
                                    </p:set>
                                    <p:animEffect transition="in" filter="blinds(horizontal)">
                                      <p:cBhvr>
                                        <p:cTn id="17" dur="500"/>
                                        <p:tgtEl>
                                          <p:spTgt spid="3379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33795">
                                            <p:txEl>
                                              <p:pRg st="2" end="2"/>
                                            </p:txEl>
                                          </p:spTgt>
                                        </p:tgtEl>
                                        <p:attrNameLst>
                                          <p:attrName>style.visibility</p:attrName>
                                        </p:attrNameLst>
                                      </p:cBhvr>
                                      <p:to>
                                        <p:strVal val="visible"/>
                                      </p:to>
                                    </p:set>
                                    <p:animEffect transition="in" filter="blinds(horizontal)">
                                      <p:cBhvr>
                                        <p:cTn id="22" dur="500"/>
                                        <p:tgtEl>
                                          <p:spTgt spid="3379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33795">
                                            <p:txEl>
                                              <p:pRg st="3" end="3"/>
                                            </p:txEl>
                                          </p:spTgt>
                                        </p:tgtEl>
                                        <p:attrNameLst>
                                          <p:attrName>style.visibility</p:attrName>
                                        </p:attrNameLst>
                                      </p:cBhvr>
                                      <p:to>
                                        <p:strVal val="visible"/>
                                      </p:to>
                                    </p:set>
                                    <p:animEffect transition="in" filter="blinds(horizontal)">
                                      <p:cBhvr>
                                        <p:cTn id="27" dur="500"/>
                                        <p:tgtEl>
                                          <p:spTgt spid="33795">
                                            <p:txEl>
                                              <p:pRg st="3" end="3"/>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3795">
                                            <p:txEl>
                                              <p:pRg st="4" end="4"/>
                                            </p:txEl>
                                          </p:spTgt>
                                        </p:tgtEl>
                                        <p:attrNameLst>
                                          <p:attrName>style.visibility</p:attrName>
                                        </p:attrNameLst>
                                      </p:cBhvr>
                                      <p:to>
                                        <p:strVal val="visible"/>
                                      </p:to>
                                    </p:set>
                                    <p:animEffect transition="in" filter="blinds(horizontal)">
                                      <p:cBhvr>
                                        <p:cTn id="30" dur="500"/>
                                        <p:tgtEl>
                                          <p:spTgt spid="33795">
                                            <p:txEl>
                                              <p:pRg st="4" end="4"/>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3" presetClass="entr" presetSubtype="10" fill="hold" nodeType="clickEffect">
                                  <p:stCondLst>
                                    <p:cond delay="0"/>
                                  </p:stCondLst>
                                  <p:childTnLst>
                                    <p:set>
                                      <p:cBhvr>
                                        <p:cTn id="34" dur="1" fill="hold">
                                          <p:stCondLst>
                                            <p:cond delay="0"/>
                                          </p:stCondLst>
                                        </p:cTn>
                                        <p:tgtEl>
                                          <p:spTgt spid="33795">
                                            <p:txEl>
                                              <p:pRg st="5" end="5"/>
                                            </p:txEl>
                                          </p:spTgt>
                                        </p:tgtEl>
                                        <p:attrNameLst>
                                          <p:attrName>style.visibility</p:attrName>
                                        </p:attrNameLst>
                                      </p:cBhvr>
                                      <p:to>
                                        <p:strVal val="visible"/>
                                      </p:to>
                                    </p:set>
                                    <p:animEffect transition="in" filter="blinds(horizontal)">
                                      <p:cBhvr>
                                        <p:cTn id="35" dur="500"/>
                                        <p:tgtEl>
                                          <p:spTgt spid="33795">
                                            <p:txEl>
                                              <p:pRg st="5" end="5"/>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3" presetClass="entr" presetSubtype="10" fill="hold" nodeType="clickEffect">
                                  <p:stCondLst>
                                    <p:cond delay="0"/>
                                  </p:stCondLst>
                                  <p:childTnLst>
                                    <p:set>
                                      <p:cBhvr>
                                        <p:cTn id="39" dur="1" fill="hold">
                                          <p:stCondLst>
                                            <p:cond delay="0"/>
                                          </p:stCondLst>
                                        </p:cTn>
                                        <p:tgtEl>
                                          <p:spTgt spid="33795">
                                            <p:txEl>
                                              <p:pRg st="6" end="6"/>
                                            </p:txEl>
                                          </p:spTgt>
                                        </p:tgtEl>
                                        <p:attrNameLst>
                                          <p:attrName>style.visibility</p:attrName>
                                        </p:attrNameLst>
                                      </p:cBhvr>
                                      <p:to>
                                        <p:strVal val="visible"/>
                                      </p:to>
                                    </p:set>
                                    <p:animEffect transition="in" filter="blinds(horizontal)">
                                      <p:cBhvr>
                                        <p:cTn id="40" dur="500"/>
                                        <p:tgtEl>
                                          <p:spTgt spid="337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a:xfrm>
            <a:off x="0" y="274638"/>
            <a:ext cx="8229600" cy="1143000"/>
          </a:xfrm>
        </p:spPr>
        <p:txBody>
          <a:bodyPr/>
          <a:lstStyle/>
          <a:p>
            <a:pPr eaLnBrk="1" hangingPunct="1">
              <a:defRPr/>
            </a:pPr>
            <a:r>
              <a:rPr lang="en-GB" altLang="en-US" sz="4000" dirty="0" smtClean="0">
                <a:latin typeface="Times New Roman" panose="02020603050405020304" pitchFamily="18" charset="0"/>
                <a:cs typeface="Times New Roman" panose="02020603050405020304" pitchFamily="18" charset="0"/>
              </a:rPr>
              <a:t>Functions of the vertebral column:</a:t>
            </a:r>
          </a:p>
        </p:txBody>
      </p:sp>
      <p:sp>
        <p:nvSpPr>
          <p:cNvPr id="37891" name="Rectangle 3"/>
          <p:cNvSpPr>
            <a:spLocks noGrp="1" noChangeArrowheads="1"/>
          </p:cNvSpPr>
          <p:nvPr>
            <p:ph type="body" idx="4294967295"/>
          </p:nvPr>
        </p:nvSpPr>
        <p:spPr>
          <a:xfrm>
            <a:off x="0" y="1600200"/>
            <a:ext cx="8229600" cy="4525963"/>
          </a:xfrm>
        </p:spPr>
        <p:txBody>
          <a:bodyPr/>
          <a:lstStyle/>
          <a:p>
            <a:pPr eaLnBrk="1" hangingPunct="1">
              <a:lnSpc>
                <a:spcPct val="90000"/>
              </a:lnSpc>
              <a:defRPr/>
            </a:pPr>
            <a:r>
              <a:rPr lang="en-GB" altLang="en-US" b="1" i="1" dirty="0" smtClean="0">
                <a:latin typeface="Times New Roman" panose="02020603050405020304" pitchFamily="18" charset="0"/>
                <a:cs typeface="Times New Roman" panose="02020603050405020304" pitchFamily="18" charset="0"/>
              </a:rPr>
              <a:t>Support</a:t>
            </a:r>
          </a:p>
          <a:p>
            <a:pPr eaLnBrk="1" hangingPunct="1">
              <a:lnSpc>
                <a:spcPct val="90000"/>
              </a:lnSpc>
              <a:buFontTx/>
              <a:buNone/>
              <a:defRPr/>
            </a:pPr>
            <a:endParaRPr lang="en-GB" altLang="en-US" b="1" dirty="0" smtClean="0">
              <a:latin typeface="Times New Roman" panose="02020603050405020304" pitchFamily="18" charset="0"/>
              <a:cs typeface="Times New Roman" panose="02020603050405020304" pitchFamily="18" charset="0"/>
            </a:endParaRPr>
          </a:p>
          <a:p>
            <a:pPr eaLnBrk="1" hangingPunct="1">
              <a:lnSpc>
                <a:spcPct val="90000"/>
              </a:lnSpc>
              <a:defRPr/>
            </a:pPr>
            <a:r>
              <a:rPr lang="en-GB" altLang="en-US" b="1" i="1" dirty="0" smtClean="0">
                <a:latin typeface="Times New Roman" panose="02020603050405020304" pitchFamily="18" charset="0"/>
                <a:cs typeface="Times New Roman" panose="02020603050405020304" pitchFamily="18" charset="0"/>
              </a:rPr>
              <a:t>Absorb shock</a:t>
            </a:r>
          </a:p>
          <a:p>
            <a:pPr eaLnBrk="1" hangingPunct="1">
              <a:lnSpc>
                <a:spcPct val="90000"/>
              </a:lnSpc>
              <a:buFontTx/>
              <a:buNone/>
              <a:defRPr/>
            </a:pPr>
            <a:endParaRPr lang="en-GB" altLang="en-US" dirty="0" smtClean="0">
              <a:latin typeface="Times New Roman" panose="02020603050405020304" pitchFamily="18" charset="0"/>
              <a:cs typeface="Times New Roman" panose="02020603050405020304" pitchFamily="18" charset="0"/>
            </a:endParaRPr>
          </a:p>
          <a:p>
            <a:pPr eaLnBrk="1" hangingPunct="1">
              <a:lnSpc>
                <a:spcPct val="90000"/>
              </a:lnSpc>
              <a:defRPr/>
            </a:pPr>
            <a:r>
              <a:rPr lang="en-GB" altLang="en-US" b="1" i="1" dirty="0" smtClean="0">
                <a:latin typeface="Times New Roman" panose="02020603050405020304" pitchFamily="18" charset="0"/>
                <a:cs typeface="Times New Roman" panose="02020603050405020304" pitchFamily="18" charset="0"/>
              </a:rPr>
              <a:t>Protect</a:t>
            </a:r>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86084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blinds(horizontal)">
                                      <p:cBhvr>
                                        <p:cTn id="7" dur="500"/>
                                        <p:tgtEl>
                                          <p:spTgt spid="378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7891">
                                            <p:txEl>
                                              <p:pRg st="0" end="0"/>
                                            </p:txEl>
                                          </p:spTgt>
                                        </p:tgtEl>
                                        <p:attrNameLst>
                                          <p:attrName>style.visibility</p:attrName>
                                        </p:attrNameLst>
                                      </p:cBhvr>
                                      <p:to>
                                        <p:strVal val="visible"/>
                                      </p:to>
                                    </p:set>
                                    <p:animEffect transition="in" filter="blinds(horizontal)">
                                      <p:cBhvr>
                                        <p:cTn id="12" dur="500"/>
                                        <p:tgtEl>
                                          <p:spTgt spid="37891">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animEffect transition="in" filter="blinds(horizontal)">
                                      <p:cBhvr>
                                        <p:cTn id="15" dur="500"/>
                                        <p:tgtEl>
                                          <p:spTgt spid="37891">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7891">
                                            <p:txEl>
                                              <p:pRg st="4" end="4"/>
                                            </p:txEl>
                                          </p:spTgt>
                                        </p:tgtEl>
                                        <p:attrNameLst>
                                          <p:attrName>style.visibility</p:attrName>
                                        </p:attrNameLst>
                                      </p:cBhvr>
                                      <p:to>
                                        <p:strVal val="visible"/>
                                      </p:to>
                                    </p:set>
                                    <p:animEffect transition="in" filter="blinds(horizontal)">
                                      <p:cBhvr>
                                        <p:cTn id="18" dur="500"/>
                                        <p:tgtEl>
                                          <p:spTgt spid="378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idx="4294967295"/>
          </p:nvPr>
        </p:nvSpPr>
        <p:spPr>
          <a:xfrm>
            <a:off x="0" y="274638"/>
            <a:ext cx="8229600" cy="1143000"/>
          </a:xfrm>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The Spinal Cord</a:t>
            </a:r>
          </a:p>
        </p:txBody>
      </p:sp>
      <p:sp>
        <p:nvSpPr>
          <p:cNvPr id="39939" name="Rectangle 3"/>
          <p:cNvSpPr>
            <a:spLocks noGrp="1" noChangeArrowheads="1"/>
          </p:cNvSpPr>
          <p:nvPr>
            <p:ph type="body" idx="4294967295"/>
          </p:nvPr>
        </p:nvSpPr>
        <p:spPr>
          <a:xfrm>
            <a:off x="0" y="1600200"/>
            <a:ext cx="8229600" cy="4525963"/>
          </a:xfrm>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Begins at the base of the skull (medulla oblongata).</a:t>
            </a:r>
          </a:p>
          <a:p>
            <a:pPr eaLnBrk="1" hangingPunct="1">
              <a:buFontTx/>
              <a:buNone/>
              <a:defRPr/>
            </a:pPr>
            <a:endParaRPr lang="en-GB" altLang="en-US" dirty="0" smtClean="0">
              <a:latin typeface="Times New Roman" panose="02020603050405020304" pitchFamily="18" charset="0"/>
              <a:cs typeface="Times New Roman" panose="02020603050405020304" pitchFamily="18" charset="0"/>
            </a:endParaRPr>
          </a:p>
          <a:p>
            <a:pPr eaLnBrk="1" hangingPunct="1">
              <a:defRPr/>
            </a:pPr>
            <a:r>
              <a:rPr lang="en-GB" altLang="en-US" dirty="0" smtClean="0">
                <a:latin typeface="Times New Roman" panose="02020603050405020304" pitchFamily="18" charset="0"/>
                <a:cs typeface="Times New Roman" panose="02020603050405020304" pitchFamily="18" charset="0"/>
              </a:rPr>
              <a:t>Ends between the first and second lumber vertebrae.</a:t>
            </a:r>
          </a:p>
        </p:txBody>
      </p:sp>
    </p:spTree>
    <p:extLst>
      <p:ext uri="{BB962C8B-B14F-4D97-AF65-F5344CB8AC3E}">
        <p14:creationId xmlns:p14="http://schemas.microsoft.com/office/powerpoint/2010/main" val="116946694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blinds(horizontal)">
                                      <p:cBhvr>
                                        <p:cTn id="7" dur="500"/>
                                        <p:tgtEl>
                                          <p:spTgt spid="399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9939">
                                            <p:txEl>
                                              <p:pRg st="0" end="0"/>
                                            </p:txEl>
                                          </p:spTgt>
                                        </p:tgtEl>
                                        <p:attrNameLst>
                                          <p:attrName>style.visibility</p:attrName>
                                        </p:attrNameLst>
                                      </p:cBhvr>
                                      <p:to>
                                        <p:strVal val="visible"/>
                                      </p:to>
                                    </p:set>
                                    <p:animEffect transition="in" filter="blinds(horizontal)">
                                      <p:cBhvr>
                                        <p:cTn id="12" dur="500"/>
                                        <p:tgtEl>
                                          <p:spTgt spid="3993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animEffect transition="in" filter="blinds(horizontal)">
                                      <p:cBhvr>
                                        <p:cTn id="15" dur="500"/>
                                        <p:tgtEl>
                                          <p:spTgt spid="399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idx="4294967295"/>
          </p:nvPr>
        </p:nvSpPr>
        <p:spPr>
          <a:xfrm>
            <a:off x="0" y="274638"/>
            <a:ext cx="8229600" cy="1143000"/>
          </a:xfrm>
        </p:spPr>
        <p:txBody>
          <a:bodyPr>
            <a:normAutofit fontScale="90000"/>
          </a:bodyPr>
          <a:lstStyle/>
          <a:p>
            <a:pPr eaLnBrk="1" hangingPunct="1">
              <a:defRPr/>
            </a:pPr>
            <a:r>
              <a:rPr lang="en-GB" altLang="en-US" sz="4000" dirty="0" smtClean="0">
                <a:latin typeface="Times New Roman" panose="02020603050405020304" pitchFamily="18" charset="0"/>
                <a:cs typeface="Times New Roman" panose="02020603050405020304" pitchFamily="18" charset="0"/>
              </a:rPr>
              <a:t>Causes of spinal injuries in a sporting context</a:t>
            </a:r>
          </a:p>
        </p:txBody>
      </p:sp>
      <p:sp>
        <p:nvSpPr>
          <p:cNvPr id="41987" name="Rectangle 3"/>
          <p:cNvSpPr>
            <a:spLocks noGrp="1" noChangeArrowheads="1"/>
          </p:cNvSpPr>
          <p:nvPr>
            <p:ph type="body" idx="4294967295"/>
          </p:nvPr>
        </p:nvSpPr>
        <p:spPr>
          <a:xfrm>
            <a:off x="0" y="1600200"/>
            <a:ext cx="8229600" cy="4525963"/>
          </a:xfrm>
        </p:spPr>
        <p:txBody>
          <a:bodyPr/>
          <a:lstStyle/>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Diving head first into shallow water.</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Gymnastics – falling or landing awkwardly on your head, back or feet from a height.</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Horse </a:t>
            </a:r>
            <a:r>
              <a:rPr lang="en-GB" altLang="en-US" sz="2400" dirty="0" err="1" smtClean="0">
                <a:latin typeface="Times New Roman" panose="02020603050405020304" pitchFamily="18" charset="0"/>
                <a:cs typeface="Times New Roman" panose="02020603050405020304" pitchFamily="18" charset="0"/>
              </a:rPr>
              <a:t>riding?racing</a:t>
            </a:r>
            <a:endParaRPr lang="en-GB" altLang="en-US" sz="2400" dirty="0" smtClean="0">
              <a:latin typeface="Times New Roman" panose="02020603050405020304" pitchFamily="18" charset="0"/>
              <a:cs typeface="Times New Roman" panose="02020603050405020304" pitchFamily="18" charset="0"/>
            </a:endParaRP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Rugby scrum injuries.</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Mountain biking.</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American football.</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Ski-</a:t>
            </a:r>
            <a:r>
              <a:rPr lang="en-GB" altLang="en-US" sz="2400" dirty="0" err="1" smtClean="0">
                <a:latin typeface="Times New Roman" panose="02020603050405020304" pitchFamily="18" charset="0"/>
                <a:cs typeface="Times New Roman" panose="02020603050405020304" pitchFamily="18" charset="0"/>
              </a:rPr>
              <a:t>ing</a:t>
            </a:r>
            <a:r>
              <a:rPr lang="en-GB" altLang="en-US" sz="2400" dirty="0" smtClean="0">
                <a:latin typeface="Times New Roman" panose="02020603050405020304" pitchFamily="18" charset="0"/>
                <a:cs typeface="Times New Roman" panose="02020603050405020304" pitchFamily="18" charset="0"/>
              </a:rPr>
              <a:t>.</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Jumping into shallow water without flexing the knees on landing.</a:t>
            </a:r>
          </a:p>
          <a:p>
            <a:pPr eaLnBrk="1" hangingPunct="1">
              <a:lnSpc>
                <a:spcPct val="80000"/>
              </a:lnSpc>
              <a:defRPr/>
            </a:pPr>
            <a:r>
              <a:rPr lang="en-GB" altLang="en-US" sz="2400" dirty="0" smtClean="0">
                <a:latin typeface="Times New Roman" panose="02020603050405020304" pitchFamily="18" charset="0"/>
                <a:cs typeface="Times New Roman" panose="02020603050405020304" pitchFamily="18" charset="0"/>
              </a:rPr>
              <a:t>Riding too close together down a flume, impacting each other at the bottom.</a:t>
            </a:r>
          </a:p>
          <a:p>
            <a:pPr eaLnBrk="1" hangingPunct="1">
              <a:lnSpc>
                <a:spcPct val="80000"/>
              </a:lnSpc>
              <a:buFontTx/>
              <a:buNone/>
              <a:defRPr/>
            </a:pPr>
            <a:endParaRPr lang="en-GB" altLang="en-US" sz="2400" dirty="0" smtClean="0"/>
          </a:p>
          <a:p>
            <a:pPr eaLnBrk="1" hangingPunct="1">
              <a:lnSpc>
                <a:spcPct val="80000"/>
              </a:lnSpc>
              <a:defRPr/>
            </a:pPr>
            <a:endParaRPr lang="en-GB" altLang="en-US" sz="2400" dirty="0" smtClean="0"/>
          </a:p>
        </p:txBody>
      </p:sp>
    </p:spTree>
    <p:extLst>
      <p:ext uri="{BB962C8B-B14F-4D97-AF65-F5344CB8AC3E}">
        <p14:creationId xmlns:p14="http://schemas.microsoft.com/office/powerpoint/2010/main" val="10794908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blinds(horizontal)">
                                      <p:cBhvr>
                                        <p:cTn id="7" dur="500"/>
                                        <p:tgtEl>
                                          <p:spTgt spid="4198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41987">
                                            <p:txEl>
                                              <p:pRg st="0" end="0"/>
                                            </p:txEl>
                                          </p:spTgt>
                                        </p:tgtEl>
                                        <p:attrNameLst>
                                          <p:attrName>style.visibility</p:attrName>
                                        </p:attrNameLst>
                                      </p:cBhvr>
                                      <p:to>
                                        <p:strVal val="visible"/>
                                      </p:to>
                                    </p:set>
                                    <p:animEffect transition="in" filter="blinds(horizontal)">
                                      <p:cBhvr>
                                        <p:cTn id="12" dur="500"/>
                                        <p:tgtEl>
                                          <p:spTgt spid="41987">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41987">
                                            <p:txEl>
                                              <p:pRg st="1" end="1"/>
                                            </p:txEl>
                                          </p:spTgt>
                                        </p:tgtEl>
                                        <p:attrNameLst>
                                          <p:attrName>style.visibility</p:attrName>
                                        </p:attrNameLst>
                                      </p:cBhvr>
                                      <p:to>
                                        <p:strVal val="visible"/>
                                      </p:to>
                                    </p:set>
                                    <p:animEffect transition="in" filter="blinds(horizontal)">
                                      <p:cBhvr>
                                        <p:cTn id="15" dur="500"/>
                                        <p:tgtEl>
                                          <p:spTgt spid="41987">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41987">
                                            <p:txEl>
                                              <p:pRg st="2" end="2"/>
                                            </p:txEl>
                                          </p:spTgt>
                                        </p:tgtEl>
                                        <p:attrNameLst>
                                          <p:attrName>style.visibility</p:attrName>
                                        </p:attrNameLst>
                                      </p:cBhvr>
                                      <p:to>
                                        <p:strVal val="visible"/>
                                      </p:to>
                                    </p:set>
                                    <p:animEffect transition="in" filter="blinds(horizontal)">
                                      <p:cBhvr>
                                        <p:cTn id="18" dur="500"/>
                                        <p:tgtEl>
                                          <p:spTgt spid="41987">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41987">
                                            <p:txEl>
                                              <p:pRg st="3" end="3"/>
                                            </p:txEl>
                                          </p:spTgt>
                                        </p:tgtEl>
                                        <p:attrNameLst>
                                          <p:attrName>style.visibility</p:attrName>
                                        </p:attrNameLst>
                                      </p:cBhvr>
                                      <p:to>
                                        <p:strVal val="visible"/>
                                      </p:to>
                                    </p:set>
                                    <p:animEffect transition="in" filter="blinds(horizontal)">
                                      <p:cBhvr>
                                        <p:cTn id="21" dur="500"/>
                                        <p:tgtEl>
                                          <p:spTgt spid="41987">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41987">
                                            <p:txEl>
                                              <p:pRg st="4" end="4"/>
                                            </p:txEl>
                                          </p:spTgt>
                                        </p:tgtEl>
                                        <p:attrNameLst>
                                          <p:attrName>style.visibility</p:attrName>
                                        </p:attrNameLst>
                                      </p:cBhvr>
                                      <p:to>
                                        <p:strVal val="visible"/>
                                      </p:to>
                                    </p:set>
                                    <p:animEffect transition="in" filter="blinds(horizontal)">
                                      <p:cBhvr>
                                        <p:cTn id="24" dur="500"/>
                                        <p:tgtEl>
                                          <p:spTgt spid="41987">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animEffect transition="in" filter="blinds(horizontal)">
                                      <p:cBhvr>
                                        <p:cTn id="27" dur="500"/>
                                        <p:tgtEl>
                                          <p:spTgt spid="41987">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41987">
                                            <p:txEl>
                                              <p:pRg st="6" end="6"/>
                                            </p:txEl>
                                          </p:spTgt>
                                        </p:tgtEl>
                                        <p:attrNameLst>
                                          <p:attrName>style.visibility</p:attrName>
                                        </p:attrNameLst>
                                      </p:cBhvr>
                                      <p:to>
                                        <p:strVal val="visible"/>
                                      </p:to>
                                    </p:set>
                                    <p:animEffect transition="in" filter="blinds(horizontal)">
                                      <p:cBhvr>
                                        <p:cTn id="30" dur="500"/>
                                        <p:tgtEl>
                                          <p:spTgt spid="41987">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41987">
                                            <p:txEl>
                                              <p:pRg st="7" end="7"/>
                                            </p:txEl>
                                          </p:spTgt>
                                        </p:tgtEl>
                                        <p:attrNameLst>
                                          <p:attrName>style.visibility</p:attrName>
                                        </p:attrNameLst>
                                      </p:cBhvr>
                                      <p:to>
                                        <p:strVal val="visible"/>
                                      </p:to>
                                    </p:set>
                                    <p:animEffect transition="in" filter="blinds(horizontal)">
                                      <p:cBhvr>
                                        <p:cTn id="33" dur="500"/>
                                        <p:tgtEl>
                                          <p:spTgt spid="41987">
                                            <p:txEl>
                                              <p:pRg st="7" end="7"/>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41987">
                                            <p:txEl>
                                              <p:pRg st="8" end="8"/>
                                            </p:txEl>
                                          </p:spTgt>
                                        </p:tgtEl>
                                        <p:attrNameLst>
                                          <p:attrName>style.visibility</p:attrName>
                                        </p:attrNameLst>
                                      </p:cBhvr>
                                      <p:to>
                                        <p:strVal val="visible"/>
                                      </p:to>
                                    </p:set>
                                    <p:animEffect transition="in" filter="blinds(horizontal)">
                                      <p:cBhvr>
                                        <p:cTn id="36" dur="500"/>
                                        <p:tgtEl>
                                          <p:spTgt spid="4198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rugby scr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620688"/>
            <a:ext cx="6696744"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827188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rugby concussion george nor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124744"/>
            <a:ext cx="7344816"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542029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boxing punch drun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476672"/>
            <a:ext cx="6408711" cy="5760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294189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gymnastics dang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0"/>
            <a:ext cx="482453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574680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mountain bike dang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476672"/>
            <a:ext cx="6912768" cy="5328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85120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marshall.govoffice.com/vertical/Sites/%7B18FE739B-8922-4C7C-B8C9-F4DC1849D54C%7D/uploads/%7B9293AFB2-1451-4FDA-95AC-7CCE9BA33699%7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13" y="0"/>
            <a:ext cx="101361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913520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blinds(horizontal)">
                                      <p:cBhvr>
                                        <p:cTn id="7" dur="500"/>
                                        <p:tgtEl>
                                          <p:spTgt spid="50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4" descr="http://farm1.static.flickr.com/199/500648503_d9edfb42cc_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0438" y="0"/>
            <a:ext cx="6219825" cy="714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7" name="Picture 2" descr="http://summitpursuits.com/resources/coasteerin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938" y="0"/>
            <a:ext cx="51514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72715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blinds(horizontal)">
                                      <p:cBhvr>
                                        <p:cTn id="7" dur="500"/>
                                        <p:tgtEl>
                                          <p:spTgt spid="5222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52227"/>
                                        </p:tgtEl>
                                        <p:attrNameLst>
                                          <p:attrName>style.visibility</p:attrName>
                                        </p:attrNameLst>
                                      </p:cBhvr>
                                      <p:to>
                                        <p:strVal val="visible"/>
                                      </p:to>
                                    </p:set>
                                    <p:animEffect transition="in" filter="blinds(horizontal)">
                                      <p:cBhvr>
                                        <p:cTn id="12" dur="5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6" name="Picture 6" descr="http://www.americasupportsyou.mil/americasupportsyou/america/newsletter/images/2006-04/ni20060411a3_h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99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65415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linds(horizontal)">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horse jumping accide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692696"/>
            <a:ext cx="7920880" cy="5112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33122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4" descr="http://www.supermantv.net/fanart/reeve_tribute/Christopher_Reev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6525"/>
            <a:ext cx="9401175" cy="704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82161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blinds(horizontal)">
                                      <p:cBhvr>
                                        <p:cTn id="7" dur="500"/>
                                        <p:tgtEl>
                                          <p:spTgt spid="58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1"/>
          <p:cNvSpPr>
            <a:spLocks noChangeArrowheads="1"/>
          </p:cNvSpPr>
          <p:nvPr/>
        </p:nvSpPr>
        <p:spPr bwMode="auto">
          <a:xfrm>
            <a:off x="428625" y="142875"/>
            <a:ext cx="7858125" cy="6062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80000"/>
              <a:buFont typeface="Wingdings" pitchFamily="2" charset="2"/>
              <a:buChar char="n"/>
              <a:defRPr sz="3200">
                <a:solidFill>
                  <a:schemeClr val="tx1"/>
                </a:solidFill>
                <a:latin typeface="Tahoma" charset="0"/>
              </a:defRPr>
            </a:lvl1pPr>
            <a:lvl2pPr marL="742950" indent="-285750" eaLnBrk="0" hangingPunct="0">
              <a:spcBef>
                <a:spcPct val="20000"/>
              </a:spcBef>
              <a:buClr>
                <a:schemeClr val="tx1"/>
              </a:buClr>
              <a:buChar char="–"/>
              <a:defRPr sz="2800">
                <a:solidFill>
                  <a:schemeClr val="tx1"/>
                </a:solidFill>
                <a:latin typeface="Tahoma" charset="0"/>
              </a:defRPr>
            </a:lvl2pPr>
            <a:lvl3pPr marL="1143000" indent="-228600" eaLnBrk="0" hangingPunct="0">
              <a:spcBef>
                <a:spcPct val="20000"/>
              </a:spcBef>
              <a:buClr>
                <a:schemeClr val="hlink"/>
              </a:buClr>
              <a:buFont typeface="Wingdings" pitchFamily="2" charset="2"/>
              <a:buChar char="§"/>
              <a:defRPr sz="2400">
                <a:solidFill>
                  <a:schemeClr val="tx1"/>
                </a:solidFill>
                <a:latin typeface="Tahoma" charset="0"/>
              </a:defRPr>
            </a:lvl3pPr>
            <a:lvl4pPr marL="1600200" indent="-228600" eaLnBrk="0" hangingPunct="0">
              <a:spcBef>
                <a:spcPct val="20000"/>
              </a:spcBef>
              <a:buChar char="–"/>
              <a:defRPr sz="2000">
                <a:solidFill>
                  <a:schemeClr val="tx1"/>
                </a:solidFill>
                <a:latin typeface="Tahoma" charset="0"/>
              </a:defRPr>
            </a:lvl4pPr>
            <a:lvl5pPr marL="2057400" indent="-228600" eaLnBrk="0" hangingPunct="0">
              <a:spcBef>
                <a:spcPct val="20000"/>
              </a:spcBef>
              <a:buClr>
                <a:schemeClr val="hlink"/>
              </a:buClr>
              <a:buFont typeface="Wingdings" pitchFamily="2" charset="2"/>
              <a:buChar char="§"/>
              <a:defRPr sz="2000">
                <a:solidFill>
                  <a:schemeClr val="tx1"/>
                </a:solidFill>
                <a:latin typeface="Tahoma" charset="0"/>
              </a:defRPr>
            </a:lvl5pPr>
            <a:lvl6pPr marL="2514600" indent="-228600" eaLnBrk="0" fontAlgn="base" hangingPunct="0">
              <a:spcBef>
                <a:spcPct val="20000"/>
              </a:spcBef>
              <a:spcAft>
                <a:spcPct val="0"/>
              </a:spcAft>
              <a:buClr>
                <a:schemeClr val="hlink"/>
              </a:buClr>
              <a:buFont typeface="Wingdings" pitchFamily="2" charset="2"/>
              <a:buChar char="§"/>
              <a:defRPr sz="2000">
                <a:solidFill>
                  <a:schemeClr val="tx1"/>
                </a:solidFill>
                <a:latin typeface="Tahoma" charset="0"/>
              </a:defRPr>
            </a:lvl6pPr>
            <a:lvl7pPr marL="2971800" indent="-228600" eaLnBrk="0" fontAlgn="base" hangingPunct="0">
              <a:spcBef>
                <a:spcPct val="20000"/>
              </a:spcBef>
              <a:spcAft>
                <a:spcPct val="0"/>
              </a:spcAft>
              <a:buClr>
                <a:schemeClr val="hlink"/>
              </a:buClr>
              <a:buFont typeface="Wingdings" pitchFamily="2" charset="2"/>
              <a:buChar char="§"/>
              <a:defRPr sz="2000">
                <a:solidFill>
                  <a:schemeClr val="tx1"/>
                </a:solidFill>
                <a:latin typeface="Tahoma" charset="0"/>
              </a:defRPr>
            </a:lvl7pPr>
            <a:lvl8pPr marL="3429000" indent="-228600" eaLnBrk="0" fontAlgn="base" hangingPunct="0">
              <a:spcBef>
                <a:spcPct val="20000"/>
              </a:spcBef>
              <a:spcAft>
                <a:spcPct val="0"/>
              </a:spcAft>
              <a:buClr>
                <a:schemeClr val="hlink"/>
              </a:buClr>
              <a:buFont typeface="Wingdings" pitchFamily="2" charset="2"/>
              <a:buChar char="§"/>
              <a:defRPr sz="2000">
                <a:solidFill>
                  <a:schemeClr val="tx1"/>
                </a:solidFill>
                <a:latin typeface="Tahoma" charset="0"/>
              </a:defRPr>
            </a:lvl8pPr>
            <a:lvl9pPr marL="3886200" indent="-228600" eaLnBrk="0" fontAlgn="base" hangingPunct="0">
              <a:spcBef>
                <a:spcPct val="20000"/>
              </a:spcBef>
              <a:spcAft>
                <a:spcPct val="0"/>
              </a:spcAft>
              <a:buClr>
                <a:schemeClr val="hlink"/>
              </a:buClr>
              <a:buFont typeface="Wingdings" pitchFamily="2" charset="2"/>
              <a:buChar char="§"/>
              <a:defRPr sz="2000">
                <a:solidFill>
                  <a:schemeClr val="tx1"/>
                </a:solidFill>
                <a:latin typeface="Tahoma" charset="0"/>
              </a:defRPr>
            </a:lvl9pPr>
          </a:lstStyle>
          <a:p>
            <a:pPr eaLnBrk="1" hangingPunct="1">
              <a:spcBef>
                <a:spcPct val="0"/>
              </a:spcBef>
              <a:buClrTx/>
              <a:buSzTx/>
              <a:buFontTx/>
              <a:buChar char="•"/>
            </a:pPr>
            <a:r>
              <a:rPr lang="en-GB" altLang="en-US" sz="2400" dirty="0"/>
              <a:t> </a:t>
            </a:r>
            <a:r>
              <a:rPr lang="en-GB" altLang="en-US" sz="2400" dirty="0">
                <a:latin typeface="Times New Roman" pitchFamily="18" charset="0"/>
                <a:cs typeface="Times New Roman" pitchFamily="18" charset="0"/>
              </a:rPr>
              <a:t>On May 27, 1995, Reeve's horse had a refusal and he fell off, causing a cervical spinal injury that paralyzed him from the neck-down. He had no recollection of the incident.</a:t>
            </a:r>
          </a:p>
          <a:p>
            <a:pPr eaLnBrk="1" hangingPunct="1">
              <a:spcBef>
                <a:spcPct val="0"/>
              </a:spcBef>
              <a:buClrTx/>
              <a:buSzTx/>
              <a:buFontTx/>
              <a:buNone/>
            </a:pPr>
            <a:endParaRPr lang="en-GB" altLang="en-US" sz="2400" dirty="0">
              <a:latin typeface="Times New Roman" pitchFamily="18" charset="0"/>
              <a:cs typeface="Times New Roman" pitchFamily="18" charset="0"/>
            </a:endParaRPr>
          </a:p>
          <a:p>
            <a:pPr eaLnBrk="1" hangingPunct="1">
              <a:spcBef>
                <a:spcPct val="0"/>
              </a:spcBef>
              <a:buClrTx/>
              <a:buSzTx/>
              <a:buFontTx/>
              <a:buChar char="•"/>
            </a:pPr>
            <a:r>
              <a:rPr lang="en-GB" altLang="en-US" sz="2400" dirty="0">
                <a:latin typeface="Times New Roman" pitchFamily="18" charset="0"/>
                <a:cs typeface="Times New Roman" pitchFamily="18" charset="0"/>
              </a:rPr>
              <a:t> Witnesses said that the horse started the jump over the third fence, and then suddenly stopped. Reeve held on and the bridle, the bit, and the reins were pulled off the horse and tied his hands together. </a:t>
            </a:r>
          </a:p>
          <a:p>
            <a:pPr eaLnBrk="1" hangingPunct="1">
              <a:spcBef>
                <a:spcPct val="0"/>
              </a:spcBef>
              <a:buClrTx/>
              <a:buSzTx/>
              <a:buFontTx/>
              <a:buNone/>
            </a:pPr>
            <a:endParaRPr lang="en-GB" altLang="en-US" sz="2400" dirty="0">
              <a:latin typeface="Times New Roman" pitchFamily="18" charset="0"/>
              <a:cs typeface="Times New Roman" pitchFamily="18" charset="0"/>
            </a:endParaRPr>
          </a:p>
          <a:p>
            <a:pPr eaLnBrk="1" hangingPunct="1">
              <a:spcBef>
                <a:spcPct val="0"/>
              </a:spcBef>
              <a:buClrTx/>
              <a:buSzTx/>
              <a:buFontTx/>
              <a:buChar char="•"/>
            </a:pPr>
            <a:r>
              <a:rPr lang="en-GB" altLang="en-US" sz="2400" dirty="0">
                <a:latin typeface="Times New Roman" pitchFamily="18" charset="0"/>
                <a:cs typeface="Times New Roman" pitchFamily="18" charset="0"/>
              </a:rPr>
              <a:t> He landed headfirst on the other side of the fence. His helmet prevented any brain damage, but the impact of his 215 pound (98 kg) body hitting the ground shattered his first and second vertebrae. </a:t>
            </a:r>
          </a:p>
          <a:p>
            <a:pPr eaLnBrk="1" hangingPunct="1">
              <a:spcBef>
                <a:spcPct val="0"/>
              </a:spcBef>
              <a:buClrTx/>
              <a:buSzTx/>
              <a:buNone/>
            </a:pPr>
            <a:endParaRPr lang="en-GB" altLang="en-US" sz="2400" dirty="0">
              <a:latin typeface="Times New Roman" pitchFamily="18" charset="0"/>
              <a:cs typeface="Times New Roman" pitchFamily="18" charset="0"/>
            </a:endParaRPr>
          </a:p>
          <a:p>
            <a:pPr eaLnBrk="1" hangingPunct="1">
              <a:spcBef>
                <a:spcPct val="0"/>
              </a:spcBef>
              <a:buClrTx/>
              <a:buSzTx/>
              <a:buFontTx/>
              <a:buChar char="•"/>
            </a:pPr>
            <a:r>
              <a:rPr lang="en-GB" altLang="en-US" sz="2400" dirty="0">
                <a:latin typeface="Times New Roman" pitchFamily="18" charset="0"/>
                <a:cs typeface="Times New Roman" pitchFamily="18" charset="0"/>
              </a:rPr>
              <a:t> Reeve had not been breathing for three minutes before paramedics arrived</a:t>
            </a:r>
            <a:r>
              <a:rPr lang="en-GB" altLang="en-US" sz="2800" dirty="0">
                <a:latin typeface="Times New Roman" pitchFamily="18" charset="0"/>
                <a:cs typeface="Times New Roman" pitchFamily="18" charset="0"/>
              </a:rPr>
              <a:t>.</a:t>
            </a:r>
          </a:p>
        </p:txBody>
      </p:sp>
    </p:spTree>
    <p:extLst>
      <p:ext uri="{BB962C8B-B14F-4D97-AF65-F5344CB8AC3E}">
        <p14:creationId xmlns:p14="http://schemas.microsoft.com/office/powerpoint/2010/main" val="24326879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11618">
                                            <p:txEl>
                                              <p:pRg st="0" end="0"/>
                                            </p:txEl>
                                          </p:spTgt>
                                        </p:tgtEl>
                                        <p:attrNameLst>
                                          <p:attrName>style.visibility</p:attrName>
                                        </p:attrNameLst>
                                      </p:cBhvr>
                                      <p:to>
                                        <p:strVal val="visible"/>
                                      </p:to>
                                    </p:set>
                                    <p:animEffect transition="in" filter="blinds(horizontal)">
                                      <p:cBhvr>
                                        <p:cTn id="7" dur="500"/>
                                        <p:tgtEl>
                                          <p:spTgt spid="111618">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111618">
                                            <p:txEl>
                                              <p:pRg st="2" end="2"/>
                                            </p:txEl>
                                          </p:spTgt>
                                        </p:tgtEl>
                                        <p:attrNameLst>
                                          <p:attrName>style.visibility</p:attrName>
                                        </p:attrNameLst>
                                      </p:cBhvr>
                                      <p:to>
                                        <p:strVal val="visible"/>
                                      </p:to>
                                    </p:set>
                                    <p:animEffect transition="in" filter="blinds(horizontal)">
                                      <p:cBhvr>
                                        <p:cTn id="10" dur="500"/>
                                        <p:tgtEl>
                                          <p:spTgt spid="111618">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111618">
                                            <p:txEl>
                                              <p:pRg st="4" end="4"/>
                                            </p:txEl>
                                          </p:spTgt>
                                        </p:tgtEl>
                                        <p:attrNameLst>
                                          <p:attrName>style.visibility</p:attrName>
                                        </p:attrNameLst>
                                      </p:cBhvr>
                                      <p:to>
                                        <p:strVal val="visible"/>
                                      </p:to>
                                    </p:set>
                                    <p:animEffect transition="in" filter="blinds(horizontal)">
                                      <p:cBhvr>
                                        <p:cTn id="13" dur="500"/>
                                        <p:tgtEl>
                                          <p:spTgt spid="111618">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111618">
                                            <p:txEl>
                                              <p:pRg st="6" end="6"/>
                                            </p:txEl>
                                          </p:spTgt>
                                        </p:tgtEl>
                                        <p:attrNameLst>
                                          <p:attrName>style.visibility</p:attrName>
                                        </p:attrNameLst>
                                      </p:cBhvr>
                                      <p:to>
                                        <p:strVal val="visible"/>
                                      </p:to>
                                    </p:set>
                                    <p:animEffect transition="in" filter="blinds(horizontal)">
                                      <p:cBhvr>
                                        <p:cTn id="16" dur="500"/>
                                        <p:tgtEl>
                                          <p:spTgt spid="11161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4" descr="http://upload.wikimedia.org/wikipedia/commons/d/dc/Christopher_Reeve_MI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0"/>
            <a:ext cx="104489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7465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blinds(horizontal)">
                                      <p:cBhvr>
                                        <p:cTn id="7" dur="500"/>
                                        <p:tgtEl>
                                          <p:spTgt spid="60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0" y="274638"/>
            <a:ext cx="8507413" cy="1785937"/>
          </a:xfrm>
        </p:spPr>
        <p:txBody>
          <a:bodyPr/>
          <a:lstStyle/>
          <a:p>
            <a:pPr eaLnBrk="1" hangingPunct="1">
              <a:defRPr/>
            </a:pPr>
            <a:r>
              <a:rPr lang="en-GB" altLang="en-US" sz="3600" dirty="0" smtClean="0">
                <a:latin typeface="Times New Roman" panose="02020603050405020304" pitchFamily="18" charset="0"/>
                <a:cs typeface="Times New Roman" panose="02020603050405020304" pitchFamily="18" charset="0"/>
              </a:rPr>
              <a:t>Signs (clues noticed by rescuer) and symptoms (clues given by the injured) of spinal injury</a:t>
            </a:r>
          </a:p>
        </p:txBody>
      </p:sp>
      <p:sp>
        <p:nvSpPr>
          <p:cNvPr id="64515" name="Rectangle 3"/>
          <p:cNvSpPr>
            <a:spLocks noGrp="1" noChangeArrowheads="1"/>
          </p:cNvSpPr>
          <p:nvPr>
            <p:ph type="body" idx="4294967295"/>
          </p:nvPr>
        </p:nvSpPr>
        <p:spPr>
          <a:xfrm>
            <a:off x="0" y="2205038"/>
            <a:ext cx="8291513" cy="3921125"/>
          </a:xfrm>
        </p:spPr>
        <p:txBody>
          <a:bodyPr/>
          <a:lstStyle/>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Loss of feeling or sensation in the body below the site of injury.</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Tingling or a ‘pins and needles’ sensation above or below the site of injury.</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Paralysis below the site of injury often occurs with loss of internal muscle control which causes incontinence.</a:t>
            </a:r>
          </a:p>
          <a:p>
            <a:pPr eaLnBrk="1" hangingPunct="1">
              <a:lnSpc>
                <a:spcPct val="90000"/>
              </a:lnSpc>
              <a:defRPr/>
            </a:pPr>
            <a:r>
              <a:rPr lang="en-GB" altLang="en-US" sz="2800" dirty="0" smtClean="0">
                <a:latin typeface="Times New Roman" panose="02020603050405020304" pitchFamily="18" charset="0"/>
                <a:cs typeface="Times New Roman" panose="02020603050405020304" pitchFamily="18" charset="0"/>
              </a:rPr>
              <a:t>Displacement of a spinal vertebrae felt as an irregular lump in the vertebral column.</a:t>
            </a:r>
          </a:p>
        </p:txBody>
      </p:sp>
    </p:spTree>
    <p:extLst>
      <p:ext uri="{BB962C8B-B14F-4D97-AF65-F5344CB8AC3E}">
        <p14:creationId xmlns:p14="http://schemas.microsoft.com/office/powerpoint/2010/main" val="62736196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blinds(horizontal)">
                                      <p:cBhvr>
                                        <p:cTn id="7" dur="500"/>
                                        <p:tgtEl>
                                          <p:spTgt spid="645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64515">
                                            <p:txEl>
                                              <p:pRg st="0" end="0"/>
                                            </p:txEl>
                                          </p:spTgt>
                                        </p:tgtEl>
                                        <p:attrNameLst>
                                          <p:attrName>style.visibility</p:attrName>
                                        </p:attrNameLst>
                                      </p:cBhvr>
                                      <p:to>
                                        <p:strVal val="visible"/>
                                      </p:to>
                                    </p:set>
                                    <p:animEffect transition="in" filter="blinds(horizontal)">
                                      <p:cBhvr>
                                        <p:cTn id="12" dur="500"/>
                                        <p:tgtEl>
                                          <p:spTgt spid="64515">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64515">
                                            <p:txEl>
                                              <p:pRg st="1" end="1"/>
                                            </p:txEl>
                                          </p:spTgt>
                                        </p:tgtEl>
                                        <p:attrNameLst>
                                          <p:attrName>style.visibility</p:attrName>
                                        </p:attrNameLst>
                                      </p:cBhvr>
                                      <p:to>
                                        <p:strVal val="visible"/>
                                      </p:to>
                                    </p:set>
                                    <p:animEffect transition="in" filter="blinds(horizontal)">
                                      <p:cBhvr>
                                        <p:cTn id="15" dur="500"/>
                                        <p:tgtEl>
                                          <p:spTgt spid="64515">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64515">
                                            <p:txEl>
                                              <p:pRg st="2" end="2"/>
                                            </p:txEl>
                                          </p:spTgt>
                                        </p:tgtEl>
                                        <p:attrNameLst>
                                          <p:attrName>style.visibility</p:attrName>
                                        </p:attrNameLst>
                                      </p:cBhvr>
                                      <p:to>
                                        <p:strVal val="visible"/>
                                      </p:to>
                                    </p:set>
                                    <p:animEffect transition="in" filter="blinds(horizontal)">
                                      <p:cBhvr>
                                        <p:cTn id="18" dur="500"/>
                                        <p:tgtEl>
                                          <p:spTgt spid="64515">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64515">
                                            <p:txEl>
                                              <p:pRg st="3" end="3"/>
                                            </p:txEl>
                                          </p:spTgt>
                                        </p:tgtEl>
                                        <p:attrNameLst>
                                          <p:attrName>style.visibility</p:attrName>
                                        </p:attrNameLst>
                                      </p:cBhvr>
                                      <p:to>
                                        <p:strVal val="visible"/>
                                      </p:to>
                                    </p:set>
                                    <p:animEffect transition="in" filter="blinds(horizontal)">
                                      <p:cBhvr>
                                        <p:cTn id="21" dur="500"/>
                                        <p:tgtEl>
                                          <p:spTgt spid="645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idx="4294967295"/>
          </p:nvPr>
        </p:nvSpPr>
        <p:spPr>
          <a:xfrm>
            <a:off x="0" y="274638"/>
            <a:ext cx="8229600" cy="1143000"/>
          </a:xfrm>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Treatment of spinal injuries</a:t>
            </a:r>
          </a:p>
        </p:txBody>
      </p:sp>
      <p:sp>
        <p:nvSpPr>
          <p:cNvPr id="66563" name="Rectangle 3"/>
          <p:cNvSpPr>
            <a:spLocks noGrp="1" noChangeArrowheads="1"/>
          </p:cNvSpPr>
          <p:nvPr>
            <p:ph type="body" idx="4294967295"/>
          </p:nvPr>
        </p:nvSpPr>
        <p:spPr>
          <a:xfrm>
            <a:off x="0" y="1600200"/>
            <a:ext cx="8229600" cy="4525963"/>
          </a:xfrm>
        </p:spPr>
        <p:txBody>
          <a:bodyPr/>
          <a:lstStyle/>
          <a:p>
            <a:pPr eaLnBrk="1" hangingPunct="1">
              <a:defRPr/>
            </a:pPr>
            <a:r>
              <a:rPr lang="en-GB" altLang="en-US" dirty="0" smtClean="0">
                <a:latin typeface="Times New Roman" panose="02020603050405020304" pitchFamily="18" charset="0"/>
                <a:cs typeface="Times New Roman" panose="02020603050405020304" pitchFamily="18" charset="0"/>
              </a:rPr>
              <a:t>Minimum movement.</a:t>
            </a:r>
          </a:p>
          <a:p>
            <a:pPr eaLnBrk="1" hangingPunct="1">
              <a:defRPr/>
            </a:pPr>
            <a:r>
              <a:rPr lang="en-GB" altLang="en-US" dirty="0" smtClean="0">
                <a:latin typeface="Times New Roman" panose="02020603050405020304" pitchFamily="18" charset="0"/>
                <a:cs typeface="Times New Roman" panose="02020603050405020304" pitchFamily="18" charset="0"/>
              </a:rPr>
              <a:t>Team work.</a:t>
            </a:r>
          </a:p>
          <a:p>
            <a:pPr eaLnBrk="1" hangingPunct="1">
              <a:defRPr/>
            </a:pPr>
            <a:r>
              <a:rPr lang="en-GB" altLang="en-US" dirty="0" smtClean="0">
                <a:latin typeface="Times New Roman" panose="02020603050405020304" pitchFamily="18" charset="0"/>
                <a:cs typeface="Times New Roman" panose="02020603050405020304" pitchFamily="18" charset="0"/>
              </a:rPr>
              <a:t>Smoothness of movement.</a:t>
            </a:r>
          </a:p>
          <a:p>
            <a:pPr eaLnBrk="1" hangingPunct="1">
              <a:defRPr/>
            </a:pPr>
            <a:r>
              <a:rPr lang="en-GB" altLang="en-US" dirty="0" smtClean="0">
                <a:latin typeface="Times New Roman" panose="02020603050405020304" pitchFamily="18" charset="0"/>
                <a:cs typeface="Times New Roman" panose="02020603050405020304" pitchFamily="18" charset="0"/>
              </a:rPr>
              <a:t>Speed.</a:t>
            </a:r>
          </a:p>
        </p:txBody>
      </p:sp>
    </p:spTree>
    <p:extLst>
      <p:ext uri="{BB962C8B-B14F-4D97-AF65-F5344CB8AC3E}">
        <p14:creationId xmlns:p14="http://schemas.microsoft.com/office/powerpoint/2010/main" val="5459458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blinds(horizontal)">
                                      <p:cBhvr>
                                        <p:cTn id="7" dur="500"/>
                                        <p:tgtEl>
                                          <p:spTgt spid="6656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66563">
                                            <p:txEl>
                                              <p:pRg st="0" end="0"/>
                                            </p:txEl>
                                          </p:spTgt>
                                        </p:tgtEl>
                                        <p:attrNameLst>
                                          <p:attrName>style.visibility</p:attrName>
                                        </p:attrNameLst>
                                      </p:cBhvr>
                                      <p:to>
                                        <p:strVal val="visible"/>
                                      </p:to>
                                    </p:set>
                                    <p:animEffect transition="in" filter="blinds(horizontal)">
                                      <p:cBhvr>
                                        <p:cTn id="12" dur="500"/>
                                        <p:tgtEl>
                                          <p:spTgt spid="6656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66563">
                                            <p:txEl>
                                              <p:pRg st="1" end="1"/>
                                            </p:txEl>
                                          </p:spTgt>
                                        </p:tgtEl>
                                        <p:attrNameLst>
                                          <p:attrName>style.visibility</p:attrName>
                                        </p:attrNameLst>
                                      </p:cBhvr>
                                      <p:to>
                                        <p:strVal val="visible"/>
                                      </p:to>
                                    </p:set>
                                    <p:animEffect transition="in" filter="blinds(horizontal)">
                                      <p:cBhvr>
                                        <p:cTn id="15" dur="500"/>
                                        <p:tgtEl>
                                          <p:spTgt spid="6656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66563">
                                            <p:txEl>
                                              <p:pRg st="2" end="2"/>
                                            </p:txEl>
                                          </p:spTgt>
                                        </p:tgtEl>
                                        <p:attrNameLst>
                                          <p:attrName>style.visibility</p:attrName>
                                        </p:attrNameLst>
                                      </p:cBhvr>
                                      <p:to>
                                        <p:strVal val="visible"/>
                                      </p:to>
                                    </p:set>
                                    <p:animEffect transition="in" filter="blinds(horizontal)">
                                      <p:cBhvr>
                                        <p:cTn id="18" dur="500"/>
                                        <p:tgtEl>
                                          <p:spTgt spid="6656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66563">
                                            <p:txEl>
                                              <p:pRg st="3" end="3"/>
                                            </p:txEl>
                                          </p:spTgt>
                                        </p:tgtEl>
                                        <p:attrNameLst>
                                          <p:attrName>style.visibility</p:attrName>
                                        </p:attrNameLst>
                                      </p:cBhvr>
                                      <p:to>
                                        <p:strVal val="visible"/>
                                      </p:to>
                                    </p:set>
                                    <p:animEffect transition="in" filter="blinds(horizontal)">
                                      <p:cBhvr>
                                        <p:cTn id="21" dur="500"/>
                                        <p:tgtEl>
                                          <p:spTgt spid="665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2" name="Picture 4" descr="46318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51978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68612"/>
                                        </p:tgtEl>
                                        <p:attrNameLst>
                                          <p:attrName>style.visibility</p:attrName>
                                        </p:attrNameLst>
                                      </p:cBhvr>
                                      <p:to>
                                        <p:strVal val="visible"/>
                                      </p:to>
                                    </p:set>
                                    <p:animEffect transition="in" filter="blinds(horizontal)">
                                      <p:cBhvr>
                                        <p:cTn id="7" dur="500"/>
                                        <p:tgtEl>
                                          <p:spTgt spid="686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61</TotalTime>
  <Words>1776</Words>
  <Application>Microsoft Office PowerPoint</Application>
  <PresentationFormat>On-screen Show (4:3)</PresentationFormat>
  <Paragraphs>223</Paragraphs>
  <Slides>52</Slides>
  <Notes>16</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Head Injuries</vt:lpstr>
      <vt:lpstr>How do you assess a victim of head injury?</vt:lpstr>
      <vt:lpstr>PowerPoint Presentation</vt:lpstr>
      <vt:lpstr>Injury to the Scalp</vt:lpstr>
      <vt:lpstr>PowerPoint Presentation</vt:lpstr>
      <vt:lpstr>Injury to the Skull</vt:lpstr>
      <vt:lpstr>PowerPoint Presentation</vt:lpstr>
      <vt:lpstr>PowerPoint Presentation</vt:lpstr>
      <vt:lpstr>PowerPoint Presentation</vt:lpstr>
      <vt:lpstr>PowerPoint Presentation</vt:lpstr>
      <vt:lpstr>PowerPoint Presentation</vt:lpstr>
      <vt:lpstr>Injury to the Brain</vt:lpstr>
      <vt:lpstr>PowerPoint Presentation</vt:lpstr>
      <vt:lpstr>PowerPoint Presentation</vt:lpstr>
      <vt:lpstr>Signs and Symptoms of Skull Fracture</vt:lpstr>
      <vt:lpstr>Skull Fracture Treatment</vt:lpstr>
      <vt:lpstr>Television Programme - Concussion  - the Impact on Sport</vt:lpstr>
      <vt:lpstr>Concussion</vt:lpstr>
      <vt:lpstr>Sports which result in highest risk of Concussion</vt:lpstr>
      <vt:lpstr>Return to Play.</vt:lpstr>
      <vt:lpstr>Signs and Symptoms of Concussion</vt:lpstr>
      <vt:lpstr>Concussion can be Fatal</vt:lpstr>
      <vt:lpstr>Chronic Traumatic Encephalopathy (CTE)</vt:lpstr>
      <vt:lpstr>Concussion – Treatment</vt:lpstr>
      <vt:lpstr>Cerebral Compression</vt:lpstr>
      <vt:lpstr>Signs and Symptoms of Compression</vt:lpstr>
      <vt:lpstr>Compression – Treatment</vt:lpstr>
      <vt:lpstr>PowerPoint Presentation</vt:lpstr>
      <vt:lpstr>Ski-ing and Snowboarding</vt:lpstr>
      <vt:lpstr>Stroke</vt:lpstr>
      <vt:lpstr>Epilepsy</vt:lpstr>
      <vt:lpstr>Epilepsy Management</vt:lpstr>
      <vt:lpstr>Vertebral column</vt:lpstr>
      <vt:lpstr>The vertebrae are grouped and named according to the region they occupy:</vt:lpstr>
      <vt:lpstr>Functions of the vertebral column:</vt:lpstr>
      <vt:lpstr>The Spinal Cord</vt:lpstr>
      <vt:lpstr>Causes of spinal injuries in a sporting context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Signs (clues noticed by rescuer) and symptoms (clues given by the injured) of spinal injury</vt:lpstr>
      <vt:lpstr>Treatment of spinal injuries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 Injuries</dc:title>
  <dc:creator>Administrator</dc:creator>
  <cp:lastModifiedBy>Administrator</cp:lastModifiedBy>
  <cp:revision>11</cp:revision>
  <dcterms:created xsi:type="dcterms:W3CDTF">2018-09-18T12:18:50Z</dcterms:created>
  <dcterms:modified xsi:type="dcterms:W3CDTF">2018-11-09T09:02:49Z</dcterms:modified>
</cp:coreProperties>
</file>