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92" autoAdjust="0"/>
    <p:restoredTop sz="66298" autoAdjust="0"/>
  </p:normalViewPr>
  <p:slideViewPr>
    <p:cSldViewPr snapToGrid="0">
      <p:cViewPr varScale="1">
        <p:scale>
          <a:sx n="76" d="100"/>
          <a:sy n="76" d="100"/>
        </p:scale>
        <p:origin x="1128" y="44"/>
      </p:cViewPr>
      <p:guideLst/>
    </p:cSldViewPr>
  </p:slideViewPr>
  <p:notesTextViewPr>
    <p:cViewPr>
      <p:scale>
        <a:sx n="1" d="1"/>
        <a:sy n="1" d="1"/>
      </p:scale>
      <p:origin x="0" y="-2544"/>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8C1330-8A50-4289-9CA9-E5656BBE72B8}" type="datetimeFigureOut">
              <a:rPr lang="en-GB" smtClean="0"/>
              <a:t>17/06/2022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95E835-B3EC-4F73-94A4-178ACC401733}" type="slidenum">
              <a:rPr lang="en-GB" smtClean="0"/>
              <a:t>‹#›</a:t>
            </a:fld>
            <a:endParaRPr lang="en-GB"/>
          </a:p>
        </p:txBody>
      </p:sp>
    </p:spTree>
    <p:extLst>
      <p:ext uri="{BB962C8B-B14F-4D97-AF65-F5344CB8AC3E}">
        <p14:creationId xmlns:p14="http://schemas.microsoft.com/office/powerpoint/2010/main" val="24785885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Chapter 2 through 4 take a systematic approach to inventorying and describing problems that can be caused by outdoor recreation, as well as the range of management strategies and practices that can be employed to address these problems. Problems caused by outdoor recreation were categorized into 16 types organized into three basic categories: park resources, the visitor experience, and park facilities and services. Management practices were categorized in two ways: strategies and tactics/practices. Four basic strategies were defined and six categories of management practices can be employed within each of the four strategies.</a:t>
            </a:r>
          </a:p>
          <a:p>
            <a:endParaRPr lang="en-GB" dirty="0"/>
          </a:p>
          <a:p>
            <a:r>
              <a:rPr lang="en-GB" dirty="0"/>
              <a:t>This systematic way of thinking about problems and management strategies and practices offers the basis for constructing an organized and comprehensive approach to managing outdoor recreation. This approach relies on a series of matrices such as the one shown in Fig. 5.1. In this figure, the 16 types of problems that can be caused by outdoor recreation are arrayed across the top of the matrix, and the four strategies and six practices that can be used to manage these problems are arrayed along the side of the matrix. Since there are four strategies with six categories of practices under each, this requires use of four matrices (one for each of the four strategies). The matrix in Fig. 5.1 is for the strategy of limiting use. The other three strategies—increase the supply of recreation opportunities, reduce the impact of use, and harden the resource/experience—are shown in Figs 5.2, 5.3, and 5.4, respectively.</a:t>
            </a:r>
          </a:p>
          <a:p>
            <a:endParaRPr lang="en-GB" dirty="0"/>
          </a:p>
          <a:p>
            <a:r>
              <a:rPr lang="en-GB" dirty="0"/>
              <a:t>Each matrix includes 96 cells—the intersections of problems and management practices—as numbered and shown in the figures. Each cell has the potential to include one or more specific management practices (that fall within the management strategy and the category of management practices defined by that row of the matrix) that might be used to address the problem defined by that column of the matrix. For example, cell number 1 in Fig. 5.1 is defined by the column </a:t>
            </a:r>
            <a:r>
              <a:rPr lang="en-GB" dirty="0" err="1"/>
              <a:t>labeled</a:t>
            </a:r>
            <a:r>
              <a:rPr lang="en-GB" dirty="0"/>
              <a:t> Impacts to resources (Soil). Moreover, it is also defined by the row </a:t>
            </a:r>
            <a:r>
              <a:rPr lang="en-GB" dirty="0" err="1"/>
              <a:t>labeled</a:t>
            </a:r>
            <a:r>
              <a:rPr lang="en-GB" dirty="0"/>
              <a:t> Information/Education under the strategy of Limit use. In other words, cell number 1 should include the ways in which information and education could be used to limit use of an area suffering from excessive impacts to soil caused by outdoor recreation. There are at least three management practices that could be used:</a:t>
            </a:r>
          </a:p>
          <a:p>
            <a:endParaRPr lang="en-GB" dirty="0"/>
          </a:p>
          <a:p>
            <a:r>
              <a:rPr lang="en-GB" dirty="0"/>
              <a:t>1.  Information and education could be used to promote use of alternative sites, either within the park in question or at other parks. This could reduce the amount of use at the site or park in question by dispersing some use to other sites or parks.</a:t>
            </a:r>
          </a:p>
          <a:p>
            <a:endParaRPr lang="en-GB" dirty="0"/>
          </a:p>
          <a:p>
            <a:r>
              <a:rPr lang="en-GB" dirty="0"/>
              <a:t>2.  Information and education could be used to promote alternative times to use the site or park in question. For example, soils are often wet and more vulnerable to compaction in the spring.</a:t>
            </a:r>
          </a:p>
          <a:p>
            <a:endParaRPr lang="en-GB" dirty="0"/>
          </a:p>
          <a:p>
            <a:r>
              <a:rPr lang="en-GB" dirty="0"/>
              <a:t>3.  Information and education could be used to inform potential visitors of current impacts and resource conditions (e.g. excessive soil compaction and erosion) at the site or park in question in the hope that this might encourage potential visitors to refrain from using the site or park.</a:t>
            </a:r>
          </a:p>
          <a:p>
            <a:endParaRPr lang="en-GB" dirty="0"/>
          </a:p>
          <a:p>
            <a:r>
              <a:rPr lang="en-GB" dirty="0"/>
              <a:t>These three management practices are </a:t>
            </a:r>
            <a:r>
              <a:rPr lang="en-GB" dirty="0" err="1"/>
              <a:t>labeled</a:t>
            </a:r>
            <a:r>
              <a:rPr lang="en-GB" dirty="0"/>
              <a:t> 1a, 1b, and 1c, respectively, and are included in a listing of management practices in Appendix A1. Appendix A1 is a listing of management practices associated with Fig. 5.1, falling under the strategy of limiting use and employing all six categories of management practices to reduce recreation-related impacts and associated problems.</a:t>
            </a:r>
          </a:p>
        </p:txBody>
      </p:sp>
      <p:sp>
        <p:nvSpPr>
          <p:cNvPr id="4" name="Slide Number Placeholder 3"/>
          <p:cNvSpPr>
            <a:spLocks noGrp="1"/>
          </p:cNvSpPr>
          <p:nvPr>
            <p:ph type="sldNum" sz="quarter" idx="5"/>
          </p:nvPr>
        </p:nvSpPr>
        <p:spPr/>
        <p:txBody>
          <a:bodyPr/>
          <a:lstStyle/>
          <a:p>
            <a:fld id="{4F95E835-B3EC-4F73-94A4-178ACC401733}" type="slidenum">
              <a:rPr lang="en-GB" smtClean="0"/>
              <a:t>2</a:t>
            </a:fld>
            <a:endParaRPr lang="en-GB"/>
          </a:p>
        </p:txBody>
      </p:sp>
    </p:spTree>
    <p:extLst>
      <p:ext uri="{BB962C8B-B14F-4D97-AF65-F5344CB8AC3E}">
        <p14:creationId xmlns:p14="http://schemas.microsoft.com/office/powerpoint/2010/main" val="33917989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Figure 5.2 is the matrix for the strategy of increasing the supply of recreation opportunities. By increasing the supply of opportunities, recreation use—and associated impacts—might be dispersed across a greater number of sites and parks, thereby limiting the amount of impact at one site or park. As in the other matrices, cell number 1 is the intersection of the column relating to the problem of impacts to soil and the row relating to the management practice of information and education. In this matrix the management strategy is increasing the supply of recreation opportunities. There are at least two management practices that could be used:</a:t>
            </a:r>
          </a:p>
          <a:p>
            <a:endParaRPr lang="en-GB" dirty="0"/>
          </a:p>
          <a:p>
            <a:r>
              <a:rPr lang="en-GB" dirty="0"/>
              <a:t>1.  Information and education could be used to inform visitors of the full range of recreation areas and opportunities that are available, helping to disperse recreation use.</a:t>
            </a:r>
          </a:p>
          <a:p>
            <a:endParaRPr lang="en-GB" dirty="0"/>
          </a:p>
          <a:p>
            <a:r>
              <a:rPr lang="en-GB" dirty="0"/>
              <a:t>2.  Information and education could be used to promote visitation to low-use areas, helping to disperse use and lower associated impacts.</a:t>
            </a:r>
          </a:p>
          <a:p>
            <a:endParaRPr lang="en-GB" dirty="0"/>
          </a:p>
          <a:p>
            <a:r>
              <a:rPr lang="en-GB" dirty="0"/>
              <a:t>These two management practices have been </a:t>
            </a:r>
            <a:r>
              <a:rPr lang="en-GB" dirty="0" err="1"/>
              <a:t>labeled</a:t>
            </a:r>
            <a:r>
              <a:rPr lang="en-GB" dirty="0"/>
              <a:t> 1a and 1b, respectively, and are included in a listing of management practices in Appendix A2. Appendix A2 is a listing of management practices associated with Fig. 5.2: management practices that fall under the strategy of increasing the supply of recreation areas and opportunities and employ information and education to reduce recreation-related impacts and associated problems.</a:t>
            </a:r>
          </a:p>
        </p:txBody>
      </p:sp>
      <p:sp>
        <p:nvSpPr>
          <p:cNvPr id="4" name="Slide Number Placeholder 3"/>
          <p:cNvSpPr>
            <a:spLocks noGrp="1"/>
          </p:cNvSpPr>
          <p:nvPr>
            <p:ph type="sldNum" sz="quarter" idx="5"/>
          </p:nvPr>
        </p:nvSpPr>
        <p:spPr/>
        <p:txBody>
          <a:bodyPr/>
          <a:lstStyle/>
          <a:p>
            <a:fld id="{4F95E835-B3EC-4F73-94A4-178ACC401733}" type="slidenum">
              <a:rPr lang="en-GB" smtClean="0"/>
              <a:t>3</a:t>
            </a:fld>
            <a:endParaRPr lang="en-GB"/>
          </a:p>
        </p:txBody>
      </p:sp>
    </p:spTree>
    <p:extLst>
      <p:ext uri="{BB962C8B-B14F-4D97-AF65-F5344CB8AC3E}">
        <p14:creationId xmlns:p14="http://schemas.microsoft.com/office/powerpoint/2010/main" val="4497214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Figure 5.3 is the matrix for the strategy of redu­cing the impact of use. It will be remembered from Chapter 3 that this strategy does not try to change the amount of use, but focuses on reducing the amount of impact per visit or visitor. As in the example above, cell number 1 is the intersection of the column relating to the problem of impacts to soil and the row relating to the management practice of information and education. However, in this matrix the management strategy is reducing the impact of use rather than reducing the amount of use. There are at least six management practices that could be used:</a:t>
            </a:r>
          </a:p>
          <a:p>
            <a:endParaRPr lang="en-GB" dirty="0"/>
          </a:p>
          <a:p>
            <a:r>
              <a:rPr lang="en-GB" dirty="0"/>
              <a:t>1.  Information could be used to promote use of alternative sites to disperse use (either within the park in question or to other parks). Note that the objective here is to disperse use, and not limit it. While this might seem like a subtle difference, it has important implications for meeting the demand for recreation among the public.</a:t>
            </a:r>
          </a:p>
          <a:p>
            <a:endParaRPr lang="en-GB" dirty="0"/>
          </a:p>
          <a:p>
            <a:r>
              <a:rPr lang="en-GB" dirty="0"/>
              <a:t>2.  Information and education could be used to promote alternative times to use the site or park in question. Again, this is similar to the second management practice described above, but is intended to disperse use, not to limit it.</a:t>
            </a:r>
          </a:p>
          <a:p>
            <a:endParaRPr lang="en-GB" dirty="0"/>
          </a:p>
          <a:p>
            <a:r>
              <a:rPr lang="en-GB" dirty="0"/>
              <a:t>3.  Information and education could be used to promote use of sites or parks that are more resistant and/or resilient to soil compaction and erosion or which have been hardened against these types of impacts (i.e. concentrate recreation use on sites or parks that are more capable of withstanding heavy use).</a:t>
            </a:r>
          </a:p>
          <a:p>
            <a:endParaRPr lang="en-GB" dirty="0"/>
          </a:p>
          <a:p>
            <a:r>
              <a:rPr lang="en-GB" dirty="0"/>
              <a:t>4.  Information and education could be used to inform visitors of acceptable and unacceptable recreation activities. For example, in areas where soils are especially vulnerable to compaction and erosion, visitors might be asked to restrict their activities to pedestrian uses only and refrain from motorized use.</a:t>
            </a:r>
          </a:p>
          <a:p>
            <a:endParaRPr lang="en-GB" dirty="0"/>
          </a:p>
          <a:p>
            <a:r>
              <a:rPr lang="en-GB" dirty="0"/>
              <a:t>5.  Information and education could be used to inform visitors of acceptable and unacceptable </a:t>
            </a:r>
            <a:r>
              <a:rPr lang="en-GB" dirty="0" err="1"/>
              <a:t>behavior</a:t>
            </a:r>
            <a:r>
              <a:rPr lang="en-GB" dirty="0"/>
              <a:t>. For example, visitors could be encouraged to stay on maintained trails.</a:t>
            </a:r>
          </a:p>
          <a:p>
            <a:endParaRPr lang="en-GB" dirty="0"/>
          </a:p>
          <a:p>
            <a:r>
              <a:rPr lang="en-GB" dirty="0"/>
              <a:t>6.  Visitors could be educated about why selected activities and </a:t>
            </a:r>
            <a:r>
              <a:rPr lang="en-GB" dirty="0" err="1"/>
              <a:t>behaviors</a:t>
            </a:r>
            <a:r>
              <a:rPr lang="en-GB" dirty="0"/>
              <a:t> are unacceptable, in an effort to discourage these activities and </a:t>
            </a:r>
            <a:r>
              <a:rPr lang="en-GB" dirty="0" err="1"/>
              <a:t>behaviors</a:t>
            </a:r>
            <a:r>
              <a:rPr lang="en-GB" dirty="0"/>
              <a:t>. For example, visitors could be educated about how walking off maintained trails can damage fragile soils through compaction and erosion.</a:t>
            </a:r>
          </a:p>
          <a:p>
            <a:endParaRPr lang="en-GB" dirty="0"/>
          </a:p>
          <a:p>
            <a:r>
              <a:rPr lang="en-GB" dirty="0"/>
              <a:t>These six management practices are </a:t>
            </a:r>
            <a:r>
              <a:rPr lang="en-GB" dirty="0" err="1"/>
              <a:t>labeled</a:t>
            </a:r>
            <a:r>
              <a:rPr lang="en-GB" dirty="0"/>
              <a:t> 1a through 1f, respectively, and are included in a listing of management practices in Appendix A3. Appendix A3 is a listing of management practices associated with Fig. 5.3: management practices that fall under the strategy of reducing the impact of use and employ all six categories of management practices to reduce recreation-related impacts and associated problems.</a:t>
            </a:r>
          </a:p>
        </p:txBody>
      </p:sp>
      <p:sp>
        <p:nvSpPr>
          <p:cNvPr id="4" name="Slide Number Placeholder 3"/>
          <p:cNvSpPr>
            <a:spLocks noGrp="1"/>
          </p:cNvSpPr>
          <p:nvPr>
            <p:ph type="sldNum" sz="quarter" idx="5"/>
          </p:nvPr>
        </p:nvSpPr>
        <p:spPr/>
        <p:txBody>
          <a:bodyPr/>
          <a:lstStyle/>
          <a:p>
            <a:fld id="{4F95E835-B3EC-4F73-94A4-178ACC401733}" type="slidenum">
              <a:rPr lang="en-GB" smtClean="0"/>
              <a:t>4</a:t>
            </a:fld>
            <a:endParaRPr lang="en-GB"/>
          </a:p>
        </p:txBody>
      </p:sp>
    </p:spTree>
    <p:extLst>
      <p:ext uri="{BB962C8B-B14F-4D97-AF65-F5344CB8AC3E}">
        <p14:creationId xmlns:p14="http://schemas.microsoft.com/office/powerpoint/2010/main" val="19694899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Figure 5.4 is the matrix for the strategy of hardening the resource or the park experience. Again, as we saw in Chapter 3, this strategy is designed to shield park resources and/or the quality of the visitor experience from the potential impacts of outdoor recreation. As in the first three matrices, cell number 1 is the intersection of the column relating to the problem of impacts to soil and the row relating to the management practice of information and education. In this matrix the management strategy is hardening the resource or the park experience. Unfortunately, information and education cannot be used to harden soil from the potential impacts of outdoor recreation. But information and education could be used to help “harden” the visitor experience by shaping realistic visitor expectations for park conditions. Research demonstrates that visitor expectations can play an important role in determining visitor satisfaction; if visitors expect to encounter park conditions that are less than pristine, they are likely to be less dissatisfied than if they expect to see little park degradation (Manning, 2011). Therefore, information and education designed to inform visitors of current park conditions such as soil compaction and erosion may “harden” the quality of the visitor experience. This is the only potential application of information and education in hardening either soil or the quality of the visitor experience as affected by soil impacts. This management practice is </a:t>
            </a:r>
            <a:r>
              <a:rPr lang="en-GB" dirty="0" err="1"/>
              <a:t>labeled</a:t>
            </a:r>
            <a:r>
              <a:rPr lang="en-GB" dirty="0"/>
              <a:t> 1 and is included in a listing of management practices in Appendix A4. Appendix A4 is a listing of management practices associated with Fig. 5.4: management practices that fall under the strategy of hardening the resource or the park experience and employ all six categories of management practices to reduce recreation-related impacts and associated problems.</a:t>
            </a:r>
          </a:p>
        </p:txBody>
      </p:sp>
      <p:sp>
        <p:nvSpPr>
          <p:cNvPr id="4" name="Slide Number Placeholder 3"/>
          <p:cNvSpPr>
            <a:spLocks noGrp="1"/>
          </p:cNvSpPr>
          <p:nvPr>
            <p:ph type="sldNum" sz="quarter" idx="5"/>
          </p:nvPr>
        </p:nvSpPr>
        <p:spPr/>
        <p:txBody>
          <a:bodyPr/>
          <a:lstStyle/>
          <a:p>
            <a:fld id="{4F95E835-B3EC-4F73-94A4-178ACC401733}" type="slidenum">
              <a:rPr lang="en-GB" smtClean="0"/>
              <a:t>5</a:t>
            </a:fld>
            <a:endParaRPr lang="en-GB"/>
          </a:p>
        </p:txBody>
      </p:sp>
    </p:spTree>
    <p:extLst>
      <p:ext uri="{BB962C8B-B14F-4D97-AF65-F5344CB8AC3E}">
        <p14:creationId xmlns:p14="http://schemas.microsoft.com/office/powerpoint/2010/main" val="12322205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Observations on the Management Matrices and Appendices</a:t>
            </a:r>
          </a:p>
          <a:p>
            <a:r>
              <a:rPr lang="en-GB" dirty="0"/>
              <a:t>The management matrices presented in this chapter, along with their associated appendices, offer a systematic and comprehensive way of thinking about managing the potential impacts of outdoor recreation. They build on the categories of management problems developed in Chapter 2 (the 16 problems comprising resource, experiential, and managerial concerns) and the categories of management practices (the six categories of management practices for each of the four management strategies) developed in Chapter 3 and 4. By combining this organizational approach into a series of four matrices, explicit consideration can be given to all possible management practices as they apply to the full spectrum of management problems.</a:t>
            </a:r>
          </a:p>
          <a:p>
            <a:endParaRPr lang="en-GB" dirty="0"/>
          </a:p>
          <a:p>
            <a:r>
              <a:rPr lang="en-GB" dirty="0"/>
              <a:t>Each of the four management matrices results in 96 potential interactions between problems and management practices. Collectively, the four matrices represent 384 potential ways in which management practices might be used to address management problems. Moreover, in many cases there are multiple ways in which management practices might be employed within each of the matrix cells. This illustrates the large number and wide variety of ways in which the potential problems associated with outdoor recreation might be managed.</a:t>
            </a:r>
          </a:p>
          <a:p>
            <a:endParaRPr lang="en-GB" dirty="0"/>
          </a:p>
          <a:p>
            <a:r>
              <a:rPr lang="en-GB" dirty="0"/>
              <a:t>Appendices A1 through A4 represent an attempt to fill in the cells of each of the four ­management matrices—to brainstorm the ways in which the four management strategies and six categories of management practices might be used to address the 16 management problems. This is a daunting task and the appendices should be used as working documents, illustrative of the variety of management approaches that can be brought to bear. Readers are encouraged to continue the process of expanding these appendices. An interactive electronic version (Appendix B) can be found at http://www.cabi.org.openresources/91018.</a:t>
            </a:r>
          </a:p>
          <a:p>
            <a:endParaRPr lang="en-GB" dirty="0"/>
          </a:p>
          <a:p>
            <a:r>
              <a:rPr lang="en-GB" dirty="0"/>
              <a:t>The management matrices and associated appendices can be approached and used in several ways. For example, they can be “entered” through the type of problem encountered. What are the potential management practices that can be used to address selected resource-related problems such as soil compaction and erosion? What are the potential management practices that can be used to address selected experiential problems such as crowding? What are the management practices that can be used to address problems at selected facilities and services such as trails? These enquiries can be made at the broad level of all potential management practices, or those that represent selected management strategies and practices, such as information and education designed to reduce the impact of use.</a:t>
            </a:r>
          </a:p>
          <a:p>
            <a:endParaRPr lang="en-GB" dirty="0"/>
          </a:p>
          <a:p>
            <a:r>
              <a:rPr lang="en-GB" dirty="0"/>
              <a:t>The management matrices and associated appendices can also be entered through the type of management practice. How broadly applicable are the four basic management strategies? How can alternative categories of management practices be used to solve management problems? The management matrices and associated appendices can also be used broadly or specifically. For example, what is the array of management practices—considering all management strategies and practices—that can be used to address a management problem such as soil compaction and erosion? Or, more specifically, how can information and education designed to reduce use be employed to address soil compaction and erosion?</a:t>
            </a:r>
          </a:p>
          <a:p>
            <a:endParaRPr lang="en-GB" dirty="0"/>
          </a:p>
          <a:p>
            <a:r>
              <a:rPr lang="en-GB" dirty="0"/>
              <a:t>The two “sides” of the management matrices can also be used in different ways. The classification of management problems is divided into three categories of problems: resource, experiential, and facilities/services. It will be remembered from Chapter 2 that the first two categories of problems represent the basic types of impact to park resources and the quality of the visitor experience that can result from recreation use. The third category—facilities and services—are the basic categories of places or contexts in which these impacts occur. The matrices and associated appendices can be entered through either the basic resource and experiential impacts, or through the places and contexts in which these impacts occur. Similarly, the classification of management practices is based on both strategies and tactics/practices, and the management matrices and associated appendices can be entered through either of these approaches.</a:t>
            </a:r>
          </a:p>
          <a:p>
            <a:endParaRPr lang="en-GB" dirty="0"/>
          </a:p>
          <a:p>
            <a:r>
              <a:rPr lang="en-GB" dirty="0"/>
              <a:t>The lists of specific management practices contained in the appendices may seem to include some duplication in places, at least at first glance. But there are often seemingly subtle, but important differences in what may appear to be similar management practices. For example, information and education can be used to inform visitors of conditions at recreation sites (e.g. soil compaction and erosion, crowding). However, this can be used to accomplish very different objectives or strategies: to encourage visitors to use other sites/parks, or to “harden” the visitor experience by appropriately preparing visitors for the conditions they are likely to experience. In this way, using information and education to inform visitors of conditions at recreation sites can be seen to be two quite different management practices based on the context in which they are applied.</a:t>
            </a:r>
          </a:p>
          <a:p>
            <a:endParaRPr lang="en-GB" dirty="0"/>
          </a:p>
          <a:p>
            <a:r>
              <a:rPr lang="en-GB" dirty="0"/>
              <a:t>Finally, there is no practical limit to the amount of detail that can be included in the management matrices and associated appendices. The 16 categories of problems that can be caused by recreation could be extended into finer divisions; for example, impacts to wildlife could be broken down into terrestrial and aquatic. Similarly, the six categories of management practices could be broken into finer divisions: for example, information and education can be delivered in person and by print and other media. Readers are encouraged to make these finer divisions as they find them useful.</a:t>
            </a:r>
          </a:p>
        </p:txBody>
      </p:sp>
      <p:sp>
        <p:nvSpPr>
          <p:cNvPr id="4" name="Slide Number Placeholder 3"/>
          <p:cNvSpPr>
            <a:spLocks noGrp="1"/>
          </p:cNvSpPr>
          <p:nvPr>
            <p:ph type="sldNum" sz="quarter" idx="5"/>
          </p:nvPr>
        </p:nvSpPr>
        <p:spPr/>
        <p:txBody>
          <a:bodyPr/>
          <a:lstStyle/>
          <a:p>
            <a:fld id="{4F95E835-B3EC-4F73-94A4-178ACC401733}" type="slidenum">
              <a:rPr lang="en-GB" smtClean="0"/>
              <a:t>6</a:t>
            </a:fld>
            <a:endParaRPr lang="en-GB"/>
          </a:p>
        </p:txBody>
      </p:sp>
    </p:spTree>
    <p:extLst>
      <p:ext uri="{BB962C8B-B14F-4D97-AF65-F5344CB8AC3E}">
        <p14:creationId xmlns:p14="http://schemas.microsoft.com/office/powerpoint/2010/main" val="39675600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41679-DCF0-449B-A33D-96B3D5B522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E017A2-9CE0-451C-B548-217568C280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91CCA7A-211A-4D7B-9A99-77479AD50A60}"/>
              </a:ext>
            </a:extLst>
          </p:cNvPr>
          <p:cNvSpPr>
            <a:spLocks noGrp="1"/>
          </p:cNvSpPr>
          <p:nvPr>
            <p:ph type="dt" sz="half" idx="10"/>
          </p:nvPr>
        </p:nvSpPr>
        <p:spPr/>
        <p:txBody>
          <a:bodyPr/>
          <a:lstStyle/>
          <a:p>
            <a:fld id="{A9D2E4A8-C229-458B-87B8-62C63B7CC59B}" type="datetimeFigureOut">
              <a:rPr lang="en-GB" smtClean="0"/>
              <a:t>17/06/2022</a:t>
            </a:fld>
            <a:endParaRPr lang="en-GB"/>
          </a:p>
        </p:txBody>
      </p:sp>
      <p:sp>
        <p:nvSpPr>
          <p:cNvPr id="5" name="Footer Placeholder 4">
            <a:extLst>
              <a:ext uri="{FF2B5EF4-FFF2-40B4-BE49-F238E27FC236}">
                <a16:creationId xmlns:a16="http://schemas.microsoft.com/office/drawing/2014/main" id="{45629F0C-E9C0-453C-AE13-617C92F17D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4B6454-7718-4F1E-92A9-B463851174D0}"/>
              </a:ext>
            </a:extLst>
          </p:cNvPr>
          <p:cNvSpPr>
            <a:spLocks noGrp="1"/>
          </p:cNvSpPr>
          <p:nvPr>
            <p:ph type="sldNum" sz="quarter" idx="12"/>
          </p:nvPr>
        </p:nvSpPr>
        <p:spPr/>
        <p:txBody>
          <a:bodyPr/>
          <a:lstStyle/>
          <a:p>
            <a:fld id="{297541EE-63EC-4E4C-8475-5A5A28DE1220}" type="slidenum">
              <a:rPr lang="en-GB" smtClean="0"/>
              <a:t>‹#›</a:t>
            </a:fld>
            <a:endParaRPr lang="en-GB"/>
          </a:p>
        </p:txBody>
      </p:sp>
    </p:spTree>
    <p:extLst>
      <p:ext uri="{BB962C8B-B14F-4D97-AF65-F5344CB8AC3E}">
        <p14:creationId xmlns:p14="http://schemas.microsoft.com/office/powerpoint/2010/main" val="41291811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601ED-D854-4B53-8E35-C8404355C3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B97E8DB-E3CF-4757-B7A4-B5010FDEE09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87BB29-557D-44AC-9756-D4C3016D1085}"/>
              </a:ext>
            </a:extLst>
          </p:cNvPr>
          <p:cNvSpPr>
            <a:spLocks noGrp="1"/>
          </p:cNvSpPr>
          <p:nvPr>
            <p:ph type="dt" sz="half" idx="10"/>
          </p:nvPr>
        </p:nvSpPr>
        <p:spPr/>
        <p:txBody>
          <a:bodyPr/>
          <a:lstStyle/>
          <a:p>
            <a:fld id="{A9D2E4A8-C229-458B-87B8-62C63B7CC59B}" type="datetimeFigureOut">
              <a:rPr lang="en-GB" smtClean="0"/>
              <a:t>17/06/2022</a:t>
            </a:fld>
            <a:endParaRPr lang="en-GB"/>
          </a:p>
        </p:txBody>
      </p:sp>
      <p:sp>
        <p:nvSpPr>
          <p:cNvPr id="5" name="Footer Placeholder 4">
            <a:extLst>
              <a:ext uri="{FF2B5EF4-FFF2-40B4-BE49-F238E27FC236}">
                <a16:creationId xmlns:a16="http://schemas.microsoft.com/office/drawing/2014/main" id="{78D6AF68-4922-4522-A29E-CD7B4DD563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4F3E24-BE99-4025-95ED-EC5A962B617C}"/>
              </a:ext>
            </a:extLst>
          </p:cNvPr>
          <p:cNvSpPr>
            <a:spLocks noGrp="1"/>
          </p:cNvSpPr>
          <p:nvPr>
            <p:ph type="sldNum" sz="quarter" idx="12"/>
          </p:nvPr>
        </p:nvSpPr>
        <p:spPr/>
        <p:txBody>
          <a:bodyPr/>
          <a:lstStyle/>
          <a:p>
            <a:fld id="{297541EE-63EC-4E4C-8475-5A5A28DE1220}" type="slidenum">
              <a:rPr lang="en-GB" smtClean="0"/>
              <a:t>‹#›</a:t>
            </a:fld>
            <a:endParaRPr lang="en-GB"/>
          </a:p>
        </p:txBody>
      </p:sp>
    </p:spTree>
    <p:extLst>
      <p:ext uri="{BB962C8B-B14F-4D97-AF65-F5344CB8AC3E}">
        <p14:creationId xmlns:p14="http://schemas.microsoft.com/office/powerpoint/2010/main" val="27269531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3C565-F972-4D56-9166-0C5640040FC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2D634A4-459C-4804-B5AF-F389B798DE0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D00CFD1-936D-4A08-8151-8AFA74916B2A}"/>
              </a:ext>
            </a:extLst>
          </p:cNvPr>
          <p:cNvSpPr>
            <a:spLocks noGrp="1"/>
          </p:cNvSpPr>
          <p:nvPr>
            <p:ph type="dt" sz="half" idx="10"/>
          </p:nvPr>
        </p:nvSpPr>
        <p:spPr/>
        <p:txBody>
          <a:bodyPr/>
          <a:lstStyle/>
          <a:p>
            <a:fld id="{A9D2E4A8-C229-458B-87B8-62C63B7CC59B}" type="datetimeFigureOut">
              <a:rPr lang="en-GB" smtClean="0"/>
              <a:t>17/06/2022</a:t>
            </a:fld>
            <a:endParaRPr lang="en-GB"/>
          </a:p>
        </p:txBody>
      </p:sp>
      <p:sp>
        <p:nvSpPr>
          <p:cNvPr id="5" name="Footer Placeholder 4">
            <a:extLst>
              <a:ext uri="{FF2B5EF4-FFF2-40B4-BE49-F238E27FC236}">
                <a16:creationId xmlns:a16="http://schemas.microsoft.com/office/drawing/2014/main" id="{2B51D4B1-226B-4D2E-9EC2-EDEDF33E16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6F68E9-E4E7-4C1C-85D1-4AFA69174E6F}"/>
              </a:ext>
            </a:extLst>
          </p:cNvPr>
          <p:cNvSpPr>
            <a:spLocks noGrp="1"/>
          </p:cNvSpPr>
          <p:nvPr>
            <p:ph type="sldNum" sz="quarter" idx="12"/>
          </p:nvPr>
        </p:nvSpPr>
        <p:spPr/>
        <p:txBody>
          <a:bodyPr/>
          <a:lstStyle/>
          <a:p>
            <a:fld id="{297541EE-63EC-4E4C-8475-5A5A28DE1220}" type="slidenum">
              <a:rPr lang="en-GB" smtClean="0"/>
              <a:t>‹#›</a:t>
            </a:fld>
            <a:endParaRPr lang="en-GB"/>
          </a:p>
        </p:txBody>
      </p:sp>
    </p:spTree>
    <p:extLst>
      <p:ext uri="{BB962C8B-B14F-4D97-AF65-F5344CB8AC3E}">
        <p14:creationId xmlns:p14="http://schemas.microsoft.com/office/powerpoint/2010/main" val="26968183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898F9-EFF1-4916-B63E-99B764883B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8A24A2-3B5F-4C64-B4E7-E4E36F31CA3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8F7762E-FBA6-4135-AE28-C7C1797E336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C1CD7C2-444D-47F3-812E-A7372D89EF61}"/>
              </a:ext>
            </a:extLst>
          </p:cNvPr>
          <p:cNvSpPr>
            <a:spLocks noGrp="1"/>
          </p:cNvSpPr>
          <p:nvPr>
            <p:ph type="dt" sz="half" idx="10"/>
          </p:nvPr>
        </p:nvSpPr>
        <p:spPr/>
        <p:txBody>
          <a:bodyPr/>
          <a:lstStyle/>
          <a:p>
            <a:fld id="{A9D2E4A8-C229-458B-87B8-62C63B7CC59B}" type="datetimeFigureOut">
              <a:rPr lang="en-GB" smtClean="0"/>
              <a:t>17/06/2022</a:t>
            </a:fld>
            <a:endParaRPr lang="en-GB"/>
          </a:p>
        </p:txBody>
      </p:sp>
      <p:sp>
        <p:nvSpPr>
          <p:cNvPr id="6" name="Footer Placeholder 5">
            <a:extLst>
              <a:ext uri="{FF2B5EF4-FFF2-40B4-BE49-F238E27FC236}">
                <a16:creationId xmlns:a16="http://schemas.microsoft.com/office/drawing/2014/main" id="{2010706E-D7F5-4704-87CD-AAED7EF57E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6869EB4-297C-4F6E-9A2D-A314B349AD19}"/>
              </a:ext>
            </a:extLst>
          </p:cNvPr>
          <p:cNvSpPr>
            <a:spLocks noGrp="1"/>
          </p:cNvSpPr>
          <p:nvPr>
            <p:ph type="sldNum" sz="quarter" idx="12"/>
          </p:nvPr>
        </p:nvSpPr>
        <p:spPr/>
        <p:txBody>
          <a:bodyPr/>
          <a:lstStyle/>
          <a:p>
            <a:fld id="{297541EE-63EC-4E4C-8475-5A5A28DE1220}" type="slidenum">
              <a:rPr lang="en-GB" smtClean="0"/>
              <a:t>‹#›</a:t>
            </a:fld>
            <a:endParaRPr lang="en-GB"/>
          </a:p>
        </p:txBody>
      </p:sp>
    </p:spTree>
    <p:extLst>
      <p:ext uri="{BB962C8B-B14F-4D97-AF65-F5344CB8AC3E}">
        <p14:creationId xmlns:p14="http://schemas.microsoft.com/office/powerpoint/2010/main" val="1067511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34590-0B34-4EDF-9840-3BFCB198337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8145AA-2D1F-4EB2-B4F6-D73301B672B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AF97DBC-EB80-4509-9D6D-EF47EBD55F0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B7F036F-6F93-40FA-9F2A-52B61376AF2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C3FFAE0-24A6-4521-94CB-5B3A932AD02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B18EC7C-CF45-4992-ACF0-D6F7AA51B172}"/>
              </a:ext>
            </a:extLst>
          </p:cNvPr>
          <p:cNvSpPr>
            <a:spLocks noGrp="1"/>
          </p:cNvSpPr>
          <p:nvPr>
            <p:ph type="dt" sz="half" idx="10"/>
          </p:nvPr>
        </p:nvSpPr>
        <p:spPr/>
        <p:txBody>
          <a:bodyPr/>
          <a:lstStyle/>
          <a:p>
            <a:fld id="{A9D2E4A8-C229-458B-87B8-62C63B7CC59B}" type="datetimeFigureOut">
              <a:rPr lang="en-GB" smtClean="0"/>
              <a:t>17/06/2022</a:t>
            </a:fld>
            <a:endParaRPr lang="en-GB"/>
          </a:p>
        </p:txBody>
      </p:sp>
      <p:sp>
        <p:nvSpPr>
          <p:cNvPr id="8" name="Footer Placeholder 7">
            <a:extLst>
              <a:ext uri="{FF2B5EF4-FFF2-40B4-BE49-F238E27FC236}">
                <a16:creationId xmlns:a16="http://schemas.microsoft.com/office/drawing/2014/main" id="{3DB968BD-B863-44B6-A3F4-4460E3C237E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7B159DF-3208-4BB4-B2FE-56FED69AE7EC}"/>
              </a:ext>
            </a:extLst>
          </p:cNvPr>
          <p:cNvSpPr>
            <a:spLocks noGrp="1"/>
          </p:cNvSpPr>
          <p:nvPr>
            <p:ph type="sldNum" sz="quarter" idx="12"/>
          </p:nvPr>
        </p:nvSpPr>
        <p:spPr/>
        <p:txBody>
          <a:bodyPr/>
          <a:lstStyle/>
          <a:p>
            <a:fld id="{297541EE-63EC-4E4C-8475-5A5A28DE1220}" type="slidenum">
              <a:rPr lang="en-GB" smtClean="0"/>
              <a:t>‹#›</a:t>
            </a:fld>
            <a:endParaRPr lang="en-GB"/>
          </a:p>
        </p:txBody>
      </p:sp>
    </p:spTree>
    <p:extLst>
      <p:ext uri="{BB962C8B-B14F-4D97-AF65-F5344CB8AC3E}">
        <p14:creationId xmlns:p14="http://schemas.microsoft.com/office/powerpoint/2010/main" val="3888369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FCEF8-7455-4E25-99EB-5D5B011AB2D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86F809A-CE26-4DF3-9491-A4930E05D43A}"/>
              </a:ext>
            </a:extLst>
          </p:cNvPr>
          <p:cNvSpPr>
            <a:spLocks noGrp="1"/>
          </p:cNvSpPr>
          <p:nvPr>
            <p:ph type="dt" sz="half" idx="10"/>
          </p:nvPr>
        </p:nvSpPr>
        <p:spPr/>
        <p:txBody>
          <a:bodyPr/>
          <a:lstStyle/>
          <a:p>
            <a:fld id="{A9D2E4A8-C229-458B-87B8-62C63B7CC59B}" type="datetimeFigureOut">
              <a:rPr lang="en-GB" smtClean="0"/>
              <a:t>17/06/2022</a:t>
            </a:fld>
            <a:endParaRPr lang="en-GB"/>
          </a:p>
        </p:txBody>
      </p:sp>
      <p:sp>
        <p:nvSpPr>
          <p:cNvPr id="4" name="Footer Placeholder 3">
            <a:extLst>
              <a:ext uri="{FF2B5EF4-FFF2-40B4-BE49-F238E27FC236}">
                <a16:creationId xmlns:a16="http://schemas.microsoft.com/office/drawing/2014/main" id="{238F094A-B51A-41C5-93F6-EBF4AC67218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8088BCB-D93E-4D38-B3D4-8AE34DFCAF7F}"/>
              </a:ext>
            </a:extLst>
          </p:cNvPr>
          <p:cNvSpPr>
            <a:spLocks noGrp="1"/>
          </p:cNvSpPr>
          <p:nvPr>
            <p:ph type="sldNum" sz="quarter" idx="12"/>
          </p:nvPr>
        </p:nvSpPr>
        <p:spPr/>
        <p:txBody>
          <a:bodyPr/>
          <a:lstStyle/>
          <a:p>
            <a:fld id="{297541EE-63EC-4E4C-8475-5A5A28DE1220}" type="slidenum">
              <a:rPr lang="en-GB" smtClean="0"/>
              <a:t>‹#›</a:t>
            </a:fld>
            <a:endParaRPr lang="en-GB"/>
          </a:p>
        </p:txBody>
      </p:sp>
    </p:spTree>
    <p:extLst>
      <p:ext uri="{BB962C8B-B14F-4D97-AF65-F5344CB8AC3E}">
        <p14:creationId xmlns:p14="http://schemas.microsoft.com/office/powerpoint/2010/main" val="28553282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3A398F0-9D04-42EE-8918-35DBEAFDE34B}"/>
              </a:ext>
            </a:extLst>
          </p:cNvPr>
          <p:cNvSpPr>
            <a:spLocks noGrp="1"/>
          </p:cNvSpPr>
          <p:nvPr>
            <p:ph type="dt" sz="half" idx="10"/>
          </p:nvPr>
        </p:nvSpPr>
        <p:spPr/>
        <p:txBody>
          <a:bodyPr/>
          <a:lstStyle/>
          <a:p>
            <a:fld id="{A9D2E4A8-C229-458B-87B8-62C63B7CC59B}" type="datetimeFigureOut">
              <a:rPr lang="en-GB" smtClean="0"/>
              <a:t>17/06/2022</a:t>
            </a:fld>
            <a:endParaRPr lang="en-GB"/>
          </a:p>
        </p:txBody>
      </p:sp>
      <p:sp>
        <p:nvSpPr>
          <p:cNvPr id="3" name="Footer Placeholder 2">
            <a:extLst>
              <a:ext uri="{FF2B5EF4-FFF2-40B4-BE49-F238E27FC236}">
                <a16:creationId xmlns:a16="http://schemas.microsoft.com/office/drawing/2014/main" id="{7A63587F-4324-42D3-9311-D7C4274ADCD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55278DB-1B85-473F-8883-78EBF5A02A57}"/>
              </a:ext>
            </a:extLst>
          </p:cNvPr>
          <p:cNvSpPr>
            <a:spLocks noGrp="1"/>
          </p:cNvSpPr>
          <p:nvPr>
            <p:ph type="sldNum" sz="quarter" idx="12"/>
          </p:nvPr>
        </p:nvSpPr>
        <p:spPr/>
        <p:txBody>
          <a:bodyPr/>
          <a:lstStyle/>
          <a:p>
            <a:fld id="{297541EE-63EC-4E4C-8475-5A5A28DE1220}" type="slidenum">
              <a:rPr lang="en-GB" smtClean="0"/>
              <a:t>‹#›</a:t>
            </a:fld>
            <a:endParaRPr lang="en-GB"/>
          </a:p>
        </p:txBody>
      </p:sp>
    </p:spTree>
    <p:extLst>
      <p:ext uri="{BB962C8B-B14F-4D97-AF65-F5344CB8AC3E}">
        <p14:creationId xmlns:p14="http://schemas.microsoft.com/office/powerpoint/2010/main" val="14773302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D9878-2EC7-45DE-BDAB-2638534082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A7D40F1-6AEF-4A93-8376-942AC7FE0D7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1BB395D-B7AD-46DD-9377-B658BFA3C2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5C97DEA-910A-4B6F-BA01-9B3425B8D493}"/>
              </a:ext>
            </a:extLst>
          </p:cNvPr>
          <p:cNvSpPr>
            <a:spLocks noGrp="1"/>
          </p:cNvSpPr>
          <p:nvPr>
            <p:ph type="dt" sz="half" idx="10"/>
          </p:nvPr>
        </p:nvSpPr>
        <p:spPr/>
        <p:txBody>
          <a:bodyPr/>
          <a:lstStyle/>
          <a:p>
            <a:fld id="{A9D2E4A8-C229-458B-87B8-62C63B7CC59B}" type="datetimeFigureOut">
              <a:rPr lang="en-GB" smtClean="0"/>
              <a:t>17/06/2022</a:t>
            </a:fld>
            <a:endParaRPr lang="en-GB"/>
          </a:p>
        </p:txBody>
      </p:sp>
      <p:sp>
        <p:nvSpPr>
          <p:cNvPr id="6" name="Footer Placeholder 5">
            <a:extLst>
              <a:ext uri="{FF2B5EF4-FFF2-40B4-BE49-F238E27FC236}">
                <a16:creationId xmlns:a16="http://schemas.microsoft.com/office/drawing/2014/main" id="{26D7EB51-F961-4F51-8409-2A31FCB9F32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4B5020-59A9-41AC-9007-30E86FFE3C0F}"/>
              </a:ext>
            </a:extLst>
          </p:cNvPr>
          <p:cNvSpPr>
            <a:spLocks noGrp="1"/>
          </p:cNvSpPr>
          <p:nvPr>
            <p:ph type="sldNum" sz="quarter" idx="12"/>
          </p:nvPr>
        </p:nvSpPr>
        <p:spPr/>
        <p:txBody>
          <a:bodyPr/>
          <a:lstStyle/>
          <a:p>
            <a:fld id="{297541EE-63EC-4E4C-8475-5A5A28DE1220}" type="slidenum">
              <a:rPr lang="en-GB" smtClean="0"/>
              <a:t>‹#›</a:t>
            </a:fld>
            <a:endParaRPr lang="en-GB"/>
          </a:p>
        </p:txBody>
      </p:sp>
    </p:spTree>
    <p:extLst>
      <p:ext uri="{BB962C8B-B14F-4D97-AF65-F5344CB8AC3E}">
        <p14:creationId xmlns:p14="http://schemas.microsoft.com/office/powerpoint/2010/main" val="19439325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85D54-7495-424F-9987-ED38E97F5A9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795B30A-116B-47CE-BCE2-678341E897C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A8E1832-DFB8-4C52-90B3-03FE69772F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B7FEF2-F9C7-439F-A34A-948595589E97}"/>
              </a:ext>
            </a:extLst>
          </p:cNvPr>
          <p:cNvSpPr>
            <a:spLocks noGrp="1"/>
          </p:cNvSpPr>
          <p:nvPr>
            <p:ph type="dt" sz="half" idx="10"/>
          </p:nvPr>
        </p:nvSpPr>
        <p:spPr/>
        <p:txBody>
          <a:bodyPr/>
          <a:lstStyle/>
          <a:p>
            <a:fld id="{A9D2E4A8-C229-458B-87B8-62C63B7CC59B}" type="datetimeFigureOut">
              <a:rPr lang="en-GB" smtClean="0"/>
              <a:t>17/06/2022</a:t>
            </a:fld>
            <a:endParaRPr lang="en-GB"/>
          </a:p>
        </p:txBody>
      </p:sp>
      <p:sp>
        <p:nvSpPr>
          <p:cNvPr id="6" name="Footer Placeholder 5">
            <a:extLst>
              <a:ext uri="{FF2B5EF4-FFF2-40B4-BE49-F238E27FC236}">
                <a16:creationId xmlns:a16="http://schemas.microsoft.com/office/drawing/2014/main" id="{80FA94A9-D5EF-4DED-8E1A-4C5AAACFA3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406751-8D79-44F3-BF82-AF788D03D892}"/>
              </a:ext>
            </a:extLst>
          </p:cNvPr>
          <p:cNvSpPr>
            <a:spLocks noGrp="1"/>
          </p:cNvSpPr>
          <p:nvPr>
            <p:ph type="sldNum" sz="quarter" idx="12"/>
          </p:nvPr>
        </p:nvSpPr>
        <p:spPr/>
        <p:txBody>
          <a:bodyPr/>
          <a:lstStyle/>
          <a:p>
            <a:fld id="{297541EE-63EC-4E4C-8475-5A5A28DE1220}" type="slidenum">
              <a:rPr lang="en-GB" smtClean="0"/>
              <a:t>‹#›</a:t>
            </a:fld>
            <a:endParaRPr lang="en-GB"/>
          </a:p>
        </p:txBody>
      </p:sp>
    </p:spTree>
    <p:extLst>
      <p:ext uri="{BB962C8B-B14F-4D97-AF65-F5344CB8AC3E}">
        <p14:creationId xmlns:p14="http://schemas.microsoft.com/office/powerpoint/2010/main" val="5787254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86D52-6184-4067-9B1E-4DDBD8FE852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88C125C-250C-4E47-B395-900936B41AD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9CF1C6-2913-4093-9843-B61ABD3CB44C}"/>
              </a:ext>
            </a:extLst>
          </p:cNvPr>
          <p:cNvSpPr>
            <a:spLocks noGrp="1"/>
          </p:cNvSpPr>
          <p:nvPr>
            <p:ph type="dt" sz="half" idx="10"/>
          </p:nvPr>
        </p:nvSpPr>
        <p:spPr/>
        <p:txBody>
          <a:bodyPr/>
          <a:lstStyle/>
          <a:p>
            <a:fld id="{A9D2E4A8-C229-458B-87B8-62C63B7CC59B}" type="datetimeFigureOut">
              <a:rPr lang="en-GB" smtClean="0"/>
              <a:t>17/06/2022</a:t>
            </a:fld>
            <a:endParaRPr lang="en-GB"/>
          </a:p>
        </p:txBody>
      </p:sp>
      <p:sp>
        <p:nvSpPr>
          <p:cNvPr id="5" name="Footer Placeholder 4">
            <a:extLst>
              <a:ext uri="{FF2B5EF4-FFF2-40B4-BE49-F238E27FC236}">
                <a16:creationId xmlns:a16="http://schemas.microsoft.com/office/drawing/2014/main" id="{C3697587-8BFB-4E97-AC19-2DE9E979E7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EF34B0-EF34-4F94-87D1-94F16926C9E3}"/>
              </a:ext>
            </a:extLst>
          </p:cNvPr>
          <p:cNvSpPr>
            <a:spLocks noGrp="1"/>
          </p:cNvSpPr>
          <p:nvPr>
            <p:ph type="sldNum" sz="quarter" idx="12"/>
          </p:nvPr>
        </p:nvSpPr>
        <p:spPr/>
        <p:txBody>
          <a:bodyPr/>
          <a:lstStyle/>
          <a:p>
            <a:fld id="{297541EE-63EC-4E4C-8475-5A5A28DE1220}" type="slidenum">
              <a:rPr lang="en-GB" smtClean="0"/>
              <a:t>‹#›</a:t>
            </a:fld>
            <a:endParaRPr lang="en-GB"/>
          </a:p>
        </p:txBody>
      </p:sp>
    </p:spTree>
    <p:extLst>
      <p:ext uri="{BB962C8B-B14F-4D97-AF65-F5344CB8AC3E}">
        <p14:creationId xmlns:p14="http://schemas.microsoft.com/office/powerpoint/2010/main" val="34659480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9D6C4F7-EAC5-45EE-9F69-F2E97B37D6F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8915E36-F576-4D84-872B-8FA00891146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DBCB32-5090-4B52-8CA4-E05E0C26F9EE}"/>
              </a:ext>
            </a:extLst>
          </p:cNvPr>
          <p:cNvSpPr>
            <a:spLocks noGrp="1"/>
          </p:cNvSpPr>
          <p:nvPr>
            <p:ph type="dt" sz="half" idx="10"/>
          </p:nvPr>
        </p:nvSpPr>
        <p:spPr/>
        <p:txBody>
          <a:bodyPr/>
          <a:lstStyle/>
          <a:p>
            <a:fld id="{A9D2E4A8-C229-458B-87B8-62C63B7CC59B}" type="datetimeFigureOut">
              <a:rPr lang="en-GB" smtClean="0"/>
              <a:t>17/06/2022</a:t>
            </a:fld>
            <a:endParaRPr lang="en-GB"/>
          </a:p>
        </p:txBody>
      </p:sp>
      <p:sp>
        <p:nvSpPr>
          <p:cNvPr id="5" name="Footer Placeholder 4">
            <a:extLst>
              <a:ext uri="{FF2B5EF4-FFF2-40B4-BE49-F238E27FC236}">
                <a16:creationId xmlns:a16="http://schemas.microsoft.com/office/drawing/2014/main" id="{6DD5FEBD-4A80-452D-8A1A-1348CFE29F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6F04B4-7066-4994-B420-45DA8E00A4E1}"/>
              </a:ext>
            </a:extLst>
          </p:cNvPr>
          <p:cNvSpPr>
            <a:spLocks noGrp="1"/>
          </p:cNvSpPr>
          <p:nvPr>
            <p:ph type="sldNum" sz="quarter" idx="12"/>
          </p:nvPr>
        </p:nvSpPr>
        <p:spPr/>
        <p:txBody>
          <a:bodyPr/>
          <a:lstStyle/>
          <a:p>
            <a:fld id="{297541EE-63EC-4E4C-8475-5A5A28DE1220}" type="slidenum">
              <a:rPr lang="en-GB" smtClean="0"/>
              <a:t>‹#›</a:t>
            </a:fld>
            <a:endParaRPr lang="en-GB"/>
          </a:p>
        </p:txBody>
      </p:sp>
    </p:spTree>
    <p:extLst>
      <p:ext uri="{BB962C8B-B14F-4D97-AF65-F5344CB8AC3E}">
        <p14:creationId xmlns:p14="http://schemas.microsoft.com/office/powerpoint/2010/main" val="1828162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3CFB16B-096E-4C0C-9B95-A97315D2B1B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D603947-971F-4517-BD26-FA0BF5C75B0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D26960-ECC5-459E-BCED-C38879EA295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9D2E4A8-C229-458B-87B8-62C63B7CC59B}" type="datetimeFigureOut">
              <a:rPr lang="en-GB" smtClean="0"/>
              <a:t>17/06/2022</a:t>
            </a:fld>
            <a:endParaRPr lang="en-GB"/>
          </a:p>
        </p:txBody>
      </p:sp>
      <p:sp>
        <p:nvSpPr>
          <p:cNvPr id="5" name="Footer Placeholder 4">
            <a:extLst>
              <a:ext uri="{FF2B5EF4-FFF2-40B4-BE49-F238E27FC236}">
                <a16:creationId xmlns:a16="http://schemas.microsoft.com/office/drawing/2014/main" id="{D69CC419-D463-424F-95FA-1443A61A67A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2123FA5-1C64-4322-8603-6A544796F3A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97541EE-63EC-4E4C-8475-5A5A28DE1220}" type="slidenum">
              <a:rPr lang="en-GB" smtClean="0"/>
              <a:t>‹#›</a:t>
            </a:fld>
            <a:endParaRPr lang="en-GB"/>
          </a:p>
        </p:txBody>
      </p:sp>
    </p:spTree>
    <p:extLst>
      <p:ext uri="{BB962C8B-B14F-4D97-AF65-F5344CB8AC3E}">
        <p14:creationId xmlns:p14="http://schemas.microsoft.com/office/powerpoint/2010/main" val="7243711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94C5A-9BA9-43BB-B2F1-4BB05741159C}"/>
              </a:ext>
            </a:extLst>
          </p:cNvPr>
          <p:cNvSpPr>
            <a:spLocks noGrp="1"/>
          </p:cNvSpPr>
          <p:nvPr>
            <p:ph type="ctrTitle"/>
          </p:nvPr>
        </p:nvSpPr>
        <p:spPr/>
        <p:txBody>
          <a:bodyPr/>
          <a:lstStyle/>
          <a:p>
            <a:r>
              <a:rPr lang="en-GB" dirty="0"/>
              <a:t>Applying Outdoor Recreation Management</a:t>
            </a:r>
          </a:p>
        </p:txBody>
      </p:sp>
      <p:sp>
        <p:nvSpPr>
          <p:cNvPr id="3" name="Subtitle 2">
            <a:extLst>
              <a:ext uri="{FF2B5EF4-FFF2-40B4-BE49-F238E27FC236}">
                <a16:creationId xmlns:a16="http://schemas.microsoft.com/office/drawing/2014/main" id="{1AB5872F-FB99-4923-9B43-3FE5A15C5E87}"/>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0417482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A5729-FB8C-4A89-A311-BE2E1B9D7165}"/>
              </a:ext>
            </a:extLst>
          </p:cNvPr>
          <p:cNvSpPr>
            <a:spLocks noGrp="1"/>
          </p:cNvSpPr>
          <p:nvPr>
            <p:ph type="title"/>
          </p:nvPr>
        </p:nvSpPr>
        <p:spPr/>
        <p:txBody>
          <a:bodyPr/>
          <a:lstStyle/>
          <a:p>
            <a:r>
              <a:rPr lang="en-GB" dirty="0"/>
              <a:t>Management Matrices</a:t>
            </a:r>
          </a:p>
        </p:txBody>
      </p:sp>
      <p:pic>
        <p:nvPicPr>
          <p:cNvPr id="5" name="Picture 4">
            <a:extLst>
              <a:ext uri="{FF2B5EF4-FFF2-40B4-BE49-F238E27FC236}">
                <a16:creationId xmlns:a16="http://schemas.microsoft.com/office/drawing/2014/main" id="{3E20A241-459B-4CBB-8366-1DDFFD890FBC}"/>
              </a:ext>
            </a:extLst>
          </p:cNvPr>
          <p:cNvPicPr>
            <a:picLocks noChangeAspect="1"/>
          </p:cNvPicPr>
          <p:nvPr/>
        </p:nvPicPr>
        <p:blipFill rotWithShape="1">
          <a:blip r:embed="rId3"/>
          <a:srcRect l="31239" t="51131" r="14128" b="5324"/>
          <a:stretch/>
        </p:blipFill>
        <p:spPr>
          <a:xfrm>
            <a:off x="679508" y="1757800"/>
            <a:ext cx="9244668" cy="4735076"/>
          </a:xfrm>
          <a:prstGeom prst="rect">
            <a:avLst/>
          </a:prstGeom>
        </p:spPr>
      </p:pic>
    </p:spTree>
    <p:extLst>
      <p:ext uri="{BB962C8B-B14F-4D97-AF65-F5344CB8AC3E}">
        <p14:creationId xmlns:p14="http://schemas.microsoft.com/office/powerpoint/2010/main" val="10761910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993B8-B47F-4616-B61A-34AD526D6D85}"/>
              </a:ext>
            </a:extLst>
          </p:cNvPr>
          <p:cNvSpPr>
            <a:spLocks noGrp="1"/>
          </p:cNvSpPr>
          <p:nvPr>
            <p:ph type="title"/>
          </p:nvPr>
        </p:nvSpPr>
        <p:spPr/>
        <p:txBody>
          <a:bodyPr/>
          <a:lstStyle/>
          <a:p>
            <a:r>
              <a:rPr lang="en-GB" dirty="0"/>
              <a:t>Management Matrices</a:t>
            </a:r>
          </a:p>
        </p:txBody>
      </p:sp>
      <p:pic>
        <p:nvPicPr>
          <p:cNvPr id="7" name="Picture 6">
            <a:extLst>
              <a:ext uri="{FF2B5EF4-FFF2-40B4-BE49-F238E27FC236}">
                <a16:creationId xmlns:a16="http://schemas.microsoft.com/office/drawing/2014/main" id="{1B8A66E3-13E9-4A76-AB43-02E0AD706A27}"/>
              </a:ext>
            </a:extLst>
          </p:cNvPr>
          <p:cNvPicPr>
            <a:picLocks noChangeAspect="1"/>
          </p:cNvPicPr>
          <p:nvPr/>
        </p:nvPicPr>
        <p:blipFill rotWithShape="1">
          <a:blip r:embed="rId3"/>
          <a:srcRect l="31632" t="19940" r="13656" b="38471"/>
          <a:stretch/>
        </p:blipFill>
        <p:spPr>
          <a:xfrm>
            <a:off x="314555" y="1556736"/>
            <a:ext cx="10104572" cy="4936139"/>
          </a:xfrm>
          <a:prstGeom prst="rect">
            <a:avLst/>
          </a:prstGeom>
        </p:spPr>
      </p:pic>
    </p:spTree>
    <p:extLst>
      <p:ext uri="{BB962C8B-B14F-4D97-AF65-F5344CB8AC3E}">
        <p14:creationId xmlns:p14="http://schemas.microsoft.com/office/powerpoint/2010/main" val="2632933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D829C-5321-4021-8DE5-CE036BFF8EFA}"/>
              </a:ext>
            </a:extLst>
          </p:cNvPr>
          <p:cNvSpPr>
            <a:spLocks noGrp="1"/>
          </p:cNvSpPr>
          <p:nvPr>
            <p:ph type="title"/>
          </p:nvPr>
        </p:nvSpPr>
        <p:spPr/>
        <p:txBody>
          <a:bodyPr/>
          <a:lstStyle/>
          <a:p>
            <a:r>
              <a:rPr lang="en-GB" dirty="0"/>
              <a:t>Management Matrices</a:t>
            </a:r>
          </a:p>
        </p:txBody>
      </p:sp>
      <p:pic>
        <p:nvPicPr>
          <p:cNvPr id="5" name="Picture 4">
            <a:extLst>
              <a:ext uri="{FF2B5EF4-FFF2-40B4-BE49-F238E27FC236}">
                <a16:creationId xmlns:a16="http://schemas.microsoft.com/office/drawing/2014/main" id="{681324AE-D3C9-47DD-98AC-DC9F40896F47}"/>
              </a:ext>
            </a:extLst>
          </p:cNvPr>
          <p:cNvPicPr>
            <a:picLocks noChangeAspect="1"/>
          </p:cNvPicPr>
          <p:nvPr/>
        </p:nvPicPr>
        <p:blipFill rotWithShape="1">
          <a:blip r:embed="rId3"/>
          <a:srcRect l="31317" t="38165" r="13578" b="19266"/>
          <a:stretch/>
        </p:blipFill>
        <p:spPr>
          <a:xfrm>
            <a:off x="205416" y="1581631"/>
            <a:ext cx="10104654" cy="5016293"/>
          </a:xfrm>
          <a:prstGeom prst="rect">
            <a:avLst/>
          </a:prstGeom>
        </p:spPr>
      </p:pic>
    </p:spTree>
    <p:extLst>
      <p:ext uri="{BB962C8B-B14F-4D97-AF65-F5344CB8AC3E}">
        <p14:creationId xmlns:p14="http://schemas.microsoft.com/office/powerpoint/2010/main" val="1041890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EAB3E-D874-4883-A3C7-5588DC13BC5F}"/>
              </a:ext>
            </a:extLst>
          </p:cNvPr>
          <p:cNvSpPr>
            <a:spLocks noGrp="1"/>
          </p:cNvSpPr>
          <p:nvPr>
            <p:ph type="title"/>
          </p:nvPr>
        </p:nvSpPr>
        <p:spPr/>
        <p:txBody>
          <a:bodyPr/>
          <a:lstStyle/>
          <a:p>
            <a:r>
              <a:rPr lang="en-GB" dirty="0"/>
              <a:t>Management Matrices</a:t>
            </a:r>
          </a:p>
        </p:txBody>
      </p:sp>
      <p:pic>
        <p:nvPicPr>
          <p:cNvPr id="5" name="Picture 4">
            <a:extLst>
              <a:ext uri="{FF2B5EF4-FFF2-40B4-BE49-F238E27FC236}">
                <a16:creationId xmlns:a16="http://schemas.microsoft.com/office/drawing/2014/main" id="{9B409340-8EAF-4B3A-A3F9-D1781A1B2139}"/>
              </a:ext>
            </a:extLst>
          </p:cNvPr>
          <p:cNvPicPr>
            <a:picLocks noChangeAspect="1"/>
          </p:cNvPicPr>
          <p:nvPr/>
        </p:nvPicPr>
        <p:blipFill rotWithShape="1">
          <a:blip r:embed="rId3"/>
          <a:srcRect l="31396" t="44404" r="13813" b="13639"/>
          <a:stretch/>
        </p:blipFill>
        <p:spPr>
          <a:xfrm>
            <a:off x="520118" y="1537840"/>
            <a:ext cx="10068976" cy="4955035"/>
          </a:xfrm>
          <a:prstGeom prst="rect">
            <a:avLst/>
          </a:prstGeom>
        </p:spPr>
      </p:pic>
    </p:spTree>
    <p:extLst>
      <p:ext uri="{BB962C8B-B14F-4D97-AF65-F5344CB8AC3E}">
        <p14:creationId xmlns:p14="http://schemas.microsoft.com/office/powerpoint/2010/main" val="3767244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EF429-F315-4ABA-B7CE-7A79B58BFB70}"/>
              </a:ext>
            </a:extLst>
          </p:cNvPr>
          <p:cNvSpPr>
            <a:spLocks noGrp="1"/>
          </p:cNvSpPr>
          <p:nvPr>
            <p:ph type="title"/>
          </p:nvPr>
        </p:nvSpPr>
        <p:spPr/>
        <p:txBody>
          <a:bodyPr/>
          <a:lstStyle/>
          <a:p>
            <a:r>
              <a:rPr lang="en-GB" dirty="0"/>
              <a:t>Conclusions</a:t>
            </a:r>
          </a:p>
        </p:txBody>
      </p:sp>
      <p:sp>
        <p:nvSpPr>
          <p:cNvPr id="3" name="Content Placeholder 2">
            <a:extLst>
              <a:ext uri="{FF2B5EF4-FFF2-40B4-BE49-F238E27FC236}">
                <a16:creationId xmlns:a16="http://schemas.microsoft.com/office/drawing/2014/main" id="{1CCFD12E-B64D-4923-A6D1-D5AED2BD3F89}"/>
              </a:ext>
            </a:extLst>
          </p:cNvPr>
          <p:cNvSpPr>
            <a:spLocks noGrp="1"/>
          </p:cNvSpPr>
          <p:nvPr>
            <p:ph idx="1"/>
          </p:nvPr>
        </p:nvSpPr>
        <p:spPr/>
        <p:txBody>
          <a:bodyPr/>
          <a:lstStyle/>
          <a:p>
            <a:r>
              <a:rPr lang="en-GB" dirty="0"/>
              <a:t>Observation on the Management Matrices</a:t>
            </a:r>
          </a:p>
        </p:txBody>
      </p:sp>
    </p:spTree>
    <p:extLst>
      <p:ext uri="{BB962C8B-B14F-4D97-AF65-F5344CB8AC3E}">
        <p14:creationId xmlns:p14="http://schemas.microsoft.com/office/powerpoint/2010/main" val="32929629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TotalTime>
  <Words>2692</Words>
  <Application>Microsoft Office PowerPoint</Application>
  <PresentationFormat>Widescreen</PresentationFormat>
  <Paragraphs>64</Paragraphs>
  <Slides>6</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Calibri Light</vt:lpstr>
      <vt:lpstr>Office Theme</vt:lpstr>
      <vt:lpstr>Applying Outdoor Recreation Management</vt:lpstr>
      <vt:lpstr>Management Matrices</vt:lpstr>
      <vt:lpstr>Management Matrices</vt:lpstr>
      <vt:lpstr>Management Matrices</vt:lpstr>
      <vt:lpstr>Management Matrices</vt:lpstr>
      <vt:lpstr>Conclusions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Applying Outdoor Recreation Management</dc:title>
  <dc:creator>Anthony Burns</dc:creator>
  <cp:lastModifiedBy>Anthony Burns</cp:lastModifiedBy>
  <cp:revision>7</cp:revision>
  <dcterms:created xsi:type="dcterms:W3CDTF">2022-06-17T08:56:19Z</dcterms:created>
  <dcterms:modified xsi:type="dcterms:W3CDTF">2022-06-17T09:28:00Z</dcterms:modified>
</cp:coreProperties>
</file>