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75" r:id="rId1"/>
  </p:sldMasterIdLst>
  <p:notesMasterIdLst>
    <p:notesMasterId r:id="rId55"/>
  </p:notesMasterIdLst>
  <p:sldIdLst>
    <p:sldId id="382" r:id="rId2"/>
    <p:sldId id="485" r:id="rId3"/>
    <p:sldId id="500" r:id="rId4"/>
    <p:sldId id="559" r:id="rId5"/>
    <p:sldId id="560" r:id="rId6"/>
    <p:sldId id="586" r:id="rId7"/>
    <p:sldId id="593" r:id="rId8"/>
    <p:sldId id="594" r:id="rId9"/>
    <p:sldId id="587" r:id="rId10"/>
    <p:sldId id="572" r:id="rId11"/>
    <p:sldId id="425" r:id="rId12"/>
    <p:sldId id="574" r:id="rId13"/>
    <p:sldId id="575" r:id="rId14"/>
    <p:sldId id="576" r:id="rId15"/>
    <p:sldId id="424" r:id="rId16"/>
    <p:sldId id="495" r:id="rId17"/>
    <p:sldId id="577" r:id="rId18"/>
    <p:sldId id="578" r:id="rId19"/>
    <p:sldId id="579" r:id="rId20"/>
    <p:sldId id="580" r:id="rId21"/>
    <p:sldId id="553" r:id="rId22"/>
    <p:sldId id="554" r:id="rId23"/>
    <p:sldId id="555" r:id="rId24"/>
    <p:sldId id="581" r:id="rId25"/>
    <p:sldId id="582" r:id="rId26"/>
    <p:sldId id="494" r:id="rId27"/>
    <p:sldId id="598" r:id="rId28"/>
    <p:sldId id="600" r:id="rId29"/>
    <p:sldId id="599" r:id="rId30"/>
    <p:sldId id="440" r:id="rId31"/>
    <p:sldId id="434" r:id="rId32"/>
    <p:sldId id="436" r:id="rId33"/>
    <p:sldId id="437" r:id="rId34"/>
    <p:sldId id="590" r:id="rId35"/>
    <p:sldId id="588" r:id="rId36"/>
    <p:sldId id="601" r:id="rId37"/>
    <p:sldId id="589" r:id="rId38"/>
    <p:sldId id="591" r:id="rId39"/>
    <p:sldId id="592" r:id="rId40"/>
    <p:sldId id="543" r:id="rId41"/>
    <p:sldId id="563" r:id="rId42"/>
    <p:sldId id="565" r:id="rId43"/>
    <p:sldId id="562" r:id="rId44"/>
    <p:sldId id="564" r:id="rId45"/>
    <p:sldId id="571" r:id="rId46"/>
    <p:sldId id="567" r:id="rId47"/>
    <p:sldId id="568" r:id="rId48"/>
    <p:sldId id="569" r:id="rId49"/>
    <p:sldId id="570" r:id="rId50"/>
    <p:sldId id="597" r:id="rId51"/>
    <p:sldId id="435" r:id="rId52"/>
    <p:sldId id="414" r:id="rId53"/>
    <p:sldId id="359" r:id="rId54"/>
  </p:sldIdLst>
  <p:sldSz cx="9144000" cy="6858000" type="screen4x3"/>
  <p:notesSz cx="6797675" cy="9926638"/>
  <p:embeddedFontLst>
    <p:embeddedFont>
      <p:font typeface="Wingdings 3" panose="05040102010807070707" pitchFamily="18" charset="2"/>
      <p:regular r:id="rId5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623" autoAdjust="0"/>
    <p:restoredTop sz="96247" autoAdjust="0"/>
  </p:normalViewPr>
  <p:slideViewPr>
    <p:cSldViewPr>
      <p:cViewPr>
        <p:scale>
          <a:sx n="132" d="100"/>
          <a:sy n="132" d="100"/>
        </p:scale>
        <p:origin x="612" y="-354"/>
      </p:cViewPr>
      <p:guideLst>
        <p:guide orient="horz" pos="2160"/>
        <p:guide pos="2880"/>
      </p:guideLst>
    </p:cSldViewPr>
  </p:slideViewPr>
  <p:notesTextViewPr>
    <p:cViewPr>
      <p:scale>
        <a:sx n="1" d="1"/>
        <a:sy n="1" d="1"/>
      </p:scale>
      <p:origin x="0" y="0"/>
    </p:cViewPr>
  </p:notesTextViewPr>
  <p:sorterViewPr>
    <p:cViewPr>
      <p:scale>
        <a:sx n="100" d="100"/>
        <a:sy n="100" d="100"/>
      </p:scale>
      <p:origin x="0" y="-73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1.fntdata"/><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ommentAuthors" Target="commentAuthor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atin typeface="Arial" panose="020B0604020202020204" pitchFamily="34" charset="0"/>
              </a:defRPr>
            </a:lvl1pPr>
          </a:lstStyle>
          <a:p>
            <a:fld id="{B7A126F7-C520-466E-8A08-C83A624AAD89}" type="datetimeFigureOut">
              <a:rPr lang="en-GB" smtClean="0"/>
              <a:pPr/>
              <a:t>09/10/2026</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atin typeface="Arial" panose="020B0604020202020204" pitchFamily="34" charset="0"/>
              </a:defRPr>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self-assessment-tax-return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dirty="0"/>
          </a:p>
        </p:txBody>
      </p:sp>
    </p:spTree>
    <p:extLst>
      <p:ext uri="{BB962C8B-B14F-4D97-AF65-F5344CB8AC3E}">
        <p14:creationId xmlns:p14="http://schemas.microsoft.com/office/powerpoint/2010/main" val="355491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A69EB-B70F-9EE2-5BC3-70EA6C075D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184047-1829-E0AA-A4F3-229F35EEDD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FB0337-3503-1CF8-A1D3-DD62A0C4F8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53A148-2B2A-11ED-09D2-82B8EA5A7A59}"/>
              </a:ext>
            </a:extLst>
          </p:cNvPr>
          <p:cNvSpPr>
            <a:spLocks noGrp="1"/>
          </p:cNvSpPr>
          <p:nvPr>
            <p:ph type="sldNum" sz="quarter" idx="5"/>
          </p:nvPr>
        </p:nvSpPr>
        <p:spPr/>
        <p:txBody>
          <a:bodyPr/>
          <a:lstStyle/>
          <a:p>
            <a:fld id="{D3BD075C-D0CD-4F41-93C9-0B6DF6D55B16}" type="slidenum">
              <a:rPr lang="en-GB" smtClean="0"/>
              <a:pPr/>
              <a:t>6</a:t>
            </a:fld>
            <a:endParaRPr lang="en-GB"/>
          </a:p>
        </p:txBody>
      </p:sp>
    </p:spTree>
    <p:extLst>
      <p:ext uri="{BB962C8B-B14F-4D97-AF65-F5344CB8AC3E}">
        <p14:creationId xmlns:p14="http://schemas.microsoft.com/office/powerpoint/2010/main" val="2272041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https://www.youtube.com/watch?v=RcGCFX95ejE</a:t>
            </a:r>
          </a:p>
          <a:p>
            <a:endParaRPr lang="en-GB" dirty="0"/>
          </a:p>
          <a:p>
            <a:r>
              <a:rPr lang="en-GB" dirty="0"/>
              <a:t>https://www.youtube.com/watch?v=dXHPqYGWIkg</a:t>
            </a:r>
          </a:p>
        </p:txBody>
      </p:sp>
      <p:sp>
        <p:nvSpPr>
          <p:cNvPr id="4" name="Slide Number Placeholder 3"/>
          <p:cNvSpPr>
            <a:spLocks noGrp="1"/>
          </p:cNvSpPr>
          <p:nvPr>
            <p:ph type="sldNum" sz="quarter" idx="5"/>
          </p:nvPr>
        </p:nvSpPr>
        <p:spPr/>
        <p:txBody>
          <a:bodyPr/>
          <a:lstStyle/>
          <a:p>
            <a:fld id="{D3BD075C-D0CD-4F41-93C9-0B6DF6D55B16}" type="slidenum">
              <a:rPr lang="en-GB" smtClean="0"/>
              <a:pPr/>
              <a:t>7</a:t>
            </a:fld>
            <a:endParaRPr lang="en-GB"/>
          </a:p>
        </p:txBody>
      </p:sp>
    </p:spTree>
    <p:extLst>
      <p:ext uri="{BB962C8B-B14F-4D97-AF65-F5344CB8AC3E}">
        <p14:creationId xmlns:p14="http://schemas.microsoft.com/office/powerpoint/2010/main" val="2084245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7DEE0-ECCF-E2E3-2E14-B2930A43FB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1820E8-72E4-9EE6-2570-E85F64DFE1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4E5C98-4368-79EC-4E4E-50E31D9EC13B}"/>
              </a:ext>
            </a:extLst>
          </p:cNvPr>
          <p:cNvSpPr>
            <a:spLocks noGrp="1"/>
          </p:cNvSpPr>
          <p:nvPr>
            <p:ph type="body" idx="1"/>
          </p:nvPr>
        </p:nvSpPr>
        <p:spPr/>
        <p:txBody>
          <a:bodyPr/>
          <a:lstStyle/>
          <a:p>
            <a:r>
              <a:rPr lang="en-GB" b="0" i="0" dirty="0">
                <a:solidFill>
                  <a:srgbClr val="4D5156"/>
                </a:solidFill>
                <a:effectLst/>
              </a:rPr>
              <a:t>Your startup team structure </a:t>
            </a:r>
            <a:r>
              <a:rPr lang="en-GB" b="0" i="0" dirty="0">
                <a:solidFill>
                  <a:srgbClr val="040C28"/>
                </a:solidFill>
                <a:effectLst/>
              </a:rPr>
              <a:t>defines the organisational departments and business leaders</a:t>
            </a:r>
            <a:r>
              <a:rPr lang="en-GB" b="0" i="0" dirty="0">
                <a:solidFill>
                  <a:srgbClr val="4D5156"/>
                </a:solidFill>
                <a:effectLst/>
              </a:rPr>
              <a:t>. It helps identify the core role and duties of each executive, manager, and employee. Having this hierarchy in place ensures you hire the right people for the right position, eliminating waste and optimising your payroll spending.</a:t>
            </a:r>
          </a:p>
          <a:p>
            <a:endParaRPr lang="en-GB" b="0" i="0" dirty="0">
              <a:solidFill>
                <a:srgbClr val="4D5156"/>
              </a:solidFill>
              <a:effectLst/>
            </a:endParaRPr>
          </a:p>
          <a:p>
            <a:r>
              <a:rPr lang="en-GB" dirty="0"/>
              <a:t>To complete this task, design an organizational chart for your startup. Be sure to include the different roles in your company and briefly describe the responsibilities of each role. Focus on how the structure supports the goals and operations of your business. Use any software or hand-drawing tools you are comfortable with for the chart.</a:t>
            </a:r>
          </a:p>
        </p:txBody>
      </p:sp>
      <p:sp>
        <p:nvSpPr>
          <p:cNvPr id="4" name="Slide Number Placeholder 3">
            <a:extLst>
              <a:ext uri="{FF2B5EF4-FFF2-40B4-BE49-F238E27FC236}">
                <a16:creationId xmlns:a16="http://schemas.microsoft.com/office/drawing/2014/main" id="{54DDFEF2-AD52-E8D0-AEBB-77198C43341E}"/>
              </a:ext>
            </a:extLst>
          </p:cNvPr>
          <p:cNvSpPr>
            <a:spLocks noGrp="1"/>
          </p:cNvSpPr>
          <p:nvPr>
            <p:ph type="sldNum" sz="quarter" idx="5"/>
          </p:nvPr>
        </p:nvSpPr>
        <p:spPr/>
        <p:txBody>
          <a:bodyPr/>
          <a:lstStyle/>
          <a:p>
            <a:fld id="{D3BD075C-D0CD-4F41-93C9-0B6DF6D55B16}" type="slidenum">
              <a:rPr lang="en-GB" smtClean="0"/>
              <a:pPr/>
              <a:t>9</a:t>
            </a:fld>
            <a:endParaRPr lang="en-GB"/>
          </a:p>
        </p:txBody>
      </p:sp>
    </p:spTree>
    <p:extLst>
      <p:ext uri="{BB962C8B-B14F-4D97-AF65-F5344CB8AC3E}">
        <p14:creationId xmlns:p14="http://schemas.microsoft.com/office/powerpoint/2010/main" val="1357310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Beginning the journey with your new start-up brings much excitement and plenty of challenges. There will be many questions and things you need to find the answer for, one of which will likely include, what are the different types of business structures.</a:t>
            </a:r>
          </a:p>
          <a:p>
            <a:endParaRPr lang="en-GB" dirty="0"/>
          </a:p>
          <a:p>
            <a:r>
              <a:rPr lang="en-GB" dirty="0"/>
              <a:t>The structure you choose will have significant implications on the amount of tax you pay, the degree of your personal liability (should the business fail), the amount of administrative work involved and even your ability to raise finance.</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10</a:t>
            </a:fld>
            <a:endParaRPr lang="en-GB"/>
          </a:p>
        </p:txBody>
      </p:sp>
    </p:spTree>
    <p:extLst>
      <p:ext uri="{BB962C8B-B14F-4D97-AF65-F5344CB8AC3E}">
        <p14:creationId xmlns:p14="http://schemas.microsoft.com/office/powerpoint/2010/main" val="3705815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You’ll need to apply for a National Insurance number if you’re moving to the UK to set up a business.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 register voluntarily even if your turnover is less than 85K, if it suits your business, for example if you buy from other VAT-registered businesses and want to reclaim the VAT</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1308043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partner is also responsible or liable for other partner’s negligence or misconduct. The profits or losses from a partnership will be shared between the partners. This will be in the agreed profit-sharing ratio and each partner pays tax on their share of the profits.</a:t>
            </a:r>
          </a:p>
        </p:txBody>
      </p:sp>
      <p:sp>
        <p:nvSpPr>
          <p:cNvPr id="4" name="Slide Number Placeholder 3"/>
          <p:cNvSpPr>
            <a:spLocks noGrp="1"/>
          </p:cNvSpPr>
          <p:nvPr>
            <p:ph type="sldNum" sz="quarter" idx="5"/>
          </p:nvPr>
        </p:nvSpPr>
        <p:spPr/>
        <p:txBody>
          <a:bodyPr/>
          <a:lstStyle/>
          <a:p>
            <a:fld id="{D3BD075C-D0CD-4F41-93C9-0B6DF6D55B16}" type="slidenum">
              <a:rPr lang="en-GB" smtClean="0"/>
              <a:pPr/>
              <a:t>17</a:t>
            </a:fld>
            <a:endParaRPr lang="en-GB"/>
          </a:p>
        </p:txBody>
      </p:sp>
    </p:spTree>
    <p:extLst>
      <p:ext uri="{BB962C8B-B14F-4D97-AF65-F5344CB8AC3E}">
        <p14:creationId xmlns:p14="http://schemas.microsoft.com/office/powerpoint/2010/main" val="3312066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rPr>
              <a:t>All partners also need to send their own </a:t>
            </a:r>
            <a:r>
              <a:rPr lang="en-GB" b="0" i="0" dirty="0">
                <a:solidFill>
                  <a:srgbClr val="1D70B8"/>
                </a:solidFill>
                <a:effectLst/>
                <a:hlinkClick r:id="rId3"/>
              </a:rPr>
              <a:t>tax returns</a:t>
            </a:r>
            <a:r>
              <a:rPr lang="en-GB" b="0" i="0" dirty="0">
                <a:solidFill>
                  <a:srgbClr val="0B0C0C"/>
                </a:solidFill>
                <a:effectLst/>
              </a:rPr>
              <a:t> as individuals.</a:t>
            </a:r>
          </a:p>
          <a:p>
            <a:pPr algn="l"/>
            <a:r>
              <a:rPr lang="en-GB" b="0" i="0" dirty="0">
                <a:solidFill>
                  <a:srgbClr val="0B0C0C"/>
                </a:solidFill>
                <a:effectLst/>
              </a:rPr>
              <a:t>You must register by 5 October in your business’s second tax year, or you could be charged a penalty.</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18</a:t>
            </a:fld>
            <a:endParaRPr lang="en-GB"/>
          </a:p>
        </p:txBody>
      </p:sp>
    </p:spTree>
    <p:extLst>
      <p:ext uri="{BB962C8B-B14F-4D97-AF65-F5344CB8AC3E}">
        <p14:creationId xmlns:p14="http://schemas.microsoft.com/office/powerpoint/2010/main" val="1077553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member pays tax on their share of the profits, as in an ‘ordinary’ business partnership, but isn’t personally liable for any debts the business can’t pay.</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a:p>
        </p:txBody>
      </p:sp>
    </p:spTree>
    <p:extLst>
      <p:ext uri="{BB962C8B-B14F-4D97-AF65-F5344CB8AC3E}">
        <p14:creationId xmlns:p14="http://schemas.microsoft.com/office/powerpoint/2010/main" val="3915471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rules if you’re setting up a limited partnership:</a:t>
            </a:r>
          </a:p>
          <a:p>
            <a:r>
              <a:rPr lang="en-GB" dirty="0"/>
              <a:t>https://www.gov.uk/guidance/set-up-and-run-a-limited-partnership</a:t>
            </a:r>
          </a:p>
        </p:txBody>
      </p:sp>
      <p:sp>
        <p:nvSpPr>
          <p:cNvPr id="4" name="Slide Number Placeholder 3"/>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1266934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Limited Company by Guarantee limits the liability of the directors to paid up capital they contributed should the company be wound up. The amount is usually £1.</a:t>
            </a:r>
          </a:p>
        </p:txBody>
      </p:sp>
      <p:sp>
        <p:nvSpPr>
          <p:cNvPr id="4" name="Slide Number Placeholder 3"/>
          <p:cNvSpPr>
            <a:spLocks noGrp="1"/>
          </p:cNvSpPr>
          <p:nvPr>
            <p:ph type="sldNum" sz="quarter" idx="5"/>
          </p:nvPr>
        </p:nvSpPr>
        <p:spPr/>
        <p:txBody>
          <a:bodyPr/>
          <a:lstStyle/>
          <a:p>
            <a:fld id="{D3BD075C-D0CD-4F41-93C9-0B6DF6D55B16}" type="slidenum">
              <a:rPr lang="en-GB" smtClean="0"/>
              <a:pPr/>
              <a:t>22</a:t>
            </a:fld>
            <a:endParaRPr lang="en-GB" dirty="0"/>
          </a:p>
        </p:txBody>
      </p:sp>
    </p:spTree>
    <p:extLst>
      <p:ext uri="{BB962C8B-B14F-4D97-AF65-F5344CB8AC3E}">
        <p14:creationId xmlns:p14="http://schemas.microsoft.com/office/powerpoint/2010/main" val="1380333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detailed explanation of the above bullet points:</a:t>
            </a:r>
          </a:p>
          <a:p>
            <a:r>
              <a:rPr lang="en-GB" dirty="0"/>
              <a:t>https://www.rapidformations.co.uk/blog/limited-company-advantages/</a:t>
            </a:r>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a:p>
        </p:txBody>
      </p:sp>
    </p:spTree>
    <p:extLst>
      <p:ext uri="{BB962C8B-B14F-4D97-AF65-F5344CB8AC3E}">
        <p14:creationId xmlns:p14="http://schemas.microsoft.com/office/powerpoint/2010/main" val="883459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A4A4A"/>
                </a:solidFill>
                <a:effectLst/>
                <a:highlight>
                  <a:srgbClr val="FFFFFF"/>
                </a:highlight>
              </a:rPr>
              <a:t>As the 'franchisee', you buy a licence to use the name, products and services of the 'franchisor' business. This licence normally covers a particular geographical area and runs for a limited time, after which it should be renewable as long as you meet the terms of the franchise agreement.</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37</a:t>
            </a:fld>
            <a:endParaRPr lang="en-GB"/>
          </a:p>
        </p:txBody>
      </p:sp>
    </p:spTree>
    <p:extLst>
      <p:ext uri="{BB962C8B-B14F-4D97-AF65-F5344CB8AC3E}">
        <p14:creationId xmlns:p14="http://schemas.microsoft.com/office/powerpoint/2010/main" val="523658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41</a:t>
            </a:fld>
            <a:endParaRPr lang="en-GB" dirty="0"/>
          </a:p>
        </p:txBody>
      </p:sp>
    </p:spTree>
    <p:extLst>
      <p:ext uri="{BB962C8B-B14F-4D97-AF65-F5344CB8AC3E}">
        <p14:creationId xmlns:p14="http://schemas.microsoft.com/office/powerpoint/2010/main" val="1873729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4BA8"/>
                </a:solidFill>
                <a:effectLst/>
              </a:rPr>
              <a:t>For example, the Bank of England and the British Bankers Association (BBA) define SMEs as those with less than a £25 million annual turnover on their main business account. BBA goes further and narrows this definition to define small businesses as those having less than £1 million or £2 million annual turnover. So, dealing with this or that organisation, you should first find out whether you qualify for the SME for them, if this is a factor in what you want.</a:t>
            </a:r>
            <a:endParaRPr lang="en-GB" dirty="0"/>
          </a:p>
          <a:p>
            <a:endParaRPr lang="en-GB" dirty="0"/>
          </a:p>
          <a:p>
            <a:r>
              <a:rPr lang="en-GB" dirty="0"/>
              <a:t>https://www.gov.uk/government/publications/dfe-small-and-medium-sized-enterprise-sme-action-plan</a:t>
            </a:r>
          </a:p>
        </p:txBody>
      </p:sp>
      <p:sp>
        <p:nvSpPr>
          <p:cNvPr id="4" name="Slide Number Placeholder 3"/>
          <p:cNvSpPr>
            <a:spLocks noGrp="1"/>
          </p:cNvSpPr>
          <p:nvPr>
            <p:ph type="sldNum" sz="quarter" idx="5"/>
          </p:nvPr>
        </p:nvSpPr>
        <p:spPr/>
        <p:txBody>
          <a:bodyPr/>
          <a:lstStyle/>
          <a:p>
            <a:fld id="{D3BD075C-D0CD-4F41-93C9-0B6DF6D55B16}" type="slidenum">
              <a:rPr lang="en-GB" smtClean="0"/>
              <a:pPr/>
              <a:t>42</a:t>
            </a:fld>
            <a:endParaRPr lang="en-GB"/>
          </a:p>
        </p:txBody>
      </p:sp>
    </p:spTree>
    <p:extLst>
      <p:ext uri="{BB962C8B-B14F-4D97-AF65-F5344CB8AC3E}">
        <p14:creationId xmlns:p14="http://schemas.microsoft.com/office/powerpoint/2010/main" val="26208272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about the various types of small businesses can help you understand how they operate and why someone might start 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Small businesses play a significant role in economic growth because they provide services and products to meet specific needs. </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43</a:t>
            </a:fld>
            <a:endParaRPr lang="en-GB"/>
          </a:p>
        </p:txBody>
      </p:sp>
    </p:spTree>
    <p:extLst>
      <p:ext uri="{BB962C8B-B14F-4D97-AF65-F5344CB8AC3E}">
        <p14:creationId xmlns:p14="http://schemas.microsoft.com/office/powerpoint/2010/main" val="2374878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find out more, check out the best grants for small businesses.</a:t>
            </a:r>
          </a:p>
          <a:p>
            <a:r>
              <a:rPr lang="en-GB" dirty="0"/>
              <a:t>https://bionic.co.uk/business-finance/guides/small-business-grants/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45</a:t>
            </a:fld>
            <a:endParaRPr lang="en-GB"/>
          </a:p>
        </p:txBody>
      </p:sp>
    </p:spTree>
    <p:extLst>
      <p:ext uri="{BB962C8B-B14F-4D97-AF65-F5344CB8AC3E}">
        <p14:creationId xmlns:p14="http://schemas.microsoft.com/office/powerpoint/2010/main" val="39483827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F6368"/>
                </a:solidFill>
                <a:effectLst/>
              </a:rPr>
              <a:t>The Office of Gas and Electricity Markets (</a:t>
            </a:r>
            <a:r>
              <a:rPr lang="en-GB" b="1" i="0" dirty="0" err="1">
                <a:solidFill>
                  <a:srgbClr val="5F6368"/>
                </a:solidFill>
                <a:effectLst/>
              </a:rPr>
              <a:t>ofgem</a:t>
            </a:r>
            <a:r>
              <a:rPr lang="en-GB" b="1" i="0" dirty="0">
                <a:solidFill>
                  <a:srgbClr val="5F6368"/>
                </a:solidFill>
                <a:effectLst/>
              </a:rPr>
              <a:t>):</a:t>
            </a:r>
          </a:p>
          <a:p>
            <a:r>
              <a:rPr lang="en-GB" b="0" i="0" dirty="0">
                <a:solidFill>
                  <a:srgbClr val="FFFFFF"/>
                </a:solidFill>
                <a:effectLst/>
              </a:rPr>
              <a:t>the energy regulator for Great Britain. We work to protect energy consumers, especially vulnerable people, by ensuring they are treated fairly and benefit from a cleaner, greener environment.</a:t>
            </a:r>
            <a:endParaRPr lang="en-GB" dirty="0"/>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46</a:t>
            </a:fld>
            <a:endParaRPr lang="en-GB"/>
          </a:p>
        </p:txBody>
      </p:sp>
    </p:spTree>
    <p:extLst>
      <p:ext uri="{BB962C8B-B14F-4D97-AF65-F5344CB8AC3E}">
        <p14:creationId xmlns:p14="http://schemas.microsoft.com/office/powerpoint/2010/main" val="23346585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47</a:t>
            </a:fld>
            <a:endParaRPr lang="en-GB"/>
          </a:p>
        </p:txBody>
      </p:sp>
    </p:spTree>
    <p:extLst>
      <p:ext uri="{BB962C8B-B14F-4D97-AF65-F5344CB8AC3E}">
        <p14:creationId xmlns:p14="http://schemas.microsoft.com/office/powerpoint/2010/main" val="25405972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majority of businesses will take out business insurance to protect their financial security, and this can be another useful indicator of their size</a:t>
            </a: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49</a:t>
            </a:fld>
            <a:endParaRPr lang="en-GB"/>
          </a:p>
        </p:txBody>
      </p:sp>
    </p:spTree>
    <p:extLst>
      <p:ext uri="{BB962C8B-B14F-4D97-AF65-F5344CB8AC3E}">
        <p14:creationId xmlns:p14="http://schemas.microsoft.com/office/powerpoint/2010/main" val="14289489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50</a:t>
            </a:fld>
            <a:endParaRPr lang="en-GB" dirty="0"/>
          </a:p>
        </p:txBody>
      </p:sp>
    </p:spTree>
    <p:extLst>
      <p:ext uri="{BB962C8B-B14F-4D97-AF65-F5344CB8AC3E}">
        <p14:creationId xmlns:p14="http://schemas.microsoft.com/office/powerpoint/2010/main" val="2887713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09/10/2026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lvl1pPr>
              <a:defRPr>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09/10/2026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lvl1pPr>
              <a:defRPr>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09/10/2026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09/10/2026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09/10/2026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09/10/2026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09/10/2026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09/10/2026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09/10/2026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09/10/2026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09/10/2026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09/10/2026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lvl1pPr>
              <a:defRPr>
                <a:latin typeface="Arial" panose="020B0604020202020204" pitchFamily="34" charset="0"/>
              </a:defRPr>
            </a:lvl1p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Arial" panose="020B0604020202020204" pitchFamily="34" charset="0"/>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latin typeface="Arial" panose="020B0604020202020204" pitchFamily="34" charset="0"/>
            </a:endParaRPr>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latin typeface="Arial" panose="020B0604020202020204" pitchFamily="34" charset="0"/>
              </a:defRPr>
            </a:lvl1pPr>
          </a:lstStyle>
          <a:p>
            <a:fld id="{D8E32E50-136A-4496-B4FF-7C83C21E682A}" type="datetime1">
              <a:rPr lang="en-GB" smtClean="0"/>
              <a:pPr/>
              <a:t>09/10/2026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headspacegroup.co.uk/sir-richard-branson-employees-come-firs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self-assessment-ready-reckone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gov.uk/register-for-self-assessment/self-employe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oDGfs_PVhYU"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set-up-business-partnership/register-partnership-with-hmr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iQmtT7BKli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youtu.be/EpmBTDeTSHg?si=cch8wpEqrVfFH8mA"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TNpkvp5uHwo?si=m02OMqMmL6BW4wbD"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593812" y="1072507"/>
            <a:ext cx="8676456" cy="2554545"/>
          </a:xfrm>
          <a:prstGeom prst="rect">
            <a:avLst/>
          </a:prstGeom>
        </p:spPr>
        <p:txBody>
          <a:bodyPr wrap="square" anchor="t">
            <a:spAutoFit/>
          </a:bodyPr>
          <a:lstStyle/>
          <a:p>
            <a:pPr algn="ctr"/>
            <a:endParaRPr lang="en-GB" sz="3200" b="1" dirty="0">
              <a:solidFill>
                <a:schemeClr val="bg1"/>
              </a:solidFill>
              <a:latin typeface="Arial" panose="020B0604020202020204" pitchFamily="34" charset="0"/>
            </a:endParaRPr>
          </a:p>
          <a:p>
            <a:pPr algn="ctr"/>
            <a:endParaRPr lang="en-GB" sz="3200" b="1" dirty="0">
              <a:solidFill>
                <a:schemeClr val="bg1"/>
              </a:solidFill>
              <a:latin typeface="Arial" panose="020B0604020202020204" pitchFamily="34" charset="0"/>
            </a:endParaRPr>
          </a:p>
          <a:p>
            <a:pPr algn="ctr"/>
            <a:endParaRPr lang="en-GB" sz="3200" b="1" dirty="0">
              <a:solidFill>
                <a:schemeClr val="bg1"/>
              </a:solidFill>
              <a:latin typeface="Arial" panose="020B0604020202020204" pitchFamily="34" charset="0"/>
            </a:endParaRPr>
          </a:p>
          <a:p>
            <a:pPr algn="ctr"/>
            <a:r>
              <a:rPr lang="en-GB" sz="3200" b="1" dirty="0">
                <a:solidFill>
                  <a:schemeClr val="bg1"/>
                </a:solidFill>
                <a:latin typeface="Arial" panose="020B0604020202020204" pitchFamily="34" charset="0"/>
              </a:rPr>
              <a:t>Legal Format of Enterprises &amp; </a:t>
            </a:r>
          </a:p>
          <a:p>
            <a:pPr algn="ctr"/>
            <a:r>
              <a:rPr lang="en-GB" sz="3200" b="1" dirty="0">
                <a:solidFill>
                  <a:schemeClr val="bg1"/>
                </a:solidFill>
                <a:latin typeface="Arial" panose="020B0604020202020204" pitchFamily="34" charset="0"/>
              </a:rPr>
              <a:t>Building a Founding Team</a:t>
            </a:r>
            <a:endParaRPr lang="en-US" sz="1400" dirty="0">
              <a:solidFill>
                <a:schemeClr val="bg1"/>
              </a:solidFill>
              <a:latin typeface="Arial" panose="020B0604020202020204" pitchFamily="34" charset="0"/>
            </a:endParaRPr>
          </a:p>
        </p:txBody>
      </p:sp>
      <p:sp>
        <p:nvSpPr>
          <p:cNvPr id="6" name="Rectangle 5">
            <a:extLst>
              <a:ext uri="{FF2B5EF4-FFF2-40B4-BE49-F238E27FC236}">
                <a16:creationId xmlns:a16="http://schemas.microsoft.com/office/drawing/2014/main" id="{2B04BCD5-A62B-4FD2-884E-FF5F62D1504C}"/>
              </a:ext>
            </a:extLst>
          </p:cNvPr>
          <p:cNvSpPr/>
          <p:nvPr/>
        </p:nvSpPr>
        <p:spPr>
          <a:xfrm>
            <a:off x="467544" y="38899"/>
            <a:ext cx="8928992" cy="2062103"/>
          </a:xfrm>
          <a:prstGeom prst="rect">
            <a:avLst/>
          </a:prstGeom>
        </p:spPr>
        <p:txBody>
          <a:bodyPr wrap="square" anchor="t">
            <a:spAutoFit/>
          </a:bodyPr>
          <a:lstStyle/>
          <a:p>
            <a:pPr algn="ctr"/>
            <a:endParaRPr lang="en-GB" sz="3200" b="1" dirty="0">
              <a:highlight>
                <a:srgbClr val="FFFF00"/>
              </a:highlight>
              <a:latin typeface="Arial" panose="020B0604020202020204" pitchFamily="34" charset="0"/>
            </a:endParaRPr>
          </a:p>
          <a:p>
            <a:pPr algn="ctr"/>
            <a:endParaRPr lang="en-GB" sz="3200" b="1" dirty="0">
              <a:highlight>
                <a:srgbClr val="FFFF00"/>
              </a:highlight>
              <a:latin typeface="Arial" panose="020B0604020202020204" pitchFamily="34" charset="0"/>
            </a:endParaRPr>
          </a:p>
          <a:p>
            <a:pPr algn="ctr"/>
            <a:r>
              <a:rPr lang="en-GB" sz="3200" b="1" dirty="0">
                <a:highlight>
                  <a:srgbClr val="FFFF00"/>
                </a:highlight>
                <a:latin typeface="Arial" panose="020B0604020202020204" pitchFamily="34" charset="0"/>
              </a:rPr>
              <a:t>LCLM4006: </a:t>
            </a:r>
          </a:p>
          <a:p>
            <a:pPr algn="ctr"/>
            <a:r>
              <a:rPr lang="en-GB" sz="3200" b="1" dirty="0">
                <a:highlight>
                  <a:srgbClr val="FFFF00"/>
                </a:highlight>
                <a:latin typeface="Arial" panose="020B0604020202020204" pitchFamily="34" charset="0"/>
              </a:rPr>
              <a:t>Enterprise and Entrepreneurship</a:t>
            </a:r>
            <a:endParaRPr lang="en-US" sz="3200" dirty="0">
              <a:highlight>
                <a:srgbClr val="FFFF00"/>
              </a:highlight>
              <a:latin typeface="Arial" panose="020B0604020202020204" pitchFamily="34" charset="0"/>
            </a:endParaRPr>
          </a:p>
        </p:txBody>
      </p:sp>
    </p:spTree>
    <p:extLst>
      <p:ext uri="{BB962C8B-B14F-4D97-AF65-F5344CB8AC3E}">
        <p14:creationId xmlns:p14="http://schemas.microsoft.com/office/powerpoint/2010/main" val="1416662466"/>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391394"/>
          </a:xfrm>
        </p:spPr>
        <p:txBody>
          <a:bodyPr>
            <a:normAutofit/>
          </a:bodyPr>
          <a:lstStyle/>
          <a:p>
            <a:pPr marL="0" indent="0">
              <a:lnSpc>
                <a:spcPct val="90000"/>
              </a:lnSpc>
              <a:buNone/>
            </a:pPr>
            <a:r>
              <a:rPr lang="en-GB" sz="2800" dirty="0"/>
              <a:t>We</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Explained the entrepreneurial process.</a:t>
            </a:r>
          </a:p>
          <a:p>
            <a:pPr marL="0" indent="0">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cs typeface="Arial" panose="020B0604020202020204" pitchFamily="34" charset="0"/>
              </a:rPr>
              <a:t>Explained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Explored your business ideas and worked on your overview through a practical activity</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latin typeface="Arial" panose="020B0604020202020204" pitchFamily="34" charset="0"/>
              </a:rPr>
              <a:t>Recap of Previous Session….</a:t>
            </a:r>
            <a:endParaRPr lang="en-GB" sz="3600" b="1" dirty="0">
              <a:highlight>
                <a:srgbClr val="FFFF00"/>
              </a:highlight>
              <a:latin typeface="Arial" panose="020B0604020202020204" pitchFamily="34" charset="0"/>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lnSpcReduction="10000"/>
          </a:bodyPr>
          <a:lstStyle/>
          <a:p>
            <a:pPr marL="0" indent="0">
              <a:lnSpc>
                <a:spcPct val="90000"/>
              </a:lnSpc>
              <a:buNone/>
            </a:pPr>
            <a:r>
              <a:rPr lang="en-GB" sz="2600" dirty="0"/>
              <a:t>We will:</a:t>
            </a:r>
          </a:p>
          <a:p>
            <a:pPr marL="0" indent="0">
              <a:lnSpc>
                <a:spcPct val="90000"/>
              </a:lnSpc>
              <a:buNone/>
            </a:pPr>
            <a:endParaRPr lang="en-GB" sz="2600" dirty="0"/>
          </a:p>
          <a:p>
            <a:pPr>
              <a:buClr>
                <a:srgbClr val="0070C0"/>
              </a:buClr>
              <a:buFont typeface="Wingdings" panose="05000000000000000000" pitchFamily="2" charset="2"/>
              <a:buChar char="q"/>
            </a:pPr>
            <a:r>
              <a:rPr lang="en-GB" sz="2600" dirty="0">
                <a:cs typeface="Arial" panose="020B0604020202020204" pitchFamily="34" charset="0"/>
              </a:rPr>
              <a:t>Understand the importance of a founding team</a:t>
            </a:r>
          </a:p>
          <a:p>
            <a:pPr>
              <a:buClr>
                <a:srgbClr val="0070C0"/>
              </a:buClr>
              <a:buFont typeface="Wingdings" panose="05000000000000000000" pitchFamily="2" charset="2"/>
              <a:buChar char="q"/>
            </a:pPr>
            <a:r>
              <a:rPr lang="en-GB" sz="2600" dirty="0"/>
              <a:t>Management of the Start-up</a:t>
            </a:r>
          </a:p>
          <a:p>
            <a:pPr>
              <a:buClr>
                <a:srgbClr val="0070C0"/>
              </a:buClr>
              <a:buFont typeface="Wingdings" panose="05000000000000000000" pitchFamily="2" charset="2"/>
              <a:buChar char="q"/>
            </a:pPr>
            <a:r>
              <a:rPr lang="en-GB" sz="2600" dirty="0"/>
              <a:t>Have a practical activity</a:t>
            </a:r>
          </a:p>
          <a:p>
            <a:pPr marL="0" indent="0">
              <a:lnSpc>
                <a:spcPct val="90000"/>
              </a:lnSpc>
              <a:buClr>
                <a:srgbClr val="0070C0"/>
              </a:buClr>
              <a:buNone/>
            </a:pPr>
            <a:endParaRPr lang="en-GB" sz="2600" dirty="0"/>
          </a:p>
          <a:p>
            <a:pPr>
              <a:lnSpc>
                <a:spcPct val="90000"/>
              </a:lnSpc>
              <a:buClr>
                <a:srgbClr val="0070C0"/>
              </a:buClr>
              <a:buFont typeface="Wingdings" panose="05000000000000000000" pitchFamily="2" charset="2"/>
              <a:buChar char="q"/>
            </a:pPr>
            <a:r>
              <a:rPr lang="en-GB" sz="2600" dirty="0"/>
              <a:t>Definition, types and benefits of SMEs</a:t>
            </a:r>
          </a:p>
          <a:p>
            <a:pPr>
              <a:lnSpc>
                <a:spcPct val="90000"/>
              </a:lnSpc>
              <a:buClr>
                <a:srgbClr val="0070C0"/>
              </a:buClr>
              <a:buFont typeface="Wingdings" panose="05000000000000000000" pitchFamily="2" charset="2"/>
              <a:buChar char="q"/>
            </a:pPr>
            <a:r>
              <a:rPr lang="en-GB" sz="2600" dirty="0"/>
              <a:t>Explore &amp; explain the different Legal formats of UK small businesses.</a:t>
            </a:r>
          </a:p>
          <a:p>
            <a:pPr marL="0" indent="0">
              <a:lnSpc>
                <a:spcPct val="90000"/>
              </a:lnSpc>
              <a:buClr>
                <a:srgbClr val="0070C0"/>
              </a:buClr>
              <a:buNone/>
            </a:pPr>
            <a:endParaRPr lang="en-GB" sz="2600" dirty="0"/>
          </a:p>
          <a:p>
            <a:pPr>
              <a:buClr>
                <a:srgbClr val="0070C0"/>
              </a:buClr>
              <a:buFont typeface="Wingdings" panose="05000000000000000000" pitchFamily="2" charset="2"/>
              <a:buChar char="q"/>
            </a:pPr>
            <a:r>
              <a:rPr lang="en-GB" sz="2600" dirty="0"/>
              <a:t> Work on a practical activity</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latin typeface="Arial" panose="020B0604020202020204" pitchFamily="34" charset="0"/>
              </a:rPr>
              <a:t>In Today’s Session….</a:t>
            </a:r>
            <a:endParaRPr lang="en-GB" sz="3600" b="1" dirty="0">
              <a:highlight>
                <a:srgbClr val="FFFF00"/>
              </a:highlight>
              <a:latin typeface="Arial" panose="020B0604020202020204" pitchFamily="34" charset="0"/>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D525A-B393-DDC0-48BE-30A86E8275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AD03BD-649C-0304-8477-5C3A592C5E91}"/>
              </a:ext>
            </a:extLst>
          </p:cNvPr>
          <p:cNvSpPr>
            <a:spLocks noGrp="1"/>
          </p:cNvSpPr>
          <p:nvPr>
            <p:ph type="title"/>
          </p:nvPr>
        </p:nvSpPr>
        <p:spPr>
          <a:xfrm>
            <a:off x="0" y="286144"/>
            <a:ext cx="9141303" cy="69458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ea typeface="+mn-ea"/>
                <a:cs typeface="+mn-cs"/>
              </a:rPr>
              <a:t>Founding Team </a:t>
            </a:r>
            <a:br>
              <a:rPr kumimoji="0" lang="en-GB" sz="3600" b="1" i="0" u="none" strike="noStrike" kern="1200" cap="none" spc="0" normalizeH="0" baseline="0" noProof="0" dirty="0">
                <a:ln>
                  <a:noFill/>
                </a:ln>
                <a:solidFill>
                  <a:prstClr val="black"/>
                </a:solidFill>
                <a:effectLst/>
                <a:highlight>
                  <a:srgbClr val="FFFF00"/>
                </a:highlight>
                <a:uLnTx/>
                <a:uFillTx/>
                <a:ea typeface="+mn-ea"/>
                <a:cs typeface="+mn-cs"/>
              </a:rPr>
            </a:br>
            <a:endParaRPr lang="en-GB" sz="3600" dirty="0"/>
          </a:p>
        </p:txBody>
      </p:sp>
      <p:sp>
        <p:nvSpPr>
          <p:cNvPr id="3" name="Content Placeholder 2">
            <a:extLst>
              <a:ext uri="{FF2B5EF4-FFF2-40B4-BE49-F238E27FC236}">
                <a16:creationId xmlns:a16="http://schemas.microsoft.com/office/drawing/2014/main" id="{C93FBDAE-E8B6-41C9-634C-5759C085E983}"/>
              </a:ext>
            </a:extLst>
          </p:cNvPr>
          <p:cNvSpPr>
            <a:spLocks noGrp="1"/>
          </p:cNvSpPr>
          <p:nvPr>
            <p:ph idx="1"/>
          </p:nvPr>
        </p:nvSpPr>
        <p:spPr>
          <a:xfrm>
            <a:off x="0" y="1052736"/>
            <a:ext cx="9141303"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t>Having the right founding team/ employees is vitally important to the success of any startup. </a:t>
            </a:r>
          </a:p>
          <a:p>
            <a:pPr lvl="0">
              <a:lnSpc>
                <a:spcPct val="107000"/>
              </a:lnSpc>
              <a:spcAft>
                <a:spcPts val="800"/>
              </a:spcAft>
              <a:buClr>
                <a:srgbClr val="0070C0"/>
              </a:buClr>
              <a:buFont typeface="Wingdings" panose="05000000000000000000" pitchFamily="2" charset="2"/>
              <a:buChar char="q"/>
            </a:pPr>
            <a:r>
              <a:rPr lang="en-GB" sz="2400" dirty="0"/>
              <a:t>As the owner of the startup, you cannot do everything…</a:t>
            </a:r>
          </a:p>
          <a:p>
            <a:pPr lvl="0">
              <a:lnSpc>
                <a:spcPct val="107000"/>
              </a:lnSpc>
              <a:spcAft>
                <a:spcPts val="800"/>
              </a:spcAft>
              <a:buClr>
                <a:srgbClr val="0070C0"/>
              </a:buClr>
              <a:buFont typeface="Wingdings" panose="05000000000000000000" pitchFamily="2" charset="2"/>
              <a:buChar char="q"/>
            </a:pPr>
            <a:r>
              <a:rPr lang="en-GB" sz="2400" dirty="0"/>
              <a:t>The larger the firms becomes the more you must rely on your team..</a:t>
            </a:r>
          </a:p>
          <a:p>
            <a:pPr lvl="0">
              <a:lnSpc>
                <a:spcPct val="107000"/>
              </a:lnSpc>
              <a:spcAft>
                <a:spcPts val="800"/>
              </a:spcAft>
              <a:buClr>
                <a:srgbClr val="0070C0"/>
              </a:buClr>
              <a:buFont typeface="Wingdings" panose="05000000000000000000" pitchFamily="2" charset="2"/>
              <a:buChar char="q"/>
            </a:pPr>
            <a:r>
              <a:rPr lang="en-GB" sz="2400" dirty="0"/>
              <a:t>The company should be able to run smoothly even if the owner is not present- </a:t>
            </a:r>
            <a:r>
              <a:rPr lang="en-GB" sz="2400" b="1" dirty="0"/>
              <a:t>assign</a:t>
            </a:r>
            <a:r>
              <a:rPr lang="en-GB" sz="2400" dirty="0"/>
              <a:t> roles even if it is difficult.</a:t>
            </a:r>
          </a:p>
          <a:p>
            <a:pPr lvl="0">
              <a:lnSpc>
                <a:spcPct val="107000"/>
              </a:lnSpc>
              <a:spcAft>
                <a:spcPts val="800"/>
              </a:spcAft>
              <a:buClr>
                <a:srgbClr val="0070C0"/>
              </a:buClr>
              <a:buFont typeface="Wingdings" panose="05000000000000000000" pitchFamily="2" charset="2"/>
              <a:buChar char="q"/>
            </a:pPr>
            <a:r>
              <a:rPr lang="en-GB" sz="2400" dirty="0"/>
              <a:t>In the next slide we will read about a UK entrepreneur &amp; his thoughts on employees</a:t>
            </a:r>
          </a:p>
          <a:p>
            <a:pPr marL="0" lvl="0" indent="0">
              <a:lnSpc>
                <a:spcPct val="107000"/>
              </a:lnSpc>
              <a:spcAft>
                <a:spcPts val="800"/>
              </a:spcAft>
              <a:buClr>
                <a:srgbClr val="0070C0"/>
              </a:buClr>
              <a:buNone/>
            </a:pPr>
            <a:endParaRPr lang="en-GB" sz="2400" dirty="0"/>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40D78A3-C19F-3542-E11E-8FA0BBF17F0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64008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BE215-20FA-27C4-3CD4-A98CAC89F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C2B949-6B5C-CE71-EAB7-C4509B453AC0}"/>
              </a:ext>
            </a:extLst>
          </p:cNvPr>
          <p:cNvSpPr>
            <a:spLocks noGrp="1"/>
          </p:cNvSpPr>
          <p:nvPr>
            <p:ph type="title"/>
          </p:nvPr>
        </p:nvSpPr>
        <p:spPr>
          <a:xfrm>
            <a:off x="-324544" y="47453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r>
              <a:rPr lang="en-GB" sz="3600" b="1" dirty="0">
                <a:solidFill>
                  <a:prstClr val="black"/>
                </a:solidFill>
                <a:highlight>
                  <a:srgbClr val="FFFF00"/>
                </a:highlight>
                <a:ea typeface="+mn-ea"/>
                <a:cs typeface="+mn-cs"/>
              </a:rPr>
              <a:t>Sir Richard Branson</a:t>
            </a: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endParaRPr lang="en-GB" dirty="0"/>
          </a:p>
        </p:txBody>
      </p:sp>
      <p:sp>
        <p:nvSpPr>
          <p:cNvPr id="3" name="Content Placeholder 2">
            <a:extLst>
              <a:ext uri="{FF2B5EF4-FFF2-40B4-BE49-F238E27FC236}">
                <a16:creationId xmlns:a16="http://schemas.microsoft.com/office/drawing/2014/main" id="{A48AAE99-4AEC-09D0-62A9-A27BABC36A93}"/>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t>Sir Richard Branson short history and view on founding teams</a:t>
            </a:r>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https://www.headspacegroup.co.uk/sir-richard-branson-employees-come-first/</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BA3F01CF-D73B-CE02-054B-57D2553B62E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2713740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A5824-2B80-C82F-E1B2-D7703112D6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975777-190A-E414-A43E-F03428AD4051}"/>
              </a:ext>
            </a:extLst>
          </p:cNvPr>
          <p:cNvSpPr>
            <a:spLocks noGrp="1"/>
          </p:cNvSpPr>
          <p:nvPr>
            <p:ph type="title"/>
          </p:nvPr>
        </p:nvSpPr>
        <p:spPr/>
        <p:txBody>
          <a:bodyPr/>
          <a:lstStyle/>
          <a:p>
            <a:r>
              <a:rPr lang="en-GB" b="1" dirty="0"/>
              <a:t>Management of the Start-up</a:t>
            </a:r>
            <a:endParaRPr lang="en-GB" dirty="0"/>
          </a:p>
        </p:txBody>
      </p:sp>
      <p:sp>
        <p:nvSpPr>
          <p:cNvPr id="3" name="Content Placeholder 2">
            <a:extLst>
              <a:ext uri="{FF2B5EF4-FFF2-40B4-BE49-F238E27FC236}">
                <a16:creationId xmlns:a16="http://schemas.microsoft.com/office/drawing/2014/main" id="{26C45DA4-247C-1EAA-C9A7-D216F55F2BB4}"/>
              </a:ext>
            </a:extLst>
          </p:cNvPr>
          <p:cNvSpPr>
            <a:spLocks noGrp="1"/>
          </p:cNvSpPr>
          <p:nvPr>
            <p:ph idx="1"/>
          </p:nvPr>
        </p:nvSpPr>
        <p:spPr/>
        <p:txBody>
          <a:bodyPr>
            <a:normAutofit fontScale="92500" lnSpcReduction="20000"/>
          </a:bodyPr>
          <a:lstStyle/>
          <a:p>
            <a:r>
              <a:rPr lang="en-GB" dirty="0"/>
              <a:t>This involves creating a suitable organisational structure, clearly defining roles and responsibilities,  establishing effective communication channels, and optimising resource utilisation. </a:t>
            </a:r>
          </a:p>
          <a:p>
            <a:r>
              <a:rPr lang="en-GB" dirty="0"/>
              <a:t>Therefore, this element ensures that the company’s resources are properly allocated, and everyone understands their responsibilities toward the organization’s growth.</a:t>
            </a:r>
          </a:p>
          <a:p>
            <a:endParaRPr lang="en-GB" dirty="0"/>
          </a:p>
        </p:txBody>
      </p:sp>
      <p:sp>
        <p:nvSpPr>
          <p:cNvPr id="4" name="Slide Number Placeholder 3">
            <a:extLst>
              <a:ext uri="{FF2B5EF4-FFF2-40B4-BE49-F238E27FC236}">
                <a16:creationId xmlns:a16="http://schemas.microsoft.com/office/drawing/2014/main" id="{F7731097-9337-FB08-2416-C71E139324A6}"/>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409479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C9B07-E8D2-37AA-92D2-86440D037ADA}"/>
              </a:ext>
            </a:extLst>
          </p:cNvPr>
          <p:cNvSpPr>
            <a:spLocks noGrp="1"/>
          </p:cNvSpPr>
          <p:nvPr>
            <p:ph type="title"/>
          </p:nvPr>
        </p:nvSpPr>
        <p:spPr/>
        <p:txBody>
          <a:bodyPr/>
          <a:lstStyle/>
          <a:p>
            <a:pPr algn="l"/>
            <a:r>
              <a:rPr lang="en-GB" b="1" dirty="0"/>
              <a:t>Organisation Structure</a:t>
            </a:r>
          </a:p>
        </p:txBody>
      </p:sp>
      <p:sp>
        <p:nvSpPr>
          <p:cNvPr id="3" name="Content Placeholder 2">
            <a:extLst>
              <a:ext uri="{FF2B5EF4-FFF2-40B4-BE49-F238E27FC236}">
                <a16:creationId xmlns:a16="http://schemas.microsoft.com/office/drawing/2014/main" id="{27283710-B446-4726-49D5-6C51F3CF5139}"/>
              </a:ext>
            </a:extLst>
          </p:cNvPr>
          <p:cNvSpPr>
            <a:spLocks noGrp="1"/>
          </p:cNvSpPr>
          <p:nvPr>
            <p:ph idx="1"/>
          </p:nvPr>
        </p:nvSpPr>
        <p:spPr/>
        <p:txBody>
          <a:bodyPr/>
          <a:lstStyle/>
          <a:p>
            <a:r>
              <a:rPr lang="en-GB" dirty="0"/>
              <a:t>Organisation structure is a systematic arrangement of people working for the organisation in to achieve certain goals</a:t>
            </a:r>
          </a:p>
          <a:p>
            <a:r>
              <a:rPr lang="en-GB" dirty="0"/>
              <a:t>It is a framework of authority relationships among individuals and groups in an organisation</a:t>
            </a:r>
          </a:p>
          <a:p>
            <a:endParaRPr lang="en-GB" dirty="0"/>
          </a:p>
          <a:p>
            <a:endParaRPr lang="en-GB" dirty="0"/>
          </a:p>
        </p:txBody>
      </p:sp>
      <p:sp>
        <p:nvSpPr>
          <p:cNvPr id="4" name="Slide Number Placeholder 3">
            <a:extLst>
              <a:ext uri="{FF2B5EF4-FFF2-40B4-BE49-F238E27FC236}">
                <a16:creationId xmlns:a16="http://schemas.microsoft.com/office/drawing/2014/main" id="{7D54C4AA-2730-538D-9E90-C7F983C2918C}"/>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2498494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chor="ctr">
            <a:normAutofit/>
          </a:bodyPr>
          <a:lstStyle/>
          <a:p>
            <a:r>
              <a:rPr lang="en-GB"/>
              <a:t>Example: A restaurant</a:t>
            </a:r>
          </a:p>
        </p:txBody>
      </p:sp>
      <p:pic>
        <p:nvPicPr>
          <p:cNvPr id="10" name="Content Placeholder 9" descr="A diagram of a company&#10;&#10;Description automatically generated">
            <a:extLst>
              <a:ext uri="{FF2B5EF4-FFF2-40B4-BE49-F238E27FC236}">
                <a16:creationId xmlns:a16="http://schemas.microsoft.com/office/drawing/2014/main" id="{7405701F-6ED6-621D-05BA-77F07CCF94B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2067026"/>
            <a:ext cx="8229600" cy="2982711"/>
          </a:xfrm>
          <a:noFill/>
        </p:spPr>
      </p:pic>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nchor="ctr">
            <a:normAutofit/>
          </a:bodyPr>
          <a:lstStyle/>
          <a:p>
            <a:pPr>
              <a:spcAft>
                <a:spcPts val="600"/>
              </a:spcAft>
            </a:pPr>
            <a:fld id="{C3F65BB1-9206-4D7F-97F9-47DCC7DC6334}" type="slidenum">
              <a:rPr lang="en-GB" smtClean="0"/>
              <a:pPr>
                <a:spcAft>
                  <a:spcPts val="600"/>
                </a:spcAft>
              </a:pPr>
              <a:t>8</a:t>
            </a:fld>
            <a:endParaRPr lang="en-GB"/>
          </a:p>
        </p:txBody>
      </p:sp>
    </p:spTree>
    <p:extLst>
      <p:ext uri="{BB962C8B-B14F-4D97-AF65-F5344CB8AC3E}">
        <p14:creationId xmlns:p14="http://schemas.microsoft.com/office/powerpoint/2010/main" val="3648504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6B408-497A-1DB0-160D-5B33D6E666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33644E-E21D-91FD-9AD5-3C350E854DDC}"/>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t>Practical Activity- 30 minutes</a:t>
            </a:r>
            <a:br>
              <a:rPr lang="en-GB" sz="3100" b="1" u="sng" dirty="0"/>
            </a:br>
            <a:r>
              <a:rPr lang="en-GB" sz="3100" b="1" u="sng" dirty="0"/>
              <a:t>Individual Task</a:t>
            </a:r>
            <a:br>
              <a:rPr lang="en-GB" sz="3200" u="sng" dirty="0">
                <a:highlight>
                  <a:srgbClr val="FFFF00"/>
                </a:highlight>
              </a:rPr>
            </a:br>
            <a:endParaRPr lang="en-GB" sz="3200" b="1" dirty="0">
              <a:solidFill>
                <a:srgbClr val="007DC3"/>
              </a:solidFill>
              <a:highlight>
                <a:srgbClr val="FFFF00"/>
              </a:highlight>
            </a:endParaRPr>
          </a:p>
        </p:txBody>
      </p:sp>
      <p:sp>
        <p:nvSpPr>
          <p:cNvPr id="8" name="Content Placeholder 7">
            <a:extLst>
              <a:ext uri="{FF2B5EF4-FFF2-40B4-BE49-F238E27FC236}">
                <a16:creationId xmlns:a16="http://schemas.microsoft.com/office/drawing/2014/main" id="{118A7C0C-C310-C291-380D-7D4753AA880E}"/>
              </a:ext>
            </a:extLst>
          </p:cNvPr>
          <p:cNvSpPr>
            <a:spLocks noGrp="1"/>
          </p:cNvSpPr>
          <p:nvPr>
            <p:ph idx="1"/>
          </p:nvPr>
        </p:nvSpPr>
        <p:spPr>
          <a:xfrm>
            <a:off x="0" y="1268760"/>
            <a:ext cx="9162854" cy="4464496"/>
          </a:xfrm>
        </p:spPr>
        <p:txBody>
          <a:bodyPr>
            <a:normAutofit/>
          </a:bodyPr>
          <a:lstStyle/>
          <a:p>
            <a:pPr marL="0" indent="0">
              <a:buClr>
                <a:srgbClr val="0070C0"/>
              </a:buClr>
              <a:buNone/>
            </a:pPr>
            <a:r>
              <a:rPr lang="en-GB" sz="2800" b="1" u="sng" dirty="0"/>
              <a:t>Management of the Startup</a:t>
            </a:r>
            <a:br>
              <a:rPr lang="en-GB" sz="2800" b="1" u="sng" dirty="0"/>
            </a:br>
            <a:endParaRPr lang="en-GB" sz="2800" b="1" u="sng" dirty="0"/>
          </a:p>
          <a:p>
            <a:pPr>
              <a:buClr>
                <a:srgbClr val="0070C0"/>
              </a:buClr>
              <a:buFont typeface="Wingdings" panose="05000000000000000000" pitchFamily="2" charset="2"/>
              <a:buChar char="q"/>
            </a:pPr>
            <a:r>
              <a:rPr lang="en-GB" sz="2800" b="1" dirty="0"/>
              <a:t>Describe the organisation structure of your start-up business </a:t>
            </a:r>
            <a:br>
              <a:rPr lang="en-GB" sz="2800" b="1" dirty="0"/>
            </a:br>
            <a:endParaRPr lang="en-GB" sz="2800" b="1" dirty="0"/>
          </a:p>
          <a:p>
            <a:pPr marL="914400" lvl="1" indent="-457200">
              <a:buClr>
                <a:srgbClr val="0070C0"/>
              </a:buClr>
              <a:buFont typeface="+mj-lt"/>
              <a:buAutoNum type="arabicPeriod"/>
            </a:pPr>
            <a:r>
              <a:rPr lang="en-GB" sz="2400" b="1" dirty="0"/>
              <a:t>by creating an organisational chart with</a:t>
            </a:r>
            <a:br>
              <a:rPr lang="en-GB" sz="2800" b="1" dirty="0"/>
            </a:br>
            <a:endParaRPr lang="en-GB" sz="2800" b="1" dirty="0"/>
          </a:p>
          <a:p>
            <a:pPr marL="914400" lvl="1" indent="-457200">
              <a:buClr>
                <a:srgbClr val="0070C0"/>
              </a:buClr>
              <a:buFont typeface="+mj-lt"/>
              <a:buAutoNum type="arabicPeriod"/>
            </a:pPr>
            <a:r>
              <a:rPr lang="en-GB" sz="2400" b="1" dirty="0"/>
              <a:t>defined roles and responsibilities for your organisation</a:t>
            </a:r>
            <a:r>
              <a:rPr lang="en-GB" sz="2400" dirty="0"/>
              <a:t>.</a:t>
            </a:r>
          </a:p>
          <a:p>
            <a:pPr marL="0" indent="0" algn="ctr">
              <a:buNone/>
            </a:pPr>
            <a:endParaRPr lang="en-GB" sz="2000" dirty="0"/>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marL="0" indent="0" algn="ctr">
              <a:buNone/>
            </a:pPr>
            <a:endParaRPr lang="en-GB" sz="2800" dirty="0"/>
          </a:p>
        </p:txBody>
      </p:sp>
      <p:sp>
        <p:nvSpPr>
          <p:cNvPr id="3" name="Title 1">
            <a:extLst>
              <a:ext uri="{FF2B5EF4-FFF2-40B4-BE49-F238E27FC236}">
                <a16:creationId xmlns:a16="http://schemas.microsoft.com/office/drawing/2014/main" id="{F8F2BDF0-AA57-E75B-8FDD-C9C74850E2E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20003372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DCE47-8601-D8EB-67FE-7A0F08F3BE6C}"/>
              </a:ext>
            </a:extLst>
          </p:cNvPr>
          <p:cNvSpPr>
            <a:spLocks noGrp="1"/>
          </p:cNvSpPr>
          <p:nvPr>
            <p:ph type="title"/>
          </p:nvPr>
        </p:nvSpPr>
        <p:spPr/>
        <p:txBody>
          <a:bodyPr>
            <a:noAutofit/>
          </a:bodyPr>
          <a:lstStyle/>
          <a:p>
            <a:br>
              <a:rPr lang="en-GB" sz="3600" b="1" i="0" dirty="0">
                <a:solidFill>
                  <a:srgbClr val="303030"/>
                </a:solidFill>
                <a:effectLst/>
                <a:latin typeface="Arial" panose="020B0604020202020204" pitchFamily="34" charset="0"/>
              </a:rPr>
            </a:br>
            <a:r>
              <a:rPr lang="en-GB" sz="3600" b="1" i="0" dirty="0">
                <a:solidFill>
                  <a:srgbClr val="303030"/>
                </a:solidFill>
                <a:effectLst/>
                <a:latin typeface="Arial" panose="020B0604020202020204" pitchFamily="34" charset="0"/>
              </a:rPr>
              <a:t>What are the different types of UK business structures?</a:t>
            </a:r>
            <a:br>
              <a:rPr lang="en-GB" sz="3600" b="1" i="0" dirty="0">
                <a:solidFill>
                  <a:srgbClr val="303030"/>
                </a:solidFill>
                <a:effectLst/>
                <a:latin typeface="Arial" panose="020B0604020202020204" pitchFamily="34" charset="0"/>
              </a:rPr>
            </a:br>
            <a:endParaRPr lang="en-GB" sz="3600" dirty="0"/>
          </a:p>
        </p:txBody>
      </p:sp>
      <p:sp>
        <p:nvSpPr>
          <p:cNvPr id="3" name="Content Placeholder 2">
            <a:extLst>
              <a:ext uri="{FF2B5EF4-FFF2-40B4-BE49-F238E27FC236}">
                <a16:creationId xmlns:a16="http://schemas.microsoft.com/office/drawing/2014/main" id="{2CDAD0D4-E1EF-AA12-97E6-C481DBC6B749}"/>
              </a:ext>
            </a:extLst>
          </p:cNvPr>
          <p:cNvSpPr>
            <a:spLocks noGrp="1"/>
          </p:cNvSpPr>
          <p:nvPr>
            <p:ph idx="1"/>
          </p:nvPr>
        </p:nvSpPr>
        <p:spPr/>
        <p:txBody>
          <a:bodyPr/>
          <a:lstStyle/>
          <a:p>
            <a:r>
              <a:rPr lang="en-GB" dirty="0"/>
              <a:t>There are several main types of business structures (Legal format) in the UK, and each has various tax and liability implications for owners and shareholders</a:t>
            </a:r>
          </a:p>
          <a:p>
            <a:r>
              <a:rPr lang="en-GB" dirty="0"/>
              <a:t>Legal structure or format is also known as types of ownership. </a:t>
            </a:r>
          </a:p>
          <a:p>
            <a:endParaRPr lang="en-GB" dirty="0"/>
          </a:p>
        </p:txBody>
      </p:sp>
      <p:sp>
        <p:nvSpPr>
          <p:cNvPr id="4" name="Slide Number Placeholder 3">
            <a:extLst>
              <a:ext uri="{FF2B5EF4-FFF2-40B4-BE49-F238E27FC236}">
                <a16:creationId xmlns:a16="http://schemas.microsoft.com/office/drawing/2014/main" id="{709F7858-F260-5028-E7AE-94D64AAEB82F}"/>
              </a:ext>
            </a:extLst>
          </p:cNvPr>
          <p:cNvSpPr>
            <a:spLocks noGrp="1"/>
          </p:cNvSpPr>
          <p:nvPr>
            <p:ph type="sldNum" sz="quarter" idx="12"/>
          </p:nvPr>
        </p:nvSpPr>
        <p:spPr/>
        <p:txBody>
          <a:bodyPr/>
          <a:lstStyle/>
          <a:p>
            <a:fld id="{C3F65BB1-9206-4D7F-97F9-47DCC7DC6334}" type="slidenum">
              <a:rPr lang="en-GB" smtClean="0"/>
              <a:pPr/>
              <a:t>10</a:t>
            </a:fld>
            <a:endParaRPr lang="en-GB"/>
          </a:p>
        </p:txBody>
      </p:sp>
    </p:spTree>
    <p:extLst>
      <p:ext uri="{BB962C8B-B14F-4D97-AF65-F5344CB8AC3E}">
        <p14:creationId xmlns:p14="http://schemas.microsoft.com/office/powerpoint/2010/main" val="4027711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F9F72A1-831E-6EB4-1C54-4CF235BD3044}"/>
              </a:ext>
            </a:extLst>
          </p:cNvPr>
          <p:cNvSpPr>
            <a:spLocks noGrp="1"/>
          </p:cNvSpPr>
          <p:nvPr>
            <p:ph type="title"/>
          </p:nvPr>
        </p:nvSpPr>
        <p:spPr>
          <a:xfrm>
            <a:off x="533400" y="457200"/>
            <a:ext cx="8077200" cy="1219200"/>
          </a:xfrm>
        </p:spPr>
        <p:txBody>
          <a:bodyPr/>
          <a:lstStyle/>
          <a:p>
            <a:pPr eaLnBrk="1" fontAlgn="auto" hangingPunct="1">
              <a:spcAft>
                <a:spcPts val="0"/>
              </a:spcAft>
              <a:defRPr/>
            </a:pPr>
            <a:r>
              <a:rPr lang="en-GB" sz="4000" dirty="0">
                <a:solidFill>
                  <a:srgbClr val="002060"/>
                </a:solidFill>
                <a:latin typeface="Times New Roman" charset="0"/>
                <a:ea typeface="+mj-ea"/>
                <a:cs typeface="Times New Roman" charset="0"/>
              </a:rPr>
              <a:t>Different types of </a:t>
            </a:r>
            <a:r>
              <a:rPr lang="en-GB" sz="4000" dirty="0">
                <a:solidFill>
                  <a:srgbClr val="002060"/>
                </a:solidFill>
                <a:latin typeface="Times New Roman" charset="0"/>
                <a:cs typeface="Times New Roman" charset="0"/>
              </a:rPr>
              <a:t>legal formats</a:t>
            </a:r>
            <a:endParaRPr lang="en-GB" sz="4000" dirty="0">
              <a:solidFill>
                <a:srgbClr val="002060"/>
              </a:solidFill>
              <a:latin typeface="Times New Roman" charset="0"/>
              <a:ea typeface="+mj-ea"/>
              <a:cs typeface="Times New Roman" charset="0"/>
            </a:endParaRPr>
          </a:p>
        </p:txBody>
      </p:sp>
      <p:sp>
        <p:nvSpPr>
          <p:cNvPr id="27650" name="Content Placeholder 2">
            <a:extLst>
              <a:ext uri="{FF2B5EF4-FFF2-40B4-BE49-F238E27FC236}">
                <a16:creationId xmlns:a16="http://schemas.microsoft.com/office/drawing/2014/main" id="{A95CF7C7-F9FC-7FF7-A1AD-F64D20294775}"/>
              </a:ext>
            </a:extLst>
          </p:cNvPr>
          <p:cNvSpPr>
            <a:spLocks noGrp="1"/>
          </p:cNvSpPr>
          <p:nvPr>
            <p:ph idx="1"/>
          </p:nvPr>
        </p:nvSpPr>
        <p:spPr>
          <a:xfrm>
            <a:off x="609600" y="1676400"/>
            <a:ext cx="8229600" cy="3276600"/>
          </a:xfrm>
        </p:spPr>
        <p:txBody>
          <a:bodyPr>
            <a:normAutofit fontScale="92500" lnSpcReduction="20000"/>
          </a:bodyPr>
          <a:lstStyle/>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Sole trader </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Partnerships </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Private limited company by shares</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Public limited company </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Limited Liability Partnership(LLP)</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Company limited by guarantee</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Co-operative </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Franchise </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Government/state owned </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Charity/voluntary/not-for-profit organisations</a:t>
            </a:r>
          </a:p>
          <a:p>
            <a:pPr eaLnBrk="1" hangingPunct="1">
              <a:buFont typeface="Wingdings" panose="05000000000000000000" pitchFamily="2" charset="2"/>
              <a:buChar char="q"/>
            </a:pPr>
            <a:r>
              <a:rPr lang="en-GB" altLang="en-US" sz="2000" dirty="0">
                <a:solidFill>
                  <a:srgbClr val="002060"/>
                </a:solidFill>
                <a:latin typeface="Times New Roman" panose="02020603050405020304" pitchFamily="18" charset="0"/>
                <a:ea typeface="ＭＳ Ｐゴシック" panose="020B0600070205080204" pitchFamily="34" charset="-128"/>
              </a:rPr>
              <a:t>Community Interest Company- CIC</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328DC-01FE-C38E-BDFB-5019D7E87F78}"/>
              </a:ext>
            </a:extLst>
          </p:cNvPr>
          <p:cNvSpPr>
            <a:spLocks noGrp="1"/>
          </p:cNvSpPr>
          <p:nvPr>
            <p:ph type="title"/>
          </p:nvPr>
        </p:nvSpPr>
        <p:spPr/>
        <p:txBody>
          <a:bodyPr>
            <a:normAutofit/>
          </a:bodyPr>
          <a:lstStyle/>
          <a:p>
            <a:r>
              <a:rPr lang="en-GB" b="1" dirty="0"/>
              <a:t>Sole trader/ self-employed</a:t>
            </a:r>
          </a:p>
        </p:txBody>
      </p:sp>
      <p:sp>
        <p:nvSpPr>
          <p:cNvPr id="3" name="Content Placeholder 2">
            <a:extLst>
              <a:ext uri="{FF2B5EF4-FFF2-40B4-BE49-F238E27FC236}">
                <a16:creationId xmlns:a16="http://schemas.microsoft.com/office/drawing/2014/main" id="{5AFB3EEC-D387-54F4-4136-90809ED43023}"/>
              </a:ext>
            </a:extLst>
          </p:cNvPr>
          <p:cNvSpPr>
            <a:spLocks noGrp="1"/>
          </p:cNvSpPr>
          <p:nvPr>
            <p:ph idx="1"/>
          </p:nvPr>
        </p:nvSpPr>
        <p:spPr>
          <a:xfrm>
            <a:off x="457200" y="1417638"/>
            <a:ext cx="8229600" cy="4099595"/>
          </a:xfrm>
        </p:spPr>
        <p:txBody>
          <a:bodyPr>
            <a:noAutofit/>
          </a:bodyPr>
          <a:lstStyle/>
          <a:p>
            <a:r>
              <a:rPr lang="en-GB" sz="2800" dirty="0">
                <a:latin typeface="Arial" panose="020B0604020202020204" pitchFamily="34" charset="0"/>
                <a:cs typeface="Arial" panose="020B0604020202020204" pitchFamily="34" charset="0"/>
              </a:rPr>
              <a:t>UK government defines this as :</a:t>
            </a:r>
          </a:p>
          <a:p>
            <a:pPr marL="457200" lvl="1" indent="0">
              <a:buNone/>
            </a:pPr>
            <a:r>
              <a:rPr lang="en-GB" dirty="0">
                <a:latin typeface="Arial" panose="020B0604020202020204" pitchFamily="34" charset="0"/>
                <a:cs typeface="Arial" panose="020B0604020202020204" pitchFamily="34" charset="0"/>
              </a:rPr>
              <a:t>You are self-employed if you run your own business as an individual and work for yourself. This is also known as being a ‘sole trader’.</a:t>
            </a:r>
          </a:p>
          <a:p>
            <a:r>
              <a:rPr lang="en-GB" sz="2800" dirty="0">
                <a:latin typeface="Arial" panose="020B0604020202020204" pitchFamily="34" charset="0"/>
                <a:cs typeface="Arial" panose="020B0604020202020204" pitchFamily="34" charset="0"/>
              </a:rPr>
              <a:t>It also further states </a:t>
            </a:r>
            <a:r>
              <a:rPr lang="en-GB" sz="2800" dirty="0">
                <a:solidFill>
                  <a:srgbClr val="0B0C0C"/>
                </a:solidFill>
                <a:latin typeface="Arial" panose="020B0604020202020204" pitchFamily="34" charset="0"/>
                <a:cs typeface="Arial" panose="020B0604020202020204" pitchFamily="34" charset="0"/>
              </a:rPr>
              <a:t>that y</a:t>
            </a:r>
            <a:r>
              <a:rPr lang="en-GB" sz="2800" b="0" i="0" dirty="0">
                <a:solidFill>
                  <a:srgbClr val="0B0C0C"/>
                </a:solidFill>
                <a:effectLst/>
                <a:latin typeface="Arial" panose="020B0604020202020204" pitchFamily="34" charset="0"/>
                <a:cs typeface="Arial" panose="020B0604020202020204" pitchFamily="34" charset="0"/>
              </a:rPr>
              <a:t>ou can keep all your business’s profits after you have paid tax on them. You’re personally responsible for any losses your business makes</a:t>
            </a:r>
            <a:endParaRPr lang="en-GB"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57FAB7D-54C0-050A-BF18-EDB3C440E78A}"/>
              </a:ext>
            </a:extLst>
          </p:cNvPr>
          <p:cNvSpPr>
            <a:spLocks noGrp="1"/>
          </p:cNvSpPr>
          <p:nvPr>
            <p:ph type="sldNum" sz="quarter" idx="12"/>
          </p:nvPr>
        </p:nvSpPr>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154234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FE97C-A348-30A5-7A07-D158D700A571}"/>
              </a:ext>
            </a:extLst>
          </p:cNvPr>
          <p:cNvSpPr>
            <a:spLocks noGrp="1"/>
          </p:cNvSpPr>
          <p:nvPr>
            <p:ph type="title"/>
          </p:nvPr>
        </p:nvSpPr>
        <p:spPr/>
        <p:txBody>
          <a:bodyPr>
            <a:normAutofit/>
          </a:bodyPr>
          <a:lstStyle/>
          <a:p>
            <a:pPr algn="l"/>
            <a:r>
              <a:rPr lang="en-GB" dirty="0"/>
              <a:t>Your responsibilities</a:t>
            </a:r>
          </a:p>
        </p:txBody>
      </p:sp>
      <p:sp>
        <p:nvSpPr>
          <p:cNvPr id="3" name="Content Placeholder 2">
            <a:extLst>
              <a:ext uri="{FF2B5EF4-FFF2-40B4-BE49-F238E27FC236}">
                <a16:creationId xmlns:a16="http://schemas.microsoft.com/office/drawing/2014/main" id="{0446389F-6292-10CE-5E1A-7610FA2BF46A}"/>
              </a:ext>
            </a:extLst>
          </p:cNvPr>
          <p:cNvSpPr>
            <a:spLocks noGrp="1"/>
          </p:cNvSpPr>
          <p:nvPr>
            <p:ph idx="1"/>
          </p:nvPr>
        </p:nvSpPr>
        <p:spPr/>
        <p:txBody>
          <a:bodyPr>
            <a:normAutofit fontScale="92500" lnSpcReduction="10000"/>
          </a:bodyPr>
          <a:lstStyle/>
          <a:p>
            <a:r>
              <a:rPr lang="en-GB" dirty="0"/>
              <a:t>keep business records and records of expenses</a:t>
            </a:r>
          </a:p>
          <a:p>
            <a:r>
              <a:rPr lang="en-GB" dirty="0"/>
              <a:t>send a Self-Assessment tax return every year</a:t>
            </a:r>
          </a:p>
          <a:p>
            <a:r>
              <a:rPr lang="en-GB" dirty="0"/>
              <a:t>pay Income Tax on your profits and Class 2 and Class 4 National Insurance - use </a:t>
            </a:r>
            <a:r>
              <a:rPr lang="en-GB" dirty="0">
                <a:hlinkClick r:id="rId3"/>
              </a:rPr>
              <a:t>HMRC’s calculator </a:t>
            </a:r>
            <a:r>
              <a:rPr lang="en-GB" dirty="0"/>
              <a:t>to help you budget for this</a:t>
            </a:r>
          </a:p>
          <a:p>
            <a:r>
              <a:rPr lang="en-GB" dirty="0"/>
              <a:t>Register for VAT if your turnover is over £90,000..</a:t>
            </a:r>
          </a:p>
        </p:txBody>
      </p:sp>
      <p:sp>
        <p:nvSpPr>
          <p:cNvPr id="4" name="Slide Number Placeholder 3">
            <a:extLst>
              <a:ext uri="{FF2B5EF4-FFF2-40B4-BE49-F238E27FC236}">
                <a16:creationId xmlns:a16="http://schemas.microsoft.com/office/drawing/2014/main" id="{7FE80941-B59F-27AA-493D-5A53ADF29143}"/>
              </a:ext>
            </a:extLst>
          </p:cNvPr>
          <p:cNvSpPr>
            <a:spLocks noGrp="1"/>
          </p:cNvSpPr>
          <p:nvPr>
            <p:ph type="sldNum" sz="quarter" idx="12"/>
          </p:nvPr>
        </p:nvSpPr>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3852209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5C1F-04ED-8A48-118C-3271D388A4E4}"/>
              </a:ext>
            </a:extLst>
          </p:cNvPr>
          <p:cNvSpPr>
            <a:spLocks noGrp="1"/>
          </p:cNvSpPr>
          <p:nvPr>
            <p:ph type="title"/>
          </p:nvPr>
        </p:nvSpPr>
        <p:spPr/>
        <p:txBody>
          <a:bodyPr>
            <a:normAutofit/>
          </a:bodyPr>
          <a:lstStyle/>
          <a:p>
            <a:r>
              <a:rPr lang="en-GB" dirty="0"/>
              <a:t>How to set up as a sole trader</a:t>
            </a:r>
          </a:p>
        </p:txBody>
      </p:sp>
      <p:sp>
        <p:nvSpPr>
          <p:cNvPr id="3" name="Content Placeholder 2">
            <a:extLst>
              <a:ext uri="{FF2B5EF4-FFF2-40B4-BE49-F238E27FC236}">
                <a16:creationId xmlns:a16="http://schemas.microsoft.com/office/drawing/2014/main" id="{9B3E4A68-098F-4E67-2843-CD3D3AB3AA15}"/>
              </a:ext>
            </a:extLst>
          </p:cNvPr>
          <p:cNvSpPr>
            <a:spLocks noGrp="1"/>
          </p:cNvSpPr>
          <p:nvPr>
            <p:ph idx="1"/>
          </p:nvPr>
        </p:nvSpPr>
        <p:spPr/>
        <p:txBody>
          <a:bodyPr/>
          <a:lstStyle/>
          <a:p>
            <a:r>
              <a:rPr lang="en-GB" dirty="0"/>
              <a:t>To set up as a sole trader, you need to tell HMRC that you pay tax through Self-Assessment. You’ll need to file a tax return every year.</a:t>
            </a:r>
          </a:p>
          <a:p>
            <a:endParaRPr lang="en-GB" dirty="0"/>
          </a:p>
          <a:p>
            <a:r>
              <a:rPr lang="en-GB" dirty="0"/>
              <a:t>Register for </a:t>
            </a:r>
            <a:r>
              <a:rPr lang="en-GB" dirty="0">
                <a:hlinkClick r:id="rId2"/>
              </a:rPr>
              <a:t>Self Assessment</a:t>
            </a:r>
            <a:r>
              <a:rPr lang="en-GB" dirty="0"/>
              <a:t>.</a:t>
            </a:r>
          </a:p>
        </p:txBody>
      </p:sp>
      <p:sp>
        <p:nvSpPr>
          <p:cNvPr id="4" name="Slide Number Placeholder 3">
            <a:extLst>
              <a:ext uri="{FF2B5EF4-FFF2-40B4-BE49-F238E27FC236}">
                <a16:creationId xmlns:a16="http://schemas.microsoft.com/office/drawing/2014/main" id="{519DA875-8D66-78A6-8D88-94B8AAEC7525}"/>
              </a:ext>
            </a:extLst>
          </p:cNvPr>
          <p:cNvSpPr>
            <a:spLocks noGrp="1"/>
          </p:cNvSpPr>
          <p:nvPr>
            <p:ph type="sldNum" sz="quarter" idx="12"/>
          </p:nvPr>
        </p:nvSpPr>
        <p:spPr/>
        <p:txBody>
          <a:bodyPr/>
          <a:lstStyle/>
          <a:p>
            <a:fld id="{C3F65BB1-9206-4D7F-97F9-47DCC7DC6334}" type="slidenum">
              <a:rPr lang="en-GB" smtClean="0"/>
              <a:pPr/>
              <a:t>14</a:t>
            </a:fld>
            <a:endParaRPr lang="en-GB"/>
          </a:p>
        </p:txBody>
      </p:sp>
    </p:spTree>
    <p:extLst>
      <p:ext uri="{BB962C8B-B14F-4D97-AF65-F5344CB8AC3E}">
        <p14:creationId xmlns:p14="http://schemas.microsoft.com/office/powerpoint/2010/main" val="2970017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339972" y="317270"/>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endParaRPr lang="en-GB" dirty="0"/>
          </a:p>
        </p:txBody>
      </p:sp>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8395" y="1758618"/>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lnSpcReduction="10000"/>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2" name="Title 1">
            <a:extLst>
              <a:ext uri="{FF2B5EF4-FFF2-40B4-BE49-F238E27FC236}">
                <a16:creationId xmlns:a16="http://schemas.microsoft.com/office/drawing/2014/main" id="{C95E0708-8850-1F02-D7AF-5F39E09B2E5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xEl>
                                              <p:pRg st="1" end="1"/>
                                            </p:txEl>
                                          </p:spTgt>
                                        </p:tgtEl>
                                        <p:attrNameLst>
                                          <p:attrName>style.visibility</p:attrName>
                                        </p:attrNameLst>
                                      </p:cBhvr>
                                      <p:to>
                                        <p:strVal val="visible"/>
                                      </p:to>
                                    </p:set>
                                    <p:animEffect transition="in" filter="fade">
                                      <p:cBhvr>
                                        <p:cTn id="24" dur="1000"/>
                                        <p:tgtEl>
                                          <p:spTgt spid="7">
                                            <p:txEl>
                                              <p:pRg st="1" end="1"/>
                                            </p:txEl>
                                          </p:spTgt>
                                        </p:tgtEl>
                                      </p:cBhvr>
                                    </p:animEffect>
                                    <p:anim calcmode="lin" valueType="num">
                                      <p:cBhvr>
                                        <p:cTn id="2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9">
                                            <p:txEl>
                                              <p:pRg st="0" end="0"/>
                                            </p:txEl>
                                          </p:spTgt>
                                        </p:tgtEl>
                                        <p:attrNameLst>
                                          <p:attrName>style.visibility</p:attrName>
                                        </p:attrNameLst>
                                      </p:cBhvr>
                                      <p:to>
                                        <p:strVal val="visible"/>
                                      </p:to>
                                    </p:set>
                                    <p:animEffect transition="in" filter="fade">
                                      <p:cBhvr>
                                        <p:cTn id="45" dur="1000"/>
                                        <p:tgtEl>
                                          <p:spTgt spid="9">
                                            <p:txEl>
                                              <p:pRg st="0" end="0"/>
                                            </p:txEl>
                                          </p:spTgt>
                                        </p:tgtEl>
                                      </p:cBhvr>
                                    </p:animEffect>
                                    <p:anim calcmode="lin" valueType="num">
                                      <p:cBhvr>
                                        <p:cTn id="4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7"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9">
                                            <p:txEl>
                                              <p:pRg st="1" end="1"/>
                                            </p:txEl>
                                          </p:spTgt>
                                        </p:tgtEl>
                                        <p:attrNameLst>
                                          <p:attrName>style.visibility</p:attrName>
                                        </p:attrNameLst>
                                      </p:cBhvr>
                                      <p:to>
                                        <p:strVal val="visible"/>
                                      </p:to>
                                    </p:set>
                                    <p:animEffect transition="in" filter="fade">
                                      <p:cBhvr>
                                        <p:cTn id="50" dur="1000"/>
                                        <p:tgtEl>
                                          <p:spTgt spid="9">
                                            <p:txEl>
                                              <p:pRg st="1" end="1"/>
                                            </p:txEl>
                                          </p:spTgt>
                                        </p:tgtEl>
                                      </p:cBhvr>
                                    </p:animEffect>
                                    <p:anim calcmode="lin" valueType="num">
                                      <p:cBhvr>
                                        <p:cTn id="51"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52" dur="1000" fill="hold"/>
                                        <p:tgtEl>
                                          <p:spTgt spid="9">
                                            <p:txEl>
                                              <p:pRg st="1" end="1"/>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animEffect transition="in" filter="fade">
                                      <p:cBhvr>
                                        <p:cTn id="55" dur="1000"/>
                                        <p:tgtEl>
                                          <p:spTgt spid="9">
                                            <p:txEl>
                                              <p:pRg st="2" end="2"/>
                                            </p:txEl>
                                          </p:spTgt>
                                        </p:tgtEl>
                                      </p:cBhvr>
                                    </p:animEffect>
                                    <p:anim calcmode="lin" valueType="num">
                                      <p:cBhvr>
                                        <p:cTn id="5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7"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8" presetID="42" presetClass="entr" presetSubtype="0" fill="hold" nodeType="withEffect">
                                  <p:stCondLst>
                                    <p:cond delay="0"/>
                                  </p:stCondLst>
                                  <p:childTnLst>
                                    <p:set>
                                      <p:cBhvr>
                                        <p:cTn id="59" dur="1" fill="hold">
                                          <p:stCondLst>
                                            <p:cond delay="0"/>
                                          </p:stCondLst>
                                        </p:cTn>
                                        <p:tgtEl>
                                          <p:spTgt spid="9">
                                            <p:txEl>
                                              <p:pRg st="3" end="3"/>
                                            </p:txEl>
                                          </p:spTgt>
                                        </p:tgtEl>
                                        <p:attrNameLst>
                                          <p:attrName>style.visibility</p:attrName>
                                        </p:attrNameLst>
                                      </p:cBhvr>
                                      <p:to>
                                        <p:strVal val="visible"/>
                                      </p:to>
                                    </p:set>
                                    <p:animEffect transition="in" filter="fade">
                                      <p:cBhvr>
                                        <p:cTn id="60" dur="1000"/>
                                        <p:tgtEl>
                                          <p:spTgt spid="9">
                                            <p:txEl>
                                              <p:pRg st="3" end="3"/>
                                            </p:txEl>
                                          </p:spTgt>
                                        </p:tgtEl>
                                      </p:cBhvr>
                                    </p:animEffect>
                                    <p:anim calcmode="lin" valueType="num">
                                      <p:cBhvr>
                                        <p:cTn id="61"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62"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6" grpId="0" build="p"/>
      <p:bldP spid="8"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288540" y="37839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836712"/>
            <a:ext cx="8856984" cy="4824536"/>
          </a:xfrm>
        </p:spPr>
        <p:txBody>
          <a:bodyPr>
            <a:noAutofit/>
          </a:bodyPr>
          <a:lstStyle/>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hlinkClick r:id="rId2"/>
              </a:rPr>
              <a:t>https://www.youtube.com/watch?v=oDGfs_PVhYU</a:t>
            </a: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04201448-92F8-1EE6-3D8E-F21A771345B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134535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80">
                                          <p:stCondLst>
                                            <p:cond delay="0"/>
                                          </p:stCondLst>
                                        </p:cTn>
                                        <p:tgtEl>
                                          <p:spTgt spid="3">
                                            <p:txEl>
                                              <p:pRg st="2" end="2"/>
                                            </p:txEl>
                                          </p:spTgt>
                                        </p:tgtEl>
                                      </p:cBhvr>
                                    </p:animEffect>
                                    <p:anim calcmode="lin" valueType="num">
                                      <p:cBhvr>
                                        <p:cTn id="1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2" end="2"/>
                                            </p:txEl>
                                          </p:spTgt>
                                        </p:tgtEl>
                                      </p:cBhvr>
                                      <p:to x="100000" y="60000"/>
                                    </p:animScale>
                                    <p:animScale>
                                      <p:cBhvr>
                                        <p:cTn id="22" dur="166" decel="50000">
                                          <p:stCondLst>
                                            <p:cond delay="676"/>
                                          </p:stCondLst>
                                        </p:cTn>
                                        <p:tgtEl>
                                          <p:spTgt spid="3">
                                            <p:txEl>
                                              <p:pRg st="2" end="2"/>
                                            </p:txEl>
                                          </p:spTgt>
                                        </p:tgtEl>
                                      </p:cBhvr>
                                      <p:to x="100000" y="100000"/>
                                    </p:animScale>
                                    <p:animScale>
                                      <p:cBhvr>
                                        <p:cTn id="23" dur="26">
                                          <p:stCondLst>
                                            <p:cond delay="1312"/>
                                          </p:stCondLst>
                                        </p:cTn>
                                        <p:tgtEl>
                                          <p:spTgt spid="3">
                                            <p:txEl>
                                              <p:pRg st="2" end="2"/>
                                            </p:txEl>
                                          </p:spTgt>
                                        </p:tgtEl>
                                      </p:cBhvr>
                                      <p:to x="100000" y="80000"/>
                                    </p:animScale>
                                    <p:animScale>
                                      <p:cBhvr>
                                        <p:cTn id="24" dur="166" decel="50000">
                                          <p:stCondLst>
                                            <p:cond delay="1338"/>
                                          </p:stCondLst>
                                        </p:cTn>
                                        <p:tgtEl>
                                          <p:spTgt spid="3">
                                            <p:txEl>
                                              <p:pRg st="2" end="2"/>
                                            </p:txEl>
                                          </p:spTgt>
                                        </p:tgtEl>
                                      </p:cBhvr>
                                      <p:to x="100000" y="100000"/>
                                    </p:animScale>
                                    <p:animScale>
                                      <p:cBhvr>
                                        <p:cTn id="25" dur="26">
                                          <p:stCondLst>
                                            <p:cond delay="1642"/>
                                          </p:stCondLst>
                                        </p:cTn>
                                        <p:tgtEl>
                                          <p:spTgt spid="3">
                                            <p:txEl>
                                              <p:pRg st="2" end="2"/>
                                            </p:txEl>
                                          </p:spTgt>
                                        </p:tgtEl>
                                      </p:cBhvr>
                                      <p:to x="100000" y="90000"/>
                                    </p:animScale>
                                    <p:animScale>
                                      <p:cBhvr>
                                        <p:cTn id="26" dur="166" decel="50000">
                                          <p:stCondLst>
                                            <p:cond delay="1668"/>
                                          </p:stCondLst>
                                        </p:cTn>
                                        <p:tgtEl>
                                          <p:spTgt spid="3">
                                            <p:txEl>
                                              <p:pRg st="2" end="2"/>
                                            </p:txEl>
                                          </p:spTgt>
                                        </p:tgtEl>
                                      </p:cBhvr>
                                      <p:to x="100000" y="100000"/>
                                    </p:animScale>
                                    <p:animScale>
                                      <p:cBhvr>
                                        <p:cTn id="27" dur="26">
                                          <p:stCondLst>
                                            <p:cond delay="1808"/>
                                          </p:stCondLst>
                                        </p:cTn>
                                        <p:tgtEl>
                                          <p:spTgt spid="3">
                                            <p:txEl>
                                              <p:pRg st="2" end="2"/>
                                            </p:txEl>
                                          </p:spTgt>
                                        </p:tgtEl>
                                      </p:cBhvr>
                                      <p:to x="100000" y="95000"/>
                                    </p:animScale>
                                    <p:animScale>
                                      <p:cBhvr>
                                        <p:cTn id="28" dur="166" decel="50000">
                                          <p:stCondLst>
                                            <p:cond delay="1834"/>
                                          </p:stCondLst>
                                        </p:cTn>
                                        <p:tgtEl>
                                          <p:spTgt spid="3">
                                            <p:txEl>
                                              <p:pRg st="2" end="2"/>
                                            </p:txEl>
                                          </p:spTgt>
                                        </p:tgtEl>
                                      </p:cBhvr>
                                      <p:to x="100000" y="100000"/>
                                    </p:animScale>
                                  </p:childTnLst>
                                </p:cTn>
                              </p:par>
                              <p:par>
                                <p:cTn id="29" presetID="26"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wipe(down)">
                                      <p:cBhvr>
                                        <p:cTn id="31" dur="580">
                                          <p:stCondLst>
                                            <p:cond delay="0"/>
                                          </p:stCondLst>
                                        </p:cTn>
                                        <p:tgtEl>
                                          <p:spTgt spid="3">
                                            <p:txEl>
                                              <p:pRg st="4" end="4"/>
                                            </p:txEl>
                                          </p:spTgt>
                                        </p:tgtEl>
                                      </p:cBhvr>
                                    </p:animEffect>
                                    <p:anim calcmode="lin" valueType="num">
                                      <p:cBhvr>
                                        <p:cTn id="3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4" end="4"/>
                                            </p:txEl>
                                          </p:spTgt>
                                        </p:tgtEl>
                                      </p:cBhvr>
                                      <p:to x="100000" y="60000"/>
                                    </p:animScale>
                                    <p:animScale>
                                      <p:cBhvr>
                                        <p:cTn id="38" dur="166" decel="50000">
                                          <p:stCondLst>
                                            <p:cond delay="676"/>
                                          </p:stCondLst>
                                        </p:cTn>
                                        <p:tgtEl>
                                          <p:spTgt spid="3">
                                            <p:txEl>
                                              <p:pRg st="4" end="4"/>
                                            </p:txEl>
                                          </p:spTgt>
                                        </p:tgtEl>
                                      </p:cBhvr>
                                      <p:to x="100000" y="100000"/>
                                    </p:animScale>
                                    <p:animScale>
                                      <p:cBhvr>
                                        <p:cTn id="39" dur="26">
                                          <p:stCondLst>
                                            <p:cond delay="1312"/>
                                          </p:stCondLst>
                                        </p:cTn>
                                        <p:tgtEl>
                                          <p:spTgt spid="3">
                                            <p:txEl>
                                              <p:pRg st="4" end="4"/>
                                            </p:txEl>
                                          </p:spTgt>
                                        </p:tgtEl>
                                      </p:cBhvr>
                                      <p:to x="100000" y="80000"/>
                                    </p:animScale>
                                    <p:animScale>
                                      <p:cBhvr>
                                        <p:cTn id="40" dur="166" decel="50000">
                                          <p:stCondLst>
                                            <p:cond delay="1338"/>
                                          </p:stCondLst>
                                        </p:cTn>
                                        <p:tgtEl>
                                          <p:spTgt spid="3">
                                            <p:txEl>
                                              <p:pRg st="4" end="4"/>
                                            </p:txEl>
                                          </p:spTgt>
                                        </p:tgtEl>
                                      </p:cBhvr>
                                      <p:to x="100000" y="100000"/>
                                    </p:animScale>
                                    <p:animScale>
                                      <p:cBhvr>
                                        <p:cTn id="41" dur="26">
                                          <p:stCondLst>
                                            <p:cond delay="1642"/>
                                          </p:stCondLst>
                                        </p:cTn>
                                        <p:tgtEl>
                                          <p:spTgt spid="3">
                                            <p:txEl>
                                              <p:pRg st="4" end="4"/>
                                            </p:txEl>
                                          </p:spTgt>
                                        </p:tgtEl>
                                      </p:cBhvr>
                                      <p:to x="100000" y="90000"/>
                                    </p:animScale>
                                    <p:animScale>
                                      <p:cBhvr>
                                        <p:cTn id="42" dur="166" decel="50000">
                                          <p:stCondLst>
                                            <p:cond delay="1668"/>
                                          </p:stCondLst>
                                        </p:cTn>
                                        <p:tgtEl>
                                          <p:spTgt spid="3">
                                            <p:txEl>
                                              <p:pRg st="4" end="4"/>
                                            </p:txEl>
                                          </p:spTgt>
                                        </p:tgtEl>
                                      </p:cBhvr>
                                      <p:to x="100000" y="100000"/>
                                    </p:animScale>
                                    <p:animScale>
                                      <p:cBhvr>
                                        <p:cTn id="43" dur="26">
                                          <p:stCondLst>
                                            <p:cond delay="1808"/>
                                          </p:stCondLst>
                                        </p:cTn>
                                        <p:tgtEl>
                                          <p:spTgt spid="3">
                                            <p:txEl>
                                              <p:pRg st="4" end="4"/>
                                            </p:txEl>
                                          </p:spTgt>
                                        </p:tgtEl>
                                      </p:cBhvr>
                                      <p:to x="100000" y="95000"/>
                                    </p:animScale>
                                    <p:animScale>
                                      <p:cBhvr>
                                        <p:cTn id="44"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510D-3AC1-A194-9F81-352847B676F2}"/>
              </a:ext>
            </a:extLst>
          </p:cNvPr>
          <p:cNvSpPr>
            <a:spLocks noGrp="1"/>
          </p:cNvSpPr>
          <p:nvPr>
            <p:ph type="title"/>
          </p:nvPr>
        </p:nvSpPr>
        <p:spPr>
          <a:xfrm>
            <a:off x="457200" y="274638"/>
            <a:ext cx="8229600" cy="706090"/>
          </a:xfrm>
        </p:spPr>
        <p:txBody>
          <a:bodyPr>
            <a:normAutofit fontScale="90000"/>
          </a:bodyPr>
          <a:lstStyle/>
          <a:p>
            <a:r>
              <a:rPr lang="en-GB" dirty="0"/>
              <a:t>Partnership</a:t>
            </a:r>
          </a:p>
        </p:txBody>
      </p:sp>
      <p:sp>
        <p:nvSpPr>
          <p:cNvPr id="3" name="Content Placeholder 2">
            <a:extLst>
              <a:ext uri="{FF2B5EF4-FFF2-40B4-BE49-F238E27FC236}">
                <a16:creationId xmlns:a16="http://schemas.microsoft.com/office/drawing/2014/main" id="{C4204945-5A0F-F56E-EE8B-0988F7A41EC8}"/>
              </a:ext>
            </a:extLst>
          </p:cNvPr>
          <p:cNvSpPr>
            <a:spLocks noGrp="1"/>
          </p:cNvSpPr>
          <p:nvPr>
            <p:ph idx="1"/>
          </p:nvPr>
        </p:nvSpPr>
        <p:spPr>
          <a:xfrm>
            <a:off x="457200" y="980728"/>
            <a:ext cx="8229600" cy="4536505"/>
          </a:xfrm>
        </p:spPr>
        <p:txBody>
          <a:bodyPr>
            <a:normAutofit fontScale="70000" lnSpcReduction="20000"/>
          </a:bodyPr>
          <a:lstStyle/>
          <a:p>
            <a:r>
              <a:rPr lang="en-GB" dirty="0"/>
              <a:t>A Partnership involves two or more individuals that agree to share in the profits or losses of the business. They share the risks, costs, benefits and responsibilities of running an organisation. </a:t>
            </a:r>
          </a:p>
          <a:p>
            <a:endParaRPr lang="en-GB" dirty="0"/>
          </a:p>
          <a:p>
            <a:r>
              <a:rPr lang="en-GB" dirty="0"/>
              <a:t>Partnerships are referred to as unincorporated entities in that the partners are self-employed. </a:t>
            </a:r>
          </a:p>
          <a:p>
            <a:r>
              <a:rPr lang="en-GB" dirty="0"/>
              <a:t>They are personally responsible for the losses or debts that the business undertakes.</a:t>
            </a:r>
          </a:p>
          <a:p>
            <a:r>
              <a:rPr lang="en-GB" dirty="0"/>
              <a:t>Partners share the business’s profits, and each partner pays tax on their share.</a:t>
            </a:r>
          </a:p>
          <a:p>
            <a:endParaRPr lang="en-GB" dirty="0"/>
          </a:p>
          <a:p>
            <a:r>
              <a:rPr lang="en-GB" dirty="0"/>
              <a:t>A partner does not have to be an actual person. For example, a limited company counts as a ‘legal person’ and can also be a partner.</a:t>
            </a:r>
          </a:p>
          <a:p>
            <a:endParaRPr lang="en-GB" dirty="0"/>
          </a:p>
        </p:txBody>
      </p:sp>
      <p:sp>
        <p:nvSpPr>
          <p:cNvPr id="4" name="Slide Number Placeholder 3">
            <a:extLst>
              <a:ext uri="{FF2B5EF4-FFF2-40B4-BE49-F238E27FC236}">
                <a16:creationId xmlns:a16="http://schemas.microsoft.com/office/drawing/2014/main" id="{9571EB0E-696A-ABAE-B9DE-7849D22FC3B1}"/>
              </a:ext>
            </a:extLst>
          </p:cNvPr>
          <p:cNvSpPr>
            <a:spLocks noGrp="1"/>
          </p:cNvSpPr>
          <p:nvPr>
            <p:ph type="sldNum" sz="quarter" idx="12"/>
          </p:nvPr>
        </p:nvSpPr>
        <p:spPr/>
        <p:txBody>
          <a:bodyPr/>
          <a:lstStyle/>
          <a:p>
            <a:fld id="{C3F65BB1-9206-4D7F-97F9-47DCC7DC6334}" type="slidenum">
              <a:rPr lang="en-GB" smtClean="0"/>
              <a:pPr/>
              <a:t>17</a:t>
            </a:fld>
            <a:endParaRPr lang="en-GB"/>
          </a:p>
        </p:txBody>
      </p:sp>
    </p:spTree>
    <p:extLst>
      <p:ext uri="{BB962C8B-B14F-4D97-AF65-F5344CB8AC3E}">
        <p14:creationId xmlns:p14="http://schemas.microsoft.com/office/powerpoint/2010/main" val="2103429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377B-B32D-D215-BE48-7EDBA3A91ABA}"/>
              </a:ext>
            </a:extLst>
          </p:cNvPr>
          <p:cNvSpPr>
            <a:spLocks noGrp="1"/>
          </p:cNvSpPr>
          <p:nvPr>
            <p:ph type="title"/>
          </p:nvPr>
        </p:nvSpPr>
        <p:spPr/>
        <p:txBody>
          <a:bodyPr>
            <a:normAutofit/>
          </a:bodyPr>
          <a:lstStyle/>
          <a:p>
            <a:pPr algn="l"/>
            <a:r>
              <a:rPr lang="en-GB" dirty="0"/>
              <a:t>How to set up a partnership</a:t>
            </a:r>
          </a:p>
        </p:txBody>
      </p:sp>
      <p:sp>
        <p:nvSpPr>
          <p:cNvPr id="3" name="Content Placeholder 2">
            <a:extLst>
              <a:ext uri="{FF2B5EF4-FFF2-40B4-BE49-F238E27FC236}">
                <a16:creationId xmlns:a16="http://schemas.microsoft.com/office/drawing/2014/main" id="{44CCD160-0A13-7713-0D10-60076BA4D2F0}"/>
              </a:ext>
            </a:extLst>
          </p:cNvPr>
          <p:cNvSpPr>
            <a:spLocks noGrp="1"/>
          </p:cNvSpPr>
          <p:nvPr>
            <p:ph idx="1"/>
          </p:nvPr>
        </p:nvSpPr>
        <p:spPr/>
        <p:txBody>
          <a:bodyPr>
            <a:normAutofit fontScale="92500"/>
          </a:bodyPr>
          <a:lstStyle/>
          <a:p>
            <a:r>
              <a:rPr lang="en-GB" dirty="0"/>
              <a:t>you need to:</a:t>
            </a:r>
          </a:p>
          <a:p>
            <a:pPr lvl="1"/>
            <a:r>
              <a:rPr lang="en-GB" dirty="0"/>
              <a:t>choose a name</a:t>
            </a:r>
          </a:p>
          <a:p>
            <a:pPr lvl="1"/>
            <a:r>
              <a:rPr lang="en-GB" dirty="0"/>
              <a:t>choose a ‘nominated partner’</a:t>
            </a:r>
          </a:p>
          <a:p>
            <a:pPr marL="457200" lvl="1" indent="0">
              <a:buNone/>
            </a:pPr>
            <a:r>
              <a:rPr lang="en-GB" dirty="0"/>
              <a:t>  The ‘nominated partner’ is responsible for  managing the partnership’s tax returns and keeping business records.</a:t>
            </a:r>
          </a:p>
          <a:p>
            <a:pPr lvl="1"/>
            <a:endParaRPr lang="en-GB" dirty="0"/>
          </a:p>
          <a:p>
            <a:pPr lvl="1"/>
            <a:r>
              <a:rPr lang="en-GB" dirty="0"/>
              <a:t>register with </a:t>
            </a:r>
            <a:r>
              <a:rPr lang="en-GB" dirty="0">
                <a:hlinkClick r:id="rId3"/>
              </a:rPr>
              <a:t>HM Revenue and Customs </a:t>
            </a:r>
            <a:r>
              <a:rPr lang="en-GB" dirty="0"/>
              <a:t>(HMRC)</a:t>
            </a:r>
          </a:p>
        </p:txBody>
      </p:sp>
      <p:sp>
        <p:nvSpPr>
          <p:cNvPr id="4" name="Slide Number Placeholder 3">
            <a:extLst>
              <a:ext uri="{FF2B5EF4-FFF2-40B4-BE49-F238E27FC236}">
                <a16:creationId xmlns:a16="http://schemas.microsoft.com/office/drawing/2014/main" id="{C1BDD9FF-A708-D5E9-E643-01742EC5DA10}"/>
              </a:ext>
            </a:extLst>
          </p:cNvPr>
          <p:cNvSpPr>
            <a:spLocks noGrp="1"/>
          </p:cNvSpPr>
          <p:nvPr>
            <p:ph type="sldNum" sz="quarter" idx="12"/>
          </p:nvPr>
        </p:nvSpPr>
        <p:spPr/>
        <p:txBody>
          <a:bodyPr/>
          <a:lstStyle/>
          <a:p>
            <a:fld id="{C3F65BB1-9206-4D7F-97F9-47DCC7DC6334}" type="slidenum">
              <a:rPr lang="en-GB" smtClean="0"/>
              <a:pPr/>
              <a:t>18</a:t>
            </a:fld>
            <a:endParaRPr lang="en-GB"/>
          </a:p>
        </p:txBody>
      </p:sp>
    </p:spTree>
    <p:extLst>
      <p:ext uri="{BB962C8B-B14F-4D97-AF65-F5344CB8AC3E}">
        <p14:creationId xmlns:p14="http://schemas.microsoft.com/office/powerpoint/2010/main" val="992366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7860-BA52-0B0A-58F8-193B6474E2A0}"/>
              </a:ext>
            </a:extLst>
          </p:cNvPr>
          <p:cNvSpPr>
            <a:spLocks noGrp="1"/>
          </p:cNvSpPr>
          <p:nvPr>
            <p:ph type="title"/>
          </p:nvPr>
        </p:nvSpPr>
        <p:spPr/>
        <p:txBody>
          <a:bodyPr>
            <a:normAutofit fontScale="90000"/>
          </a:bodyPr>
          <a:lstStyle/>
          <a:p>
            <a:r>
              <a:rPr lang="en-GB" dirty="0"/>
              <a:t>Limited Liability Partnership (LLP)</a:t>
            </a:r>
          </a:p>
        </p:txBody>
      </p:sp>
      <p:sp>
        <p:nvSpPr>
          <p:cNvPr id="3" name="Content Placeholder 2">
            <a:extLst>
              <a:ext uri="{FF2B5EF4-FFF2-40B4-BE49-F238E27FC236}">
                <a16:creationId xmlns:a16="http://schemas.microsoft.com/office/drawing/2014/main" id="{61583559-AD8B-4F82-23B2-E8DC3DB4617B}"/>
              </a:ext>
            </a:extLst>
          </p:cNvPr>
          <p:cNvSpPr>
            <a:spLocks noGrp="1"/>
          </p:cNvSpPr>
          <p:nvPr>
            <p:ph idx="1"/>
          </p:nvPr>
        </p:nvSpPr>
        <p:spPr/>
        <p:txBody>
          <a:bodyPr/>
          <a:lstStyle/>
          <a:p>
            <a:r>
              <a:rPr lang="en-GB" dirty="0"/>
              <a:t>An LLP is similar to a partnership except that the partner’s liability is limited to the amount of money they invest in the business</a:t>
            </a:r>
          </a:p>
          <a:p>
            <a:r>
              <a:rPr lang="en-GB" dirty="0"/>
              <a:t>The LLP must be registered at Companies House and with HMRC. Annual accounts also have to be prepared and filed.</a:t>
            </a:r>
          </a:p>
        </p:txBody>
      </p:sp>
      <p:sp>
        <p:nvSpPr>
          <p:cNvPr id="4" name="Slide Number Placeholder 3">
            <a:extLst>
              <a:ext uri="{FF2B5EF4-FFF2-40B4-BE49-F238E27FC236}">
                <a16:creationId xmlns:a16="http://schemas.microsoft.com/office/drawing/2014/main" id="{8FD3107F-F972-06FC-1DC1-181196A800CA}"/>
              </a:ext>
            </a:extLst>
          </p:cNvPr>
          <p:cNvSpPr>
            <a:spLocks noGrp="1"/>
          </p:cNvSpPr>
          <p:nvPr>
            <p:ph type="sldNum" sz="quarter" idx="12"/>
          </p:nvPr>
        </p:nvSpPr>
        <p:spPr/>
        <p:txBody>
          <a:bodyPr/>
          <a:lstStyle/>
          <a:p>
            <a:fld id="{C3F65BB1-9206-4D7F-97F9-47DCC7DC6334}" type="slidenum">
              <a:rPr lang="en-GB" smtClean="0"/>
              <a:pPr/>
              <a:t>19</a:t>
            </a:fld>
            <a:endParaRPr lang="en-GB"/>
          </a:p>
        </p:txBody>
      </p:sp>
    </p:spTree>
    <p:extLst>
      <p:ext uri="{BB962C8B-B14F-4D97-AF65-F5344CB8AC3E}">
        <p14:creationId xmlns:p14="http://schemas.microsoft.com/office/powerpoint/2010/main" val="883425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E2B21-AB2F-EC39-6BE4-D95ED278448D}"/>
              </a:ext>
            </a:extLst>
          </p:cNvPr>
          <p:cNvSpPr>
            <a:spLocks noGrp="1"/>
          </p:cNvSpPr>
          <p:nvPr>
            <p:ph type="title"/>
          </p:nvPr>
        </p:nvSpPr>
        <p:spPr/>
        <p:txBody>
          <a:bodyPr/>
          <a:lstStyle/>
          <a:p>
            <a:r>
              <a:rPr lang="en-GB" dirty="0"/>
              <a:t>How to set up an LLP</a:t>
            </a:r>
          </a:p>
        </p:txBody>
      </p:sp>
      <p:sp>
        <p:nvSpPr>
          <p:cNvPr id="3" name="Content Placeholder 2">
            <a:extLst>
              <a:ext uri="{FF2B5EF4-FFF2-40B4-BE49-F238E27FC236}">
                <a16:creationId xmlns:a16="http://schemas.microsoft.com/office/drawing/2014/main" id="{3AC6485C-80B2-AFC8-47B6-612A4DF9F44F}"/>
              </a:ext>
            </a:extLst>
          </p:cNvPr>
          <p:cNvSpPr>
            <a:spLocks noGrp="1"/>
          </p:cNvSpPr>
          <p:nvPr>
            <p:ph idx="1"/>
          </p:nvPr>
        </p:nvSpPr>
        <p:spPr/>
        <p:txBody>
          <a:bodyPr>
            <a:normAutofit lnSpcReduction="10000"/>
          </a:bodyPr>
          <a:lstStyle/>
          <a:p>
            <a:r>
              <a:rPr lang="en-GB" dirty="0"/>
              <a:t>You’ll need to:</a:t>
            </a:r>
          </a:p>
          <a:p>
            <a:pPr lvl="1"/>
            <a:r>
              <a:rPr lang="en-GB" dirty="0"/>
              <a:t>choose a name</a:t>
            </a:r>
          </a:p>
          <a:p>
            <a:pPr lvl="1"/>
            <a:r>
              <a:rPr lang="en-GB" dirty="0"/>
              <a:t>have a registered address - this will be publicly available</a:t>
            </a:r>
          </a:p>
          <a:p>
            <a:pPr lvl="1"/>
            <a:r>
              <a:rPr lang="en-GB" dirty="0"/>
              <a:t>have at least 2 ‘designated members’</a:t>
            </a:r>
          </a:p>
          <a:p>
            <a:pPr lvl="1"/>
            <a:r>
              <a:rPr lang="en-GB" dirty="0"/>
              <a:t>have an LLP agreement that says how the LLP will be run</a:t>
            </a:r>
          </a:p>
          <a:p>
            <a:pPr lvl="1"/>
            <a:r>
              <a:rPr lang="en-GB" dirty="0"/>
              <a:t>register the LLP with Companies House</a:t>
            </a:r>
          </a:p>
        </p:txBody>
      </p:sp>
      <p:sp>
        <p:nvSpPr>
          <p:cNvPr id="4" name="Slide Number Placeholder 3">
            <a:extLst>
              <a:ext uri="{FF2B5EF4-FFF2-40B4-BE49-F238E27FC236}">
                <a16:creationId xmlns:a16="http://schemas.microsoft.com/office/drawing/2014/main" id="{66B20A25-FE32-9B10-9353-B5312B05F52F}"/>
              </a:ext>
            </a:extLst>
          </p:cNvPr>
          <p:cNvSpPr>
            <a:spLocks noGrp="1"/>
          </p:cNvSpPr>
          <p:nvPr>
            <p:ph type="sldNum" sz="quarter" idx="12"/>
          </p:nvPr>
        </p:nvSpPr>
        <p:spPr/>
        <p:txBody>
          <a:bodyPr/>
          <a:lstStyle/>
          <a:p>
            <a:fld id="{C3F65BB1-9206-4D7F-97F9-47DCC7DC6334}" type="slidenum">
              <a:rPr lang="en-GB" smtClean="0"/>
              <a:pPr/>
              <a:t>20</a:t>
            </a:fld>
            <a:endParaRPr lang="en-GB"/>
          </a:p>
        </p:txBody>
      </p:sp>
    </p:spTree>
    <p:extLst>
      <p:ext uri="{BB962C8B-B14F-4D97-AF65-F5344CB8AC3E}">
        <p14:creationId xmlns:p14="http://schemas.microsoft.com/office/powerpoint/2010/main" val="1235999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70000" lnSpcReduction="20000"/>
          </a:bodyPr>
          <a:lstStyle/>
          <a:p>
            <a:pPr>
              <a:buClr>
                <a:srgbClr val="007DC3"/>
              </a:buClr>
            </a:pPr>
            <a:r>
              <a:rPr lang="en-GB" sz="2800" dirty="0"/>
              <a:t>The company is registered as a separate legal entity from the individuals who owns it.</a:t>
            </a:r>
          </a:p>
          <a:p>
            <a:pPr>
              <a:buClr>
                <a:srgbClr val="007DC3"/>
              </a:buClr>
            </a:pPr>
            <a:endParaRPr lang="en-GB" sz="2800" dirty="0"/>
          </a:p>
          <a:p>
            <a:pPr>
              <a:buClr>
                <a:srgbClr val="007DC3"/>
              </a:buClr>
            </a:pPr>
            <a:r>
              <a:rPr lang="en-GB" sz="2800" dirty="0"/>
              <a:t>Owners are not liable for the debts of the company (with some exceptions-fraud for example etc)</a:t>
            </a:r>
          </a:p>
          <a:p>
            <a:pPr>
              <a:buClr>
                <a:srgbClr val="007DC3"/>
              </a:buClr>
            </a:pPr>
            <a:endParaRPr lang="en-GB" sz="2800" dirty="0"/>
          </a:p>
          <a:p>
            <a:pPr>
              <a:buClr>
                <a:srgbClr val="007DC3"/>
              </a:buClr>
            </a:pPr>
            <a:r>
              <a:rPr lang="en-GB" sz="2800" dirty="0"/>
              <a:t>Limited companies can be owned and operated by one person (Director/ shareholder).</a:t>
            </a:r>
          </a:p>
          <a:p>
            <a:pPr>
              <a:buClr>
                <a:srgbClr val="007DC3"/>
              </a:buClr>
            </a:pPr>
            <a:endParaRPr lang="en-GB" sz="2800" dirty="0"/>
          </a:p>
          <a:p>
            <a:pPr>
              <a:buClr>
                <a:srgbClr val="007DC3"/>
              </a:buClr>
            </a:pPr>
            <a:r>
              <a:rPr lang="en-GB" sz="2800" dirty="0">
                <a:solidFill>
                  <a:srgbClr val="0B0C0C"/>
                </a:solidFill>
              </a:rPr>
              <a:t>Must have at least one director/ shareholder. Directors are legally responsible for running the company and making sure all the company’s accounts and reports are properly prepared.</a:t>
            </a:r>
          </a:p>
          <a:p>
            <a:pPr>
              <a:buClr>
                <a:srgbClr val="007DC3"/>
              </a:buClr>
            </a:pPr>
            <a:endParaRPr lang="en-GB" sz="2800" dirty="0">
              <a:solidFill>
                <a:srgbClr val="0B0C0C"/>
              </a:solidFill>
            </a:endParaRPr>
          </a:p>
          <a:p>
            <a:pPr>
              <a:buClr>
                <a:srgbClr val="007DC3"/>
              </a:buClr>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latin typeface="Arial" panose="020B0604020202020204" pitchFamily="34" charset="0"/>
              </a:rPr>
              <a:t>Limited Company-LTD</a:t>
            </a:r>
            <a:endParaRPr lang="en-GB" sz="3600" b="1" dirty="0">
              <a:highlight>
                <a:srgbClr val="FFFF00"/>
              </a:highlight>
              <a:latin typeface="Arial" panose="020B0604020202020204" pitchFamily="34" charset="0"/>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a:buClr>
                <a:srgbClr val="007DC3"/>
              </a:buClr>
            </a:pPr>
            <a:r>
              <a:rPr lang="en-GB" sz="1800" dirty="0"/>
              <a:t>Limited companies must choose a trading name &amp; it must usually end in either ‘Limited’ or ‘Ltd’. For example: Vasilios Ltd or Vasilios Limited.</a:t>
            </a:r>
          </a:p>
          <a:p>
            <a:pPr>
              <a:buClr>
                <a:srgbClr val="007DC3"/>
              </a:buClr>
            </a:pPr>
            <a:endParaRPr lang="en-GB" sz="1800" dirty="0"/>
          </a:p>
          <a:p>
            <a:pPr>
              <a:buClr>
                <a:srgbClr val="007DC3"/>
              </a:buClr>
            </a:pPr>
            <a:r>
              <a:rPr lang="en-GB" sz="1800" dirty="0"/>
              <a:t>The trading name must be checked against the Companies House database.</a:t>
            </a:r>
          </a:p>
          <a:p>
            <a:pPr>
              <a:buClr>
                <a:srgbClr val="007DC3"/>
              </a:buClr>
            </a:pPr>
            <a:endParaRPr lang="en-GB" sz="1800" dirty="0"/>
          </a:p>
          <a:p>
            <a:pPr>
              <a:buClr>
                <a:srgbClr val="007DC3"/>
              </a:buClr>
            </a:pPr>
            <a:r>
              <a:rPr lang="en-GB" sz="1800" dirty="0"/>
              <a:t>Company House must approve the trading name of the company since it cannot be the same as another legally existing UK-based company. </a:t>
            </a:r>
          </a:p>
          <a:p>
            <a:pPr>
              <a:buClr>
                <a:srgbClr val="007DC3"/>
              </a:buClr>
            </a:pPr>
            <a:endParaRPr lang="en-GB" sz="1800" dirty="0"/>
          </a:p>
          <a:p>
            <a:pPr>
              <a:buClr>
                <a:srgbClr val="007DC3"/>
              </a:buClr>
            </a:pPr>
            <a:r>
              <a:rPr lang="en-GB" sz="1800" dirty="0"/>
              <a:t>Any Limited company can be a company either ‘limited by shares’ or ‘limited by guarantee’.</a:t>
            </a:r>
          </a:p>
          <a:p>
            <a:pPr>
              <a:buClr>
                <a:srgbClr val="007DC3"/>
              </a:buClr>
            </a:pPr>
            <a:endParaRPr lang="en-GB" sz="1800" dirty="0"/>
          </a:p>
          <a:p>
            <a:pPr>
              <a:buClr>
                <a:srgbClr val="007DC3"/>
              </a:buClr>
            </a:pPr>
            <a:r>
              <a:rPr lang="en-GB" sz="1800" dirty="0"/>
              <a:t>Most limited companies are ‘limited by shares and each shareholder has a number of shares- John 25%- Mary 75%. The lower value of a single share could be £1.</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latin typeface="Arial" panose="020B0604020202020204" pitchFamily="34" charset="0"/>
              </a:rPr>
              <a:t>Limited Company-LTD</a:t>
            </a:r>
            <a:endParaRPr lang="en-GB" sz="3600" b="1" dirty="0">
              <a:highlight>
                <a:srgbClr val="FFFF00"/>
              </a:highlight>
              <a:latin typeface="Arial" panose="020B0604020202020204" pitchFamily="34" charset="0"/>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a:buClr>
                <a:srgbClr val="007DC3"/>
              </a:buClr>
            </a:pPr>
            <a:r>
              <a:rPr lang="en-GB" sz="1800" dirty="0"/>
              <a:t>Shareholders own the company by owning its shares and are often referred to as 'members'. Directors on the other hand, manage the business and its operations.</a:t>
            </a:r>
          </a:p>
          <a:p>
            <a:pPr>
              <a:buClr>
                <a:srgbClr val="007DC3"/>
              </a:buClr>
            </a:pPr>
            <a:endParaRPr lang="en-GB" sz="1800" dirty="0"/>
          </a:p>
          <a:p>
            <a:pPr>
              <a:buClr>
                <a:srgbClr val="007DC3"/>
              </a:buClr>
            </a:pPr>
            <a:r>
              <a:rPr lang="en-GB" sz="1800" dirty="0"/>
              <a:t>Shareholders must vote and agree for any changes to the company. An individual can be the director and shareholder at the same time .</a:t>
            </a:r>
          </a:p>
          <a:p>
            <a:pPr>
              <a:buClr>
                <a:srgbClr val="007DC3"/>
              </a:buClr>
            </a:pPr>
            <a:endParaRPr lang="en-GB" sz="1800" dirty="0"/>
          </a:p>
          <a:p>
            <a:pPr>
              <a:buClr>
                <a:srgbClr val="007DC3"/>
              </a:buClr>
            </a:pPr>
            <a:r>
              <a:rPr lang="en-GB" sz="1800" dirty="0"/>
              <a:t>Limited Companies by guarantee are companies that  must have at least one guarantor and a ‘guaranteed amount’ normally a nominal figure.</a:t>
            </a:r>
          </a:p>
          <a:p>
            <a:pPr>
              <a:buClr>
                <a:srgbClr val="007DC3"/>
              </a:buClr>
            </a:pPr>
            <a:endParaRPr lang="en-GB" sz="1800" dirty="0"/>
          </a:p>
          <a:p>
            <a:pPr>
              <a:buClr>
                <a:srgbClr val="007DC3"/>
              </a:buClr>
            </a:pPr>
            <a:r>
              <a:rPr lang="en-GB" sz="1800" dirty="0"/>
              <a:t>Guarantors are shareholders and control the company/make important decisions. They do not usually take profit from the company - instead the money is kept within the company or used for other purposes- most  social enterprises are Limited by Guarantee rather than shares.</a:t>
            </a:r>
          </a:p>
          <a:p>
            <a:pPr>
              <a:buClr>
                <a:srgbClr val="007DC3"/>
              </a:buClr>
            </a:pPr>
            <a:r>
              <a:rPr lang="en-GB" sz="1800" dirty="0"/>
              <a:t>Guaranteed amount-Guarantors promise an agreed amount of money to the company if it cannot pay its debts. </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latin typeface="Arial" panose="020B0604020202020204" pitchFamily="34" charset="0"/>
              </a:rPr>
              <a:t>Limited Company-LTD</a:t>
            </a:r>
            <a:endParaRPr lang="en-GB" sz="3600" b="1" dirty="0">
              <a:highlight>
                <a:srgbClr val="FFFF00"/>
              </a:highlight>
              <a:latin typeface="Arial" panose="020B0604020202020204" pitchFamily="34" charset="0"/>
            </a:endParaRPr>
          </a:p>
        </p:txBody>
      </p:sp>
    </p:spTree>
    <p:extLst>
      <p:ext uri="{BB962C8B-B14F-4D97-AF65-F5344CB8AC3E}">
        <p14:creationId xmlns:p14="http://schemas.microsoft.com/office/powerpoint/2010/main" val="1364365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D071-CF41-1889-E127-973DF949ED91}"/>
              </a:ext>
            </a:extLst>
          </p:cNvPr>
          <p:cNvSpPr>
            <a:spLocks noGrp="1"/>
          </p:cNvSpPr>
          <p:nvPr>
            <p:ph type="title"/>
          </p:nvPr>
        </p:nvSpPr>
        <p:spPr>
          <a:xfrm>
            <a:off x="457200" y="274638"/>
            <a:ext cx="8229600" cy="562074"/>
          </a:xfrm>
        </p:spPr>
        <p:txBody>
          <a:bodyPr>
            <a:normAutofit fontScale="90000"/>
          </a:bodyPr>
          <a:lstStyle/>
          <a:p>
            <a:br>
              <a:rPr lang="en-GB" b="1" dirty="0">
                <a:solidFill>
                  <a:srgbClr val="333333"/>
                </a:solidFill>
                <a:effectLst/>
              </a:rPr>
            </a:br>
            <a:r>
              <a:rPr lang="en-GB" b="1" dirty="0">
                <a:solidFill>
                  <a:srgbClr val="333333"/>
                </a:solidFill>
                <a:effectLst/>
              </a:rPr>
              <a:t>Advantages of limited company </a:t>
            </a:r>
            <a:br>
              <a:rPr lang="en-GB" b="1" dirty="0">
                <a:solidFill>
                  <a:srgbClr val="333333"/>
                </a:solidFill>
                <a:effectLst/>
              </a:rPr>
            </a:br>
            <a:endParaRPr lang="en-GB" dirty="0"/>
          </a:p>
        </p:txBody>
      </p:sp>
      <p:sp>
        <p:nvSpPr>
          <p:cNvPr id="7" name="Slide Number Placeholder 6">
            <a:extLst>
              <a:ext uri="{FF2B5EF4-FFF2-40B4-BE49-F238E27FC236}">
                <a16:creationId xmlns:a16="http://schemas.microsoft.com/office/drawing/2014/main" id="{620D6F74-9C2D-5D51-DB09-8EB472441EFB}"/>
              </a:ext>
            </a:extLst>
          </p:cNvPr>
          <p:cNvSpPr>
            <a:spLocks noGrp="1"/>
          </p:cNvSpPr>
          <p:nvPr>
            <p:ph type="sldNum" sz="quarter" idx="12"/>
          </p:nvPr>
        </p:nvSpPr>
        <p:spPr/>
        <p:txBody>
          <a:bodyPr/>
          <a:lstStyle/>
          <a:p>
            <a:fld id="{C3F65BB1-9206-4D7F-97F9-47DCC7DC6334}" type="slidenum">
              <a:rPr lang="en-GB" smtClean="0"/>
              <a:pPr/>
              <a:t>24</a:t>
            </a:fld>
            <a:endParaRPr lang="en-GB"/>
          </a:p>
        </p:txBody>
      </p:sp>
      <p:sp>
        <p:nvSpPr>
          <p:cNvPr id="8" name="TextBox 7">
            <a:extLst>
              <a:ext uri="{FF2B5EF4-FFF2-40B4-BE49-F238E27FC236}">
                <a16:creationId xmlns:a16="http://schemas.microsoft.com/office/drawing/2014/main" id="{45C201FF-54D6-EDFF-40DC-67D9BBEF4BF9}"/>
              </a:ext>
            </a:extLst>
          </p:cNvPr>
          <p:cNvSpPr txBox="1"/>
          <p:nvPr/>
        </p:nvSpPr>
        <p:spPr>
          <a:xfrm>
            <a:off x="539552" y="1196752"/>
            <a:ext cx="8147248"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rPr>
              <a:t>Minimising personal liability</a:t>
            </a:r>
          </a:p>
          <a:p>
            <a:pPr marL="342900" indent="-342900">
              <a:buFont typeface="Arial" panose="020B0604020202020204" pitchFamily="34" charset="0"/>
              <a:buChar char="•"/>
            </a:pPr>
            <a:r>
              <a:rPr lang="en-GB" sz="2400" dirty="0">
                <a:latin typeface="Arial" panose="020B0604020202020204" pitchFamily="34" charset="0"/>
              </a:rPr>
              <a:t>Professional status</a:t>
            </a:r>
          </a:p>
          <a:p>
            <a:pPr marL="342900" indent="-342900">
              <a:buFont typeface="Arial" panose="020B0604020202020204" pitchFamily="34" charset="0"/>
              <a:buChar char="•"/>
            </a:pPr>
            <a:r>
              <a:rPr lang="en-GB" sz="2400" dirty="0">
                <a:latin typeface="Arial" panose="020B0604020202020204" pitchFamily="34" charset="0"/>
              </a:rPr>
              <a:t>Tax efficiency and planning</a:t>
            </a:r>
          </a:p>
          <a:p>
            <a:pPr marL="342900" indent="-342900">
              <a:buFont typeface="Arial" panose="020B0604020202020204" pitchFamily="34" charset="0"/>
              <a:buChar char="•"/>
            </a:pPr>
            <a:r>
              <a:rPr lang="en-GB" sz="2400" dirty="0">
                <a:latin typeface="Arial" panose="020B0604020202020204" pitchFamily="34" charset="0"/>
              </a:rPr>
              <a:t>Higher personal remuneration</a:t>
            </a:r>
          </a:p>
          <a:p>
            <a:pPr marL="342900" indent="-342900">
              <a:buFont typeface="Arial" panose="020B0604020202020204" pitchFamily="34" charset="0"/>
              <a:buChar char="•"/>
            </a:pPr>
            <a:r>
              <a:rPr lang="en-GB" sz="2400" dirty="0">
                <a:latin typeface="Arial" panose="020B0604020202020204" pitchFamily="34" charset="0"/>
              </a:rPr>
              <a:t>Separate legal identity</a:t>
            </a:r>
          </a:p>
          <a:p>
            <a:pPr marL="342900" indent="-342900">
              <a:buFont typeface="Arial" panose="020B0604020202020204" pitchFamily="34" charset="0"/>
              <a:buChar char="•"/>
            </a:pPr>
            <a:r>
              <a:rPr lang="en-GB" sz="2400" dirty="0">
                <a:latin typeface="Arial" panose="020B0604020202020204" pitchFamily="34" charset="0"/>
              </a:rPr>
              <a:t>Credibility and trust</a:t>
            </a:r>
          </a:p>
          <a:p>
            <a:pPr marL="342900" indent="-342900">
              <a:buFont typeface="Arial" panose="020B0604020202020204" pitchFamily="34" charset="0"/>
              <a:buChar char="•"/>
            </a:pPr>
            <a:r>
              <a:rPr lang="en-GB" sz="2400" dirty="0">
                <a:latin typeface="Arial" panose="020B0604020202020204" pitchFamily="34" charset="0"/>
              </a:rPr>
              <a:t>Investment and lending opportunities</a:t>
            </a:r>
          </a:p>
          <a:p>
            <a:pPr marL="342900" indent="-342900">
              <a:buFont typeface="Arial" panose="020B0604020202020204" pitchFamily="34" charset="0"/>
              <a:buChar char="•"/>
            </a:pPr>
            <a:r>
              <a:rPr lang="en-GB" sz="2400" dirty="0">
                <a:latin typeface="Arial" panose="020B0604020202020204" pitchFamily="34" charset="0"/>
              </a:rPr>
              <a:t>Protecting a company name</a:t>
            </a:r>
          </a:p>
          <a:p>
            <a:pPr marL="342900" indent="-342900">
              <a:buFont typeface="Arial" panose="020B0604020202020204" pitchFamily="34" charset="0"/>
              <a:buChar char="•"/>
            </a:pPr>
            <a:r>
              <a:rPr lang="en-GB" sz="2400" dirty="0">
                <a:latin typeface="Arial" panose="020B0604020202020204" pitchFamily="34" charset="0"/>
              </a:rPr>
              <a:t>Pensions</a:t>
            </a:r>
          </a:p>
          <a:p>
            <a:pPr marL="342900" indent="-342900">
              <a:buFont typeface="Arial" panose="020B0604020202020204" pitchFamily="34" charset="0"/>
              <a:buChar char="•"/>
            </a:pPr>
            <a:r>
              <a:rPr lang="en-GB" sz="2400" dirty="0">
                <a:latin typeface="Arial" panose="020B0604020202020204" pitchFamily="34" charset="0"/>
              </a:rPr>
              <a:t>Splitting income</a:t>
            </a:r>
          </a:p>
        </p:txBody>
      </p:sp>
    </p:spTree>
    <p:extLst>
      <p:ext uri="{BB962C8B-B14F-4D97-AF65-F5344CB8AC3E}">
        <p14:creationId xmlns:p14="http://schemas.microsoft.com/office/powerpoint/2010/main" val="21692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2FBC-4410-174A-42F5-E535AD68E24A}"/>
              </a:ext>
            </a:extLst>
          </p:cNvPr>
          <p:cNvSpPr>
            <a:spLocks noGrp="1"/>
          </p:cNvSpPr>
          <p:nvPr>
            <p:ph type="title"/>
          </p:nvPr>
        </p:nvSpPr>
        <p:spPr>
          <a:xfrm>
            <a:off x="457200" y="274638"/>
            <a:ext cx="8229600" cy="418058"/>
          </a:xfrm>
        </p:spPr>
        <p:txBody>
          <a:bodyPr>
            <a:noAutofit/>
          </a:bodyPr>
          <a:lstStyle/>
          <a:p>
            <a:pPr algn="l"/>
            <a:r>
              <a:rPr lang="en-GB" sz="2800" b="1" dirty="0"/>
              <a:t>Disadvantages</a:t>
            </a:r>
            <a:r>
              <a:rPr lang="en-GB" sz="2800" b="1" dirty="0">
                <a:solidFill>
                  <a:srgbClr val="333333"/>
                </a:solidFill>
                <a:effectLst/>
              </a:rPr>
              <a:t> of limited company </a:t>
            </a:r>
            <a:endParaRPr lang="en-GB" sz="2800" b="1" dirty="0"/>
          </a:p>
        </p:txBody>
      </p:sp>
      <p:sp>
        <p:nvSpPr>
          <p:cNvPr id="3" name="Content Placeholder 2">
            <a:extLst>
              <a:ext uri="{FF2B5EF4-FFF2-40B4-BE49-F238E27FC236}">
                <a16:creationId xmlns:a16="http://schemas.microsoft.com/office/drawing/2014/main" id="{6CDBD7F6-F0D7-E18C-41BB-5173D883B317}"/>
              </a:ext>
            </a:extLst>
          </p:cNvPr>
          <p:cNvSpPr>
            <a:spLocks noGrp="1"/>
          </p:cNvSpPr>
          <p:nvPr>
            <p:ph idx="1"/>
          </p:nvPr>
        </p:nvSpPr>
        <p:spPr>
          <a:xfrm>
            <a:off x="457200" y="836712"/>
            <a:ext cx="8229600" cy="4752528"/>
          </a:xfrm>
        </p:spPr>
        <p:txBody>
          <a:bodyPr>
            <a:noAutofit/>
          </a:bodyPr>
          <a:lstStyle/>
          <a:p>
            <a:r>
              <a:rPr lang="en-GB" sz="1600" dirty="0"/>
              <a:t>must be incorporated at Companies House</a:t>
            </a:r>
          </a:p>
          <a:p>
            <a:r>
              <a:rPr lang="en-GB" sz="1600" dirty="0"/>
              <a:t>company names are subject to certain restrictions</a:t>
            </a:r>
          </a:p>
          <a:p>
            <a:r>
              <a:rPr lang="en-GB" sz="1600" dirty="0"/>
              <a:t>cannot set up a limited company if you are an undischarged bankrupt or a disqualified director</a:t>
            </a:r>
          </a:p>
          <a:p>
            <a:r>
              <a:rPr lang="en-GB" sz="1600" dirty="0"/>
              <a:t>personal and corporate information will be disclosed on public record</a:t>
            </a:r>
          </a:p>
          <a:p>
            <a:r>
              <a:rPr lang="en-GB" sz="1600" dirty="0"/>
              <a:t>accounting requirements are more complex and time-consuming</a:t>
            </a:r>
          </a:p>
          <a:p>
            <a:r>
              <a:rPr lang="en-GB" sz="1600" dirty="0"/>
              <a:t>strict procedures must be followed when withdrawing money from the business</a:t>
            </a:r>
          </a:p>
          <a:p>
            <a:r>
              <a:rPr lang="en-GB" sz="1600" dirty="0"/>
              <a:t>a confirmation statement and annual accounts must be filed at Companies House each year</a:t>
            </a:r>
          </a:p>
          <a:p>
            <a:r>
              <a:rPr lang="en-GB" sz="1600" dirty="0"/>
              <a:t>a Company Tax Return and annual accounts must be delivered to HMRC every year.</a:t>
            </a:r>
          </a:p>
          <a:p>
            <a:r>
              <a:rPr lang="en-GB" sz="1600" dirty="0"/>
              <a:t>companies are required to adhere to strict record-keeping requirements, including taking minutes of meetings and recording all decisions taken by directors and shareholders</a:t>
            </a:r>
          </a:p>
          <a:p>
            <a:r>
              <a:rPr lang="en-GB" sz="1600" dirty="0"/>
              <a:t>company registers and records must be maintained and made available for public inspection at your registered office</a:t>
            </a:r>
          </a:p>
          <a:p>
            <a:r>
              <a:rPr lang="en-GB" sz="1600" dirty="0"/>
              <a:t>if you make any changes to your company details, you must notify Companies House immediately</a:t>
            </a:r>
          </a:p>
        </p:txBody>
      </p:sp>
      <p:sp>
        <p:nvSpPr>
          <p:cNvPr id="4" name="Slide Number Placeholder 3">
            <a:extLst>
              <a:ext uri="{FF2B5EF4-FFF2-40B4-BE49-F238E27FC236}">
                <a16:creationId xmlns:a16="http://schemas.microsoft.com/office/drawing/2014/main" id="{FF125480-CAA0-3E93-ED25-F6FC8BE573A7}"/>
              </a:ext>
            </a:extLst>
          </p:cNvPr>
          <p:cNvSpPr>
            <a:spLocks noGrp="1"/>
          </p:cNvSpPr>
          <p:nvPr>
            <p:ph type="sldNum" sz="quarter" idx="12"/>
          </p:nvPr>
        </p:nvSpPr>
        <p:spPr/>
        <p:txBody>
          <a:bodyPr/>
          <a:lstStyle/>
          <a:p>
            <a:fld id="{C3F65BB1-9206-4D7F-97F9-47DCC7DC6334}" type="slidenum">
              <a:rPr lang="en-GB" smtClean="0"/>
              <a:pPr/>
              <a:t>25</a:t>
            </a:fld>
            <a:endParaRPr lang="en-GB"/>
          </a:p>
        </p:txBody>
      </p:sp>
    </p:spTree>
    <p:extLst>
      <p:ext uri="{BB962C8B-B14F-4D97-AF65-F5344CB8AC3E}">
        <p14:creationId xmlns:p14="http://schemas.microsoft.com/office/powerpoint/2010/main" val="3949553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252536" y="605800"/>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ea typeface="+mn-ea"/>
                <a:cs typeface="+mn-cs"/>
              </a:rPr>
              <a:t>Limited</a:t>
            </a:r>
            <a:r>
              <a:rPr kumimoji="0" lang="en-GB" sz="3600" b="1" i="0" u="none" strike="noStrike" kern="1200" cap="none" spc="0" normalizeH="0" noProof="0" dirty="0">
                <a:ln>
                  <a:noFill/>
                </a:ln>
                <a:solidFill>
                  <a:prstClr val="black"/>
                </a:solidFill>
                <a:effectLst/>
                <a:highlight>
                  <a:srgbClr val="FFFF00"/>
                </a:highlight>
                <a:uLnTx/>
                <a:uFillTx/>
                <a:ea typeface="+mn-ea"/>
                <a:cs typeface="+mn-cs"/>
              </a:rPr>
              <a:t> company</a:t>
            </a:r>
            <a:r>
              <a:rPr lang="en-GB" sz="3600" b="1" dirty="0">
                <a:solidFill>
                  <a:prstClr val="black"/>
                </a:solidFill>
                <a:highlight>
                  <a:srgbClr val="FFFF00"/>
                </a:highlight>
                <a:ea typeface="+mn-ea"/>
                <a:cs typeface="+mn-cs"/>
              </a:rPr>
              <a:t>- LTD</a:t>
            </a:r>
            <a:br>
              <a:rPr kumimoji="0" lang="en-GB" sz="2400" b="1" i="0" u="none" strike="noStrike" kern="1200" cap="none" spc="0" normalizeH="0" baseline="0" noProof="0" dirty="0">
                <a:ln>
                  <a:noFill/>
                </a:ln>
                <a:solidFill>
                  <a:prstClr val="black"/>
                </a:solidFill>
                <a:effectLst/>
                <a:highlight>
                  <a:srgbClr val="FFFF00"/>
                </a:highlight>
                <a:uLnTx/>
                <a:uFillTx/>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484784"/>
            <a:ext cx="8856984" cy="4176464"/>
          </a:xfrm>
        </p:spPr>
        <p:txBody>
          <a:bodyPr>
            <a:noAutofit/>
          </a:bodyPr>
          <a:lstStyle/>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hlinkClick r:id="rId2"/>
              </a:rPr>
              <a:t>https://www.youtube.com/watch?v=iQmtT7BKlik</a:t>
            </a: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50F304F0-9712-8240-F5D9-05D68E9487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2724175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80">
                                          <p:stCondLst>
                                            <p:cond delay="0"/>
                                          </p:stCondLst>
                                        </p:cTn>
                                        <p:tgtEl>
                                          <p:spTgt spid="3">
                                            <p:txEl>
                                              <p:pRg st="2" end="2"/>
                                            </p:txEl>
                                          </p:spTgt>
                                        </p:tgtEl>
                                      </p:cBhvr>
                                    </p:animEffect>
                                    <p:anim calcmode="lin" valueType="num">
                                      <p:cBhvr>
                                        <p:cTn id="1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2" end="2"/>
                                            </p:txEl>
                                          </p:spTgt>
                                        </p:tgtEl>
                                      </p:cBhvr>
                                      <p:to x="100000" y="60000"/>
                                    </p:animScale>
                                    <p:animScale>
                                      <p:cBhvr>
                                        <p:cTn id="22" dur="166" decel="50000">
                                          <p:stCondLst>
                                            <p:cond delay="676"/>
                                          </p:stCondLst>
                                        </p:cTn>
                                        <p:tgtEl>
                                          <p:spTgt spid="3">
                                            <p:txEl>
                                              <p:pRg st="2" end="2"/>
                                            </p:txEl>
                                          </p:spTgt>
                                        </p:tgtEl>
                                      </p:cBhvr>
                                      <p:to x="100000" y="100000"/>
                                    </p:animScale>
                                    <p:animScale>
                                      <p:cBhvr>
                                        <p:cTn id="23" dur="26">
                                          <p:stCondLst>
                                            <p:cond delay="1312"/>
                                          </p:stCondLst>
                                        </p:cTn>
                                        <p:tgtEl>
                                          <p:spTgt spid="3">
                                            <p:txEl>
                                              <p:pRg st="2" end="2"/>
                                            </p:txEl>
                                          </p:spTgt>
                                        </p:tgtEl>
                                      </p:cBhvr>
                                      <p:to x="100000" y="80000"/>
                                    </p:animScale>
                                    <p:animScale>
                                      <p:cBhvr>
                                        <p:cTn id="24" dur="166" decel="50000">
                                          <p:stCondLst>
                                            <p:cond delay="1338"/>
                                          </p:stCondLst>
                                        </p:cTn>
                                        <p:tgtEl>
                                          <p:spTgt spid="3">
                                            <p:txEl>
                                              <p:pRg st="2" end="2"/>
                                            </p:txEl>
                                          </p:spTgt>
                                        </p:tgtEl>
                                      </p:cBhvr>
                                      <p:to x="100000" y="100000"/>
                                    </p:animScale>
                                    <p:animScale>
                                      <p:cBhvr>
                                        <p:cTn id="25" dur="26">
                                          <p:stCondLst>
                                            <p:cond delay="1642"/>
                                          </p:stCondLst>
                                        </p:cTn>
                                        <p:tgtEl>
                                          <p:spTgt spid="3">
                                            <p:txEl>
                                              <p:pRg st="2" end="2"/>
                                            </p:txEl>
                                          </p:spTgt>
                                        </p:tgtEl>
                                      </p:cBhvr>
                                      <p:to x="100000" y="90000"/>
                                    </p:animScale>
                                    <p:animScale>
                                      <p:cBhvr>
                                        <p:cTn id="26" dur="166" decel="50000">
                                          <p:stCondLst>
                                            <p:cond delay="1668"/>
                                          </p:stCondLst>
                                        </p:cTn>
                                        <p:tgtEl>
                                          <p:spTgt spid="3">
                                            <p:txEl>
                                              <p:pRg st="2" end="2"/>
                                            </p:txEl>
                                          </p:spTgt>
                                        </p:tgtEl>
                                      </p:cBhvr>
                                      <p:to x="100000" y="100000"/>
                                    </p:animScale>
                                    <p:animScale>
                                      <p:cBhvr>
                                        <p:cTn id="27" dur="26">
                                          <p:stCondLst>
                                            <p:cond delay="1808"/>
                                          </p:stCondLst>
                                        </p:cTn>
                                        <p:tgtEl>
                                          <p:spTgt spid="3">
                                            <p:txEl>
                                              <p:pRg st="2" end="2"/>
                                            </p:txEl>
                                          </p:spTgt>
                                        </p:tgtEl>
                                      </p:cBhvr>
                                      <p:to x="100000" y="95000"/>
                                    </p:animScale>
                                    <p:animScale>
                                      <p:cBhvr>
                                        <p:cTn id="28" dur="166" decel="50000">
                                          <p:stCondLst>
                                            <p:cond delay="1834"/>
                                          </p:stCondLst>
                                        </p:cTn>
                                        <p:tgtEl>
                                          <p:spTgt spid="3">
                                            <p:txEl>
                                              <p:pRg st="2" end="2"/>
                                            </p:txEl>
                                          </p:spTgt>
                                        </p:tgtEl>
                                      </p:cBhvr>
                                      <p:to x="100000" y="100000"/>
                                    </p:animScale>
                                  </p:childTnLst>
                                </p:cTn>
                              </p:par>
                              <p:par>
                                <p:cTn id="29" presetID="26"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wipe(down)">
                                      <p:cBhvr>
                                        <p:cTn id="31" dur="580">
                                          <p:stCondLst>
                                            <p:cond delay="0"/>
                                          </p:stCondLst>
                                        </p:cTn>
                                        <p:tgtEl>
                                          <p:spTgt spid="3">
                                            <p:txEl>
                                              <p:pRg st="4" end="4"/>
                                            </p:txEl>
                                          </p:spTgt>
                                        </p:tgtEl>
                                      </p:cBhvr>
                                    </p:animEffect>
                                    <p:anim calcmode="lin" valueType="num">
                                      <p:cBhvr>
                                        <p:cTn id="3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4" end="4"/>
                                            </p:txEl>
                                          </p:spTgt>
                                        </p:tgtEl>
                                      </p:cBhvr>
                                      <p:to x="100000" y="60000"/>
                                    </p:animScale>
                                    <p:animScale>
                                      <p:cBhvr>
                                        <p:cTn id="38" dur="166" decel="50000">
                                          <p:stCondLst>
                                            <p:cond delay="676"/>
                                          </p:stCondLst>
                                        </p:cTn>
                                        <p:tgtEl>
                                          <p:spTgt spid="3">
                                            <p:txEl>
                                              <p:pRg st="4" end="4"/>
                                            </p:txEl>
                                          </p:spTgt>
                                        </p:tgtEl>
                                      </p:cBhvr>
                                      <p:to x="100000" y="100000"/>
                                    </p:animScale>
                                    <p:animScale>
                                      <p:cBhvr>
                                        <p:cTn id="39" dur="26">
                                          <p:stCondLst>
                                            <p:cond delay="1312"/>
                                          </p:stCondLst>
                                        </p:cTn>
                                        <p:tgtEl>
                                          <p:spTgt spid="3">
                                            <p:txEl>
                                              <p:pRg st="4" end="4"/>
                                            </p:txEl>
                                          </p:spTgt>
                                        </p:tgtEl>
                                      </p:cBhvr>
                                      <p:to x="100000" y="80000"/>
                                    </p:animScale>
                                    <p:animScale>
                                      <p:cBhvr>
                                        <p:cTn id="40" dur="166" decel="50000">
                                          <p:stCondLst>
                                            <p:cond delay="1338"/>
                                          </p:stCondLst>
                                        </p:cTn>
                                        <p:tgtEl>
                                          <p:spTgt spid="3">
                                            <p:txEl>
                                              <p:pRg st="4" end="4"/>
                                            </p:txEl>
                                          </p:spTgt>
                                        </p:tgtEl>
                                      </p:cBhvr>
                                      <p:to x="100000" y="100000"/>
                                    </p:animScale>
                                    <p:animScale>
                                      <p:cBhvr>
                                        <p:cTn id="41" dur="26">
                                          <p:stCondLst>
                                            <p:cond delay="1642"/>
                                          </p:stCondLst>
                                        </p:cTn>
                                        <p:tgtEl>
                                          <p:spTgt spid="3">
                                            <p:txEl>
                                              <p:pRg st="4" end="4"/>
                                            </p:txEl>
                                          </p:spTgt>
                                        </p:tgtEl>
                                      </p:cBhvr>
                                      <p:to x="100000" y="90000"/>
                                    </p:animScale>
                                    <p:animScale>
                                      <p:cBhvr>
                                        <p:cTn id="42" dur="166" decel="50000">
                                          <p:stCondLst>
                                            <p:cond delay="1668"/>
                                          </p:stCondLst>
                                        </p:cTn>
                                        <p:tgtEl>
                                          <p:spTgt spid="3">
                                            <p:txEl>
                                              <p:pRg st="4" end="4"/>
                                            </p:txEl>
                                          </p:spTgt>
                                        </p:tgtEl>
                                      </p:cBhvr>
                                      <p:to x="100000" y="100000"/>
                                    </p:animScale>
                                    <p:animScale>
                                      <p:cBhvr>
                                        <p:cTn id="43" dur="26">
                                          <p:stCondLst>
                                            <p:cond delay="1808"/>
                                          </p:stCondLst>
                                        </p:cTn>
                                        <p:tgtEl>
                                          <p:spTgt spid="3">
                                            <p:txEl>
                                              <p:pRg st="4" end="4"/>
                                            </p:txEl>
                                          </p:spTgt>
                                        </p:tgtEl>
                                      </p:cBhvr>
                                      <p:to x="100000" y="95000"/>
                                    </p:animScale>
                                    <p:animScale>
                                      <p:cBhvr>
                                        <p:cTn id="44"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83740-1680-14CA-61DB-D39B7FB7A144}"/>
              </a:ext>
            </a:extLst>
          </p:cNvPr>
          <p:cNvSpPr>
            <a:spLocks noGrp="1"/>
          </p:cNvSpPr>
          <p:nvPr>
            <p:ph type="title"/>
          </p:nvPr>
        </p:nvSpPr>
        <p:spPr/>
        <p:txBody>
          <a:bodyPr>
            <a:normAutofit/>
          </a:bodyPr>
          <a:lstStyle/>
          <a:p>
            <a:r>
              <a:rPr lang="en-GB" sz="2800" dirty="0"/>
              <a:t>Social Enterprise</a:t>
            </a:r>
          </a:p>
        </p:txBody>
      </p:sp>
      <p:sp>
        <p:nvSpPr>
          <p:cNvPr id="3" name="Content Placeholder 2">
            <a:extLst>
              <a:ext uri="{FF2B5EF4-FFF2-40B4-BE49-F238E27FC236}">
                <a16:creationId xmlns:a16="http://schemas.microsoft.com/office/drawing/2014/main" id="{EAF8B64A-414F-FF63-0CDB-B778BE205A23}"/>
              </a:ext>
            </a:extLst>
          </p:cNvPr>
          <p:cNvSpPr>
            <a:spLocks noGrp="1"/>
          </p:cNvSpPr>
          <p:nvPr>
            <p:ph idx="1"/>
          </p:nvPr>
        </p:nvSpPr>
        <p:spPr/>
        <p:txBody>
          <a:bodyPr>
            <a:normAutofit fontScale="92500" lnSpcReduction="20000"/>
          </a:bodyPr>
          <a:lstStyle/>
          <a:p>
            <a:r>
              <a:rPr lang="en-GB" dirty="0"/>
              <a:t>Social enterprises are business set up for a social purpose whose profits are ploughed back into the business to further its social objectives e.g. profits used to train unemployed young people. Also, Charity shops are a form of social enterprise</a:t>
            </a:r>
          </a:p>
          <a:p>
            <a:r>
              <a:rPr lang="en-GB" dirty="0"/>
              <a:t>Definitions:</a:t>
            </a:r>
          </a:p>
          <a:p>
            <a:pPr marL="0" indent="0">
              <a:buNone/>
            </a:pPr>
            <a:r>
              <a:rPr lang="en-GB" dirty="0">
                <a:hlinkClick r:id="rId2"/>
              </a:rPr>
              <a:t>https://youtu.be/EpmBTDeTSHg?si=cch8wpEqrVfFH8mA</a:t>
            </a:r>
            <a:endParaRPr lang="en-GB" dirty="0"/>
          </a:p>
          <a:p>
            <a:endParaRPr lang="en-GB" dirty="0"/>
          </a:p>
        </p:txBody>
      </p:sp>
      <p:sp>
        <p:nvSpPr>
          <p:cNvPr id="4" name="Slide Number Placeholder 3">
            <a:extLst>
              <a:ext uri="{FF2B5EF4-FFF2-40B4-BE49-F238E27FC236}">
                <a16:creationId xmlns:a16="http://schemas.microsoft.com/office/drawing/2014/main" id="{3FBA63B0-223F-99DC-5D9A-DE3C244BDF33}"/>
              </a:ext>
            </a:extLst>
          </p:cNvPr>
          <p:cNvSpPr>
            <a:spLocks noGrp="1"/>
          </p:cNvSpPr>
          <p:nvPr>
            <p:ph type="sldNum" sz="quarter" idx="12"/>
          </p:nvPr>
        </p:nvSpPr>
        <p:spPr/>
        <p:txBody>
          <a:bodyPr/>
          <a:lstStyle/>
          <a:p>
            <a:fld id="{C3F65BB1-9206-4D7F-97F9-47DCC7DC6334}" type="slidenum">
              <a:rPr lang="en-GB" smtClean="0"/>
              <a:pPr/>
              <a:t>27</a:t>
            </a:fld>
            <a:endParaRPr lang="en-GB"/>
          </a:p>
        </p:txBody>
      </p:sp>
    </p:spTree>
    <p:extLst>
      <p:ext uri="{BB962C8B-B14F-4D97-AF65-F5344CB8AC3E}">
        <p14:creationId xmlns:p14="http://schemas.microsoft.com/office/powerpoint/2010/main" val="19286047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9B140-8E02-B0E9-A62A-0E10AC6041C1}"/>
              </a:ext>
            </a:extLst>
          </p:cNvPr>
          <p:cNvSpPr>
            <a:spLocks noGrp="1"/>
          </p:cNvSpPr>
          <p:nvPr>
            <p:ph type="title"/>
          </p:nvPr>
        </p:nvSpPr>
        <p:spPr/>
        <p:txBody>
          <a:bodyPr>
            <a:normAutofit/>
          </a:bodyPr>
          <a:lstStyle/>
          <a:p>
            <a:r>
              <a:rPr lang="en-GB" sz="2800" dirty="0"/>
              <a:t>Social Enterprise Legal Format</a:t>
            </a:r>
          </a:p>
        </p:txBody>
      </p:sp>
      <p:sp>
        <p:nvSpPr>
          <p:cNvPr id="3" name="Content Placeholder 2">
            <a:extLst>
              <a:ext uri="{FF2B5EF4-FFF2-40B4-BE49-F238E27FC236}">
                <a16:creationId xmlns:a16="http://schemas.microsoft.com/office/drawing/2014/main" id="{584B64AA-FF42-588D-68A5-99618C509A11}"/>
              </a:ext>
            </a:extLst>
          </p:cNvPr>
          <p:cNvSpPr>
            <a:spLocks noGrp="1"/>
          </p:cNvSpPr>
          <p:nvPr>
            <p:ph idx="1"/>
          </p:nvPr>
        </p:nvSpPr>
        <p:spPr/>
        <p:txBody>
          <a:bodyPr/>
          <a:lstStyle/>
          <a:p>
            <a:r>
              <a:rPr lang="en-GB" dirty="0"/>
              <a:t>Most social enterprises in the UK take on either of the following legal formations:</a:t>
            </a:r>
          </a:p>
          <a:p>
            <a:r>
              <a:rPr lang="en-GB" dirty="0"/>
              <a:t>Company Limited By Guarantee</a:t>
            </a:r>
          </a:p>
          <a:p>
            <a:r>
              <a:rPr lang="en-GB" dirty="0"/>
              <a:t>Community Interest Company (CIC)</a:t>
            </a:r>
          </a:p>
          <a:p>
            <a:r>
              <a:rPr lang="en-GB" dirty="0"/>
              <a:t>Charitable Incorporated Organisation (CIO)</a:t>
            </a:r>
          </a:p>
          <a:p>
            <a:pPr marL="0" indent="0">
              <a:buNone/>
            </a:pPr>
            <a:endParaRPr lang="en-GB" dirty="0"/>
          </a:p>
        </p:txBody>
      </p:sp>
      <p:sp>
        <p:nvSpPr>
          <p:cNvPr id="4" name="Slide Number Placeholder 3">
            <a:extLst>
              <a:ext uri="{FF2B5EF4-FFF2-40B4-BE49-F238E27FC236}">
                <a16:creationId xmlns:a16="http://schemas.microsoft.com/office/drawing/2014/main" id="{B5687C6C-5350-C9B5-8617-89B1312C58A7}"/>
              </a:ext>
            </a:extLst>
          </p:cNvPr>
          <p:cNvSpPr>
            <a:spLocks noGrp="1"/>
          </p:cNvSpPr>
          <p:nvPr>
            <p:ph type="sldNum" sz="quarter" idx="12"/>
          </p:nvPr>
        </p:nvSpPr>
        <p:spPr/>
        <p:txBody>
          <a:bodyPr/>
          <a:lstStyle/>
          <a:p>
            <a:fld id="{C3F65BB1-9206-4D7F-97F9-47DCC7DC6334}" type="slidenum">
              <a:rPr lang="en-GB" smtClean="0"/>
              <a:pPr/>
              <a:t>28</a:t>
            </a:fld>
            <a:endParaRPr lang="en-GB"/>
          </a:p>
        </p:txBody>
      </p:sp>
    </p:spTree>
    <p:extLst>
      <p:ext uri="{BB962C8B-B14F-4D97-AF65-F5344CB8AC3E}">
        <p14:creationId xmlns:p14="http://schemas.microsoft.com/office/powerpoint/2010/main" val="713006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DD53-AACE-55EE-3C76-4579AB9B384F}"/>
              </a:ext>
            </a:extLst>
          </p:cNvPr>
          <p:cNvSpPr>
            <a:spLocks noGrp="1"/>
          </p:cNvSpPr>
          <p:nvPr>
            <p:ph type="title"/>
          </p:nvPr>
        </p:nvSpPr>
        <p:spPr/>
        <p:txBody>
          <a:bodyPr>
            <a:normAutofit/>
          </a:bodyPr>
          <a:lstStyle/>
          <a:p>
            <a:r>
              <a:rPr lang="en-GB" dirty="0"/>
              <a:t>Social Enterprise Examples</a:t>
            </a:r>
          </a:p>
        </p:txBody>
      </p:sp>
      <p:sp>
        <p:nvSpPr>
          <p:cNvPr id="3" name="Content Placeholder 2">
            <a:extLst>
              <a:ext uri="{FF2B5EF4-FFF2-40B4-BE49-F238E27FC236}">
                <a16:creationId xmlns:a16="http://schemas.microsoft.com/office/drawing/2014/main" id="{CAF8EB34-CE05-B0E4-4529-A6126B9FD640}"/>
              </a:ext>
            </a:extLst>
          </p:cNvPr>
          <p:cNvSpPr>
            <a:spLocks noGrp="1"/>
          </p:cNvSpPr>
          <p:nvPr>
            <p:ph idx="1"/>
          </p:nvPr>
        </p:nvSpPr>
        <p:spPr/>
        <p:txBody>
          <a:bodyPr>
            <a:normAutofit/>
          </a:bodyPr>
          <a:lstStyle/>
          <a:p>
            <a:pPr marL="0" indent="0">
              <a:buNone/>
            </a:pPr>
            <a:r>
              <a:rPr lang="en-GB" dirty="0">
                <a:hlinkClick r:id="rId2"/>
              </a:rPr>
              <a:t>https://youtu.be/TNpkvp5uHwo?si=m02OMqMmL6BW4wbD</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E8F764ED-F224-4E44-A47F-808F3BA41ABD}"/>
              </a:ext>
            </a:extLst>
          </p:cNvPr>
          <p:cNvSpPr>
            <a:spLocks noGrp="1"/>
          </p:cNvSpPr>
          <p:nvPr>
            <p:ph type="sldNum" sz="quarter" idx="12"/>
          </p:nvPr>
        </p:nvSpPr>
        <p:spPr/>
        <p:txBody>
          <a:bodyPr/>
          <a:lstStyle/>
          <a:p>
            <a:fld id="{C3F65BB1-9206-4D7F-97F9-47DCC7DC6334}" type="slidenum">
              <a:rPr lang="en-GB" smtClean="0"/>
              <a:pPr/>
              <a:t>29</a:t>
            </a:fld>
            <a:endParaRPr lang="en-GB"/>
          </a:p>
        </p:txBody>
      </p:sp>
    </p:spTree>
    <p:extLst>
      <p:ext uri="{BB962C8B-B14F-4D97-AF65-F5344CB8AC3E}">
        <p14:creationId xmlns:p14="http://schemas.microsoft.com/office/powerpoint/2010/main" val="31569362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3C17F82-7AC8-B9B7-B4D4-2102BFE36ABC}"/>
              </a:ext>
            </a:extLst>
          </p:cNvPr>
          <p:cNvSpPr>
            <a:spLocks noGrp="1"/>
          </p:cNvSpPr>
          <p:nvPr>
            <p:ph type="title"/>
          </p:nvPr>
        </p:nvSpPr>
        <p:spPr>
          <a:xfrm>
            <a:off x="533400" y="457200"/>
            <a:ext cx="8077200" cy="1219200"/>
          </a:xfrm>
        </p:spPr>
        <p:txBody>
          <a:bodyPr/>
          <a:lstStyle/>
          <a:p>
            <a:pPr eaLnBrk="1" fontAlgn="auto" hangingPunct="1">
              <a:spcAft>
                <a:spcPts val="0"/>
              </a:spcAft>
              <a:defRPr/>
            </a:pPr>
            <a:r>
              <a:rPr lang="en-GB" sz="4000" dirty="0">
                <a:solidFill>
                  <a:srgbClr val="002060"/>
                </a:solidFill>
                <a:latin typeface="Times New Roman" charset="0"/>
                <a:cs typeface="Times New Roman" charset="0"/>
              </a:rPr>
              <a:t>Public Limited Company (PLC)</a:t>
            </a:r>
            <a:endParaRPr lang="en-GB" sz="4000" dirty="0">
              <a:solidFill>
                <a:srgbClr val="002060"/>
              </a:solidFill>
              <a:latin typeface="Times New Roman" charset="0"/>
              <a:ea typeface="+mj-ea"/>
              <a:cs typeface="Times New Roman" charset="0"/>
            </a:endParaRPr>
          </a:p>
        </p:txBody>
      </p:sp>
      <p:sp>
        <p:nvSpPr>
          <p:cNvPr id="21506" name="Content Placeholder 2">
            <a:extLst>
              <a:ext uri="{FF2B5EF4-FFF2-40B4-BE49-F238E27FC236}">
                <a16:creationId xmlns:a16="http://schemas.microsoft.com/office/drawing/2014/main" id="{6B6BC76D-EAF9-E337-3A0D-F122A770234E}"/>
              </a:ext>
            </a:extLst>
          </p:cNvPr>
          <p:cNvSpPr>
            <a:spLocks noGrp="1"/>
          </p:cNvSpPr>
          <p:nvPr>
            <p:ph idx="1"/>
          </p:nvPr>
        </p:nvSpPr>
        <p:spPr>
          <a:xfrm>
            <a:off x="190500" y="1676400"/>
            <a:ext cx="8763000" cy="3048000"/>
          </a:xfrm>
        </p:spPr>
        <p:txBody>
          <a:bodyPr/>
          <a:lstStyle/>
          <a:p>
            <a:pPr marL="0" indent="0" algn="just" eaLnBrk="1" hangingPunct="1">
              <a:buFont typeface="Arial" panose="020B0604020202020204" pitchFamily="34" charset="0"/>
              <a:buNone/>
              <a:defRPr/>
            </a:pPr>
            <a:endParaRPr lang="en-GB" altLang="en-US" sz="2000" b="1" dirty="0">
              <a:solidFill>
                <a:srgbClr val="002060"/>
              </a:solidFill>
              <a:latin typeface="Times New Roman" panose="02020603050405020304" pitchFamily="18" charset="0"/>
              <a:ea typeface="ＭＳ Ｐゴシック" panose="020B0600070205080204" pitchFamily="34" charset="-128"/>
            </a:endParaRPr>
          </a:p>
          <a:p>
            <a:pPr marL="0" indent="0" algn="just" eaLnBrk="1" hangingPunct="1">
              <a:buFont typeface="Arial" panose="020B0604020202020204" pitchFamily="34" charset="0"/>
              <a:buNone/>
              <a:defRPr/>
            </a:pPr>
            <a:endParaRPr lang="en-GB" altLang="en-US" sz="2000" b="1" dirty="0">
              <a:solidFill>
                <a:srgbClr val="002060"/>
              </a:solidFill>
              <a:latin typeface="Times New Roman" panose="02020603050405020304" pitchFamily="18" charset="0"/>
              <a:ea typeface="ＭＳ Ｐゴシック" panose="020B0600070205080204" pitchFamily="34" charset="-128"/>
            </a:endParaRPr>
          </a:p>
          <a:p>
            <a:pPr algn="just" eaLnBrk="1" hangingPunct="1">
              <a:buFont typeface="Wingdings 3" pitchFamily="2" charset="2"/>
              <a:buNone/>
              <a:defRPr/>
            </a:pPr>
            <a:r>
              <a:rPr lang="en-GB" altLang="en-US" sz="2000" dirty="0">
                <a:solidFill>
                  <a:srgbClr val="002060"/>
                </a:solidFill>
                <a:latin typeface="Times New Roman" panose="02020603050405020304" pitchFamily="18" charset="0"/>
                <a:ea typeface="ＭＳ Ｐゴシック" panose="020B0600070205080204" pitchFamily="34" charset="-128"/>
              </a:rPr>
              <a:t>      A company whose securities are traded on a stock exchange and can be bought and sold by anyone. Public companies are strictly regulated and are required by law to publish their complete and true financial position so that investors can determine the true worth of its stock (shares). Also called publicly held company. Public limited company and its abbreviation Plc are commonly used in the UK in the way that corporation and Inc. is used in the United States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CD57B50-7C87-8754-11E0-57219117B9B1}"/>
              </a:ext>
            </a:extLst>
          </p:cNvPr>
          <p:cNvSpPr>
            <a:spLocks noGrp="1"/>
          </p:cNvSpPr>
          <p:nvPr>
            <p:ph type="title"/>
          </p:nvPr>
        </p:nvSpPr>
        <p:spPr>
          <a:xfrm>
            <a:off x="533400" y="457200"/>
            <a:ext cx="8077200" cy="838200"/>
          </a:xfrm>
        </p:spPr>
        <p:txBody>
          <a:bodyPr/>
          <a:lstStyle/>
          <a:p>
            <a:pPr eaLnBrk="1" fontAlgn="auto" hangingPunct="1">
              <a:spcAft>
                <a:spcPts val="0"/>
              </a:spcAft>
              <a:defRPr/>
            </a:pPr>
            <a:r>
              <a:rPr lang="en-GB" sz="4000" dirty="0">
                <a:solidFill>
                  <a:srgbClr val="002060"/>
                </a:solidFill>
                <a:latin typeface="Times New Roman" charset="0"/>
                <a:cs typeface="Times New Roman" charset="0"/>
              </a:rPr>
              <a:t>Co-operative</a:t>
            </a:r>
            <a:endParaRPr lang="en-GB" sz="4000" dirty="0">
              <a:solidFill>
                <a:srgbClr val="002060"/>
              </a:solidFill>
              <a:latin typeface="Times New Roman" charset="0"/>
              <a:ea typeface="+mj-ea"/>
              <a:cs typeface="Times New Roman" charset="0"/>
            </a:endParaRPr>
          </a:p>
        </p:txBody>
      </p:sp>
      <p:sp>
        <p:nvSpPr>
          <p:cNvPr id="17411" name="Content Placeholder 2">
            <a:extLst>
              <a:ext uri="{FF2B5EF4-FFF2-40B4-BE49-F238E27FC236}">
                <a16:creationId xmlns:a16="http://schemas.microsoft.com/office/drawing/2014/main" id="{FF78C6F4-65A0-7741-4FE1-C29F1DC38246}"/>
              </a:ext>
            </a:extLst>
          </p:cNvPr>
          <p:cNvSpPr>
            <a:spLocks noGrp="1"/>
          </p:cNvSpPr>
          <p:nvPr>
            <p:ph idx="1"/>
          </p:nvPr>
        </p:nvSpPr>
        <p:spPr>
          <a:xfrm>
            <a:off x="609600" y="1443038"/>
            <a:ext cx="8229600" cy="2824162"/>
          </a:xfrm>
        </p:spPr>
        <p:txBody>
          <a:bodyPr rtlCol="0">
            <a:normAutofit fontScale="92500" lnSpcReduction="20000"/>
          </a:bodyPr>
          <a:lstStyle/>
          <a:p>
            <a:pPr marL="0" indent="0" algn="just" eaLnBrk="1" fontAlgn="auto" hangingPunct="1">
              <a:spcAft>
                <a:spcPts val="0"/>
              </a:spcAft>
              <a:buFont typeface="Arial" panose="020B0604020202020204" pitchFamily="34" charset="0"/>
              <a:buNone/>
              <a:defRPr/>
            </a:pPr>
            <a:endParaRPr lang="en-GB" altLang="en-US" sz="2000" b="1" dirty="0">
              <a:solidFill>
                <a:srgbClr val="002060"/>
              </a:solidFill>
              <a:latin typeface="Times New Roman" pitchFamily="18" charset="0"/>
              <a:ea typeface="+mn-ea"/>
              <a:cs typeface="Times New Roman" pitchFamily="18" charset="0"/>
            </a:endParaRPr>
          </a:p>
          <a:p>
            <a:pPr marL="0" indent="0" algn="just" eaLnBrk="1" fontAlgn="auto" hangingPunct="1">
              <a:spcAft>
                <a:spcPts val="0"/>
              </a:spcAft>
              <a:buFont typeface="Arial" panose="020B0604020202020204" pitchFamily="34" charset="0"/>
              <a:buNone/>
              <a:defRPr/>
            </a:pPr>
            <a:endParaRPr lang="en-GB" altLang="en-US" sz="2000" b="1" dirty="0">
              <a:solidFill>
                <a:srgbClr val="002060"/>
              </a:solidFill>
              <a:latin typeface="Times New Roman" pitchFamily="18" charset="0"/>
              <a:ea typeface="+mn-ea"/>
              <a:cs typeface="Times New Roman" pitchFamily="18" charset="0"/>
            </a:endParaRPr>
          </a:p>
          <a:p>
            <a:pPr marL="0" indent="0" algn="just" eaLnBrk="1" fontAlgn="auto" hangingPunct="1">
              <a:spcAft>
                <a:spcPts val="0"/>
              </a:spcAft>
              <a:buFont typeface="Wingdings 3" panose="05040102010807070707" pitchFamily="18" charset="2"/>
              <a:buNone/>
              <a:defRPr/>
            </a:pPr>
            <a:r>
              <a:rPr lang="en-GB" altLang="en-US" sz="2000" dirty="0">
                <a:solidFill>
                  <a:srgbClr val="002060"/>
                </a:solidFill>
                <a:latin typeface="Times New Roman" pitchFamily="18" charset="0"/>
                <a:ea typeface="+mn-ea"/>
                <a:cs typeface="Times New Roman" pitchFamily="18" charset="0"/>
              </a:rPr>
              <a:t> A coop can be defined as "a jointly owned enterprise engaging in the production or distribution of goods or the supplying of services, operated by its members for their mutual benefit, typically organised by consumers or farmers</a:t>
            </a:r>
          </a:p>
          <a:p>
            <a:pPr marL="0" indent="0" algn="just" eaLnBrk="1" fontAlgn="auto" hangingPunct="1">
              <a:spcAft>
                <a:spcPts val="0"/>
              </a:spcAft>
              <a:buFont typeface="Wingdings 3" panose="05040102010807070707" pitchFamily="18" charset="2"/>
              <a:buNone/>
              <a:defRPr/>
            </a:pPr>
            <a:endParaRPr lang="en-GB" altLang="en-US" sz="2000" dirty="0">
              <a:solidFill>
                <a:srgbClr val="002060"/>
              </a:solidFill>
              <a:latin typeface="Times New Roman" pitchFamily="18" charset="0"/>
              <a:ea typeface="+mn-ea"/>
              <a:cs typeface="Times New Roman" pitchFamily="18" charset="0"/>
            </a:endParaRPr>
          </a:p>
          <a:p>
            <a:pPr algn="just" eaLnBrk="1" fontAlgn="auto" hangingPunct="1">
              <a:spcAft>
                <a:spcPts val="0"/>
              </a:spcAft>
              <a:buFont typeface="Wingdings" panose="05000000000000000000" pitchFamily="2" charset="2"/>
              <a:buChar char="§"/>
              <a:defRPr/>
            </a:pPr>
            <a:r>
              <a:rPr lang="en-GB" altLang="en-US" sz="2000" dirty="0">
                <a:solidFill>
                  <a:srgbClr val="002060"/>
                </a:solidFill>
                <a:latin typeface="Times New Roman" pitchFamily="18" charset="0"/>
                <a:ea typeface="+mn-ea"/>
                <a:cs typeface="Times New Roman" pitchFamily="18" charset="0"/>
              </a:rPr>
              <a:t>All members can contribute to the running of the business, sharing the work load, responsibilities and decision making.</a:t>
            </a:r>
          </a:p>
          <a:p>
            <a:pPr algn="just" eaLnBrk="1" fontAlgn="auto" hangingPunct="1">
              <a:spcAft>
                <a:spcPts val="0"/>
              </a:spcAft>
              <a:buFont typeface="Wingdings" panose="05000000000000000000" pitchFamily="2" charset="2"/>
              <a:buChar char="§"/>
              <a:defRPr/>
            </a:pPr>
            <a:r>
              <a:rPr lang="en-GB" altLang="en-US" sz="2000" dirty="0">
                <a:solidFill>
                  <a:srgbClr val="002060"/>
                </a:solidFill>
                <a:latin typeface="Times New Roman" pitchFamily="18" charset="0"/>
                <a:ea typeface="+mn-ea"/>
                <a:cs typeface="Times New Roman" pitchFamily="18" charset="0"/>
              </a:rPr>
              <a:t>All members have one vote at important meetings</a:t>
            </a:r>
          </a:p>
          <a:p>
            <a:pPr algn="just" eaLnBrk="1" fontAlgn="auto" hangingPunct="1">
              <a:spcAft>
                <a:spcPts val="0"/>
              </a:spcAft>
              <a:buFont typeface="Wingdings" panose="05000000000000000000" pitchFamily="2" charset="2"/>
              <a:buChar char="§"/>
              <a:defRPr/>
            </a:pPr>
            <a:r>
              <a:rPr lang="en-GB" altLang="en-US" sz="2000" dirty="0">
                <a:solidFill>
                  <a:srgbClr val="002060"/>
                </a:solidFill>
                <a:latin typeface="Times New Roman" pitchFamily="18" charset="0"/>
                <a:ea typeface="+mn-ea"/>
                <a:cs typeface="Times New Roman" pitchFamily="18" charset="0"/>
              </a:rPr>
              <a:t>Profits are shared equally among members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FA8A51B-A697-AAD6-5764-B737AB07A29E}"/>
              </a:ext>
            </a:extLst>
          </p:cNvPr>
          <p:cNvSpPr>
            <a:spLocks noGrp="1"/>
          </p:cNvSpPr>
          <p:nvPr>
            <p:ph type="title"/>
          </p:nvPr>
        </p:nvSpPr>
        <p:spPr>
          <a:xfrm>
            <a:off x="609600" y="457200"/>
            <a:ext cx="8001000" cy="1219200"/>
          </a:xfrm>
        </p:spPr>
        <p:txBody>
          <a:bodyPr>
            <a:normAutofit fontScale="90000"/>
          </a:bodyPr>
          <a:lstStyle/>
          <a:p>
            <a:pPr eaLnBrk="1" fontAlgn="auto" hangingPunct="1">
              <a:spcAft>
                <a:spcPts val="0"/>
              </a:spcAft>
              <a:defRPr/>
            </a:pPr>
            <a:r>
              <a:rPr lang="en-GB" sz="4000" dirty="0">
                <a:solidFill>
                  <a:srgbClr val="002060"/>
                </a:solidFill>
                <a:latin typeface="Times New Roman" charset="0"/>
                <a:ea typeface="+mj-ea"/>
                <a:cs typeface="Times New Roman" charset="0"/>
              </a:rPr>
              <a:t> </a:t>
            </a:r>
            <a:r>
              <a:rPr lang="en-GB" sz="4000" dirty="0">
                <a:solidFill>
                  <a:srgbClr val="002060"/>
                </a:solidFill>
                <a:latin typeface="Times New Roman" charset="0"/>
                <a:cs typeface="Times New Roman" charset="0"/>
              </a:rPr>
              <a:t>Government /State Owned Organisations </a:t>
            </a:r>
            <a:endParaRPr lang="en-GB" sz="4000" dirty="0">
              <a:solidFill>
                <a:srgbClr val="002060"/>
              </a:solidFill>
              <a:latin typeface="Times New Roman" charset="0"/>
              <a:ea typeface="+mj-ea"/>
              <a:cs typeface="Times New Roman" charset="0"/>
            </a:endParaRPr>
          </a:p>
        </p:txBody>
      </p:sp>
      <p:sp>
        <p:nvSpPr>
          <p:cNvPr id="24578" name="Content Placeholder 2">
            <a:extLst>
              <a:ext uri="{FF2B5EF4-FFF2-40B4-BE49-F238E27FC236}">
                <a16:creationId xmlns:a16="http://schemas.microsoft.com/office/drawing/2014/main" id="{73633421-0F70-CB69-DF3D-E71EF10349ED}"/>
              </a:ext>
            </a:extLst>
          </p:cNvPr>
          <p:cNvSpPr>
            <a:spLocks noGrp="1"/>
          </p:cNvSpPr>
          <p:nvPr>
            <p:ph idx="1"/>
          </p:nvPr>
        </p:nvSpPr>
        <p:spPr>
          <a:xfrm>
            <a:off x="609600" y="1828800"/>
            <a:ext cx="8229600" cy="2895600"/>
          </a:xfrm>
        </p:spPr>
        <p:txBody>
          <a:bodyPr/>
          <a:lstStyle/>
          <a:p>
            <a:pPr algn="just" eaLnBrk="1" hangingPunct="1">
              <a:buFont typeface="Wingdings 3" pitchFamily="2" charset="2"/>
              <a:buNone/>
              <a:defRPr/>
            </a:pPr>
            <a:endParaRPr lang="en-GB" altLang="en-US" sz="2000" b="1" dirty="0">
              <a:solidFill>
                <a:srgbClr val="002060"/>
              </a:solidFill>
              <a:latin typeface="Times New Roman" panose="02020603050405020304" pitchFamily="18" charset="0"/>
              <a:ea typeface="ＭＳ Ｐゴシック" panose="020B0600070205080204" pitchFamily="34" charset="-128"/>
            </a:endParaRPr>
          </a:p>
          <a:p>
            <a:pPr algn="just" eaLnBrk="1" hangingPunct="1">
              <a:buFont typeface="Wingdings 3" pitchFamily="2" charset="2"/>
              <a:buNone/>
              <a:defRPr/>
            </a:pPr>
            <a:r>
              <a:rPr lang="en-GB" altLang="en-US" sz="2000" dirty="0">
                <a:solidFill>
                  <a:srgbClr val="002060"/>
                </a:solidFill>
                <a:latin typeface="Times New Roman" panose="02020603050405020304" pitchFamily="18" charset="0"/>
                <a:ea typeface="ＭＳ Ｐゴシック" panose="020B0600070205080204" pitchFamily="34" charset="-128"/>
              </a:rPr>
              <a:t>      A state-owned enterprise (SOE) is a legal entity that is created by the government in order to partake in commercial activities on the government's behalf. It can be either wholly or partially owned by a government and is typically earmarked to participate in commercial activities, e.g., British Steel</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5D3B565-0F8F-E708-E7FA-3A2340112E5A}"/>
              </a:ext>
            </a:extLst>
          </p:cNvPr>
          <p:cNvSpPr>
            <a:spLocks noGrp="1"/>
          </p:cNvSpPr>
          <p:nvPr>
            <p:ph type="title"/>
          </p:nvPr>
        </p:nvSpPr>
        <p:spPr>
          <a:xfrm>
            <a:off x="609600" y="457200"/>
            <a:ext cx="8077200" cy="1219200"/>
          </a:xfrm>
        </p:spPr>
        <p:txBody>
          <a:bodyPr>
            <a:noAutofit/>
          </a:bodyPr>
          <a:lstStyle/>
          <a:p>
            <a:pPr eaLnBrk="1" fontAlgn="auto" hangingPunct="1">
              <a:spcAft>
                <a:spcPts val="0"/>
              </a:spcAft>
              <a:defRPr/>
            </a:pPr>
            <a:r>
              <a:rPr lang="en-GB" sz="2800" b="1" dirty="0">
                <a:cs typeface="Arial" panose="020B0604020202020204" pitchFamily="34" charset="0"/>
              </a:rPr>
              <a:t>Charity/ Voluntary/Not-for-profit Organisations </a:t>
            </a:r>
          </a:p>
        </p:txBody>
      </p:sp>
      <p:sp>
        <p:nvSpPr>
          <p:cNvPr id="25602" name="Content Placeholder 2">
            <a:extLst>
              <a:ext uri="{FF2B5EF4-FFF2-40B4-BE49-F238E27FC236}">
                <a16:creationId xmlns:a16="http://schemas.microsoft.com/office/drawing/2014/main" id="{4E662D6B-4183-2583-F395-61C766C09876}"/>
              </a:ext>
            </a:extLst>
          </p:cNvPr>
          <p:cNvSpPr>
            <a:spLocks noGrp="1"/>
          </p:cNvSpPr>
          <p:nvPr>
            <p:ph idx="1"/>
          </p:nvPr>
        </p:nvSpPr>
        <p:spPr>
          <a:xfrm>
            <a:off x="609600" y="1905000"/>
            <a:ext cx="8229600" cy="3048000"/>
          </a:xfrm>
        </p:spPr>
        <p:txBody>
          <a:bodyPr/>
          <a:lstStyle/>
          <a:p>
            <a:pPr algn="just" eaLnBrk="1" hangingPunct="1">
              <a:lnSpc>
                <a:spcPct val="90000"/>
              </a:lnSpc>
              <a:buFont typeface="Wingdings 3" pitchFamily="2" charset="2"/>
              <a:buNone/>
              <a:defRPr/>
            </a:pPr>
            <a:r>
              <a:rPr lang="en-GB" altLang="en-US" sz="2000" dirty="0">
                <a:latin typeface="Times New Roman" panose="02020603050405020304" pitchFamily="18" charset="0"/>
                <a:ea typeface="ＭＳ Ｐゴシック" panose="020B0600070205080204" pitchFamily="34" charset="-128"/>
              </a:rPr>
              <a:t>     There is no single definition of the voluntary sector. It is a term used to</a:t>
            </a:r>
          </a:p>
          <a:p>
            <a:pPr algn="just" eaLnBrk="1" hangingPunct="1">
              <a:lnSpc>
                <a:spcPct val="90000"/>
              </a:lnSpc>
              <a:buFont typeface="Wingdings 3" pitchFamily="2" charset="2"/>
              <a:buNone/>
              <a:defRPr/>
            </a:pPr>
            <a:r>
              <a:rPr lang="en-GB" altLang="en-US" sz="2000" dirty="0">
                <a:latin typeface="Times New Roman" panose="02020603050405020304" pitchFamily="18" charset="0"/>
                <a:ea typeface="ＭＳ Ｐゴシック" panose="020B0600070205080204" pitchFamily="34" charset="-128"/>
              </a:rPr>
              <a:t>     describe those organisations that focus on wider public benefit as opposed to statutory service delivery or profit. They are also known as civil society, the charity sector, social enterprises, Third Sector, not-for-profit organisations or non-governmental organisations (NGOs).</a:t>
            </a:r>
          </a:p>
          <a:p>
            <a:pPr algn="just" eaLnBrk="1" hangingPunct="1">
              <a:lnSpc>
                <a:spcPct val="90000"/>
              </a:lnSpc>
              <a:buFont typeface="Wingdings 3" pitchFamily="2" charset="2"/>
              <a:buNone/>
              <a:defRPr/>
            </a:pPr>
            <a:endParaRPr lang="en-GB" altLang="en-US" sz="2000" dirty="0">
              <a:solidFill>
                <a:srgbClr val="002060"/>
              </a:solidFill>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57A65-A56D-2CD1-CFA7-CE305E029F6E}"/>
              </a:ext>
            </a:extLst>
          </p:cNvPr>
          <p:cNvSpPr>
            <a:spLocks noGrp="1"/>
          </p:cNvSpPr>
          <p:nvPr>
            <p:ph type="title"/>
          </p:nvPr>
        </p:nvSpPr>
        <p:spPr/>
        <p:txBody>
          <a:bodyPr>
            <a:normAutofit/>
          </a:bodyPr>
          <a:lstStyle/>
          <a:p>
            <a:pPr algn="l"/>
            <a:r>
              <a:rPr lang="en-GB" sz="2800" b="1" dirty="0"/>
              <a:t>Key Terms</a:t>
            </a:r>
          </a:p>
        </p:txBody>
      </p:sp>
      <p:sp>
        <p:nvSpPr>
          <p:cNvPr id="3" name="Content Placeholder 2">
            <a:extLst>
              <a:ext uri="{FF2B5EF4-FFF2-40B4-BE49-F238E27FC236}">
                <a16:creationId xmlns:a16="http://schemas.microsoft.com/office/drawing/2014/main" id="{B9DDEC91-121A-8E0F-1F09-0FBC8120D265}"/>
              </a:ext>
            </a:extLst>
          </p:cNvPr>
          <p:cNvSpPr>
            <a:spLocks noGrp="1"/>
          </p:cNvSpPr>
          <p:nvPr>
            <p:ph idx="1"/>
          </p:nvPr>
        </p:nvSpPr>
        <p:spPr/>
        <p:txBody>
          <a:bodyPr>
            <a:normAutofit fontScale="85000" lnSpcReduction="10000"/>
          </a:bodyPr>
          <a:lstStyle/>
          <a:p>
            <a:r>
              <a:rPr lang="en-GB" b="1" dirty="0"/>
              <a:t>franchise</a:t>
            </a:r>
            <a:r>
              <a:rPr lang="en-GB" dirty="0"/>
              <a:t> - the right given by one business to another to sell goods/services using its name</a:t>
            </a:r>
          </a:p>
          <a:p>
            <a:r>
              <a:rPr lang="en-GB" b="1" dirty="0"/>
              <a:t>franchisee</a:t>
            </a:r>
            <a:r>
              <a:rPr lang="en-GB" dirty="0"/>
              <a:t> - a business that agrees to manufacture, distribute or sell branded products/services under the licence of a franchisor</a:t>
            </a:r>
          </a:p>
          <a:p>
            <a:r>
              <a:rPr lang="en-GB" b="1" dirty="0"/>
              <a:t>franchisor</a:t>
            </a:r>
            <a:r>
              <a:rPr lang="en-GB" dirty="0"/>
              <a:t> - a business that gives franchisees the right to manufacture, distribute or sell its branded products/services in return for a fixed sum of money or  royalty payment</a:t>
            </a:r>
          </a:p>
        </p:txBody>
      </p:sp>
      <p:sp>
        <p:nvSpPr>
          <p:cNvPr id="4" name="Slide Number Placeholder 3">
            <a:extLst>
              <a:ext uri="{FF2B5EF4-FFF2-40B4-BE49-F238E27FC236}">
                <a16:creationId xmlns:a16="http://schemas.microsoft.com/office/drawing/2014/main" id="{CC5703AA-B104-5725-BE84-6A8D6E6B908B}"/>
              </a:ext>
            </a:extLst>
          </p:cNvPr>
          <p:cNvSpPr>
            <a:spLocks noGrp="1"/>
          </p:cNvSpPr>
          <p:nvPr>
            <p:ph type="sldNum" sz="quarter" idx="12"/>
          </p:nvPr>
        </p:nvSpPr>
        <p:spPr/>
        <p:txBody>
          <a:bodyPr/>
          <a:lstStyle/>
          <a:p>
            <a:fld id="{C3F65BB1-9206-4D7F-97F9-47DCC7DC6334}" type="slidenum">
              <a:rPr lang="en-GB" smtClean="0"/>
              <a:pPr/>
              <a:t>34</a:t>
            </a:fld>
            <a:endParaRPr lang="en-GB"/>
          </a:p>
        </p:txBody>
      </p:sp>
    </p:spTree>
    <p:extLst>
      <p:ext uri="{BB962C8B-B14F-4D97-AF65-F5344CB8AC3E}">
        <p14:creationId xmlns:p14="http://schemas.microsoft.com/office/powerpoint/2010/main" val="693334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EBB2-141A-1534-6D31-CA884386F96C}"/>
              </a:ext>
            </a:extLst>
          </p:cNvPr>
          <p:cNvSpPr>
            <a:spLocks noGrp="1"/>
          </p:cNvSpPr>
          <p:nvPr>
            <p:ph type="title"/>
          </p:nvPr>
        </p:nvSpPr>
        <p:spPr/>
        <p:txBody>
          <a:bodyPr/>
          <a:lstStyle/>
          <a:p>
            <a:r>
              <a:rPr lang="en-GB" b="1" dirty="0"/>
              <a:t>Franchise</a:t>
            </a:r>
          </a:p>
        </p:txBody>
      </p:sp>
      <p:sp>
        <p:nvSpPr>
          <p:cNvPr id="3" name="Content Placeholder 2">
            <a:extLst>
              <a:ext uri="{FF2B5EF4-FFF2-40B4-BE49-F238E27FC236}">
                <a16:creationId xmlns:a16="http://schemas.microsoft.com/office/drawing/2014/main" id="{5FFB204A-447A-7E85-33B2-521AA66416F9}"/>
              </a:ext>
            </a:extLst>
          </p:cNvPr>
          <p:cNvSpPr>
            <a:spLocks noGrp="1"/>
          </p:cNvSpPr>
          <p:nvPr>
            <p:ph idx="1"/>
          </p:nvPr>
        </p:nvSpPr>
        <p:spPr/>
        <p:txBody>
          <a:bodyPr/>
          <a:lstStyle/>
          <a:p>
            <a:r>
              <a:rPr lang="en-GB" b="0" i="0" dirty="0">
                <a:solidFill>
                  <a:srgbClr val="4A4A4A"/>
                </a:solidFill>
                <a:effectLst/>
                <a:highlight>
                  <a:srgbClr val="FFFFFF"/>
                </a:highlight>
              </a:rPr>
              <a:t>A franchise is not a legal structure but is a business model that can operate under one of the legal structures that we have discussed above. i.e. sole trader, Ltd, etc.</a:t>
            </a:r>
            <a:endParaRPr lang="en-GB" dirty="0"/>
          </a:p>
        </p:txBody>
      </p:sp>
      <p:sp>
        <p:nvSpPr>
          <p:cNvPr id="4" name="Slide Number Placeholder 3">
            <a:extLst>
              <a:ext uri="{FF2B5EF4-FFF2-40B4-BE49-F238E27FC236}">
                <a16:creationId xmlns:a16="http://schemas.microsoft.com/office/drawing/2014/main" id="{0660BC0A-0F54-135E-587D-FA2F999B5B51}"/>
              </a:ext>
            </a:extLst>
          </p:cNvPr>
          <p:cNvSpPr>
            <a:spLocks noGrp="1"/>
          </p:cNvSpPr>
          <p:nvPr>
            <p:ph type="sldNum" sz="quarter" idx="12"/>
          </p:nvPr>
        </p:nvSpPr>
        <p:spPr/>
        <p:txBody>
          <a:bodyPr/>
          <a:lstStyle/>
          <a:p>
            <a:fld id="{C3F65BB1-9206-4D7F-97F9-47DCC7DC6334}" type="slidenum">
              <a:rPr lang="en-GB" smtClean="0"/>
              <a:pPr/>
              <a:t>35</a:t>
            </a:fld>
            <a:endParaRPr lang="en-GB"/>
          </a:p>
        </p:txBody>
      </p:sp>
    </p:spTree>
    <p:extLst>
      <p:ext uri="{BB962C8B-B14F-4D97-AF65-F5344CB8AC3E}">
        <p14:creationId xmlns:p14="http://schemas.microsoft.com/office/powerpoint/2010/main" val="5400409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56FDF30F-E368-0853-6FFE-AE459AA39C5D}"/>
              </a:ext>
            </a:extLst>
          </p:cNvPr>
          <p:cNvSpPr>
            <a:spLocks noGrp="1"/>
          </p:cNvSpPr>
          <p:nvPr>
            <p:ph type="title"/>
          </p:nvPr>
        </p:nvSpPr>
        <p:spPr>
          <a:xfrm>
            <a:off x="533400" y="457200"/>
            <a:ext cx="8077200" cy="990600"/>
          </a:xfrm>
        </p:spPr>
        <p:txBody>
          <a:bodyPr>
            <a:normAutofit/>
          </a:bodyPr>
          <a:lstStyle/>
          <a:p>
            <a:pPr eaLnBrk="1" fontAlgn="auto" hangingPunct="1">
              <a:spcAft>
                <a:spcPts val="0"/>
              </a:spcAft>
              <a:defRPr/>
            </a:pPr>
            <a:r>
              <a:rPr lang="en-GB" sz="3600" b="1" dirty="0">
                <a:cs typeface="Arial" panose="020B0604020202020204" pitchFamily="34" charset="0"/>
              </a:rPr>
              <a:t>Franchise</a:t>
            </a:r>
          </a:p>
        </p:txBody>
      </p:sp>
      <p:sp>
        <p:nvSpPr>
          <p:cNvPr id="17411" name="Content Placeholder 2">
            <a:extLst>
              <a:ext uri="{FF2B5EF4-FFF2-40B4-BE49-F238E27FC236}">
                <a16:creationId xmlns:a16="http://schemas.microsoft.com/office/drawing/2014/main" id="{2426591F-1DDE-C65F-D5C9-676003FD46E1}"/>
              </a:ext>
            </a:extLst>
          </p:cNvPr>
          <p:cNvSpPr>
            <a:spLocks noGrp="1"/>
          </p:cNvSpPr>
          <p:nvPr>
            <p:ph idx="1"/>
          </p:nvPr>
        </p:nvSpPr>
        <p:spPr>
          <a:xfrm>
            <a:off x="609600" y="1828800"/>
            <a:ext cx="8229600" cy="2971800"/>
          </a:xfrm>
        </p:spPr>
        <p:txBody>
          <a:bodyPr rtlCol="0">
            <a:normAutofit fontScale="92500" lnSpcReduction="20000"/>
          </a:bodyPr>
          <a:lstStyle/>
          <a:p>
            <a:pPr marL="0" indent="0" algn="just" eaLnBrk="1" fontAlgn="auto" hangingPunct="1">
              <a:spcAft>
                <a:spcPts val="0"/>
              </a:spcAft>
              <a:buFont typeface="Arial" panose="020B0604020202020204" pitchFamily="34" charset="0"/>
              <a:buNone/>
              <a:defRPr/>
            </a:pPr>
            <a:endParaRPr lang="en-GB" altLang="en-US" sz="2000" b="1" dirty="0">
              <a:latin typeface="Times New Roman" pitchFamily="18" charset="0"/>
              <a:ea typeface="+mn-ea"/>
              <a:cs typeface="Times New Roman" pitchFamily="18" charset="0"/>
            </a:endParaRPr>
          </a:p>
          <a:p>
            <a:pPr marL="0" indent="0" algn="just" eaLnBrk="1" fontAlgn="auto" hangingPunct="1">
              <a:spcAft>
                <a:spcPts val="0"/>
              </a:spcAft>
              <a:buFont typeface="Arial" panose="020B0604020202020204" pitchFamily="34" charset="0"/>
              <a:buNone/>
              <a:defRPr/>
            </a:pPr>
            <a:endParaRPr lang="en-GB" altLang="en-US" sz="2000" b="1" dirty="0">
              <a:cs typeface="Arial" panose="020B0604020202020204" pitchFamily="34" charset="0"/>
            </a:endParaRPr>
          </a:p>
          <a:p>
            <a:pPr marL="0" indent="0" algn="just" eaLnBrk="1" fontAlgn="auto" hangingPunct="1">
              <a:spcAft>
                <a:spcPts val="0"/>
              </a:spcAft>
              <a:buFont typeface="Wingdings 3" panose="05040102010807070707" pitchFamily="18" charset="2"/>
              <a:buNone/>
              <a:defRPr/>
            </a:pPr>
            <a:r>
              <a:rPr lang="en-GB" altLang="en-US" sz="2000" dirty="0">
                <a:cs typeface="Arial" panose="020B0604020202020204" pitchFamily="34" charset="0"/>
              </a:rPr>
              <a:t>A continuing relationship in which a franchisor provides a licensed privilege to the franchisee to do business and offers assistance in organizing, training, merchandising, marketing and managing in return for a monetary consideration</a:t>
            </a:r>
          </a:p>
          <a:p>
            <a:pPr marL="0" indent="0" algn="just" eaLnBrk="1" fontAlgn="auto" hangingPunct="1">
              <a:spcAft>
                <a:spcPts val="0"/>
              </a:spcAft>
              <a:buFont typeface="Wingdings 3" panose="05040102010807070707" pitchFamily="18" charset="2"/>
              <a:buNone/>
              <a:defRPr/>
            </a:pPr>
            <a:endParaRPr lang="en-GB" altLang="en-US" sz="2000" dirty="0">
              <a:cs typeface="Arial" panose="020B0604020202020204" pitchFamily="34" charset="0"/>
            </a:endParaRPr>
          </a:p>
          <a:p>
            <a:pPr algn="just" eaLnBrk="1" fontAlgn="auto" hangingPunct="1">
              <a:spcAft>
                <a:spcPts val="0"/>
              </a:spcAft>
              <a:buFont typeface="Wingdings" panose="05000000000000000000" pitchFamily="2" charset="2"/>
              <a:buChar char="§"/>
              <a:defRPr/>
            </a:pPr>
            <a:r>
              <a:rPr lang="en-GB" altLang="en-US" sz="2000" dirty="0">
                <a:cs typeface="Arial" panose="020B0604020202020204" pitchFamily="34" charset="0"/>
              </a:rPr>
              <a:t>Less risk</a:t>
            </a:r>
          </a:p>
          <a:p>
            <a:pPr algn="just" eaLnBrk="1" fontAlgn="auto" hangingPunct="1">
              <a:spcAft>
                <a:spcPts val="0"/>
              </a:spcAft>
              <a:buFont typeface="Wingdings" panose="05000000000000000000" pitchFamily="2" charset="2"/>
              <a:buChar char="§"/>
              <a:defRPr/>
            </a:pPr>
            <a:r>
              <a:rPr lang="en-GB" altLang="en-US" sz="2000" dirty="0">
                <a:cs typeface="Arial" panose="020B0604020202020204" pitchFamily="34" charset="0"/>
              </a:rPr>
              <a:t>Training and support.</a:t>
            </a:r>
          </a:p>
          <a:p>
            <a:pPr algn="just" eaLnBrk="1" fontAlgn="auto" hangingPunct="1">
              <a:spcAft>
                <a:spcPts val="0"/>
              </a:spcAft>
              <a:buFont typeface="Wingdings" panose="05000000000000000000" pitchFamily="2" charset="2"/>
              <a:buChar char="§"/>
              <a:defRPr/>
            </a:pPr>
            <a:r>
              <a:rPr lang="en-GB" altLang="en-US" sz="2000" dirty="0">
                <a:cs typeface="Arial" panose="020B0604020202020204" pitchFamily="34" charset="0"/>
              </a:rPr>
              <a:t>Brand recognition.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8DD4-926D-AE62-7C16-C77F7C00D6F0}"/>
              </a:ext>
            </a:extLst>
          </p:cNvPr>
          <p:cNvSpPr>
            <a:spLocks noGrp="1"/>
          </p:cNvSpPr>
          <p:nvPr>
            <p:ph type="title"/>
          </p:nvPr>
        </p:nvSpPr>
        <p:spPr/>
        <p:txBody>
          <a:bodyPr>
            <a:normAutofit/>
          </a:bodyPr>
          <a:lstStyle/>
          <a:p>
            <a:pPr algn="l"/>
            <a:r>
              <a:rPr lang="en-GB" sz="4000" b="1" dirty="0"/>
              <a:t>Franchise…</a:t>
            </a:r>
            <a:endParaRPr lang="en-GB" sz="4000" dirty="0"/>
          </a:p>
        </p:txBody>
      </p:sp>
      <p:sp>
        <p:nvSpPr>
          <p:cNvPr id="3" name="Content Placeholder 2">
            <a:extLst>
              <a:ext uri="{FF2B5EF4-FFF2-40B4-BE49-F238E27FC236}">
                <a16:creationId xmlns:a16="http://schemas.microsoft.com/office/drawing/2014/main" id="{E1B33721-D128-D6FE-6ED7-8B6FA0A29D5F}"/>
              </a:ext>
            </a:extLst>
          </p:cNvPr>
          <p:cNvSpPr>
            <a:spLocks noGrp="1"/>
          </p:cNvSpPr>
          <p:nvPr>
            <p:ph idx="1"/>
          </p:nvPr>
        </p:nvSpPr>
        <p:spPr/>
        <p:txBody>
          <a:bodyPr>
            <a:normAutofit lnSpcReduction="10000"/>
          </a:bodyPr>
          <a:lstStyle/>
          <a:p>
            <a:r>
              <a:rPr lang="en-GB" b="0" i="0" dirty="0">
                <a:solidFill>
                  <a:srgbClr val="141414"/>
                </a:solidFill>
                <a:effectLst/>
                <a:highlight>
                  <a:srgbClr val="FFFFFF"/>
                </a:highlight>
              </a:rPr>
              <a:t>To become part of a franchise, a new business must pay a fee.</a:t>
            </a:r>
          </a:p>
          <a:p>
            <a:r>
              <a:rPr lang="en-GB" b="0" i="0" dirty="0">
                <a:solidFill>
                  <a:srgbClr val="141414"/>
                </a:solidFill>
                <a:effectLst/>
                <a:highlight>
                  <a:srgbClr val="FFFFFF"/>
                </a:highlight>
              </a:rPr>
              <a:t> In return, it gets to join the franchise and benefit from using its name, products, training, marketing and equipment. </a:t>
            </a:r>
          </a:p>
          <a:p>
            <a:r>
              <a:rPr lang="en-GB" b="0" i="0" dirty="0">
                <a:solidFill>
                  <a:srgbClr val="141414"/>
                </a:solidFill>
                <a:effectLst/>
                <a:highlight>
                  <a:srgbClr val="FFFFFF"/>
                </a:highlight>
              </a:rPr>
              <a:t>Buying a franchise is a way of taking advantage of the success of an established business.</a:t>
            </a:r>
            <a:endParaRPr lang="en-GB" dirty="0"/>
          </a:p>
        </p:txBody>
      </p:sp>
      <p:sp>
        <p:nvSpPr>
          <p:cNvPr id="4" name="Slide Number Placeholder 3">
            <a:extLst>
              <a:ext uri="{FF2B5EF4-FFF2-40B4-BE49-F238E27FC236}">
                <a16:creationId xmlns:a16="http://schemas.microsoft.com/office/drawing/2014/main" id="{286B477A-4AF3-C0AC-4788-349E07BFCCEE}"/>
              </a:ext>
            </a:extLst>
          </p:cNvPr>
          <p:cNvSpPr>
            <a:spLocks noGrp="1"/>
          </p:cNvSpPr>
          <p:nvPr>
            <p:ph type="sldNum" sz="quarter" idx="12"/>
          </p:nvPr>
        </p:nvSpPr>
        <p:spPr/>
        <p:txBody>
          <a:bodyPr/>
          <a:lstStyle/>
          <a:p>
            <a:fld id="{C3F65BB1-9206-4D7F-97F9-47DCC7DC6334}" type="slidenum">
              <a:rPr lang="en-GB" smtClean="0"/>
              <a:pPr/>
              <a:t>37</a:t>
            </a:fld>
            <a:endParaRPr lang="en-GB"/>
          </a:p>
        </p:txBody>
      </p:sp>
    </p:spTree>
    <p:extLst>
      <p:ext uri="{BB962C8B-B14F-4D97-AF65-F5344CB8AC3E}">
        <p14:creationId xmlns:p14="http://schemas.microsoft.com/office/powerpoint/2010/main" val="8896341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ACAFE-0796-33BE-7587-B3EC916027A5}"/>
              </a:ext>
            </a:extLst>
          </p:cNvPr>
          <p:cNvSpPr>
            <a:spLocks noGrp="1"/>
          </p:cNvSpPr>
          <p:nvPr>
            <p:ph type="title"/>
          </p:nvPr>
        </p:nvSpPr>
        <p:spPr/>
        <p:txBody>
          <a:bodyPr>
            <a:normAutofit/>
          </a:bodyPr>
          <a:lstStyle/>
          <a:p>
            <a:pPr algn="l"/>
            <a:r>
              <a:rPr lang="en-GB" sz="2800" b="1" dirty="0"/>
              <a:t>Advantages of setting up a franchise</a:t>
            </a:r>
          </a:p>
        </p:txBody>
      </p:sp>
      <p:sp>
        <p:nvSpPr>
          <p:cNvPr id="3" name="Content Placeholder 2">
            <a:extLst>
              <a:ext uri="{FF2B5EF4-FFF2-40B4-BE49-F238E27FC236}">
                <a16:creationId xmlns:a16="http://schemas.microsoft.com/office/drawing/2014/main" id="{8F20FAE5-E496-B4EE-DC0A-32A74F80C25A}"/>
              </a:ext>
            </a:extLst>
          </p:cNvPr>
          <p:cNvSpPr>
            <a:spLocks noGrp="1"/>
          </p:cNvSpPr>
          <p:nvPr>
            <p:ph idx="1"/>
          </p:nvPr>
        </p:nvSpPr>
        <p:spPr/>
        <p:txBody>
          <a:bodyPr/>
          <a:lstStyle/>
          <a:p>
            <a:r>
              <a:rPr lang="en-GB" dirty="0"/>
              <a:t>the franchisee gets access to free training and marketing</a:t>
            </a:r>
          </a:p>
          <a:p>
            <a:r>
              <a:rPr lang="en-GB" dirty="0"/>
              <a:t>the franchisee is part of an established business</a:t>
            </a:r>
          </a:p>
          <a:p>
            <a:r>
              <a:rPr lang="en-GB" dirty="0"/>
              <a:t>it can be easier to make money</a:t>
            </a:r>
          </a:p>
          <a:p>
            <a:r>
              <a:rPr lang="en-GB" dirty="0"/>
              <a:t>it is lower risk for a new entrepreneur than setting up a new business</a:t>
            </a:r>
          </a:p>
        </p:txBody>
      </p:sp>
      <p:sp>
        <p:nvSpPr>
          <p:cNvPr id="4" name="Slide Number Placeholder 3">
            <a:extLst>
              <a:ext uri="{FF2B5EF4-FFF2-40B4-BE49-F238E27FC236}">
                <a16:creationId xmlns:a16="http://schemas.microsoft.com/office/drawing/2014/main" id="{3A4D5D2D-485E-14B0-459A-7E7322B72B74}"/>
              </a:ext>
            </a:extLst>
          </p:cNvPr>
          <p:cNvSpPr>
            <a:spLocks noGrp="1"/>
          </p:cNvSpPr>
          <p:nvPr>
            <p:ph type="sldNum" sz="quarter" idx="12"/>
          </p:nvPr>
        </p:nvSpPr>
        <p:spPr/>
        <p:txBody>
          <a:bodyPr/>
          <a:lstStyle/>
          <a:p>
            <a:fld id="{C3F65BB1-9206-4D7F-97F9-47DCC7DC6334}" type="slidenum">
              <a:rPr lang="en-GB" smtClean="0"/>
              <a:pPr/>
              <a:t>38</a:t>
            </a:fld>
            <a:endParaRPr lang="en-GB"/>
          </a:p>
        </p:txBody>
      </p:sp>
    </p:spTree>
    <p:extLst>
      <p:ext uri="{BB962C8B-B14F-4D97-AF65-F5344CB8AC3E}">
        <p14:creationId xmlns:p14="http://schemas.microsoft.com/office/powerpoint/2010/main" val="12936591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3B786-FCF2-D308-47D3-C8DD677F94FC}"/>
              </a:ext>
            </a:extLst>
          </p:cNvPr>
          <p:cNvSpPr>
            <a:spLocks noGrp="1"/>
          </p:cNvSpPr>
          <p:nvPr>
            <p:ph type="title"/>
          </p:nvPr>
        </p:nvSpPr>
        <p:spPr/>
        <p:txBody>
          <a:bodyPr>
            <a:normAutofit/>
          </a:bodyPr>
          <a:lstStyle/>
          <a:p>
            <a:r>
              <a:rPr lang="en-GB" sz="2800" b="1" dirty="0"/>
              <a:t>Disadvantages of setting up a franchise</a:t>
            </a:r>
          </a:p>
        </p:txBody>
      </p:sp>
      <p:sp>
        <p:nvSpPr>
          <p:cNvPr id="3" name="Content Placeholder 2">
            <a:extLst>
              <a:ext uri="{FF2B5EF4-FFF2-40B4-BE49-F238E27FC236}">
                <a16:creationId xmlns:a16="http://schemas.microsoft.com/office/drawing/2014/main" id="{61D4003E-C137-C6A8-E6A1-86E795F1BAB9}"/>
              </a:ext>
            </a:extLst>
          </p:cNvPr>
          <p:cNvSpPr>
            <a:spLocks noGrp="1"/>
          </p:cNvSpPr>
          <p:nvPr>
            <p:ph idx="1"/>
          </p:nvPr>
        </p:nvSpPr>
        <p:spPr/>
        <p:txBody>
          <a:bodyPr>
            <a:normAutofit fontScale="92500" lnSpcReduction="20000"/>
          </a:bodyPr>
          <a:lstStyle/>
          <a:p>
            <a:r>
              <a:rPr lang="en-GB" dirty="0"/>
              <a:t>the franchisee has to pay a percentage of its profits to the franchisor. This is known as royalties</a:t>
            </a:r>
          </a:p>
          <a:p>
            <a:r>
              <a:rPr lang="en-GB" dirty="0"/>
              <a:t>it can be expensive to set up</a:t>
            </a:r>
          </a:p>
          <a:p>
            <a:r>
              <a:rPr lang="en-GB" dirty="0"/>
              <a:t>the franchisee cannot make individual business decisions without consulting the franchisor</a:t>
            </a:r>
          </a:p>
          <a:p>
            <a:r>
              <a:rPr lang="en-GB" dirty="0"/>
              <a:t>other franchises can be set up locally, which can cause competition for customers</a:t>
            </a:r>
          </a:p>
          <a:p>
            <a:endParaRPr lang="en-GB" dirty="0"/>
          </a:p>
        </p:txBody>
      </p:sp>
      <p:sp>
        <p:nvSpPr>
          <p:cNvPr id="4" name="Slide Number Placeholder 3">
            <a:extLst>
              <a:ext uri="{FF2B5EF4-FFF2-40B4-BE49-F238E27FC236}">
                <a16:creationId xmlns:a16="http://schemas.microsoft.com/office/drawing/2014/main" id="{5FD9E19B-2277-4BFB-1EB6-F803BED7588A}"/>
              </a:ext>
            </a:extLst>
          </p:cNvPr>
          <p:cNvSpPr>
            <a:spLocks noGrp="1"/>
          </p:cNvSpPr>
          <p:nvPr>
            <p:ph type="sldNum" sz="quarter" idx="12"/>
          </p:nvPr>
        </p:nvSpPr>
        <p:spPr/>
        <p:txBody>
          <a:bodyPr/>
          <a:lstStyle/>
          <a:p>
            <a:fld id="{C3F65BB1-9206-4D7F-97F9-47DCC7DC6334}" type="slidenum">
              <a:rPr lang="en-GB" smtClean="0"/>
              <a:pPr/>
              <a:t>39</a:t>
            </a:fld>
            <a:endParaRPr lang="en-GB"/>
          </a:p>
        </p:txBody>
      </p:sp>
    </p:spTree>
    <p:extLst>
      <p:ext uri="{BB962C8B-B14F-4D97-AF65-F5344CB8AC3E}">
        <p14:creationId xmlns:p14="http://schemas.microsoft.com/office/powerpoint/2010/main" val="35044917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Activity- 15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0" y="1268760"/>
            <a:ext cx="9162854" cy="4464496"/>
          </a:xfrm>
        </p:spPr>
        <p:txBody>
          <a:bodyPr>
            <a:normAutofit/>
          </a:bodyPr>
          <a:lstStyle/>
          <a:p>
            <a:pPr marL="0" indent="0">
              <a:buClr>
                <a:srgbClr val="0070C0"/>
              </a:buClr>
              <a:buNone/>
            </a:pPr>
            <a:r>
              <a:rPr lang="en-GB" sz="2400" b="1" u="sng" dirty="0"/>
              <a:t>Practical Activity (Individual Task)</a:t>
            </a:r>
          </a:p>
          <a:p>
            <a:pPr>
              <a:buClr>
                <a:srgbClr val="0070C0"/>
              </a:buClr>
            </a:pPr>
            <a:endParaRPr lang="en-GB" sz="2400" b="1" u="sng" dirty="0"/>
          </a:p>
          <a:p>
            <a:pPr>
              <a:buClr>
                <a:srgbClr val="0070C0"/>
              </a:buClr>
            </a:pPr>
            <a:r>
              <a:rPr lang="en-GB" sz="2400" dirty="0"/>
              <a:t>Please identify the business structure (legal format) you would select for your start-up. Explain your choice and provide reasoning for why this structure best suits your business goals and </a:t>
            </a:r>
            <a:r>
              <a:rPr lang="en-GB" sz="2400"/>
              <a:t>needs.</a:t>
            </a:r>
          </a:p>
          <a:p>
            <a:pPr marL="0" indent="0">
              <a:buClr>
                <a:srgbClr val="0070C0"/>
              </a:buClr>
              <a:buNone/>
            </a:pPr>
            <a:endParaRPr lang="en-GB" sz="2000" dirty="0"/>
          </a:p>
          <a:p>
            <a:pPr>
              <a:lnSpc>
                <a:spcPct val="107000"/>
              </a:lnSpc>
              <a:spcAft>
                <a:spcPts val="800"/>
              </a:spcAft>
              <a:buClr>
                <a:srgbClr val="0070C0"/>
              </a:buClr>
            </a:pPr>
            <a:r>
              <a:rPr lang="en-GB" sz="2000" dirty="0">
                <a:ea typeface="Calibri" panose="020F0502020204030204" pitchFamily="34" charset="0"/>
                <a:cs typeface="Times New Roman" panose="02020603050405020304" pitchFamily="18" charset="0"/>
              </a:rPr>
              <a:t>A lot of information on how to set up a company can be found on the government website below:  </a:t>
            </a:r>
            <a:br>
              <a:rPr lang="en-GB" sz="2000" dirty="0">
                <a:ea typeface="Calibri" panose="020F0502020204030204" pitchFamily="34" charset="0"/>
                <a:cs typeface="Times New Roman" panose="02020603050405020304" pitchFamily="18" charset="0"/>
              </a:rPr>
            </a:br>
            <a:r>
              <a:rPr lang="en-GB" sz="20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https://www.gov.uk/set-up-business</a:t>
            </a:r>
            <a:endParaRPr lang="en-GB" sz="2000" dirty="0">
              <a:solidFill>
                <a:srgbClr val="0000FF"/>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marL="0" indent="0" algn="ctr">
              <a:buNone/>
            </a:pPr>
            <a:endParaRPr lang="en-GB" sz="2800" dirty="0"/>
          </a:p>
        </p:txBody>
      </p:sp>
      <p:sp>
        <p:nvSpPr>
          <p:cNvPr id="3" name="Title 1">
            <a:extLst>
              <a:ext uri="{FF2B5EF4-FFF2-40B4-BE49-F238E27FC236}">
                <a16:creationId xmlns:a16="http://schemas.microsoft.com/office/drawing/2014/main" id="{7A7ECC03-D09E-3F4C-517C-295010470B7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33357708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6BF60-F9D3-3FE8-BAF7-EC154108977C}"/>
              </a:ext>
            </a:extLst>
          </p:cNvPr>
          <p:cNvSpPr>
            <a:spLocks noGrp="1"/>
          </p:cNvSpPr>
          <p:nvPr>
            <p:ph type="title"/>
          </p:nvPr>
        </p:nvSpPr>
        <p:spPr/>
        <p:txBody>
          <a:bodyPr>
            <a:normAutofit fontScale="90000"/>
          </a:bodyPr>
          <a:lstStyle/>
          <a:p>
            <a:r>
              <a:rPr lang="en-GB" dirty="0"/>
              <a:t>Small and Medium-sized Enterprises</a:t>
            </a:r>
          </a:p>
        </p:txBody>
      </p:sp>
      <p:sp>
        <p:nvSpPr>
          <p:cNvPr id="3" name="Content Placeholder 2">
            <a:extLst>
              <a:ext uri="{FF2B5EF4-FFF2-40B4-BE49-F238E27FC236}">
                <a16:creationId xmlns:a16="http://schemas.microsoft.com/office/drawing/2014/main" id="{13E754F2-A71F-A804-BE32-1D256C8DD414}"/>
              </a:ext>
            </a:extLst>
          </p:cNvPr>
          <p:cNvSpPr>
            <a:spLocks noGrp="1"/>
          </p:cNvSpPr>
          <p:nvPr>
            <p:ph idx="1"/>
          </p:nvPr>
        </p:nvSpPr>
        <p:spPr/>
        <p:txBody>
          <a:bodyPr>
            <a:normAutofit lnSpcReduction="10000"/>
          </a:bodyPr>
          <a:lstStyle/>
          <a:p>
            <a:r>
              <a:rPr lang="en-GB" sz="2800" dirty="0"/>
              <a:t>SMEs – or small and medium-sized enterprises – are the heart of the UK economy and make up 99.9 per cent of the nation’s business population.</a:t>
            </a:r>
          </a:p>
          <a:p>
            <a:endParaRPr lang="en-GB" sz="2800" dirty="0"/>
          </a:p>
          <a:p>
            <a:r>
              <a:rPr lang="en-GB" sz="2800" dirty="0"/>
              <a:t>They provide business opportunities for entrepreneurs and create job satisfaction for applicants, sometimes more than the traditional large companies. </a:t>
            </a:r>
          </a:p>
          <a:p>
            <a:endParaRPr lang="en-GB" sz="2800" dirty="0"/>
          </a:p>
        </p:txBody>
      </p:sp>
      <p:sp>
        <p:nvSpPr>
          <p:cNvPr id="4" name="Slide Number Placeholder 3">
            <a:extLst>
              <a:ext uri="{FF2B5EF4-FFF2-40B4-BE49-F238E27FC236}">
                <a16:creationId xmlns:a16="http://schemas.microsoft.com/office/drawing/2014/main" id="{AC139A93-9199-0760-0636-4CA0D9C97488}"/>
              </a:ext>
            </a:extLst>
          </p:cNvPr>
          <p:cNvSpPr>
            <a:spLocks noGrp="1"/>
          </p:cNvSpPr>
          <p:nvPr>
            <p:ph type="sldNum" sz="quarter" idx="12"/>
          </p:nvPr>
        </p:nvSpPr>
        <p:spPr/>
        <p:txBody>
          <a:bodyPr/>
          <a:lstStyle/>
          <a:p>
            <a:fld id="{C3F65BB1-9206-4D7F-97F9-47DCC7DC6334}" type="slidenum">
              <a:rPr lang="en-GB" smtClean="0"/>
              <a:pPr/>
              <a:t>41</a:t>
            </a:fld>
            <a:endParaRPr lang="en-GB"/>
          </a:p>
        </p:txBody>
      </p:sp>
    </p:spTree>
    <p:extLst>
      <p:ext uri="{BB962C8B-B14F-4D97-AF65-F5344CB8AC3E}">
        <p14:creationId xmlns:p14="http://schemas.microsoft.com/office/powerpoint/2010/main" val="39900739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613AD-029E-031E-CA46-EAA3B738B1B4}"/>
              </a:ext>
            </a:extLst>
          </p:cNvPr>
          <p:cNvSpPr>
            <a:spLocks noGrp="1"/>
          </p:cNvSpPr>
          <p:nvPr>
            <p:ph type="title"/>
          </p:nvPr>
        </p:nvSpPr>
        <p:spPr/>
        <p:txBody>
          <a:bodyPr/>
          <a:lstStyle/>
          <a:p>
            <a:r>
              <a:rPr lang="en-GB" dirty="0"/>
              <a:t>Definition of SME</a:t>
            </a:r>
          </a:p>
        </p:txBody>
      </p:sp>
      <p:sp>
        <p:nvSpPr>
          <p:cNvPr id="3" name="Content Placeholder 2">
            <a:extLst>
              <a:ext uri="{FF2B5EF4-FFF2-40B4-BE49-F238E27FC236}">
                <a16:creationId xmlns:a16="http://schemas.microsoft.com/office/drawing/2014/main" id="{B4C655C6-589F-084D-371C-7B8DE84F53E5}"/>
              </a:ext>
            </a:extLst>
          </p:cNvPr>
          <p:cNvSpPr>
            <a:spLocks noGrp="1"/>
          </p:cNvSpPr>
          <p:nvPr>
            <p:ph idx="1"/>
          </p:nvPr>
        </p:nvSpPr>
        <p:spPr/>
        <p:txBody>
          <a:bodyPr>
            <a:normAutofit fontScale="92500"/>
          </a:bodyPr>
          <a:lstStyle/>
          <a:p>
            <a:r>
              <a:rPr lang="en-GB" dirty="0"/>
              <a:t>UK government defines SME as</a:t>
            </a:r>
          </a:p>
          <a:p>
            <a:pPr lvl="1"/>
            <a:r>
              <a:rPr lang="en-GB" dirty="0"/>
              <a:t>any organisation that has fewer than 250 employees and a turnover of less than €50 million or a balance sheet total less than €43 million.</a:t>
            </a:r>
          </a:p>
          <a:p>
            <a:r>
              <a:rPr lang="en-GB" dirty="0"/>
              <a:t>Other organisations in the UK may provide their own definitions for SME’s and carry out all the statistics and analysis based on the meaning they outlined.</a:t>
            </a:r>
          </a:p>
          <a:p>
            <a:endParaRPr lang="en-GB" dirty="0"/>
          </a:p>
          <a:p>
            <a:endParaRPr lang="en-GB" dirty="0"/>
          </a:p>
        </p:txBody>
      </p:sp>
      <p:sp>
        <p:nvSpPr>
          <p:cNvPr id="4" name="Slide Number Placeholder 3">
            <a:extLst>
              <a:ext uri="{FF2B5EF4-FFF2-40B4-BE49-F238E27FC236}">
                <a16:creationId xmlns:a16="http://schemas.microsoft.com/office/drawing/2014/main" id="{FB9B795E-0D7C-8268-2E2B-AE9EF1AC3275}"/>
              </a:ext>
            </a:extLst>
          </p:cNvPr>
          <p:cNvSpPr>
            <a:spLocks noGrp="1"/>
          </p:cNvSpPr>
          <p:nvPr>
            <p:ph type="sldNum" sz="quarter" idx="12"/>
          </p:nvPr>
        </p:nvSpPr>
        <p:spPr/>
        <p:txBody>
          <a:bodyPr/>
          <a:lstStyle/>
          <a:p>
            <a:fld id="{C3F65BB1-9206-4D7F-97F9-47DCC7DC6334}" type="slidenum">
              <a:rPr lang="en-GB" smtClean="0"/>
              <a:pPr/>
              <a:t>42</a:t>
            </a:fld>
            <a:endParaRPr lang="en-GB"/>
          </a:p>
        </p:txBody>
      </p:sp>
    </p:spTree>
    <p:extLst>
      <p:ext uri="{BB962C8B-B14F-4D97-AF65-F5344CB8AC3E}">
        <p14:creationId xmlns:p14="http://schemas.microsoft.com/office/powerpoint/2010/main" val="4613532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002B6-0CAA-5A1C-8FA3-00A70BCF8DD9}"/>
              </a:ext>
            </a:extLst>
          </p:cNvPr>
          <p:cNvSpPr>
            <a:spLocks noGrp="1"/>
          </p:cNvSpPr>
          <p:nvPr>
            <p:ph type="title"/>
          </p:nvPr>
        </p:nvSpPr>
        <p:spPr/>
        <p:txBody>
          <a:bodyPr>
            <a:normAutofit/>
          </a:bodyPr>
          <a:lstStyle/>
          <a:p>
            <a:pPr algn="l"/>
            <a:r>
              <a:rPr lang="en-GB" dirty="0"/>
              <a:t>Types of SMEs</a:t>
            </a:r>
          </a:p>
        </p:txBody>
      </p:sp>
      <p:sp>
        <p:nvSpPr>
          <p:cNvPr id="3" name="Content Placeholder 2">
            <a:extLst>
              <a:ext uri="{FF2B5EF4-FFF2-40B4-BE49-F238E27FC236}">
                <a16:creationId xmlns:a16="http://schemas.microsoft.com/office/drawing/2014/main" id="{31CD35A3-7A38-0481-CA6D-3A6E5EA3B437}"/>
              </a:ext>
            </a:extLst>
          </p:cNvPr>
          <p:cNvSpPr>
            <a:spLocks noGrp="1"/>
          </p:cNvSpPr>
          <p:nvPr>
            <p:ph idx="1"/>
          </p:nvPr>
        </p:nvSpPr>
        <p:spPr/>
        <p:txBody>
          <a:bodyPr>
            <a:normAutofit lnSpcReduction="10000"/>
          </a:bodyPr>
          <a:lstStyle/>
          <a:p>
            <a:r>
              <a:rPr lang="en-GB" dirty="0"/>
              <a:t>SMEs in the UK are divided into 3 categories: </a:t>
            </a:r>
          </a:p>
          <a:p>
            <a:pPr lvl="1"/>
            <a:r>
              <a:rPr lang="en-GB" dirty="0"/>
              <a:t>medium, </a:t>
            </a:r>
          </a:p>
          <a:p>
            <a:pPr lvl="1"/>
            <a:r>
              <a:rPr lang="en-GB" dirty="0"/>
              <a:t>small and </a:t>
            </a:r>
          </a:p>
          <a:p>
            <a:pPr lvl="1"/>
            <a:r>
              <a:rPr lang="en-GB" dirty="0"/>
              <a:t>micro-businesses. </a:t>
            </a:r>
          </a:p>
          <a:p>
            <a:r>
              <a:rPr lang="en-GB" dirty="0"/>
              <a:t>Like the definition of SME, various organisations may provide different definitions for the above categories, </a:t>
            </a:r>
          </a:p>
        </p:txBody>
      </p:sp>
      <p:sp>
        <p:nvSpPr>
          <p:cNvPr id="4" name="Slide Number Placeholder 3">
            <a:extLst>
              <a:ext uri="{FF2B5EF4-FFF2-40B4-BE49-F238E27FC236}">
                <a16:creationId xmlns:a16="http://schemas.microsoft.com/office/drawing/2014/main" id="{42478594-EDE2-F84C-7CC8-47CB3AD7E5B4}"/>
              </a:ext>
            </a:extLst>
          </p:cNvPr>
          <p:cNvSpPr>
            <a:spLocks noGrp="1"/>
          </p:cNvSpPr>
          <p:nvPr>
            <p:ph type="sldNum" sz="quarter" idx="12"/>
          </p:nvPr>
        </p:nvSpPr>
        <p:spPr/>
        <p:txBody>
          <a:bodyPr/>
          <a:lstStyle/>
          <a:p>
            <a:fld id="{C3F65BB1-9206-4D7F-97F9-47DCC7DC6334}" type="slidenum">
              <a:rPr lang="en-GB" smtClean="0"/>
              <a:pPr/>
              <a:t>43</a:t>
            </a:fld>
            <a:endParaRPr lang="en-GB"/>
          </a:p>
        </p:txBody>
      </p:sp>
    </p:spTree>
    <p:extLst>
      <p:ext uri="{BB962C8B-B14F-4D97-AF65-F5344CB8AC3E}">
        <p14:creationId xmlns:p14="http://schemas.microsoft.com/office/powerpoint/2010/main" val="23787031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55951-4E32-1FF6-A183-61B426C60B81}"/>
              </a:ext>
            </a:extLst>
          </p:cNvPr>
          <p:cNvSpPr>
            <a:spLocks noGrp="1"/>
          </p:cNvSpPr>
          <p:nvPr>
            <p:ph type="title"/>
          </p:nvPr>
        </p:nvSpPr>
        <p:spPr/>
        <p:txBody>
          <a:bodyPr/>
          <a:lstStyle/>
          <a:p>
            <a:r>
              <a:rPr lang="en-GB" dirty="0"/>
              <a:t>UK Government’s Definition</a:t>
            </a:r>
          </a:p>
        </p:txBody>
      </p:sp>
      <p:sp>
        <p:nvSpPr>
          <p:cNvPr id="3" name="Content Placeholder 2">
            <a:extLst>
              <a:ext uri="{FF2B5EF4-FFF2-40B4-BE49-F238E27FC236}">
                <a16:creationId xmlns:a16="http://schemas.microsoft.com/office/drawing/2014/main" id="{F0544941-F777-1785-26E9-B6656D456C76}"/>
              </a:ext>
            </a:extLst>
          </p:cNvPr>
          <p:cNvSpPr>
            <a:spLocks noGrp="1"/>
          </p:cNvSpPr>
          <p:nvPr>
            <p:ph idx="1"/>
          </p:nvPr>
        </p:nvSpPr>
        <p:spPr/>
        <p:txBody>
          <a:bodyPr>
            <a:normAutofit fontScale="92500" lnSpcReduction="20000"/>
          </a:bodyPr>
          <a:lstStyle/>
          <a:p>
            <a:r>
              <a:rPr lang="en-GB" dirty="0"/>
              <a:t>The UK government defines SMEs into three categories, based on employee numbers and turnover:</a:t>
            </a:r>
          </a:p>
          <a:p>
            <a:pPr lvl="1"/>
            <a:r>
              <a:rPr lang="en-GB" b="1" dirty="0"/>
              <a:t>Micro </a:t>
            </a:r>
            <a:r>
              <a:rPr lang="en-GB" dirty="0"/>
              <a:t>business - less than 10 employees and an annual turnover under €2 million</a:t>
            </a:r>
          </a:p>
          <a:p>
            <a:pPr lvl="1"/>
            <a:r>
              <a:rPr lang="en-GB" b="1" dirty="0"/>
              <a:t>Small</a:t>
            </a:r>
            <a:r>
              <a:rPr lang="en-GB" dirty="0"/>
              <a:t> business - less than 50 employees and an annual turnover under €10 million.</a:t>
            </a:r>
          </a:p>
          <a:p>
            <a:pPr lvl="1"/>
            <a:r>
              <a:rPr lang="en-GB" b="1" dirty="0"/>
              <a:t>Medium-sized</a:t>
            </a:r>
            <a:r>
              <a:rPr lang="en-GB" dirty="0"/>
              <a:t> business - less than 250 employees and an annual turnover under €50 million.</a:t>
            </a:r>
          </a:p>
        </p:txBody>
      </p:sp>
      <p:sp>
        <p:nvSpPr>
          <p:cNvPr id="4" name="Slide Number Placeholder 3">
            <a:extLst>
              <a:ext uri="{FF2B5EF4-FFF2-40B4-BE49-F238E27FC236}">
                <a16:creationId xmlns:a16="http://schemas.microsoft.com/office/drawing/2014/main" id="{0CBBA543-622B-C025-E5FB-A726158F6569}"/>
              </a:ext>
            </a:extLst>
          </p:cNvPr>
          <p:cNvSpPr>
            <a:spLocks noGrp="1"/>
          </p:cNvSpPr>
          <p:nvPr>
            <p:ph type="sldNum" sz="quarter" idx="12"/>
          </p:nvPr>
        </p:nvSpPr>
        <p:spPr/>
        <p:txBody>
          <a:bodyPr/>
          <a:lstStyle/>
          <a:p>
            <a:fld id="{C3F65BB1-9206-4D7F-97F9-47DCC7DC6334}" type="slidenum">
              <a:rPr lang="en-GB" smtClean="0"/>
              <a:pPr/>
              <a:t>44</a:t>
            </a:fld>
            <a:endParaRPr lang="en-GB"/>
          </a:p>
        </p:txBody>
      </p:sp>
    </p:spTree>
    <p:extLst>
      <p:ext uri="{BB962C8B-B14F-4D97-AF65-F5344CB8AC3E}">
        <p14:creationId xmlns:p14="http://schemas.microsoft.com/office/powerpoint/2010/main" val="19256047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AB9F-4229-E49C-6CEF-E3562933CA6E}"/>
              </a:ext>
            </a:extLst>
          </p:cNvPr>
          <p:cNvSpPr>
            <a:spLocks noGrp="1"/>
          </p:cNvSpPr>
          <p:nvPr>
            <p:ph type="title"/>
          </p:nvPr>
        </p:nvSpPr>
        <p:spPr>
          <a:xfrm>
            <a:off x="457200" y="274638"/>
            <a:ext cx="8229600" cy="1066129"/>
          </a:xfrm>
        </p:spPr>
        <p:txBody>
          <a:bodyPr>
            <a:noAutofit/>
          </a:bodyPr>
          <a:lstStyle/>
          <a:p>
            <a:br>
              <a:rPr lang="en-GB" sz="3200" dirty="0"/>
            </a:br>
            <a:r>
              <a:rPr lang="en-GB" sz="3200" b="1" dirty="0"/>
              <a:t>Benefits of Declaring your Organisation as an SME? </a:t>
            </a:r>
            <a:br>
              <a:rPr lang="en-GB" sz="3200" dirty="0"/>
            </a:br>
            <a:endParaRPr lang="en-GB" sz="3200" dirty="0"/>
          </a:p>
        </p:txBody>
      </p:sp>
      <p:sp>
        <p:nvSpPr>
          <p:cNvPr id="3" name="Content Placeholder 2">
            <a:extLst>
              <a:ext uri="{FF2B5EF4-FFF2-40B4-BE49-F238E27FC236}">
                <a16:creationId xmlns:a16="http://schemas.microsoft.com/office/drawing/2014/main" id="{3E455C54-B5AB-DD46-10DC-E17ED263EB9A}"/>
              </a:ext>
            </a:extLst>
          </p:cNvPr>
          <p:cNvSpPr>
            <a:spLocks noGrp="1"/>
          </p:cNvSpPr>
          <p:nvPr>
            <p:ph idx="1"/>
          </p:nvPr>
        </p:nvSpPr>
        <p:spPr>
          <a:xfrm>
            <a:off x="457200" y="1412776"/>
            <a:ext cx="8229600" cy="4104457"/>
          </a:xfrm>
        </p:spPr>
        <p:txBody>
          <a:bodyPr>
            <a:normAutofit fontScale="70000" lnSpcReduction="20000"/>
          </a:bodyPr>
          <a:lstStyle/>
          <a:p>
            <a:r>
              <a:rPr lang="en-GB" dirty="0"/>
              <a:t>SME classification can have an impact on everything from your business credit score to the energy rates you're offered and the amount you can borrow through a business loan. </a:t>
            </a:r>
          </a:p>
          <a:p>
            <a:r>
              <a:rPr lang="en-GB" dirty="0"/>
              <a:t>It also has a bearing on the amount you need to pay in taxes such as VAT and National Insurance Contributions.</a:t>
            </a:r>
          </a:p>
          <a:p>
            <a:endParaRPr lang="en-GB" dirty="0"/>
          </a:p>
          <a:p>
            <a:r>
              <a:rPr lang="en-GB" dirty="0"/>
              <a:t>If you run an SME, you could find you're also entitled to certain grants and other types of funding. </a:t>
            </a:r>
          </a:p>
          <a:p>
            <a:r>
              <a:rPr lang="en-GB" dirty="0"/>
              <a:t>Unlike business loans, there's no need to repay a grant, but it will come with certain conditions and can only be used for specific purposes. </a:t>
            </a:r>
          </a:p>
        </p:txBody>
      </p:sp>
      <p:sp>
        <p:nvSpPr>
          <p:cNvPr id="4" name="Slide Number Placeholder 3">
            <a:extLst>
              <a:ext uri="{FF2B5EF4-FFF2-40B4-BE49-F238E27FC236}">
                <a16:creationId xmlns:a16="http://schemas.microsoft.com/office/drawing/2014/main" id="{697AD51B-7C04-EEBE-54D6-1E9948469EF0}"/>
              </a:ext>
            </a:extLst>
          </p:cNvPr>
          <p:cNvSpPr>
            <a:spLocks noGrp="1"/>
          </p:cNvSpPr>
          <p:nvPr>
            <p:ph type="sldNum" sz="quarter" idx="12"/>
          </p:nvPr>
        </p:nvSpPr>
        <p:spPr/>
        <p:txBody>
          <a:bodyPr/>
          <a:lstStyle/>
          <a:p>
            <a:fld id="{C3F65BB1-9206-4D7F-97F9-47DCC7DC6334}" type="slidenum">
              <a:rPr lang="en-GB" smtClean="0"/>
              <a:pPr/>
              <a:t>45</a:t>
            </a:fld>
            <a:endParaRPr lang="en-GB"/>
          </a:p>
        </p:txBody>
      </p:sp>
    </p:spTree>
    <p:extLst>
      <p:ext uri="{BB962C8B-B14F-4D97-AF65-F5344CB8AC3E}">
        <p14:creationId xmlns:p14="http://schemas.microsoft.com/office/powerpoint/2010/main" val="24974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2013-A580-36AC-6E00-97DFE74DC1A0}"/>
              </a:ext>
            </a:extLst>
          </p:cNvPr>
          <p:cNvSpPr>
            <a:spLocks noGrp="1"/>
          </p:cNvSpPr>
          <p:nvPr>
            <p:ph type="title"/>
          </p:nvPr>
        </p:nvSpPr>
        <p:spPr/>
        <p:txBody>
          <a:bodyPr>
            <a:normAutofit/>
          </a:bodyPr>
          <a:lstStyle/>
          <a:p>
            <a:r>
              <a:rPr lang="en-GB" sz="2800" b="1" dirty="0"/>
              <a:t>Deciding Energy Contracts</a:t>
            </a:r>
          </a:p>
        </p:txBody>
      </p:sp>
      <p:sp>
        <p:nvSpPr>
          <p:cNvPr id="3" name="Content Placeholder 2">
            <a:extLst>
              <a:ext uri="{FF2B5EF4-FFF2-40B4-BE49-F238E27FC236}">
                <a16:creationId xmlns:a16="http://schemas.microsoft.com/office/drawing/2014/main" id="{A8558F31-C807-6E98-93A8-C3B769F83564}"/>
              </a:ext>
            </a:extLst>
          </p:cNvPr>
          <p:cNvSpPr>
            <a:spLocks noGrp="1"/>
          </p:cNvSpPr>
          <p:nvPr>
            <p:ph idx="1"/>
          </p:nvPr>
        </p:nvSpPr>
        <p:spPr/>
        <p:txBody>
          <a:bodyPr/>
          <a:lstStyle/>
          <a:p>
            <a:r>
              <a:rPr lang="en-GB" dirty="0"/>
              <a:t>When sorting your business energy contracts, brokers and suppliers will use the Ofgem SME definition to work out what type of contract would best suit your needs.</a:t>
            </a:r>
          </a:p>
        </p:txBody>
      </p:sp>
      <p:sp>
        <p:nvSpPr>
          <p:cNvPr id="4" name="Slide Number Placeholder 3">
            <a:extLst>
              <a:ext uri="{FF2B5EF4-FFF2-40B4-BE49-F238E27FC236}">
                <a16:creationId xmlns:a16="http://schemas.microsoft.com/office/drawing/2014/main" id="{B3EC1D3C-2BF8-55A5-ACE7-D041DD335BC2}"/>
              </a:ext>
            </a:extLst>
          </p:cNvPr>
          <p:cNvSpPr>
            <a:spLocks noGrp="1"/>
          </p:cNvSpPr>
          <p:nvPr>
            <p:ph type="sldNum" sz="quarter" idx="12"/>
          </p:nvPr>
        </p:nvSpPr>
        <p:spPr/>
        <p:txBody>
          <a:bodyPr/>
          <a:lstStyle/>
          <a:p>
            <a:fld id="{C3F65BB1-9206-4D7F-97F9-47DCC7DC6334}" type="slidenum">
              <a:rPr lang="en-GB" smtClean="0"/>
              <a:pPr/>
              <a:t>46</a:t>
            </a:fld>
            <a:endParaRPr lang="en-GB"/>
          </a:p>
        </p:txBody>
      </p:sp>
    </p:spTree>
    <p:extLst>
      <p:ext uri="{BB962C8B-B14F-4D97-AF65-F5344CB8AC3E}">
        <p14:creationId xmlns:p14="http://schemas.microsoft.com/office/powerpoint/2010/main" val="30099901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B022E-2381-0B02-19BF-294995F9AD34}"/>
              </a:ext>
            </a:extLst>
          </p:cNvPr>
          <p:cNvSpPr>
            <a:spLocks noGrp="1"/>
          </p:cNvSpPr>
          <p:nvPr>
            <p:ph type="title"/>
          </p:nvPr>
        </p:nvSpPr>
        <p:spPr/>
        <p:txBody>
          <a:bodyPr>
            <a:normAutofit fontScale="90000"/>
          </a:bodyPr>
          <a:lstStyle/>
          <a:p>
            <a:r>
              <a:rPr lang="en-GB" b="1" dirty="0"/>
              <a:t>Average Business Electricity Usage</a:t>
            </a:r>
            <a:r>
              <a:rPr lang="en-GB" dirty="0"/>
              <a:t>.</a:t>
            </a:r>
          </a:p>
        </p:txBody>
      </p:sp>
      <p:pic>
        <p:nvPicPr>
          <p:cNvPr id="6" name="Content Placeholder 5">
            <a:extLst>
              <a:ext uri="{FF2B5EF4-FFF2-40B4-BE49-F238E27FC236}">
                <a16:creationId xmlns:a16="http://schemas.microsoft.com/office/drawing/2014/main" id="{536B410C-13CA-DF19-A082-8408C6F2F363}"/>
              </a:ext>
            </a:extLst>
          </p:cNvPr>
          <p:cNvPicPr>
            <a:picLocks noGrp="1" noChangeAspect="1"/>
          </p:cNvPicPr>
          <p:nvPr>
            <p:ph idx="1"/>
          </p:nvPr>
        </p:nvPicPr>
        <p:blipFill>
          <a:blip r:embed="rId3"/>
          <a:stretch>
            <a:fillRect/>
          </a:stretch>
        </p:blipFill>
        <p:spPr>
          <a:xfrm>
            <a:off x="552450" y="1981994"/>
            <a:ext cx="8039100" cy="3152775"/>
          </a:xfrm>
        </p:spPr>
      </p:pic>
      <p:sp>
        <p:nvSpPr>
          <p:cNvPr id="4" name="Slide Number Placeholder 3">
            <a:extLst>
              <a:ext uri="{FF2B5EF4-FFF2-40B4-BE49-F238E27FC236}">
                <a16:creationId xmlns:a16="http://schemas.microsoft.com/office/drawing/2014/main" id="{C86FEE51-A16E-A2F0-7F67-AFA62848D810}"/>
              </a:ext>
            </a:extLst>
          </p:cNvPr>
          <p:cNvSpPr>
            <a:spLocks noGrp="1"/>
          </p:cNvSpPr>
          <p:nvPr>
            <p:ph type="sldNum" sz="quarter" idx="12"/>
          </p:nvPr>
        </p:nvSpPr>
        <p:spPr/>
        <p:txBody>
          <a:bodyPr/>
          <a:lstStyle/>
          <a:p>
            <a:fld id="{C3F65BB1-9206-4D7F-97F9-47DCC7DC6334}" type="slidenum">
              <a:rPr lang="en-GB" smtClean="0"/>
              <a:pPr/>
              <a:t>47</a:t>
            </a:fld>
            <a:endParaRPr lang="en-GB"/>
          </a:p>
        </p:txBody>
      </p:sp>
    </p:spTree>
    <p:extLst>
      <p:ext uri="{BB962C8B-B14F-4D97-AF65-F5344CB8AC3E}">
        <p14:creationId xmlns:p14="http://schemas.microsoft.com/office/powerpoint/2010/main" val="21948112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240D-0C81-0D48-36DA-CD78C51C74F1}"/>
              </a:ext>
            </a:extLst>
          </p:cNvPr>
          <p:cNvSpPr>
            <a:spLocks noGrp="1"/>
          </p:cNvSpPr>
          <p:nvPr>
            <p:ph type="title"/>
          </p:nvPr>
        </p:nvSpPr>
        <p:spPr/>
        <p:txBody>
          <a:bodyPr/>
          <a:lstStyle/>
          <a:p>
            <a:r>
              <a:rPr lang="en-GB" dirty="0"/>
              <a:t>Average Business Gas Usage</a:t>
            </a:r>
          </a:p>
        </p:txBody>
      </p:sp>
      <p:pic>
        <p:nvPicPr>
          <p:cNvPr id="6" name="Content Placeholder 5">
            <a:extLst>
              <a:ext uri="{FF2B5EF4-FFF2-40B4-BE49-F238E27FC236}">
                <a16:creationId xmlns:a16="http://schemas.microsoft.com/office/drawing/2014/main" id="{540109B5-B6ED-7963-4374-D842E6CFE0A2}"/>
              </a:ext>
            </a:extLst>
          </p:cNvPr>
          <p:cNvPicPr>
            <a:picLocks noGrp="1" noChangeAspect="1"/>
          </p:cNvPicPr>
          <p:nvPr>
            <p:ph idx="1"/>
          </p:nvPr>
        </p:nvPicPr>
        <p:blipFill>
          <a:blip r:embed="rId2"/>
          <a:stretch>
            <a:fillRect/>
          </a:stretch>
        </p:blipFill>
        <p:spPr>
          <a:xfrm>
            <a:off x="504825" y="2015331"/>
            <a:ext cx="8134350" cy="3086100"/>
          </a:xfrm>
        </p:spPr>
      </p:pic>
      <p:sp>
        <p:nvSpPr>
          <p:cNvPr id="4" name="Slide Number Placeholder 3">
            <a:extLst>
              <a:ext uri="{FF2B5EF4-FFF2-40B4-BE49-F238E27FC236}">
                <a16:creationId xmlns:a16="http://schemas.microsoft.com/office/drawing/2014/main" id="{F8F2FB09-20FF-4908-F905-0FB2EB984D37}"/>
              </a:ext>
            </a:extLst>
          </p:cNvPr>
          <p:cNvSpPr>
            <a:spLocks noGrp="1"/>
          </p:cNvSpPr>
          <p:nvPr>
            <p:ph type="sldNum" sz="quarter" idx="12"/>
          </p:nvPr>
        </p:nvSpPr>
        <p:spPr/>
        <p:txBody>
          <a:bodyPr/>
          <a:lstStyle/>
          <a:p>
            <a:fld id="{C3F65BB1-9206-4D7F-97F9-47DCC7DC6334}" type="slidenum">
              <a:rPr lang="en-GB" smtClean="0"/>
              <a:pPr/>
              <a:t>48</a:t>
            </a:fld>
            <a:endParaRPr lang="en-GB"/>
          </a:p>
        </p:txBody>
      </p:sp>
    </p:spTree>
    <p:extLst>
      <p:ext uri="{BB962C8B-B14F-4D97-AF65-F5344CB8AC3E}">
        <p14:creationId xmlns:p14="http://schemas.microsoft.com/office/powerpoint/2010/main" val="2084012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F5F0-57F6-0C0E-E5B2-054EDC1C2EE9}"/>
              </a:ext>
            </a:extLst>
          </p:cNvPr>
          <p:cNvSpPr>
            <a:spLocks noGrp="1"/>
          </p:cNvSpPr>
          <p:nvPr>
            <p:ph type="title"/>
          </p:nvPr>
        </p:nvSpPr>
        <p:spPr/>
        <p:txBody>
          <a:bodyPr/>
          <a:lstStyle/>
          <a:p>
            <a:r>
              <a:rPr lang="en-GB" dirty="0"/>
              <a:t>Insurance Costs</a:t>
            </a:r>
          </a:p>
        </p:txBody>
      </p:sp>
      <p:pic>
        <p:nvPicPr>
          <p:cNvPr id="6" name="Content Placeholder 5">
            <a:extLst>
              <a:ext uri="{FF2B5EF4-FFF2-40B4-BE49-F238E27FC236}">
                <a16:creationId xmlns:a16="http://schemas.microsoft.com/office/drawing/2014/main" id="{333C3121-320C-9032-F5D5-C3C4039E6354}"/>
              </a:ext>
            </a:extLst>
          </p:cNvPr>
          <p:cNvPicPr>
            <a:picLocks noGrp="1" noChangeAspect="1"/>
          </p:cNvPicPr>
          <p:nvPr>
            <p:ph idx="1"/>
          </p:nvPr>
        </p:nvPicPr>
        <p:blipFill>
          <a:blip r:embed="rId3"/>
          <a:stretch>
            <a:fillRect/>
          </a:stretch>
        </p:blipFill>
        <p:spPr>
          <a:xfrm>
            <a:off x="919162" y="2001044"/>
            <a:ext cx="7305675" cy="3114675"/>
          </a:xfrm>
        </p:spPr>
      </p:pic>
      <p:sp>
        <p:nvSpPr>
          <p:cNvPr id="4" name="Slide Number Placeholder 3">
            <a:extLst>
              <a:ext uri="{FF2B5EF4-FFF2-40B4-BE49-F238E27FC236}">
                <a16:creationId xmlns:a16="http://schemas.microsoft.com/office/drawing/2014/main" id="{C908E2DF-3F2D-8A4D-6B58-549B70E720B3}"/>
              </a:ext>
            </a:extLst>
          </p:cNvPr>
          <p:cNvSpPr>
            <a:spLocks noGrp="1"/>
          </p:cNvSpPr>
          <p:nvPr>
            <p:ph type="sldNum" sz="quarter" idx="12"/>
          </p:nvPr>
        </p:nvSpPr>
        <p:spPr/>
        <p:txBody>
          <a:bodyPr/>
          <a:lstStyle/>
          <a:p>
            <a:fld id="{C3F65BB1-9206-4D7F-97F9-47DCC7DC6334}" type="slidenum">
              <a:rPr lang="en-GB" smtClean="0"/>
              <a:pPr/>
              <a:t>49</a:t>
            </a:fld>
            <a:endParaRPr lang="en-GB"/>
          </a:p>
        </p:txBody>
      </p:sp>
    </p:spTree>
    <p:extLst>
      <p:ext uri="{BB962C8B-B14F-4D97-AF65-F5344CB8AC3E}">
        <p14:creationId xmlns:p14="http://schemas.microsoft.com/office/powerpoint/2010/main" val="42594501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100000">
              <a:schemeClr val="bg1"/>
            </a:gs>
            <a:gs pos="0">
              <a:schemeClr val="accent1">
                <a:lumMod val="30000"/>
                <a:lumOff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D93D-A9C6-C4EC-61BF-923B91C84AF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0405DE7-0120-4EF8-86F1-A95BF964E5FB}"/>
              </a:ext>
            </a:extLst>
          </p:cNvPr>
          <p:cNvSpPr>
            <a:spLocks noGrp="1"/>
          </p:cNvSpPr>
          <p:nvPr>
            <p:ph idx="1"/>
          </p:nvPr>
        </p:nvSpPr>
        <p:spPr/>
        <p:txBody>
          <a:bodyPr>
            <a:normAutofit fontScale="85000" lnSpcReduction="20000"/>
          </a:bodyPr>
          <a:lstStyle/>
          <a:p>
            <a:r>
              <a:rPr lang="en-GB" dirty="0"/>
              <a:t>We explored the importance of forming a team and examined how start-ups are initiated and managed. </a:t>
            </a:r>
          </a:p>
          <a:p>
            <a:r>
              <a:rPr lang="en-GB" dirty="0"/>
              <a:t>An overview of the different legal structures of UK businesses was covered. </a:t>
            </a:r>
          </a:p>
          <a:p>
            <a:endParaRPr lang="en-GB" dirty="0"/>
          </a:p>
          <a:p>
            <a:r>
              <a:rPr lang="en-GB" dirty="0"/>
              <a:t>The definition, types, and benefits of small and medium-sized enterprises (SMEs) were outlined.</a:t>
            </a:r>
          </a:p>
          <a:p>
            <a:r>
              <a:rPr lang="en-GB" dirty="0"/>
              <a:t>A range of practical activities were also completed to reinforce learning.</a:t>
            </a:r>
          </a:p>
        </p:txBody>
      </p:sp>
      <p:sp>
        <p:nvSpPr>
          <p:cNvPr id="4" name="Slide Number Placeholder 3">
            <a:extLst>
              <a:ext uri="{FF2B5EF4-FFF2-40B4-BE49-F238E27FC236}">
                <a16:creationId xmlns:a16="http://schemas.microsoft.com/office/drawing/2014/main" id="{523A9A92-E07E-8E02-5D64-934B0B554B80}"/>
              </a:ext>
            </a:extLst>
          </p:cNvPr>
          <p:cNvSpPr>
            <a:spLocks noGrp="1"/>
          </p:cNvSpPr>
          <p:nvPr>
            <p:ph type="sldNum" sz="quarter" idx="12"/>
          </p:nvPr>
        </p:nvSpPr>
        <p:spPr/>
        <p:txBody>
          <a:bodyPr/>
          <a:lstStyle/>
          <a:p>
            <a:fld id="{C3F65BB1-9206-4D7F-97F9-47DCC7DC6334}" type="slidenum">
              <a:rPr lang="en-GB" smtClean="0"/>
              <a:pPr/>
              <a:t>50</a:t>
            </a:fld>
            <a:endParaRPr lang="en-GB"/>
          </a:p>
        </p:txBody>
      </p:sp>
    </p:spTree>
    <p:extLst>
      <p:ext uri="{BB962C8B-B14F-4D97-AF65-F5344CB8AC3E}">
        <p14:creationId xmlns:p14="http://schemas.microsoft.com/office/powerpoint/2010/main" val="9899100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51</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latin typeface="Arial" panose="020B0604020202020204" pitchFamily="34" charset="0"/>
                <a:ea typeface="+mn-ea"/>
                <a:cs typeface="+mn-cs"/>
              </a:rPr>
              <a:t>LCLM4006: Enterprise &amp; Entrepreneurship</a:t>
            </a:r>
            <a:endParaRPr lang="en-GB" sz="1400" dirty="0">
              <a:solidFill>
                <a:schemeClr val="accent1">
                  <a:lumMod val="50000"/>
                </a:schemeClr>
              </a:solidFill>
              <a:latin typeface="Arial" panose="020B0604020202020204" pitchFamily="34" charset="0"/>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lnSpcReduction="10000"/>
          </a:bodyPr>
          <a:lstStyle/>
          <a:p>
            <a:pPr marL="0" indent="0" algn="ctr">
              <a:buNone/>
            </a:pPr>
            <a:r>
              <a:rPr lang="en-GB" b="1" dirty="0"/>
              <a:t>We will learn about</a:t>
            </a:r>
          </a:p>
          <a:p>
            <a:pPr marL="0" indent="0" algn="r">
              <a:buNone/>
            </a:pPr>
            <a:endParaRPr lang="en-GB" sz="2800" b="1" dirty="0"/>
          </a:p>
          <a:p>
            <a:pPr marL="0" indent="0" algn="ctr">
              <a:buNone/>
            </a:pPr>
            <a:r>
              <a:rPr lang="en-GB" sz="2000" b="1" dirty="0">
                <a:cs typeface="Arial" panose="020B0604020202020204" pitchFamily="34" charset="0"/>
              </a:rPr>
              <a:t>Entrepreneurial Marketing-Defining customers, target market &amp; marketing strategies</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latin typeface="Arial" panose="020B0604020202020204" pitchFamily="34" charset="0"/>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Arial" panose="020B0604020202020204" pitchFamily="34" charset="0"/>
              </a:rPr>
              <a:t>Mariotti, S., &amp; Glackin, C., (2017). Entrepreneurship: Starting and Operating A Small Business, 4</a:t>
            </a:r>
            <a:r>
              <a:rPr lang="en-US" sz="2200" b="0" baseline="30000" dirty="0">
                <a:solidFill>
                  <a:schemeClr val="tx1"/>
                </a:solidFill>
                <a:latin typeface="Arial" panose="020B0604020202020204" pitchFamily="34" charset="0"/>
              </a:rPr>
              <a:t>th</a:t>
            </a:r>
            <a:r>
              <a:rPr lang="en-US" sz="2200" b="0" dirty="0">
                <a:solidFill>
                  <a:schemeClr val="tx1"/>
                </a:solidFill>
                <a:latin typeface="Arial" panose="020B0604020202020204" pitchFamily="34" charset="0"/>
              </a:rPr>
              <a:t> Edition, Pearson.</a:t>
            </a:r>
            <a:r>
              <a:rPr lang="en-GB" sz="2200" b="0" dirty="0">
                <a:solidFill>
                  <a:schemeClr val="tx1"/>
                </a:solidFill>
                <a:latin typeface="Arial" panose="020B0604020202020204" pitchFamily="34" charset="0"/>
              </a:rPr>
              <a:t> </a:t>
            </a:r>
          </a:p>
          <a:p>
            <a:pPr marL="0" indent="0">
              <a:spcBef>
                <a:spcPts val="0"/>
              </a:spcBef>
              <a:buClr>
                <a:srgbClr val="007DC3"/>
              </a:buClr>
              <a:buNone/>
              <a:defRPr/>
            </a:pPr>
            <a:endParaRPr lang="en-GB" sz="2200" b="0" dirty="0">
              <a:solidFill>
                <a:schemeClr val="tx1"/>
              </a:solidFill>
              <a:latin typeface="Arial" panose="020B0604020202020204" pitchFamily="34" charset="0"/>
            </a:endParaRPr>
          </a:p>
          <a:p>
            <a:pPr marL="0" indent="0">
              <a:spcBef>
                <a:spcPts val="0"/>
              </a:spcBef>
              <a:buClr>
                <a:schemeClr val="tx2"/>
              </a:buClr>
              <a:buNone/>
              <a:defRPr/>
            </a:pPr>
            <a:r>
              <a:rPr lang="en-GB" sz="2600" dirty="0">
                <a:solidFill>
                  <a:schemeClr val="bg1">
                    <a:lumMod val="50000"/>
                  </a:schemeClr>
                </a:solidFill>
                <a:latin typeface="Arial" panose="020B0604020202020204" pitchFamily="34" charset="0"/>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latin typeface="Arial" panose="020B0604020202020204" pitchFamily="34" charset="0"/>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53</a:t>
            </a:fld>
            <a:endParaRPr lang="en-GB"/>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3437</TotalTime>
  <Words>3733</Words>
  <Application>Microsoft Office PowerPoint</Application>
  <PresentationFormat>On-screen Show (4:3)</PresentationFormat>
  <Paragraphs>392</Paragraphs>
  <Slides>53</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Calibri</vt:lpstr>
      <vt:lpstr>Times New Roman</vt:lpstr>
      <vt:lpstr>Wingdings 3</vt:lpstr>
      <vt:lpstr>Wingdings</vt:lpstr>
      <vt:lpstr>Arial</vt:lpstr>
      <vt:lpstr>20140311PresentationUWTSDTemplate</vt:lpstr>
      <vt:lpstr>PowerPoint Presentation</vt:lpstr>
      <vt:lpstr>PowerPoint Presentation</vt:lpstr>
      <vt:lpstr>PowerPoint Presentation</vt:lpstr>
      <vt:lpstr>  Founding Team  </vt:lpstr>
      <vt:lpstr>  Sir Richard Branson </vt:lpstr>
      <vt:lpstr>Management of the Start-up</vt:lpstr>
      <vt:lpstr>Organisation Structure</vt:lpstr>
      <vt:lpstr>Example: A restaurant</vt:lpstr>
      <vt:lpstr> Practical Activity- 30 minutes Individual Task </vt:lpstr>
      <vt:lpstr> What are the different types of UK business structures? </vt:lpstr>
      <vt:lpstr>Different types of legal formats</vt:lpstr>
      <vt:lpstr>Sole trader/ self-employed</vt:lpstr>
      <vt:lpstr>Your responsibilities</vt:lpstr>
      <vt:lpstr>How to set up as a sole trader</vt:lpstr>
      <vt:lpstr>  Sole Trader </vt:lpstr>
      <vt:lpstr>  Sole Trader </vt:lpstr>
      <vt:lpstr>Partnership</vt:lpstr>
      <vt:lpstr>How to set up a partnership</vt:lpstr>
      <vt:lpstr>Limited Liability Partnership (LLP)</vt:lpstr>
      <vt:lpstr>How to set up an LLP</vt:lpstr>
      <vt:lpstr>PowerPoint Presentation</vt:lpstr>
      <vt:lpstr>PowerPoint Presentation</vt:lpstr>
      <vt:lpstr>PowerPoint Presentation</vt:lpstr>
      <vt:lpstr> Advantages of limited company  </vt:lpstr>
      <vt:lpstr>Disadvantages of limited company </vt:lpstr>
      <vt:lpstr>  Limited company- LTD </vt:lpstr>
      <vt:lpstr>Social Enterprise</vt:lpstr>
      <vt:lpstr>Social Enterprise Legal Format</vt:lpstr>
      <vt:lpstr>Social Enterprise Examples</vt:lpstr>
      <vt:lpstr>Public Limited Company (PLC)</vt:lpstr>
      <vt:lpstr>Co-operative</vt:lpstr>
      <vt:lpstr> Government /State Owned Organisations </vt:lpstr>
      <vt:lpstr>Charity/ Voluntary/Not-for-profit Organisations </vt:lpstr>
      <vt:lpstr>Key Terms</vt:lpstr>
      <vt:lpstr>Franchise</vt:lpstr>
      <vt:lpstr>Franchise</vt:lpstr>
      <vt:lpstr>Franchise…</vt:lpstr>
      <vt:lpstr>Advantages of setting up a franchise</vt:lpstr>
      <vt:lpstr>Disadvantages of setting up a franchise</vt:lpstr>
      <vt:lpstr> Practical Activity- 15 minutes </vt:lpstr>
      <vt:lpstr>Small and Medium-sized Enterprises</vt:lpstr>
      <vt:lpstr>Definition of SME</vt:lpstr>
      <vt:lpstr>Types of SMEs</vt:lpstr>
      <vt:lpstr>UK Government’s Definition</vt:lpstr>
      <vt:lpstr> Benefits of Declaring your Organisation as an SME?  </vt:lpstr>
      <vt:lpstr>Deciding Energy Contracts</vt:lpstr>
      <vt:lpstr>Average Business Electricity Usage.</vt:lpstr>
      <vt:lpstr>Average Business Gas Usage</vt:lpstr>
      <vt:lpstr>Insurance Costs</vt:lpstr>
      <vt:lpstr>Conclusion</vt:lpstr>
      <vt:lpstr> Do you have any ……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Chi Oham</cp:lastModifiedBy>
  <cp:revision>350</cp:revision>
  <cp:lastPrinted>2025-10-17T16:04:45Z</cp:lastPrinted>
  <dcterms:created xsi:type="dcterms:W3CDTF">2013-10-11T12:05:37Z</dcterms:created>
  <dcterms:modified xsi:type="dcterms:W3CDTF">2026-10-09T23:57:30Z</dcterms:modified>
</cp:coreProperties>
</file>