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325" r:id="rId5"/>
    <p:sldId id="329" r:id="rId6"/>
    <p:sldId id="330" r:id="rId7"/>
    <p:sldId id="331" r:id="rId8"/>
    <p:sldId id="332" r:id="rId9"/>
    <p:sldId id="333" r:id="rId10"/>
    <p:sldId id="336" r:id="rId11"/>
    <p:sldId id="337" r:id="rId12"/>
    <p:sldId id="343" r:id="rId13"/>
    <p:sldId id="344" r:id="rId14"/>
    <p:sldId id="345" r:id="rId15"/>
    <p:sldId id="346" r:id="rId16"/>
    <p:sldId id="347" r:id="rId17"/>
    <p:sldId id="348" r:id="rId18"/>
    <p:sldId id="349" r:id="rId19"/>
    <p:sldId id="350" r:id="rId20"/>
    <p:sldId id="351" r:id="rId21"/>
    <p:sldId id="352" r:id="rId22"/>
    <p:sldId id="353" r:id="rId23"/>
    <p:sldId id="354" r:id="rId24"/>
    <p:sldId id="355" r:id="rId25"/>
    <p:sldId id="356" r:id="rId26"/>
    <p:sldId id="357" r:id="rId27"/>
    <p:sldId id="339" r:id="rId28"/>
    <p:sldId id="340" r:id="rId29"/>
    <p:sldId id="341" r:id="rId30"/>
    <p:sldId id="342" r:id="rId31"/>
    <p:sldId id="334" r:id="rId32"/>
    <p:sldId id="358"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1EAEEB4-D225-44FA-953D-327D5214A7A7}">
          <p14:sldIdLst>
            <p14:sldId id="325"/>
            <p14:sldId id="329"/>
            <p14:sldId id="330"/>
            <p14:sldId id="331"/>
            <p14:sldId id="332"/>
            <p14:sldId id="333"/>
            <p14:sldId id="336"/>
            <p14:sldId id="337"/>
            <p14:sldId id="343"/>
            <p14:sldId id="344"/>
            <p14:sldId id="345"/>
            <p14:sldId id="346"/>
            <p14:sldId id="347"/>
            <p14:sldId id="348"/>
            <p14:sldId id="349"/>
            <p14:sldId id="350"/>
            <p14:sldId id="351"/>
            <p14:sldId id="352"/>
            <p14:sldId id="353"/>
            <p14:sldId id="354"/>
            <p14:sldId id="355"/>
            <p14:sldId id="356"/>
            <p14:sldId id="357"/>
            <p14:sldId id="339"/>
            <p14:sldId id="340"/>
            <p14:sldId id="341"/>
            <p14:sldId id="342"/>
            <p14:sldId id="334"/>
            <p14:sldId id="358"/>
          </p14:sldIdLst>
        </p14:section>
        <p14:section name="Untitled Section" id="{B18E974F-29EF-4FE4-9DE1-BB1AA1F7657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03/03/2017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328D4B-BFBA-4B91-BACE-929632A9B7D3}" type="datetimeFigureOut">
              <a:rPr lang="en-GB" smtClean="0"/>
              <a:pPr/>
              <a:t>03/03/2017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1A15F-44D6-4142-99A7-09B6A328C9CF}" type="slidenum">
              <a:rPr lang="en-GB" smtClean="0"/>
              <a:pPr/>
              <a:t>‹#›</a:t>
            </a:fld>
            <a:endParaRPr lang="en-GB"/>
          </a:p>
        </p:txBody>
      </p:sp>
    </p:spTree>
    <p:extLst>
      <p:ext uri="{BB962C8B-B14F-4D97-AF65-F5344CB8AC3E}">
        <p14:creationId xmlns:p14="http://schemas.microsoft.com/office/powerpoint/2010/main" val="1234309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a:t>
            </a:r>
            <a:r>
              <a:rPr lang="en-GB" baseline="0" dirty="0"/>
              <a:t>duce ourselves. </a:t>
            </a:r>
          </a:p>
          <a:p>
            <a:endParaRPr lang="en-GB" baseline="0" dirty="0"/>
          </a:p>
          <a:p>
            <a:r>
              <a:rPr lang="en-GB" baseline="0" dirty="0"/>
              <a:t>We have been asked to talk about an initiative we have set up on Lampeter Campus, in the hopes of inspiring others to use the model we have developed to develop the postgraduate communities in your respective campuses, and to promote communication between researchers. </a:t>
            </a:r>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a:t>
            </a:fld>
            <a:endParaRPr lang="en-GB"/>
          </a:p>
        </p:txBody>
      </p:sp>
    </p:spTree>
    <p:extLst>
      <p:ext uri="{BB962C8B-B14F-4D97-AF65-F5344CB8AC3E}">
        <p14:creationId xmlns:p14="http://schemas.microsoft.com/office/powerpoint/2010/main" val="1464613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a:t>
            </a:fld>
            <a:endParaRPr lang="en-GB"/>
          </a:p>
        </p:txBody>
      </p:sp>
    </p:spTree>
    <p:extLst>
      <p:ext uri="{BB962C8B-B14F-4D97-AF65-F5344CB8AC3E}">
        <p14:creationId xmlns:p14="http://schemas.microsoft.com/office/powerpoint/2010/main" val="1943026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3</a:t>
            </a:fld>
            <a:endParaRPr lang="en-GB"/>
          </a:p>
        </p:txBody>
      </p:sp>
    </p:spTree>
    <p:extLst>
      <p:ext uri="{BB962C8B-B14F-4D97-AF65-F5344CB8AC3E}">
        <p14:creationId xmlns:p14="http://schemas.microsoft.com/office/powerpoint/2010/main" val="3378132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a:t>
            </a:fld>
            <a:endParaRPr lang="en-GB"/>
          </a:p>
        </p:txBody>
      </p:sp>
    </p:spTree>
    <p:extLst>
      <p:ext uri="{BB962C8B-B14F-4D97-AF65-F5344CB8AC3E}">
        <p14:creationId xmlns:p14="http://schemas.microsoft.com/office/powerpoint/2010/main" val="2420548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5</a:t>
            </a:fld>
            <a:endParaRPr lang="en-GB"/>
          </a:p>
        </p:txBody>
      </p:sp>
    </p:spTree>
    <p:extLst>
      <p:ext uri="{BB962C8B-B14F-4D97-AF65-F5344CB8AC3E}">
        <p14:creationId xmlns:p14="http://schemas.microsoft.com/office/powerpoint/2010/main" val="1885408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6</a:t>
            </a:fld>
            <a:endParaRPr lang="en-GB"/>
          </a:p>
        </p:txBody>
      </p:sp>
    </p:spTree>
    <p:extLst>
      <p:ext uri="{BB962C8B-B14F-4D97-AF65-F5344CB8AC3E}">
        <p14:creationId xmlns:p14="http://schemas.microsoft.com/office/powerpoint/2010/main" val="2251726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7</a:t>
            </a:fld>
            <a:endParaRPr lang="en-GB"/>
          </a:p>
        </p:txBody>
      </p:sp>
    </p:spTree>
    <p:extLst>
      <p:ext uri="{BB962C8B-B14F-4D97-AF65-F5344CB8AC3E}">
        <p14:creationId xmlns:p14="http://schemas.microsoft.com/office/powerpoint/2010/main" val="4059305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8</a:t>
            </a:fld>
            <a:endParaRPr lang="en-GB"/>
          </a:p>
        </p:txBody>
      </p:sp>
    </p:spTree>
    <p:extLst>
      <p:ext uri="{BB962C8B-B14F-4D97-AF65-F5344CB8AC3E}">
        <p14:creationId xmlns:p14="http://schemas.microsoft.com/office/powerpoint/2010/main" val="41118867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91A15F-44D6-4142-99A7-09B6A328C9C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932628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91A15F-44D6-4142-99A7-09B6A328C9C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017610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91A15F-44D6-4142-99A7-09B6A328C9C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832678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24</a:t>
            </a:fld>
            <a:endParaRPr lang="en-GB"/>
          </a:p>
        </p:txBody>
      </p:sp>
    </p:spTree>
    <p:extLst>
      <p:ext uri="{BB962C8B-B14F-4D97-AF65-F5344CB8AC3E}">
        <p14:creationId xmlns:p14="http://schemas.microsoft.com/office/powerpoint/2010/main" val="37420608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25</a:t>
            </a:fld>
            <a:endParaRPr lang="en-GB"/>
          </a:p>
        </p:txBody>
      </p:sp>
    </p:spTree>
    <p:extLst>
      <p:ext uri="{BB962C8B-B14F-4D97-AF65-F5344CB8AC3E}">
        <p14:creationId xmlns:p14="http://schemas.microsoft.com/office/powerpoint/2010/main" val="3453383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26</a:t>
            </a:fld>
            <a:endParaRPr lang="en-GB"/>
          </a:p>
        </p:txBody>
      </p:sp>
    </p:spTree>
    <p:extLst>
      <p:ext uri="{BB962C8B-B14F-4D97-AF65-F5344CB8AC3E}">
        <p14:creationId xmlns:p14="http://schemas.microsoft.com/office/powerpoint/2010/main" val="42210968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27</a:t>
            </a:fld>
            <a:endParaRPr lang="en-GB"/>
          </a:p>
        </p:txBody>
      </p:sp>
    </p:spTree>
    <p:extLst>
      <p:ext uri="{BB962C8B-B14F-4D97-AF65-F5344CB8AC3E}">
        <p14:creationId xmlns:p14="http://schemas.microsoft.com/office/powerpoint/2010/main" val="28525251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28</a:t>
            </a:fld>
            <a:endParaRPr lang="en-GB"/>
          </a:p>
        </p:txBody>
      </p:sp>
    </p:spTree>
    <p:extLst>
      <p:ext uri="{BB962C8B-B14F-4D97-AF65-F5344CB8AC3E}">
        <p14:creationId xmlns:p14="http://schemas.microsoft.com/office/powerpoint/2010/main" val="19468812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03/03/2017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03/03/2017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03/03/2017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03/03/2017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03/03/2017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03/03/2017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03/03/2017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03/03/2017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microsoft.com/office/2007/relationships/hdphoto" Target="../media/hdphoto2.wdp"/></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arts.brighton.ac.uk/projects/networks/issue-16-january-2012/peer-support-and-the-learning-experience-of-postgraduate-research"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mailto:Christopher.fleming@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a:xfrm>
            <a:off x="467544" y="1484784"/>
            <a:ext cx="8207375" cy="3482975"/>
          </a:xfrm>
        </p:spPr>
        <p:txBody>
          <a:bodyPr>
            <a:normAutofit/>
          </a:bodyPr>
          <a:lstStyle/>
          <a:p>
            <a:r>
              <a:rPr lang="en-US" altLang="en-US" sz="3200" dirty="0">
                <a:solidFill>
                  <a:schemeClr val="bg1"/>
                </a:solidFill>
                <a:ea typeface="ＭＳ Ｐゴシック" panose="020B0600070205080204" pitchFamily="34" charset="-128"/>
              </a:rPr>
              <a:t>Developing a Postgraduate Community: Concepts and Challenges</a:t>
            </a:r>
          </a:p>
        </p:txBody>
      </p:sp>
    </p:spTree>
    <p:extLst>
      <p:ext uri="{BB962C8B-B14F-4D97-AF65-F5344CB8AC3E}">
        <p14:creationId xmlns:p14="http://schemas.microsoft.com/office/powerpoint/2010/main" val="12964836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6712"/>
            <a:ext cx="8229600" cy="1143000"/>
          </a:xfrm>
        </p:spPr>
        <p:txBody>
          <a:bodyPr/>
          <a:lstStyle/>
          <a:p>
            <a:r>
              <a:rPr lang="en-GB" dirty="0"/>
              <a:t>Hopes and Fears?</a:t>
            </a:r>
          </a:p>
        </p:txBody>
      </p:sp>
      <p:pic>
        <p:nvPicPr>
          <p:cNvPr id="3" name="Picture 2" descr="http://static.independent.co.uk/s3fs-public/thumbnails/image/2014/08/07/16/Trinity%20Saint%20Dav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4346" y="2274244"/>
            <a:ext cx="6975996" cy="2748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4441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PGR Group – model</a:t>
            </a:r>
          </a:p>
        </p:txBody>
      </p:sp>
      <p:sp>
        <p:nvSpPr>
          <p:cNvPr id="3" name="Content Placeholder 2"/>
          <p:cNvSpPr>
            <a:spLocks noGrp="1"/>
          </p:cNvSpPr>
          <p:nvPr>
            <p:ph idx="1"/>
          </p:nvPr>
        </p:nvSpPr>
        <p:spPr/>
        <p:txBody>
          <a:bodyPr/>
          <a:lstStyle/>
          <a:p>
            <a:endParaRPr lang="en-GB" dirty="0"/>
          </a:p>
          <a:p>
            <a:r>
              <a:rPr lang="en-GB" dirty="0"/>
              <a:t>‘Peer Learning Method’.</a:t>
            </a:r>
          </a:p>
          <a:p>
            <a:endParaRPr lang="en-GB" dirty="0"/>
          </a:p>
          <a:p>
            <a:r>
              <a:rPr lang="en-GB" dirty="0"/>
              <a:t>More common in UG than PG environment.   </a:t>
            </a:r>
          </a:p>
          <a:p>
            <a:endParaRPr lang="en-GB" dirty="0"/>
          </a:p>
          <a:p>
            <a:endParaRPr lang="en-GB" dirty="0"/>
          </a:p>
          <a:p>
            <a:endParaRPr lang="en-GB" dirty="0"/>
          </a:p>
        </p:txBody>
      </p:sp>
    </p:spTree>
    <p:extLst>
      <p:ext uri="{BB962C8B-B14F-4D97-AF65-F5344CB8AC3E}">
        <p14:creationId xmlns:p14="http://schemas.microsoft.com/office/powerpoint/2010/main" val="4053421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PGR Group – structure</a:t>
            </a:r>
          </a:p>
        </p:txBody>
      </p:sp>
      <p:sp>
        <p:nvSpPr>
          <p:cNvPr id="3" name="Content Placeholder 2"/>
          <p:cNvSpPr>
            <a:spLocks noGrp="1"/>
          </p:cNvSpPr>
          <p:nvPr>
            <p:ph idx="1"/>
          </p:nvPr>
        </p:nvSpPr>
        <p:spPr>
          <a:xfrm>
            <a:off x="457200" y="1628800"/>
            <a:ext cx="8229600" cy="3917032"/>
          </a:xfrm>
        </p:spPr>
        <p:txBody>
          <a:bodyPr/>
          <a:lstStyle/>
          <a:p>
            <a:r>
              <a:rPr lang="en-GB" dirty="0"/>
              <a:t>Bi-weekly meetings in evening. </a:t>
            </a:r>
          </a:p>
          <a:p>
            <a:endParaRPr lang="en-GB" dirty="0"/>
          </a:p>
          <a:p>
            <a:r>
              <a:rPr lang="en-GB" dirty="0"/>
              <a:t>Members are at various stages of research, from various disciplines in the Faculty of Humanities. </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229388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Activities </a:t>
            </a:r>
          </a:p>
        </p:txBody>
      </p:sp>
      <p:sp>
        <p:nvSpPr>
          <p:cNvPr id="3" name="Content Placeholder 2"/>
          <p:cNvSpPr>
            <a:spLocks noGrp="1"/>
          </p:cNvSpPr>
          <p:nvPr>
            <p:ph sz="half" idx="1"/>
          </p:nvPr>
        </p:nvSpPr>
        <p:spPr>
          <a:xfrm>
            <a:off x="457200" y="1628800"/>
            <a:ext cx="4038600" cy="3989040"/>
          </a:xfrm>
        </p:spPr>
        <p:txBody>
          <a:bodyPr/>
          <a:lstStyle/>
          <a:p>
            <a:r>
              <a:rPr lang="en-GB" dirty="0"/>
              <a:t>Papers on individual research. </a:t>
            </a:r>
          </a:p>
          <a:p>
            <a:endParaRPr lang="en-GB" dirty="0"/>
          </a:p>
          <a:p>
            <a:r>
              <a:rPr lang="en-GB" dirty="0"/>
              <a:t>Discussion of reading.</a:t>
            </a:r>
          </a:p>
          <a:p>
            <a:endParaRPr lang="en-GB" dirty="0"/>
          </a:p>
          <a:p>
            <a:r>
              <a:rPr lang="en-GB" dirty="0"/>
              <a:t>Talks from invited speakers.</a:t>
            </a:r>
          </a:p>
          <a:p>
            <a:endParaRPr lang="en-GB" dirty="0"/>
          </a:p>
          <a:p>
            <a:endParaRPr lang="en-GB" dirty="0"/>
          </a:p>
          <a:p>
            <a:endParaRPr lang="en-GB" dirty="0"/>
          </a:p>
          <a:p>
            <a:endParaRPr lang="en-GB" dirty="0"/>
          </a:p>
        </p:txBody>
      </p:sp>
      <p:sp>
        <p:nvSpPr>
          <p:cNvPr id="4" name="Content Placeholder 3"/>
          <p:cNvSpPr>
            <a:spLocks noGrp="1"/>
          </p:cNvSpPr>
          <p:nvPr>
            <p:ph sz="half" idx="2"/>
          </p:nvPr>
        </p:nvSpPr>
        <p:spPr>
          <a:xfrm>
            <a:off x="4648200" y="1417638"/>
            <a:ext cx="4038600" cy="3989040"/>
          </a:xfrm>
        </p:spPr>
        <p:txBody>
          <a:bodyPr/>
          <a:lstStyle/>
          <a:p>
            <a:r>
              <a:rPr lang="en-GB" dirty="0"/>
              <a:t>Developing the research environment.</a:t>
            </a:r>
          </a:p>
          <a:p>
            <a:endParaRPr lang="en-GB" dirty="0"/>
          </a:p>
          <a:p>
            <a:r>
              <a:rPr lang="en-GB" dirty="0"/>
              <a:t>Demonstration of research tools.</a:t>
            </a:r>
          </a:p>
          <a:p>
            <a:endParaRPr lang="en-GB" dirty="0"/>
          </a:p>
          <a:p>
            <a:r>
              <a:rPr lang="en-GB" dirty="0"/>
              <a:t>Promote PG events.    </a:t>
            </a:r>
          </a:p>
        </p:txBody>
      </p:sp>
    </p:spTree>
    <p:extLst>
      <p:ext uri="{BB962C8B-B14F-4D97-AF65-F5344CB8AC3E}">
        <p14:creationId xmlns:p14="http://schemas.microsoft.com/office/powerpoint/2010/main" val="3901203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a:t>
            </a:r>
          </a:p>
        </p:txBody>
      </p:sp>
      <p:sp>
        <p:nvSpPr>
          <p:cNvPr id="3" name="Content Placeholder 2"/>
          <p:cNvSpPr>
            <a:spLocks noGrp="1"/>
          </p:cNvSpPr>
          <p:nvPr>
            <p:ph idx="1"/>
          </p:nvPr>
        </p:nvSpPr>
        <p:spPr>
          <a:xfrm>
            <a:off x="457200" y="1417638"/>
            <a:ext cx="8229600" cy="4099595"/>
          </a:xfrm>
        </p:spPr>
        <p:txBody>
          <a:bodyPr>
            <a:normAutofit/>
          </a:bodyPr>
          <a:lstStyle/>
          <a:p>
            <a:r>
              <a:rPr lang="en-GB" sz="2800" dirty="0"/>
              <a:t>Learning from other disciplines, broadening knowledge.</a:t>
            </a:r>
          </a:p>
          <a:p>
            <a:endParaRPr lang="en-GB" sz="2800" dirty="0"/>
          </a:p>
          <a:p>
            <a:r>
              <a:rPr lang="en-GB" sz="2800" dirty="0"/>
              <a:t>Practice giving papers. </a:t>
            </a:r>
          </a:p>
          <a:p>
            <a:endParaRPr lang="en-GB" sz="2800" dirty="0"/>
          </a:p>
          <a:p>
            <a:r>
              <a:rPr lang="en-GB" sz="2800" dirty="0"/>
              <a:t>Developing skills of asking questions and giving constructive feedback. </a:t>
            </a:r>
          </a:p>
        </p:txBody>
      </p:sp>
    </p:spTree>
    <p:extLst>
      <p:ext uri="{BB962C8B-B14F-4D97-AF65-F5344CB8AC3E}">
        <p14:creationId xmlns:p14="http://schemas.microsoft.com/office/powerpoint/2010/main" val="1980612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(cont.)</a:t>
            </a:r>
          </a:p>
        </p:txBody>
      </p:sp>
      <p:sp>
        <p:nvSpPr>
          <p:cNvPr id="3" name="Content Placeholder 2"/>
          <p:cNvSpPr>
            <a:spLocks noGrp="1"/>
          </p:cNvSpPr>
          <p:nvPr>
            <p:ph idx="1"/>
          </p:nvPr>
        </p:nvSpPr>
        <p:spPr/>
        <p:txBody>
          <a:bodyPr/>
          <a:lstStyle/>
          <a:p>
            <a:r>
              <a:rPr lang="en-GB" sz="2400" dirty="0"/>
              <a:t>Learning new research skills.</a:t>
            </a:r>
          </a:p>
          <a:p>
            <a:endParaRPr lang="en-GB" sz="2400" dirty="0"/>
          </a:p>
          <a:p>
            <a:r>
              <a:rPr lang="en-GB" sz="2400" dirty="0"/>
              <a:t>Organisation of speakers and seminar series. </a:t>
            </a:r>
          </a:p>
          <a:p>
            <a:endParaRPr lang="en-GB" sz="2400" dirty="0"/>
          </a:p>
          <a:p>
            <a:r>
              <a:rPr lang="en-GB" sz="2400" dirty="0"/>
              <a:t>Conduit for feedback on improving PG Environment. </a:t>
            </a:r>
          </a:p>
          <a:p>
            <a:endParaRPr lang="en-GB" sz="2400" dirty="0"/>
          </a:p>
          <a:p>
            <a:r>
              <a:rPr lang="en-GB" sz="2400" dirty="0"/>
              <a:t>Making friends!  </a:t>
            </a:r>
          </a:p>
          <a:p>
            <a:endParaRPr lang="en-GB" dirty="0"/>
          </a:p>
        </p:txBody>
      </p:sp>
    </p:spTree>
    <p:extLst>
      <p:ext uri="{BB962C8B-B14F-4D97-AF65-F5344CB8AC3E}">
        <p14:creationId xmlns:p14="http://schemas.microsoft.com/office/powerpoint/2010/main" val="2474804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a:p>
            <a:r>
              <a:rPr lang="en-GB" dirty="0"/>
              <a:t>Practical demonstration by </a:t>
            </a:r>
            <a:r>
              <a:rPr lang="en-GB" dirty="0" err="1"/>
              <a:t>Beñat</a:t>
            </a:r>
            <a:r>
              <a:rPr lang="en-GB" dirty="0"/>
              <a:t> </a:t>
            </a:r>
            <a:r>
              <a:rPr lang="en-GB" dirty="0" err="1"/>
              <a:t>Eguiluz</a:t>
            </a:r>
            <a:r>
              <a:rPr lang="en-GB" dirty="0"/>
              <a:t>-Miranda. </a:t>
            </a:r>
          </a:p>
        </p:txBody>
      </p:sp>
    </p:spTree>
    <p:extLst>
      <p:ext uri="{BB962C8B-B14F-4D97-AF65-F5344CB8AC3E}">
        <p14:creationId xmlns:p14="http://schemas.microsoft.com/office/powerpoint/2010/main" val="1882019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a:xfrm>
            <a:off x="490501" y="2016348"/>
            <a:ext cx="8207375" cy="3482975"/>
          </a:xfrm>
        </p:spPr>
        <p:txBody>
          <a:bodyPr>
            <a:normAutofit/>
          </a:bodyPr>
          <a:lstStyle/>
          <a:p>
            <a:r>
              <a:rPr lang="en-US" altLang="en-US" sz="3200" dirty="0">
                <a:solidFill>
                  <a:schemeClr val="bg1"/>
                </a:solidFill>
                <a:ea typeface="ＭＳ Ｐゴシック" panose="020B0600070205080204" pitchFamily="34" charset="-128"/>
              </a:rPr>
              <a:t>What is the role of Maritime Archaeology? </a:t>
            </a:r>
            <a:br>
              <a:rPr lang="en-US" altLang="en-US" sz="3200" dirty="0">
                <a:solidFill>
                  <a:schemeClr val="bg1"/>
                </a:solidFill>
                <a:ea typeface="ＭＳ Ｐゴシック" panose="020B0600070205080204" pitchFamily="34" charset="-128"/>
              </a:rPr>
            </a:br>
            <a:endParaRPr lang="en-US" altLang="en-US" sz="3200" dirty="0">
              <a:solidFill>
                <a:schemeClr val="bg1"/>
              </a:solidFill>
              <a:ea typeface="ＭＳ Ｐゴシック" panose="020B0600070205080204" pitchFamily="34" charset="-128"/>
            </a:endParaRPr>
          </a:p>
        </p:txBody>
      </p:sp>
      <p:pic>
        <p:nvPicPr>
          <p:cNvPr id="2" name="Picture 1"/>
          <p:cNvPicPr>
            <a:picLocks noChangeAspect="1"/>
          </p:cNvPicPr>
          <p:nvPr/>
        </p:nvPicPr>
        <p:blipFill>
          <a:blip r:embed="rId3"/>
          <a:stretch>
            <a:fillRect/>
          </a:stretch>
        </p:blipFill>
        <p:spPr>
          <a:xfrm>
            <a:off x="412363" y="1088529"/>
            <a:ext cx="2660775" cy="1994444"/>
          </a:xfrm>
          <a:prstGeom prst="rect">
            <a:avLst/>
          </a:prstGeom>
        </p:spPr>
      </p:pic>
      <p:pic>
        <p:nvPicPr>
          <p:cNvPr id="3" name="Picture 2"/>
          <p:cNvPicPr>
            <a:picLocks noChangeAspect="1"/>
          </p:cNvPicPr>
          <p:nvPr/>
        </p:nvPicPr>
        <p:blipFill rotWithShape="1">
          <a:blip r:embed="rId4"/>
          <a:srcRect l="16992"/>
          <a:stretch/>
        </p:blipFill>
        <p:spPr>
          <a:xfrm>
            <a:off x="3154432" y="1072340"/>
            <a:ext cx="2914211" cy="1973815"/>
          </a:xfrm>
          <a:prstGeom prst="rect">
            <a:avLst/>
          </a:prstGeom>
        </p:spPr>
      </p:pic>
      <p:pic>
        <p:nvPicPr>
          <p:cNvPr id="4" name="Picture 3"/>
          <p:cNvPicPr>
            <a:picLocks noChangeAspect="1"/>
          </p:cNvPicPr>
          <p:nvPr/>
        </p:nvPicPr>
        <p:blipFill rotWithShape="1">
          <a:blip r:embed="rId5"/>
          <a:srcRect l="8326"/>
          <a:stretch/>
        </p:blipFill>
        <p:spPr>
          <a:xfrm>
            <a:off x="6149937" y="1051711"/>
            <a:ext cx="2745780" cy="1994444"/>
          </a:xfrm>
          <a:prstGeom prst="rect">
            <a:avLst/>
          </a:prstGeom>
        </p:spPr>
      </p:pic>
      <p:pic>
        <p:nvPicPr>
          <p:cNvPr id="6" name="Picture 5"/>
          <p:cNvPicPr>
            <a:picLocks noChangeAspect="1"/>
          </p:cNvPicPr>
          <p:nvPr/>
        </p:nvPicPr>
        <p:blipFill rotWithShape="1">
          <a:blip r:embed="rId6">
            <a:extLst>
              <a:ext uri="{28A0092B-C50C-407E-A947-70E740481C1C}">
                <a14:useLocalDpi xmlns:a14="http://schemas.microsoft.com/office/drawing/2010/main" val="0"/>
              </a:ext>
            </a:extLst>
          </a:blip>
          <a:srcRect l="1429" t="30642" r="406" b="298"/>
          <a:stretch/>
        </p:blipFill>
        <p:spPr>
          <a:xfrm>
            <a:off x="412363" y="4064773"/>
            <a:ext cx="1959515" cy="1875305"/>
          </a:xfrm>
          <a:prstGeom prst="rect">
            <a:avLst/>
          </a:prstGeom>
        </p:spPr>
      </p:pic>
      <p:pic>
        <p:nvPicPr>
          <p:cNvPr id="5" name="Picture 4"/>
          <p:cNvPicPr>
            <a:picLocks noChangeAspect="1"/>
          </p:cNvPicPr>
          <p:nvPr/>
        </p:nvPicPr>
        <p:blipFill>
          <a:blip r:embed="rId7"/>
          <a:stretch>
            <a:fillRect/>
          </a:stretch>
        </p:blipFill>
        <p:spPr>
          <a:xfrm>
            <a:off x="2677780" y="4034725"/>
            <a:ext cx="3026149" cy="1905353"/>
          </a:xfrm>
          <a:prstGeom prst="rect">
            <a:avLst/>
          </a:prstGeom>
        </p:spPr>
      </p:pic>
      <p:pic>
        <p:nvPicPr>
          <p:cNvPr id="8" name="Picture 7"/>
          <p:cNvPicPr>
            <a:picLocks noChangeAspect="1"/>
          </p:cNvPicPr>
          <p:nvPr/>
        </p:nvPicPr>
        <p:blipFill>
          <a:blip r:embed="rId8"/>
          <a:stretch>
            <a:fillRect/>
          </a:stretch>
        </p:blipFill>
        <p:spPr>
          <a:xfrm>
            <a:off x="6045577" y="4064773"/>
            <a:ext cx="2850140" cy="1900093"/>
          </a:xfrm>
          <a:prstGeom prst="rect">
            <a:avLst/>
          </a:prstGeom>
        </p:spPr>
      </p:pic>
      <p:pic>
        <p:nvPicPr>
          <p:cNvPr id="9" name="Picture 8"/>
          <p:cNvPicPr>
            <a:picLocks noChangeAspect="1"/>
          </p:cNvPicPr>
          <p:nvPr/>
        </p:nvPicPr>
        <p:blipFill rotWithShape="1">
          <a:blip r:embed="rId9"/>
          <a:srcRect/>
          <a:stretch/>
        </p:blipFill>
        <p:spPr>
          <a:xfrm>
            <a:off x="4228952" y="257791"/>
            <a:ext cx="684558" cy="763114"/>
          </a:xfrm>
          <a:prstGeom prst="rect">
            <a:avLst/>
          </a:prstGeom>
        </p:spPr>
      </p:pic>
      <p:pic>
        <p:nvPicPr>
          <p:cNvPr id="10" name="Picture 9"/>
          <p:cNvPicPr>
            <a:picLocks noChangeAspect="1"/>
          </p:cNvPicPr>
          <p:nvPr/>
        </p:nvPicPr>
        <p:blipFill>
          <a:blip r:embed="rId10"/>
          <a:stretch>
            <a:fillRect/>
          </a:stretch>
        </p:blipFill>
        <p:spPr>
          <a:xfrm>
            <a:off x="8013518" y="211474"/>
            <a:ext cx="782351" cy="782351"/>
          </a:xfrm>
          <a:prstGeom prst="rect">
            <a:avLst/>
          </a:prstGeom>
        </p:spPr>
      </p:pic>
    </p:spTree>
    <p:extLst>
      <p:ext uri="{BB962C8B-B14F-4D97-AF65-F5344CB8AC3E}">
        <p14:creationId xmlns:p14="http://schemas.microsoft.com/office/powerpoint/2010/main" val="1156238288"/>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229600" cy="1296144"/>
          </a:xfrm>
        </p:spPr>
        <p:txBody>
          <a:bodyPr>
            <a:normAutofit/>
          </a:bodyPr>
          <a:lstStyle/>
          <a:p>
            <a:r>
              <a:rPr lang="en-US" altLang="en-US" sz="3400" dirty="0">
                <a:ea typeface="ＭＳ Ｐゴシック" panose="020B0600070205080204" pitchFamily="34" charset="-128"/>
              </a:rPr>
              <a:t>What is the role of Maritime Archaeology?</a:t>
            </a:r>
            <a:endParaRPr lang="en-GB" sz="3400" dirty="0"/>
          </a:p>
        </p:txBody>
      </p:sp>
      <p:pic>
        <p:nvPicPr>
          <p:cNvPr id="2050" name="Picture 2" descr="Image result for question mark"/>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161866" y="2780928"/>
            <a:ext cx="2552923" cy="25529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67544" y="1700808"/>
            <a:ext cx="7848872"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s-ES" sz="2400" b="0" i="0" u="none" strike="noStrike" kern="1200" cap="none" spc="0" normalizeH="0" baseline="0" noProof="0" dirty="0" err="1">
                <a:ln>
                  <a:noFill/>
                </a:ln>
                <a:solidFill>
                  <a:prstClr val="black"/>
                </a:solidFill>
                <a:effectLst/>
                <a:uLnTx/>
                <a:uFillTx/>
                <a:latin typeface="Myriad Pro"/>
                <a:ea typeface="+mn-ea"/>
                <a:cs typeface="+mn-cs"/>
              </a:rPr>
              <a:t>We</a:t>
            </a:r>
            <a:r>
              <a:rPr kumimoji="0" lang="es-ES" sz="2400" b="0" i="0" u="none" strike="noStrike" kern="1200" cap="none" spc="0" normalizeH="0" baseline="0" noProof="0" dirty="0">
                <a:ln>
                  <a:noFill/>
                </a:ln>
                <a:solidFill>
                  <a:prstClr val="black"/>
                </a:solidFill>
                <a:effectLst/>
                <a:uLnTx/>
                <a:uFillTx/>
                <a:latin typeface="Myriad Pro"/>
                <a:ea typeface="+mn-ea"/>
                <a:cs typeface="+mn-cs"/>
              </a:rPr>
              <a:t> </a:t>
            </a:r>
            <a:r>
              <a:rPr kumimoji="0" lang="es-ES" sz="2400" b="0" i="0" u="none" strike="noStrike" kern="1200" cap="none" spc="0" normalizeH="0" baseline="0" noProof="0" dirty="0" err="1">
                <a:ln>
                  <a:noFill/>
                </a:ln>
                <a:solidFill>
                  <a:prstClr val="black"/>
                </a:solidFill>
                <a:effectLst/>
                <a:uLnTx/>
                <a:uFillTx/>
                <a:latin typeface="Myriad Pro"/>
                <a:ea typeface="+mn-ea"/>
                <a:cs typeface="+mn-cs"/>
              </a:rPr>
              <a:t>study</a:t>
            </a:r>
            <a:r>
              <a:rPr kumimoji="0" lang="es-ES" sz="2400" b="0" i="0" u="none" strike="noStrike" kern="1200" cap="none" spc="0" normalizeH="0" baseline="0" noProof="0" dirty="0">
                <a:ln>
                  <a:noFill/>
                </a:ln>
                <a:solidFill>
                  <a:prstClr val="black"/>
                </a:solidFill>
                <a:effectLst/>
                <a:uLnTx/>
                <a:uFillTx/>
                <a:latin typeface="Myriad Pro"/>
                <a:ea typeface="+mn-ea"/>
                <a:cs typeface="+mn-cs"/>
              </a:rPr>
              <a:t> </a:t>
            </a:r>
            <a:r>
              <a:rPr kumimoji="0" lang="es-ES" sz="2400" b="0" i="0" u="none" strike="noStrike" kern="1200" cap="none" spc="0" normalizeH="0" baseline="0" noProof="0" dirty="0" err="1">
                <a:ln>
                  <a:noFill/>
                </a:ln>
                <a:solidFill>
                  <a:prstClr val="black"/>
                </a:solidFill>
                <a:effectLst/>
                <a:uLnTx/>
                <a:uFillTx/>
                <a:latin typeface="Myriad Pro"/>
                <a:ea typeface="+mn-ea"/>
                <a:cs typeface="+mn-cs"/>
              </a:rPr>
              <a:t>the</a:t>
            </a:r>
            <a:r>
              <a:rPr kumimoji="0" lang="es-ES" sz="2400" b="0" i="0" u="none" strike="noStrike" kern="1200" cap="none" spc="0" normalizeH="0" baseline="0" noProof="0" dirty="0">
                <a:ln>
                  <a:noFill/>
                </a:ln>
                <a:solidFill>
                  <a:prstClr val="black"/>
                </a:solidFill>
                <a:effectLst/>
                <a:uLnTx/>
                <a:uFillTx/>
                <a:latin typeface="Myriad Pro"/>
                <a:ea typeface="+mn-ea"/>
                <a:cs typeface="+mn-cs"/>
              </a:rPr>
              <a:t> </a:t>
            </a:r>
            <a:r>
              <a:rPr kumimoji="0" lang="es-ES" sz="2400" b="0" i="0" u="none" strike="noStrike" kern="1200" cap="none" spc="0" normalizeH="0" baseline="0" noProof="0" dirty="0" err="1">
                <a:ln>
                  <a:noFill/>
                </a:ln>
                <a:solidFill>
                  <a:prstClr val="black"/>
                </a:solidFill>
                <a:effectLst/>
                <a:uLnTx/>
                <a:uFillTx/>
                <a:latin typeface="Myriad Pro"/>
                <a:ea typeface="+mn-ea"/>
                <a:cs typeface="+mn-cs"/>
              </a:rPr>
              <a:t>past</a:t>
            </a:r>
            <a:r>
              <a:rPr kumimoji="0" lang="es-ES" sz="2400" b="0" i="0" u="none" strike="noStrike" kern="1200" cap="none" spc="0" normalizeH="0" baseline="0" noProof="0" dirty="0">
                <a:ln>
                  <a:noFill/>
                </a:ln>
                <a:solidFill>
                  <a:prstClr val="black"/>
                </a:solidFill>
                <a:effectLst/>
                <a:uLnTx/>
                <a:uFillTx/>
                <a:latin typeface="Myriad Pro"/>
                <a:ea typeface="+mn-ea"/>
                <a:cs typeface="+mn-cs"/>
              </a:rPr>
              <a:t>, </a:t>
            </a:r>
            <a:r>
              <a:rPr kumimoji="0" lang="es-ES" sz="2400" b="0" i="0" u="none" strike="noStrike" kern="1200" cap="none" spc="0" normalizeH="0" baseline="0" noProof="0" dirty="0" err="1">
                <a:ln>
                  <a:noFill/>
                </a:ln>
                <a:solidFill>
                  <a:prstClr val="black"/>
                </a:solidFill>
                <a:effectLst/>
                <a:uLnTx/>
                <a:uFillTx/>
                <a:latin typeface="Myriad Pro"/>
                <a:ea typeface="+mn-ea"/>
                <a:cs typeface="+mn-cs"/>
              </a:rPr>
              <a:t>but</a:t>
            </a:r>
            <a:r>
              <a:rPr kumimoji="0" lang="es-ES" sz="2400" b="0" i="0" u="none" strike="noStrike" kern="1200" cap="none" spc="0" normalizeH="0" baseline="0" noProof="0" dirty="0">
                <a:ln>
                  <a:noFill/>
                </a:ln>
                <a:solidFill>
                  <a:prstClr val="black"/>
                </a:solidFill>
                <a:effectLst/>
                <a:uLnTx/>
                <a:uFillTx/>
                <a:latin typeface="Myriad Pro"/>
                <a:ea typeface="+mn-ea"/>
                <a:cs typeface="+mn-cs"/>
              </a:rPr>
              <a:t> </a:t>
            </a:r>
            <a:r>
              <a:rPr kumimoji="0" lang="es-ES" sz="2400" b="0" i="0" u="none" strike="noStrike" kern="1200" cap="none" spc="0" normalizeH="0" baseline="0" noProof="0" dirty="0" err="1">
                <a:ln>
                  <a:noFill/>
                </a:ln>
                <a:solidFill>
                  <a:prstClr val="black"/>
                </a:solidFill>
                <a:effectLst/>
                <a:uLnTx/>
                <a:uFillTx/>
                <a:latin typeface="Myriad Pro"/>
                <a:ea typeface="+mn-ea"/>
                <a:cs typeface="+mn-cs"/>
              </a:rPr>
              <a:t>what</a:t>
            </a:r>
            <a:r>
              <a:rPr kumimoji="0" lang="es-ES" sz="2400" b="0" i="0" u="none" strike="noStrike" kern="1200" cap="none" spc="0" normalizeH="0" baseline="0" noProof="0" dirty="0">
                <a:ln>
                  <a:noFill/>
                </a:ln>
                <a:solidFill>
                  <a:prstClr val="black"/>
                </a:solidFill>
                <a:effectLst/>
                <a:uLnTx/>
                <a:uFillTx/>
                <a:latin typeface="Myriad Pro"/>
                <a:ea typeface="+mn-ea"/>
                <a:cs typeface="+mn-cs"/>
              </a:rPr>
              <a:t> </a:t>
            </a:r>
            <a:r>
              <a:rPr kumimoji="0" lang="es-ES" sz="2400" b="0" i="0" u="none" strike="noStrike" kern="1200" cap="none" spc="0" normalizeH="0" baseline="0" noProof="0" dirty="0" err="1">
                <a:ln>
                  <a:noFill/>
                </a:ln>
                <a:solidFill>
                  <a:prstClr val="black"/>
                </a:solidFill>
                <a:effectLst/>
                <a:uLnTx/>
                <a:uFillTx/>
                <a:latin typeface="Myriad Pro"/>
                <a:ea typeface="+mn-ea"/>
                <a:cs typeface="+mn-cs"/>
              </a:rPr>
              <a:t>for</a:t>
            </a:r>
            <a:r>
              <a:rPr kumimoji="0" lang="es-ES" sz="2400" b="0" i="0" u="none" strike="noStrike" kern="1200" cap="none" spc="0" normalizeH="0" baseline="0" noProof="0" dirty="0">
                <a:ln>
                  <a:noFill/>
                </a:ln>
                <a:solidFill>
                  <a:prstClr val="black"/>
                </a:solidFill>
                <a:effectLst/>
                <a:uLnTx/>
                <a:uFillTx/>
                <a:latin typeface="Myriad Pro"/>
                <a:ea typeface="+mn-ea"/>
                <a:cs typeface="+mn-cs"/>
              </a:rPr>
              <a:t>?</a:t>
            </a: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530616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sz="3400" dirty="0">
                <a:ea typeface="ＭＳ Ｐゴシック" panose="020B0600070205080204" pitchFamily="34" charset="-128"/>
              </a:rPr>
              <a:t>What is the role of Maritime Archaeology?</a:t>
            </a:r>
            <a:endParaRPr lang="en-GB" sz="3400" dirty="0"/>
          </a:p>
        </p:txBody>
      </p:sp>
      <p:sp>
        <p:nvSpPr>
          <p:cNvPr id="3" name="Content Placeholder 2"/>
          <p:cNvSpPr>
            <a:spLocks noGrp="1"/>
          </p:cNvSpPr>
          <p:nvPr>
            <p:ph idx="1"/>
          </p:nvPr>
        </p:nvSpPr>
        <p:spPr>
          <a:xfrm>
            <a:off x="476581" y="1385100"/>
            <a:ext cx="8229600" cy="3917032"/>
          </a:xfrm>
        </p:spPr>
        <p:txBody>
          <a:bodyPr/>
          <a:lstStyle/>
          <a:p>
            <a:r>
              <a:rPr lang="es-ES" dirty="0"/>
              <a:t>Jacob </a:t>
            </a:r>
            <a:r>
              <a:rPr lang="es-ES" dirty="0" err="1"/>
              <a:t>Burckhardt</a:t>
            </a:r>
            <a:r>
              <a:rPr lang="es-ES" dirty="0"/>
              <a:t> (</a:t>
            </a:r>
            <a:r>
              <a:rPr lang="en-GB" dirty="0"/>
              <a:t>1818-1897)</a:t>
            </a:r>
          </a:p>
          <a:p>
            <a:r>
              <a:rPr lang="es-ES" dirty="0"/>
              <a:t>H</a:t>
            </a:r>
            <a:r>
              <a:rPr lang="en-GB" dirty="0" err="1"/>
              <a:t>istorian</a:t>
            </a:r>
            <a:r>
              <a:rPr lang="en-GB" dirty="0"/>
              <a:t> of art and culture</a:t>
            </a:r>
          </a:p>
        </p:txBody>
      </p:sp>
      <p:pic>
        <p:nvPicPr>
          <p:cNvPr id="4098" name="Picture 2" descr="http://partiallyexaminedlife.com/wp-content/uploads/jacob_burckhard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64009" y="1417638"/>
            <a:ext cx="2181225" cy="26955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76580" y="2669433"/>
            <a:ext cx="6048375" cy="120032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srgbClr val="333333"/>
                </a:solidFill>
                <a:effectLst/>
                <a:uLnTx/>
                <a:uFillTx/>
                <a:latin typeface="Open Sans"/>
                <a:ea typeface="+mn-ea"/>
                <a:cs typeface="+mn-cs"/>
              </a:rPr>
              <a:t>“History is on every occasion the record of that which one age finds worthy of note in another”</a:t>
            </a:r>
            <a:endParaRPr kumimoji="0" lang="en-GB" sz="2400" b="0" i="1"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918131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1325563"/>
          </a:xfrm>
        </p:spPr>
        <p:txBody>
          <a:bodyPr>
            <a:normAutofit/>
          </a:bodyPr>
          <a:lstStyle/>
          <a:p>
            <a:r>
              <a:rPr lang="es-ES" dirty="0"/>
              <a:t>Jacob </a:t>
            </a:r>
            <a:r>
              <a:rPr lang="es-ES" dirty="0" err="1"/>
              <a:t>Burckhardt</a:t>
            </a:r>
            <a:r>
              <a:rPr lang="es-ES" dirty="0"/>
              <a:t> (</a:t>
            </a:r>
            <a:r>
              <a:rPr lang="en-GB" dirty="0"/>
              <a:t>1818-1897)</a:t>
            </a:r>
          </a:p>
        </p:txBody>
      </p:sp>
      <p:sp>
        <p:nvSpPr>
          <p:cNvPr id="3" name="Content Placeholder 2"/>
          <p:cNvSpPr>
            <a:spLocks noGrp="1"/>
          </p:cNvSpPr>
          <p:nvPr>
            <p:ph idx="1"/>
          </p:nvPr>
        </p:nvSpPr>
        <p:spPr/>
        <p:txBody>
          <a:bodyPr>
            <a:normAutofit/>
          </a:bodyPr>
          <a:lstStyle/>
          <a:p>
            <a:r>
              <a:rPr lang="es-ES" dirty="0" err="1"/>
              <a:t>Burckhardt</a:t>
            </a:r>
            <a:r>
              <a:rPr lang="es-ES" dirty="0"/>
              <a:t> </a:t>
            </a:r>
            <a:r>
              <a:rPr lang="es-ES" dirty="0" err="1"/>
              <a:t>wanted</a:t>
            </a:r>
            <a:r>
              <a:rPr lang="es-ES" dirty="0"/>
              <a:t> to preserve </a:t>
            </a:r>
            <a:r>
              <a:rPr lang="es-ES" dirty="0" err="1"/>
              <a:t>the</a:t>
            </a:r>
            <a:r>
              <a:rPr lang="es-ES" dirty="0"/>
              <a:t> </a:t>
            </a:r>
            <a:r>
              <a:rPr lang="es-ES" dirty="0" err="1"/>
              <a:t>diversity</a:t>
            </a:r>
            <a:r>
              <a:rPr lang="es-ES" dirty="0"/>
              <a:t> of </a:t>
            </a:r>
            <a:r>
              <a:rPr lang="es-ES" dirty="0" err="1"/>
              <a:t>perspectives</a:t>
            </a:r>
            <a:r>
              <a:rPr lang="es-ES" dirty="0"/>
              <a:t> and </a:t>
            </a:r>
            <a:r>
              <a:rPr lang="es-ES" dirty="0" err="1"/>
              <a:t>scopes</a:t>
            </a:r>
            <a:r>
              <a:rPr lang="es-ES" dirty="0"/>
              <a:t>.</a:t>
            </a:r>
          </a:p>
          <a:p>
            <a:r>
              <a:rPr lang="es-ES" dirty="0"/>
              <a:t>He </a:t>
            </a:r>
            <a:r>
              <a:rPr lang="es-ES" dirty="0" err="1"/>
              <a:t>doubted</a:t>
            </a:r>
            <a:r>
              <a:rPr lang="es-ES" dirty="0"/>
              <a:t> </a:t>
            </a:r>
            <a:r>
              <a:rPr lang="es-ES" dirty="0" err="1"/>
              <a:t>the</a:t>
            </a:r>
            <a:r>
              <a:rPr lang="es-ES" dirty="0"/>
              <a:t> </a:t>
            </a:r>
            <a:r>
              <a:rPr lang="es-ES" dirty="0" err="1"/>
              <a:t>validity</a:t>
            </a:r>
            <a:r>
              <a:rPr lang="es-ES" dirty="0"/>
              <a:t> of a </a:t>
            </a:r>
            <a:r>
              <a:rPr lang="es-ES" dirty="0" err="1"/>
              <a:t>universally</a:t>
            </a:r>
            <a:r>
              <a:rPr lang="es-ES" dirty="0"/>
              <a:t> </a:t>
            </a:r>
            <a:r>
              <a:rPr lang="es-ES" dirty="0" err="1"/>
              <a:t>valuable</a:t>
            </a:r>
            <a:r>
              <a:rPr lang="es-ES" dirty="0"/>
              <a:t> </a:t>
            </a:r>
            <a:r>
              <a:rPr lang="es-ES" dirty="0" err="1"/>
              <a:t>method</a:t>
            </a:r>
            <a:endParaRPr lang="es-ES" dirty="0"/>
          </a:p>
        </p:txBody>
      </p:sp>
    </p:spTree>
    <p:extLst>
      <p:ext uri="{BB962C8B-B14F-4D97-AF65-F5344CB8AC3E}">
        <p14:creationId xmlns:p14="http://schemas.microsoft.com/office/powerpoint/2010/main" val="1970725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dirty="0"/>
              <a:t>Jacob </a:t>
            </a:r>
            <a:r>
              <a:rPr lang="es-ES" dirty="0" err="1"/>
              <a:t>Burckhardt</a:t>
            </a:r>
            <a:r>
              <a:rPr lang="es-ES" dirty="0"/>
              <a:t> (</a:t>
            </a:r>
            <a:r>
              <a:rPr lang="en-GB" dirty="0"/>
              <a:t>1818-1897)</a:t>
            </a:r>
          </a:p>
        </p:txBody>
      </p:sp>
      <p:sp>
        <p:nvSpPr>
          <p:cNvPr id="3" name="Content Placeholder 2"/>
          <p:cNvSpPr>
            <a:spLocks noGrp="1"/>
          </p:cNvSpPr>
          <p:nvPr>
            <p:ph idx="1"/>
          </p:nvPr>
        </p:nvSpPr>
        <p:spPr/>
        <p:txBody>
          <a:bodyPr anchor="ctr"/>
          <a:lstStyle/>
          <a:p>
            <a:pPr marL="0" indent="0" algn="ctr">
              <a:buNone/>
            </a:pPr>
            <a:r>
              <a:rPr lang="es-ES" b="1" i="1" dirty="0"/>
              <a:t>“</a:t>
            </a:r>
            <a:r>
              <a:rPr lang="en-GB" b="1" i="1" dirty="0"/>
              <a:t>Each individual reaches the big topic by his own pathway, which at the same time will be his spiritual pathway in life and it will form a method that will adequate to his way</a:t>
            </a:r>
            <a:r>
              <a:rPr lang="es-ES" b="1" i="1" dirty="0"/>
              <a:t>”</a:t>
            </a:r>
            <a:endParaRPr lang="en-GB" b="1" i="1" dirty="0"/>
          </a:p>
        </p:txBody>
      </p:sp>
    </p:spTree>
    <p:extLst>
      <p:ext uri="{BB962C8B-B14F-4D97-AF65-F5344CB8AC3E}">
        <p14:creationId xmlns:p14="http://schemas.microsoft.com/office/powerpoint/2010/main" val="3920485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fontScale="90000"/>
          </a:bodyPr>
          <a:lstStyle/>
          <a:p>
            <a:r>
              <a:rPr lang="es-ES" dirty="0">
                <a:solidFill>
                  <a:schemeClr val="tx1"/>
                </a:solidFill>
              </a:rPr>
              <a:t>A </a:t>
            </a:r>
            <a:r>
              <a:rPr lang="es-ES" dirty="0" err="1">
                <a:solidFill>
                  <a:schemeClr val="tx1"/>
                </a:solidFill>
              </a:rPr>
              <a:t>Paradox</a:t>
            </a:r>
            <a:r>
              <a:rPr lang="es-ES" dirty="0">
                <a:solidFill>
                  <a:schemeClr val="tx1"/>
                </a:solidFill>
              </a:rPr>
              <a:t> in </a:t>
            </a:r>
            <a:r>
              <a:rPr lang="es-ES" dirty="0" err="1">
                <a:solidFill>
                  <a:schemeClr val="tx1"/>
                </a:solidFill>
              </a:rPr>
              <a:t>shipbuilding</a:t>
            </a:r>
            <a:r>
              <a:rPr lang="es-ES" dirty="0">
                <a:solidFill>
                  <a:schemeClr val="tx1"/>
                </a:solidFill>
              </a:rPr>
              <a:t> culture</a:t>
            </a:r>
            <a:endParaRPr lang="en-GB" dirty="0">
              <a:solidFill>
                <a:schemeClr val="tx1"/>
              </a:solidFill>
            </a:endParaRPr>
          </a:p>
        </p:txBody>
      </p:sp>
      <p:sp>
        <p:nvSpPr>
          <p:cNvPr id="3" name="Content Placeholder 2"/>
          <p:cNvSpPr>
            <a:spLocks noGrp="1"/>
          </p:cNvSpPr>
          <p:nvPr>
            <p:ph idx="1"/>
          </p:nvPr>
        </p:nvSpPr>
        <p:spPr/>
        <p:txBody>
          <a:bodyPr/>
          <a:lstStyle/>
          <a:p>
            <a:pPr marL="0" indent="0" algn="ctr">
              <a:buNone/>
            </a:pPr>
            <a:r>
              <a:rPr lang="es-ES" i="1" dirty="0"/>
              <a:t>Conceptual </a:t>
            </a:r>
            <a:r>
              <a:rPr lang="es-ES" i="1" dirty="0" err="1"/>
              <a:t>attempts</a:t>
            </a:r>
            <a:r>
              <a:rPr lang="es-ES" i="1" dirty="0"/>
              <a:t> to </a:t>
            </a:r>
            <a:r>
              <a:rPr lang="es-ES" i="1" dirty="0" err="1"/>
              <a:t>prove</a:t>
            </a:r>
            <a:r>
              <a:rPr lang="es-ES" i="1" dirty="0"/>
              <a:t> a </a:t>
            </a:r>
            <a:r>
              <a:rPr lang="es-ES" i="1" dirty="0" err="1"/>
              <a:t>definition</a:t>
            </a:r>
            <a:r>
              <a:rPr lang="es-ES" i="1" dirty="0"/>
              <a:t> of a </a:t>
            </a:r>
            <a:r>
              <a:rPr lang="es-ES" i="1" dirty="0" err="1"/>
              <a:t>shipbuilding</a:t>
            </a:r>
            <a:r>
              <a:rPr lang="es-ES" i="1" dirty="0"/>
              <a:t> culture show </a:t>
            </a:r>
            <a:r>
              <a:rPr lang="es-ES" i="1" dirty="0" err="1"/>
              <a:t>that</a:t>
            </a:r>
            <a:r>
              <a:rPr lang="es-ES" i="1" dirty="0"/>
              <a:t> </a:t>
            </a:r>
            <a:r>
              <a:rPr lang="es-ES" i="1" dirty="0" err="1"/>
              <a:t>inconsistency</a:t>
            </a:r>
            <a:r>
              <a:rPr lang="es-ES" i="1" dirty="0"/>
              <a:t> </a:t>
            </a:r>
            <a:r>
              <a:rPr lang="es-ES" i="1" dirty="0" err="1"/>
              <a:t>is</a:t>
            </a:r>
            <a:r>
              <a:rPr lang="es-ES" i="1" dirty="0"/>
              <a:t> </a:t>
            </a:r>
            <a:r>
              <a:rPr lang="es-ES" i="1" dirty="0" err="1"/>
              <a:t>the</a:t>
            </a:r>
            <a:r>
              <a:rPr lang="es-ES" i="1" dirty="0"/>
              <a:t> </a:t>
            </a:r>
            <a:r>
              <a:rPr lang="es-ES" i="1" dirty="0" err="1"/>
              <a:t>main</a:t>
            </a:r>
            <a:r>
              <a:rPr lang="es-ES" i="1" dirty="0"/>
              <a:t> </a:t>
            </a:r>
            <a:r>
              <a:rPr lang="es-ES" i="1" dirty="0" err="1"/>
              <a:t>characteristic</a:t>
            </a:r>
            <a:r>
              <a:rPr lang="es-ES" i="1" dirty="0"/>
              <a:t>. </a:t>
            </a:r>
            <a:r>
              <a:rPr lang="es-ES" i="1" dirty="0" err="1"/>
              <a:t>There</a:t>
            </a:r>
            <a:r>
              <a:rPr lang="es-ES" i="1" dirty="0"/>
              <a:t> </a:t>
            </a:r>
            <a:r>
              <a:rPr lang="es-ES" i="1" dirty="0" err="1"/>
              <a:t>is</a:t>
            </a:r>
            <a:r>
              <a:rPr lang="es-ES" i="1" dirty="0"/>
              <a:t> no </a:t>
            </a:r>
            <a:r>
              <a:rPr lang="es-ES" i="1" dirty="0" err="1"/>
              <a:t>feature</a:t>
            </a:r>
            <a:r>
              <a:rPr lang="es-ES" i="1" dirty="0"/>
              <a:t> </a:t>
            </a:r>
            <a:r>
              <a:rPr lang="es-ES" i="1" dirty="0" err="1"/>
              <a:t>that</a:t>
            </a:r>
            <a:r>
              <a:rPr lang="es-ES" i="1" dirty="0"/>
              <a:t> </a:t>
            </a:r>
            <a:r>
              <a:rPr lang="es-ES" i="1" dirty="0" err="1"/>
              <a:t>represents</a:t>
            </a:r>
            <a:r>
              <a:rPr lang="es-ES" i="1" dirty="0"/>
              <a:t> </a:t>
            </a:r>
            <a:r>
              <a:rPr lang="es-ES" i="1" dirty="0" err="1"/>
              <a:t>the</a:t>
            </a:r>
            <a:r>
              <a:rPr lang="es-ES" i="1" dirty="0"/>
              <a:t> </a:t>
            </a:r>
            <a:r>
              <a:rPr lang="es-ES" i="1" dirty="0" err="1"/>
              <a:t>whole</a:t>
            </a:r>
            <a:r>
              <a:rPr lang="es-ES" i="1" dirty="0"/>
              <a:t> </a:t>
            </a:r>
            <a:r>
              <a:rPr lang="es-ES" i="1" dirty="0" err="1"/>
              <a:t>tradition</a:t>
            </a:r>
            <a:r>
              <a:rPr lang="es-ES" i="1" dirty="0"/>
              <a:t>. In </a:t>
            </a:r>
            <a:r>
              <a:rPr lang="es-ES" i="1" dirty="0" err="1"/>
              <a:t>other</a:t>
            </a:r>
            <a:r>
              <a:rPr lang="es-ES" i="1" dirty="0"/>
              <a:t> </a:t>
            </a:r>
            <a:r>
              <a:rPr lang="es-ES" i="1" dirty="0" err="1"/>
              <a:t>words</a:t>
            </a:r>
            <a:r>
              <a:rPr lang="es-ES" i="1" dirty="0"/>
              <a:t>, </a:t>
            </a:r>
            <a:r>
              <a:rPr lang="es-ES" i="1" dirty="0" err="1"/>
              <a:t>which</a:t>
            </a:r>
            <a:r>
              <a:rPr lang="es-ES" i="1" dirty="0"/>
              <a:t> </a:t>
            </a:r>
            <a:r>
              <a:rPr lang="es-ES" i="1" dirty="0" err="1"/>
              <a:t>feature</a:t>
            </a:r>
            <a:r>
              <a:rPr lang="es-ES" i="1" dirty="0"/>
              <a:t> </a:t>
            </a:r>
            <a:r>
              <a:rPr lang="es-ES" i="1" dirty="0" err="1"/>
              <a:t>does</a:t>
            </a:r>
            <a:r>
              <a:rPr lang="es-ES" i="1" dirty="0"/>
              <a:t> </a:t>
            </a:r>
            <a:r>
              <a:rPr lang="es-ES" i="1" dirty="0" err="1"/>
              <a:t>not</a:t>
            </a:r>
            <a:r>
              <a:rPr lang="es-ES" i="1" dirty="0"/>
              <a:t> </a:t>
            </a:r>
            <a:r>
              <a:rPr lang="es-ES" i="1" dirty="0" err="1"/>
              <a:t>represent</a:t>
            </a:r>
            <a:r>
              <a:rPr lang="es-ES" i="1" dirty="0"/>
              <a:t> </a:t>
            </a:r>
            <a:r>
              <a:rPr lang="es-ES" i="1" dirty="0" err="1"/>
              <a:t>it</a:t>
            </a:r>
            <a:r>
              <a:rPr lang="es-ES" i="1" dirty="0"/>
              <a:t>?</a:t>
            </a:r>
          </a:p>
        </p:txBody>
      </p:sp>
    </p:spTree>
    <p:extLst>
      <p:ext uri="{BB962C8B-B14F-4D97-AF65-F5344CB8AC3E}">
        <p14:creationId xmlns:p14="http://schemas.microsoft.com/office/powerpoint/2010/main" val="4241047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s-ES" dirty="0" err="1">
                <a:solidFill>
                  <a:schemeClr val="tx1"/>
                </a:solidFill>
              </a:rPr>
              <a:t>What</a:t>
            </a:r>
            <a:r>
              <a:rPr lang="es-ES" dirty="0">
                <a:solidFill>
                  <a:schemeClr val="tx1"/>
                </a:solidFill>
              </a:rPr>
              <a:t> </a:t>
            </a:r>
            <a:r>
              <a:rPr lang="es-ES" dirty="0" err="1">
                <a:solidFill>
                  <a:schemeClr val="tx1"/>
                </a:solidFill>
              </a:rPr>
              <a:t>is</a:t>
            </a:r>
            <a:r>
              <a:rPr lang="es-ES" dirty="0">
                <a:solidFill>
                  <a:schemeClr val="tx1"/>
                </a:solidFill>
              </a:rPr>
              <a:t> </a:t>
            </a:r>
            <a:r>
              <a:rPr lang="es-ES" dirty="0" err="1">
                <a:solidFill>
                  <a:schemeClr val="tx1"/>
                </a:solidFill>
              </a:rPr>
              <a:t>an</a:t>
            </a:r>
            <a:r>
              <a:rPr lang="es-ES" dirty="0">
                <a:solidFill>
                  <a:schemeClr val="tx1"/>
                </a:solidFill>
              </a:rPr>
              <a:t> </a:t>
            </a:r>
            <a:r>
              <a:rPr lang="es-ES" dirty="0" err="1">
                <a:solidFill>
                  <a:schemeClr val="tx1"/>
                </a:solidFill>
              </a:rPr>
              <a:t>Iberian</a:t>
            </a:r>
            <a:r>
              <a:rPr lang="es-ES" dirty="0">
                <a:solidFill>
                  <a:schemeClr val="tx1"/>
                </a:solidFill>
              </a:rPr>
              <a:t> </a:t>
            </a:r>
            <a:r>
              <a:rPr lang="es-ES" dirty="0" err="1">
                <a:solidFill>
                  <a:schemeClr val="tx1"/>
                </a:solidFill>
              </a:rPr>
              <a:t>ship</a:t>
            </a:r>
            <a:r>
              <a:rPr lang="es-ES" dirty="0">
                <a:solidFill>
                  <a:schemeClr val="tx1"/>
                </a:solidFill>
              </a:rPr>
              <a:t>?</a:t>
            </a:r>
            <a:endParaRPr lang="en-GB" dirty="0">
              <a:solidFill>
                <a:schemeClr val="tx1"/>
              </a:solidFill>
            </a:endParaRPr>
          </a:p>
        </p:txBody>
      </p:sp>
      <p:sp>
        <p:nvSpPr>
          <p:cNvPr id="3" name="Content Placeholder 2"/>
          <p:cNvSpPr>
            <a:spLocks noGrp="1"/>
          </p:cNvSpPr>
          <p:nvPr>
            <p:ph idx="1"/>
          </p:nvPr>
        </p:nvSpPr>
        <p:spPr/>
        <p:txBody>
          <a:bodyPr>
            <a:normAutofit fontScale="92500" lnSpcReduction="10000"/>
          </a:bodyPr>
          <a:lstStyle/>
          <a:p>
            <a:pPr marL="0" lvl="0" indent="0" algn="ctr">
              <a:buClr>
                <a:srgbClr val="549E39"/>
              </a:buClr>
              <a:buNone/>
            </a:pPr>
            <a:r>
              <a:rPr lang="es-ES" dirty="0" err="1"/>
              <a:t>Through</a:t>
            </a:r>
            <a:r>
              <a:rPr lang="es-ES" dirty="0"/>
              <a:t> </a:t>
            </a:r>
            <a:r>
              <a:rPr lang="es-ES" dirty="0" err="1"/>
              <a:t>the</a:t>
            </a:r>
            <a:r>
              <a:rPr lang="es-ES" dirty="0"/>
              <a:t> </a:t>
            </a:r>
            <a:r>
              <a:rPr lang="es-ES" dirty="0" err="1"/>
              <a:t>study</a:t>
            </a:r>
            <a:r>
              <a:rPr lang="es-ES" dirty="0"/>
              <a:t> of </a:t>
            </a:r>
            <a:r>
              <a:rPr lang="es-ES" dirty="0" err="1"/>
              <a:t>shipbuilding</a:t>
            </a:r>
            <a:r>
              <a:rPr lang="es-ES" dirty="0"/>
              <a:t> </a:t>
            </a:r>
            <a:r>
              <a:rPr lang="es-ES" dirty="0" err="1"/>
              <a:t>sources</a:t>
            </a:r>
            <a:r>
              <a:rPr lang="es-ES" dirty="0"/>
              <a:t> </a:t>
            </a:r>
            <a:r>
              <a:rPr lang="es-ES" dirty="0" err="1"/>
              <a:t>the</a:t>
            </a:r>
            <a:r>
              <a:rPr lang="es-ES" dirty="0"/>
              <a:t> </a:t>
            </a:r>
            <a:r>
              <a:rPr lang="es-ES" dirty="0" err="1"/>
              <a:t>evidences</a:t>
            </a:r>
            <a:r>
              <a:rPr lang="es-ES" dirty="0"/>
              <a:t> show no </a:t>
            </a:r>
            <a:r>
              <a:rPr lang="es-ES" dirty="0" err="1"/>
              <a:t>clear</a:t>
            </a:r>
            <a:r>
              <a:rPr lang="es-ES" dirty="0"/>
              <a:t> </a:t>
            </a:r>
            <a:r>
              <a:rPr lang="es-ES" dirty="0" err="1"/>
              <a:t>distinctive</a:t>
            </a:r>
            <a:r>
              <a:rPr lang="es-ES" dirty="0"/>
              <a:t> </a:t>
            </a:r>
            <a:r>
              <a:rPr lang="es-ES" dirty="0" err="1"/>
              <a:t>feature</a:t>
            </a:r>
            <a:r>
              <a:rPr lang="es-ES" dirty="0"/>
              <a:t> </a:t>
            </a:r>
            <a:r>
              <a:rPr lang="es-ES" dirty="0" err="1"/>
              <a:t>or</a:t>
            </a:r>
            <a:r>
              <a:rPr lang="es-ES" dirty="0"/>
              <a:t> </a:t>
            </a:r>
            <a:r>
              <a:rPr lang="es-ES" dirty="0" err="1"/>
              <a:t>attribute</a:t>
            </a:r>
            <a:r>
              <a:rPr lang="es-ES" dirty="0"/>
              <a:t> </a:t>
            </a:r>
            <a:r>
              <a:rPr lang="es-ES" dirty="0" err="1"/>
              <a:t>that</a:t>
            </a:r>
            <a:r>
              <a:rPr lang="es-ES" dirty="0"/>
              <a:t> </a:t>
            </a:r>
            <a:r>
              <a:rPr lang="es-ES" dirty="0" err="1"/>
              <a:t>differentiates</a:t>
            </a:r>
            <a:r>
              <a:rPr lang="es-ES" dirty="0"/>
              <a:t> </a:t>
            </a:r>
            <a:r>
              <a:rPr lang="es-ES" dirty="0" err="1"/>
              <a:t>one</a:t>
            </a:r>
            <a:r>
              <a:rPr lang="es-ES" dirty="0"/>
              <a:t> </a:t>
            </a:r>
            <a:r>
              <a:rPr lang="es-ES" dirty="0" err="1"/>
              <a:t>tradition</a:t>
            </a:r>
            <a:r>
              <a:rPr lang="es-ES" dirty="0"/>
              <a:t> </a:t>
            </a:r>
            <a:r>
              <a:rPr lang="es-ES" dirty="0" err="1"/>
              <a:t>from</a:t>
            </a:r>
            <a:r>
              <a:rPr lang="es-ES" dirty="0"/>
              <a:t> </a:t>
            </a:r>
            <a:r>
              <a:rPr lang="es-ES" dirty="0" err="1"/>
              <a:t>another</a:t>
            </a:r>
            <a:r>
              <a:rPr lang="es-ES" dirty="0"/>
              <a:t>. In </a:t>
            </a:r>
            <a:r>
              <a:rPr lang="es-ES" dirty="0" err="1"/>
              <a:t>fact</a:t>
            </a:r>
            <a:r>
              <a:rPr lang="es-ES" dirty="0"/>
              <a:t>, </a:t>
            </a:r>
            <a:r>
              <a:rPr lang="es-ES" dirty="0" err="1"/>
              <a:t>for</a:t>
            </a:r>
            <a:r>
              <a:rPr lang="es-ES" dirty="0"/>
              <a:t> </a:t>
            </a:r>
            <a:r>
              <a:rPr lang="es-ES" dirty="0" err="1"/>
              <a:t>this</a:t>
            </a:r>
            <a:r>
              <a:rPr lang="es-ES" dirty="0"/>
              <a:t> </a:t>
            </a:r>
            <a:r>
              <a:rPr lang="es-ES" dirty="0" err="1"/>
              <a:t>reason</a:t>
            </a:r>
            <a:r>
              <a:rPr lang="es-ES" dirty="0"/>
              <a:t> </a:t>
            </a:r>
            <a:r>
              <a:rPr lang="es-ES" dirty="0" err="1"/>
              <a:t>the</a:t>
            </a:r>
            <a:r>
              <a:rPr lang="es-ES" dirty="0"/>
              <a:t> </a:t>
            </a:r>
            <a:r>
              <a:rPr lang="es-ES" dirty="0" err="1"/>
              <a:t>sources</a:t>
            </a:r>
            <a:r>
              <a:rPr lang="es-ES" dirty="0"/>
              <a:t> show </a:t>
            </a:r>
            <a:r>
              <a:rPr lang="es-ES" dirty="0" err="1"/>
              <a:t>that</a:t>
            </a:r>
            <a:r>
              <a:rPr lang="es-ES" dirty="0"/>
              <a:t> </a:t>
            </a:r>
            <a:r>
              <a:rPr lang="es-ES" dirty="0" err="1"/>
              <a:t>the</a:t>
            </a:r>
            <a:r>
              <a:rPr lang="es-ES" dirty="0"/>
              <a:t> </a:t>
            </a:r>
            <a:r>
              <a:rPr lang="es-ES" dirty="0" err="1"/>
              <a:t>differences</a:t>
            </a:r>
            <a:r>
              <a:rPr lang="es-ES" dirty="0"/>
              <a:t> </a:t>
            </a:r>
            <a:r>
              <a:rPr lang="es-ES" dirty="0" err="1"/>
              <a:t>between</a:t>
            </a:r>
            <a:r>
              <a:rPr lang="es-ES" dirty="0"/>
              <a:t> </a:t>
            </a:r>
            <a:r>
              <a:rPr lang="es-ES" dirty="0" err="1"/>
              <a:t>what</a:t>
            </a:r>
            <a:r>
              <a:rPr lang="es-ES" dirty="0"/>
              <a:t> </a:t>
            </a:r>
            <a:r>
              <a:rPr lang="es-ES" dirty="0" err="1"/>
              <a:t>we</a:t>
            </a:r>
            <a:r>
              <a:rPr lang="es-ES" dirty="0"/>
              <a:t> </a:t>
            </a:r>
            <a:r>
              <a:rPr lang="es-ES" dirty="0" err="1"/>
              <a:t>call</a:t>
            </a:r>
            <a:r>
              <a:rPr lang="es-ES" dirty="0"/>
              <a:t> “local </a:t>
            </a:r>
            <a:r>
              <a:rPr lang="es-ES" dirty="0" err="1"/>
              <a:t>traditions</a:t>
            </a:r>
            <a:r>
              <a:rPr lang="es-ES" dirty="0"/>
              <a:t>” are </a:t>
            </a:r>
            <a:r>
              <a:rPr lang="es-ES" dirty="0" err="1"/>
              <a:t>not</a:t>
            </a:r>
            <a:r>
              <a:rPr lang="es-ES" dirty="0"/>
              <a:t> </a:t>
            </a:r>
            <a:r>
              <a:rPr lang="es-ES" dirty="0" err="1"/>
              <a:t>that</a:t>
            </a:r>
            <a:r>
              <a:rPr lang="es-ES" dirty="0"/>
              <a:t> </a:t>
            </a:r>
            <a:r>
              <a:rPr lang="es-ES" dirty="0" err="1"/>
              <a:t>qualitatively</a:t>
            </a:r>
            <a:r>
              <a:rPr lang="es-ES" dirty="0"/>
              <a:t> </a:t>
            </a:r>
            <a:r>
              <a:rPr lang="es-ES" dirty="0" err="1"/>
              <a:t>clear</a:t>
            </a:r>
            <a:r>
              <a:rPr lang="es-ES" dirty="0"/>
              <a:t>.</a:t>
            </a:r>
          </a:p>
          <a:p>
            <a:pPr marL="0" lvl="0" indent="0" algn="ctr">
              <a:buClr>
                <a:srgbClr val="549E39"/>
              </a:buClr>
              <a:buNone/>
            </a:pPr>
            <a:r>
              <a:rPr lang="es-ES" dirty="0" err="1"/>
              <a:t>Archaeologists</a:t>
            </a:r>
            <a:r>
              <a:rPr lang="es-ES" dirty="0"/>
              <a:t> </a:t>
            </a:r>
            <a:r>
              <a:rPr lang="es-ES" dirty="0" err="1"/>
              <a:t>draw</a:t>
            </a:r>
            <a:r>
              <a:rPr lang="es-ES" dirty="0"/>
              <a:t> </a:t>
            </a:r>
            <a:r>
              <a:rPr lang="es-ES" dirty="0" err="1"/>
              <a:t>the</a:t>
            </a:r>
            <a:r>
              <a:rPr lang="es-ES" dirty="0"/>
              <a:t> </a:t>
            </a:r>
            <a:r>
              <a:rPr lang="es-ES" dirty="0" err="1"/>
              <a:t>lines</a:t>
            </a:r>
            <a:r>
              <a:rPr lang="es-ES" dirty="0"/>
              <a:t> </a:t>
            </a:r>
            <a:r>
              <a:rPr lang="es-ES" dirty="0" err="1"/>
              <a:t>that</a:t>
            </a:r>
            <a:r>
              <a:rPr lang="es-ES" dirty="0"/>
              <a:t> </a:t>
            </a:r>
            <a:r>
              <a:rPr lang="es-ES" dirty="0" err="1"/>
              <a:t>separate</a:t>
            </a:r>
            <a:r>
              <a:rPr lang="es-ES" dirty="0"/>
              <a:t> </a:t>
            </a:r>
            <a:r>
              <a:rPr lang="es-ES" dirty="0" err="1"/>
              <a:t>the</a:t>
            </a:r>
            <a:r>
              <a:rPr lang="es-ES" dirty="0"/>
              <a:t> “</a:t>
            </a:r>
            <a:r>
              <a:rPr lang="es-ES" dirty="0" err="1"/>
              <a:t>traditions</a:t>
            </a:r>
            <a:r>
              <a:rPr lang="es-ES" dirty="0"/>
              <a:t>” </a:t>
            </a:r>
            <a:r>
              <a:rPr lang="es-ES" dirty="0" err="1"/>
              <a:t>according</a:t>
            </a:r>
            <a:r>
              <a:rPr lang="es-ES" dirty="0"/>
              <a:t> to </a:t>
            </a:r>
            <a:r>
              <a:rPr lang="es-ES" dirty="0" err="1"/>
              <a:t>these</a:t>
            </a:r>
            <a:r>
              <a:rPr lang="es-ES" dirty="0"/>
              <a:t> </a:t>
            </a:r>
            <a:r>
              <a:rPr lang="es-ES" dirty="0" err="1"/>
              <a:t>preconceived</a:t>
            </a:r>
            <a:r>
              <a:rPr lang="es-ES" dirty="0"/>
              <a:t> </a:t>
            </a:r>
            <a:r>
              <a:rPr lang="es-ES" dirty="0" err="1"/>
              <a:t>notions</a:t>
            </a:r>
            <a:r>
              <a:rPr lang="es-ES" dirty="0"/>
              <a:t> of </a:t>
            </a:r>
            <a:r>
              <a:rPr lang="es-ES" dirty="0" err="1"/>
              <a:t>etnicity</a:t>
            </a:r>
            <a:r>
              <a:rPr lang="es-ES" dirty="0"/>
              <a:t> and </a:t>
            </a:r>
            <a:r>
              <a:rPr lang="es-ES" dirty="0" err="1"/>
              <a:t>nations</a:t>
            </a:r>
            <a:endParaRPr lang="es-ES" dirty="0"/>
          </a:p>
          <a:p>
            <a:endParaRPr lang="en-GB" dirty="0"/>
          </a:p>
        </p:txBody>
      </p:sp>
    </p:spTree>
    <p:extLst>
      <p:ext uri="{BB962C8B-B14F-4D97-AF65-F5344CB8AC3E}">
        <p14:creationId xmlns:p14="http://schemas.microsoft.com/office/powerpoint/2010/main" val="32623407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s-ES" dirty="0" err="1">
                <a:solidFill>
                  <a:schemeClr val="tx1"/>
                </a:solidFill>
              </a:rPr>
              <a:t>What</a:t>
            </a:r>
            <a:r>
              <a:rPr lang="es-ES" dirty="0">
                <a:solidFill>
                  <a:schemeClr val="tx1"/>
                </a:solidFill>
              </a:rPr>
              <a:t> </a:t>
            </a:r>
            <a:r>
              <a:rPr lang="es-ES" dirty="0" err="1">
                <a:solidFill>
                  <a:schemeClr val="tx1"/>
                </a:solidFill>
              </a:rPr>
              <a:t>is</a:t>
            </a:r>
            <a:r>
              <a:rPr lang="es-ES" dirty="0">
                <a:solidFill>
                  <a:schemeClr val="tx1"/>
                </a:solidFill>
              </a:rPr>
              <a:t> </a:t>
            </a:r>
            <a:r>
              <a:rPr lang="es-ES" dirty="0" err="1">
                <a:solidFill>
                  <a:schemeClr val="tx1"/>
                </a:solidFill>
              </a:rPr>
              <a:t>an</a:t>
            </a:r>
            <a:r>
              <a:rPr lang="es-ES" dirty="0">
                <a:solidFill>
                  <a:schemeClr val="tx1"/>
                </a:solidFill>
              </a:rPr>
              <a:t> </a:t>
            </a:r>
            <a:r>
              <a:rPr lang="es-ES" dirty="0" err="1">
                <a:solidFill>
                  <a:schemeClr val="tx1"/>
                </a:solidFill>
              </a:rPr>
              <a:t>Iberian</a:t>
            </a:r>
            <a:r>
              <a:rPr lang="es-ES" dirty="0">
                <a:solidFill>
                  <a:schemeClr val="tx1"/>
                </a:solidFill>
              </a:rPr>
              <a:t> </a:t>
            </a:r>
            <a:r>
              <a:rPr lang="es-ES" dirty="0" err="1">
                <a:solidFill>
                  <a:schemeClr val="tx1"/>
                </a:solidFill>
              </a:rPr>
              <a:t>ship</a:t>
            </a:r>
            <a:r>
              <a:rPr lang="es-ES" dirty="0">
                <a:solidFill>
                  <a:schemeClr val="tx1"/>
                </a:solidFill>
              </a:rPr>
              <a:t>?</a:t>
            </a:r>
            <a:endParaRPr lang="en-GB" dirty="0"/>
          </a:p>
        </p:txBody>
      </p:sp>
      <p:sp>
        <p:nvSpPr>
          <p:cNvPr id="3" name="Content Placeholder 2"/>
          <p:cNvSpPr>
            <a:spLocks noGrp="1"/>
          </p:cNvSpPr>
          <p:nvPr>
            <p:ph idx="1"/>
          </p:nvPr>
        </p:nvSpPr>
        <p:spPr>
          <a:xfrm>
            <a:off x="-180528" y="1600201"/>
            <a:ext cx="9324528" cy="3917032"/>
          </a:xfrm>
        </p:spPr>
        <p:txBody>
          <a:bodyPr>
            <a:normAutofit fontScale="92500" lnSpcReduction="20000"/>
          </a:bodyPr>
          <a:lstStyle/>
          <a:p>
            <a:pPr marL="457200" lvl="1" indent="0">
              <a:buClr>
                <a:srgbClr val="549E39"/>
              </a:buClr>
              <a:buNone/>
            </a:pPr>
            <a:r>
              <a:rPr lang="es-ES" dirty="0"/>
              <a:t>Local </a:t>
            </a:r>
            <a:r>
              <a:rPr lang="es-ES" dirty="0" err="1"/>
              <a:t>features</a:t>
            </a:r>
            <a:r>
              <a:rPr lang="es-ES" dirty="0"/>
              <a:t> and </a:t>
            </a:r>
            <a:r>
              <a:rPr lang="es-ES" dirty="0" err="1"/>
              <a:t>the</a:t>
            </a:r>
            <a:r>
              <a:rPr lang="es-ES" dirty="0"/>
              <a:t> </a:t>
            </a:r>
            <a:r>
              <a:rPr lang="es-ES" dirty="0" err="1"/>
              <a:t>broader</a:t>
            </a:r>
            <a:r>
              <a:rPr lang="es-ES" dirty="0"/>
              <a:t> </a:t>
            </a:r>
            <a:r>
              <a:rPr lang="es-ES" dirty="0" err="1"/>
              <a:t>common</a:t>
            </a:r>
            <a:r>
              <a:rPr lang="es-ES" dirty="0"/>
              <a:t> </a:t>
            </a:r>
            <a:r>
              <a:rPr lang="es-ES" dirty="0" err="1"/>
              <a:t>ones</a:t>
            </a:r>
            <a:r>
              <a:rPr lang="es-ES" dirty="0"/>
              <a:t> relate in a </a:t>
            </a:r>
            <a:r>
              <a:rPr lang="es-ES" dirty="0" err="1"/>
              <a:t>degree</a:t>
            </a:r>
            <a:r>
              <a:rPr lang="es-ES" dirty="0"/>
              <a:t> of </a:t>
            </a:r>
            <a:r>
              <a:rPr lang="es-ES" dirty="0" err="1"/>
              <a:t>convergence</a:t>
            </a:r>
            <a:r>
              <a:rPr lang="es-ES" dirty="0"/>
              <a:t>, in a </a:t>
            </a:r>
            <a:r>
              <a:rPr lang="es-ES" dirty="0" err="1"/>
              <a:t>shipbuilding</a:t>
            </a:r>
            <a:r>
              <a:rPr lang="es-ES" dirty="0"/>
              <a:t> </a:t>
            </a:r>
            <a:r>
              <a:rPr lang="es-ES" dirty="0" err="1"/>
              <a:t>process</a:t>
            </a:r>
            <a:r>
              <a:rPr lang="es-ES" dirty="0"/>
              <a:t> </a:t>
            </a:r>
            <a:r>
              <a:rPr lang="es-ES" dirty="0" err="1"/>
              <a:t>affected</a:t>
            </a:r>
            <a:r>
              <a:rPr lang="es-ES" dirty="0"/>
              <a:t> </a:t>
            </a:r>
            <a:r>
              <a:rPr lang="es-ES" dirty="0" err="1"/>
              <a:t>from</a:t>
            </a:r>
            <a:r>
              <a:rPr lang="es-ES" dirty="0"/>
              <a:t> a </a:t>
            </a:r>
            <a:r>
              <a:rPr lang="es-ES" dirty="0" err="1"/>
              <a:t>variety</a:t>
            </a:r>
            <a:r>
              <a:rPr lang="es-ES" dirty="0"/>
              <a:t> of places </a:t>
            </a:r>
          </a:p>
          <a:p>
            <a:pPr marL="457200" lvl="1" indent="0">
              <a:buClr>
                <a:srgbClr val="549E39"/>
              </a:buClr>
              <a:buNone/>
            </a:pPr>
            <a:r>
              <a:rPr lang="es-ES" dirty="0"/>
              <a:t>The </a:t>
            </a:r>
            <a:r>
              <a:rPr lang="es-ES" dirty="0" err="1"/>
              <a:t>interdependence</a:t>
            </a:r>
            <a:r>
              <a:rPr lang="es-ES" dirty="0"/>
              <a:t> and </a:t>
            </a:r>
            <a:r>
              <a:rPr lang="es-ES" dirty="0" err="1"/>
              <a:t>influence</a:t>
            </a:r>
            <a:r>
              <a:rPr lang="es-ES" dirty="0"/>
              <a:t> </a:t>
            </a:r>
            <a:r>
              <a:rPr lang="es-ES" dirty="0" err="1"/>
              <a:t>between</a:t>
            </a:r>
            <a:r>
              <a:rPr lang="es-ES" dirty="0"/>
              <a:t> cultures can be </a:t>
            </a:r>
            <a:r>
              <a:rPr lang="es-ES" dirty="0" err="1"/>
              <a:t>observed</a:t>
            </a:r>
            <a:endParaRPr lang="es-ES" dirty="0"/>
          </a:p>
          <a:p>
            <a:pPr marL="457200" lvl="1" indent="0">
              <a:buClr>
                <a:srgbClr val="549E39"/>
              </a:buClr>
              <a:buNone/>
            </a:pPr>
            <a:r>
              <a:rPr lang="es-ES" dirty="0"/>
              <a:t>The </a:t>
            </a:r>
            <a:r>
              <a:rPr lang="es-ES" dirty="0" err="1"/>
              <a:t>influence</a:t>
            </a:r>
            <a:r>
              <a:rPr lang="es-ES" dirty="0"/>
              <a:t> of </a:t>
            </a:r>
            <a:r>
              <a:rPr lang="es-ES" dirty="0" err="1"/>
              <a:t>multiple</a:t>
            </a:r>
            <a:r>
              <a:rPr lang="es-ES" dirty="0"/>
              <a:t> </a:t>
            </a:r>
            <a:r>
              <a:rPr lang="es-ES" dirty="0" err="1"/>
              <a:t>spaces</a:t>
            </a:r>
            <a:r>
              <a:rPr lang="es-ES" dirty="0"/>
              <a:t> and </a:t>
            </a:r>
            <a:r>
              <a:rPr lang="es-ES" dirty="0" err="1"/>
              <a:t>periods</a:t>
            </a:r>
            <a:r>
              <a:rPr lang="es-ES" dirty="0"/>
              <a:t> </a:t>
            </a:r>
            <a:r>
              <a:rPr lang="es-ES" dirty="0" err="1"/>
              <a:t>over</a:t>
            </a:r>
            <a:r>
              <a:rPr lang="es-ES" dirty="0"/>
              <a:t> </a:t>
            </a:r>
            <a:r>
              <a:rPr lang="es-ES" dirty="0" err="1"/>
              <a:t>shipbuilding</a:t>
            </a:r>
            <a:r>
              <a:rPr lang="es-ES" dirty="0"/>
              <a:t> </a:t>
            </a:r>
            <a:r>
              <a:rPr lang="es-ES" dirty="0" err="1"/>
              <a:t>is</a:t>
            </a:r>
            <a:r>
              <a:rPr lang="es-ES" dirty="0"/>
              <a:t> </a:t>
            </a:r>
            <a:r>
              <a:rPr lang="es-ES" dirty="0" err="1"/>
              <a:t>clear</a:t>
            </a:r>
            <a:endParaRPr lang="es-ES" dirty="0"/>
          </a:p>
          <a:p>
            <a:pPr marL="457200" lvl="1" indent="0">
              <a:buClr>
                <a:srgbClr val="549E39"/>
              </a:buClr>
              <a:buNone/>
            </a:pPr>
            <a:r>
              <a:rPr lang="es-ES" dirty="0"/>
              <a:t>A </a:t>
            </a:r>
            <a:r>
              <a:rPr lang="es-ES" dirty="0" err="1"/>
              <a:t>wider</a:t>
            </a:r>
            <a:r>
              <a:rPr lang="es-ES" dirty="0"/>
              <a:t> </a:t>
            </a:r>
            <a:r>
              <a:rPr lang="es-ES" dirty="0" err="1"/>
              <a:t>picture</a:t>
            </a:r>
            <a:r>
              <a:rPr lang="es-ES" dirty="0"/>
              <a:t> </a:t>
            </a:r>
            <a:r>
              <a:rPr lang="es-ES" dirty="0" err="1"/>
              <a:t>beyond</a:t>
            </a:r>
            <a:r>
              <a:rPr lang="es-ES" dirty="0"/>
              <a:t> </a:t>
            </a:r>
            <a:r>
              <a:rPr lang="es-ES" dirty="0" err="1"/>
              <a:t>contemporary</a:t>
            </a:r>
            <a:r>
              <a:rPr lang="es-ES" dirty="0"/>
              <a:t> </a:t>
            </a:r>
            <a:r>
              <a:rPr lang="es-ES" dirty="0" err="1"/>
              <a:t>nationalist</a:t>
            </a:r>
            <a:r>
              <a:rPr lang="es-ES" dirty="0"/>
              <a:t> and </a:t>
            </a:r>
            <a:r>
              <a:rPr lang="es-ES" dirty="0" err="1"/>
              <a:t>ethnic</a:t>
            </a:r>
            <a:r>
              <a:rPr lang="es-ES" dirty="0"/>
              <a:t> </a:t>
            </a:r>
            <a:r>
              <a:rPr lang="es-ES" dirty="0" err="1"/>
              <a:t>frameworks</a:t>
            </a:r>
            <a:r>
              <a:rPr lang="es-ES" dirty="0"/>
              <a:t> </a:t>
            </a:r>
            <a:r>
              <a:rPr lang="es-ES" dirty="0" err="1"/>
              <a:t>appears</a:t>
            </a:r>
            <a:r>
              <a:rPr lang="es-ES" dirty="0"/>
              <a:t>:</a:t>
            </a:r>
          </a:p>
          <a:p>
            <a:pPr marL="457200" lvl="1" indent="0">
              <a:buClr>
                <a:srgbClr val="549E39"/>
              </a:buClr>
              <a:buNone/>
            </a:pPr>
            <a:r>
              <a:rPr lang="es-ES" sz="2600" b="1" dirty="0"/>
              <a:t>A </a:t>
            </a:r>
            <a:r>
              <a:rPr lang="es-ES" sz="2600" b="1" dirty="0" err="1"/>
              <a:t>transnational</a:t>
            </a:r>
            <a:r>
              <a:rPr lang="es-ES" sz="2600" b="1" dirty="0"/>
              <a:t> </a:t>
            </a:r>
            <a:r>
              <a:rPr lang="es-ES" sz="2600" b="1" dirty="0" err="1"/>
              <a:t>process</a:t>
            </a:r>
            <a:r>
              <a:rPr lang="es-ES" sz="2600" b="1" dirty="0"/>
              <a:t> of a </a:t>
            </a:r>
            <a:r>
              <a:rPr lang="es-ES" sz="2600" b="1" dirty="0" err="1"/>
              <a:t>widely</a:t>
            </a:r>
            <a:r>
              <a:rPr lang="es-ES" sz="2600" b="1" dirty="0"/>
              <a:t> </a:t>
            </a:r>
            <a:r>
              <a:rPr lang="es-ES" sz="2600" b="1" dirty="0" err="1"/>
              <a:t>connected</a:t>
            </a:r>
            <a:r>
              <a:rPr lang="es-ES" sz="2600" b="1" dirty="0"/>
              <a:t> </a:t>
            </a:r>
            <a:r>
              <a:rPr lang="es-ES" sz="2600" b="1" dirty="0" err="1"/>
              <a:t>network</a:t>
            </a:r>
            <a:endParaRPr lang="en-GB" sz="2600" b="1" dirty="0"/>
          </a:p>
          <a:p>
            <a:endParaRPr lang="en-GB" dirty="0"/>
          </a:p>
        </p:txBody>
      </p:sp>
    </p:spTree>
    <p:extLst>
      <p:ext uri="{BB962C8B-B14F-4D97-AF65-F5344CB8AC3E}">
        <p14:creationId xmlns:p14="http://schemas.microsoft.com/office/powerpoint/2010/main" val="4499604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286808"/>
            <a:ext cx="9230591" cy="5095698"/>
          </a:xfrm>
          <a:prstGeom prst="rect">
            <a:avLst/>
          </a:prstGeom>
        </p:spPr>
      </p:pic>
    </p:spTree>
    <p:extLst>
      <p:ext uri="{BB962C8B-B14F-4D97-AF65-F5344CB8AC3E}">
        <p14:creationId xmlns:p14="http://schemas.microsoft.com/office/powerpoint/2010/main" val="1182138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503819" y="3077170"/>
            <a:ext cx="8182981" cy="2022231"/>
          </a:xfrm>
          <a:prstGeom prst="rect">
            <a:avLst/>
          </a:prstGeom>
        </p:spPr>
      </p:pic>
      <p:pic>
        <p:nvPicPr>
          <p:cNvPr id="5" name="Picture 4"/>
          <p:cNvPicPr>
            <a:picLocks noChangeAspect="1"/>
          </p:cNvPicPr>
          <p:nvPr/>
        </p:nvPicPr>
        <p:blipFill>
          <a:blip r:embed="rId3"/>
          <a:stretch>
            <a:fillRect/>
          </a:stretch>
        </p:blipFill>
        <p:spPr>
          <a:xfrm>
            <a:off x="503819" y="692696"/>
            <a:ext cx="8182981" cy="2179981"/>
          </a:xfrm>
          <a:prstGeom prst="rect">
            <a:avLst/>
          </a:prstGeom>
        </p:spPr>
      </p:pic>
    </p:spTree>
    <p:extLst>
      <p:ext uri="{BB962C8B-B14F-4D97-AF65-F5344CB8AC3E}">
        <p14:creationId xmlns:p14="http://schemas.microsoft.com/office/powerpoint/2010/main" val="32860044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grial4.usal.es/MIH/EuropeBordersDM/en/resources/1994.pn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artisticPaintStrokes/>
                    </a14:imgEffect>
                  </a14:imgLayer>
                </a14:imgProps>
              </a:ext>
              <a:ext uri="{28A0092B-C50C-407E-A947-70E740481C1C}">
                <a14:useLocalDpi xmlns:a14="http://schemas.microsoft.com/office/drawing/2010/main" val="0"/>
              </a:ext>
            </a:extLst>
          </a:blip>
          <a:srcRect l="844" t="2388" r="24246" b="8856"/>
          <a:stretch/>
        </p:blipFill>
        <p:spPr bwMode="auto">
          <a:xfrm>
            <a:off x="2483768" y="647065"/>
            <a:ext cx="4408350" cy="4776644"/>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p:cNvPicPr>
            <a:picLocks noGrp="1" noChangeAspect="1"/>
          </p:cNvPicPr>
          <p:nvPr>
            <p:ph idx="1"/>
          </p:nvPr>
        </p:nvPicPr>
        <p:blipFill>
          <a:blip r:embed="rId4"/>
          <a:stretch>
            <a:fillRect/>
          </a:stretch>
        </p:blipFill>
        <p:spPr>
          <a:xfrm>
            <a:off x="1742933" y="274638"/>
            <a:ext cx="5658134" cy="5384397"/>
          </a:xfrm>
          <a:prstGeom prst="rect">
            <a:avLst/>
          </a:prstGeom>
        </p:spPr>
      </p:pic>
    </p:spTree>
    <p:extLst>
      <p:ext uri="{BB962C8B-B14F-4D97-AF65-F5344CB8AC3E}">
        <p14:creationId xmlns:p14="http://schemas.microsoft.com/office/powerpoint/2010/main" val="2725697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BEBA8EAE-BF5A-486C-A8C5-ECC9F3942E4B}">
                <a14:imgProps xmlns:a14="http://schemas.microsoft.com/office/drawing/2010/main">
                  <a14:imgLayer r:embed="rId4">
                    <a14:imgEffect>
                      <a14:brightnessContrast contrast="40000"/>
                    </a14:imgEffect>
                  </a14:imgLayer>
                </a14:imgProps>
              </a:ext>
            </a:extLst>
          </a:blip>
          <a:stretch>
            <a:fillRect/>
          </a:stretch>
        </p:blipFill>
        <p:spPr>
          <a:xfrm>
            <a:off x="1403648" y="239251"/>
            <a:ext cx="5916008" cy="5370707"/>
          </a:xfrm>
          <a:prstGeom prst="rect">
            <a:avLst/>
          </a:prstGeom>
        </p:spPr>
      </p:pic>
    </p:spTree>
    <p:extLst>
      <p:ext uri="{BB962C8B-B14F-4D97-AF65-F5344CB8AC3E}">
        <p14:creationId xmlns:p14="http://schemas.microsoft.com/office/powerpoint/2010/main" val="37111844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fontScale="90000"/>
          </a:bodyPr>
          <a:lstStyle/>
          <a:p>
            <a:r>
              <a:rPr lang="es-ES" dirty="0">
                <a:solidFill>
                  <a:schemeClr val="tx1"/>
                </a:solidFill>
              </a:rPr>
              <a:t>The </a:t>
            </a:r>
            <a:r>
              <a:rPr lang="es-ES" dirty="0" err="1">
                <a:solidFill>
                  <a:schemeClr val="tx1"/>
                </a:solidFill>
              </a:rPr>
              <a:t>Ribadeo</a:t>
            </a:r>
            <a:r>
              <a:rPr lang="es-ES" dirty="0">
                <a:solidFill>
                  <a:schemeClr val="tx1"/>
                </a:solidFill>
              </a:rPr>
              <a:t> </a:t>
            </a:r>
            <a:r>
              <a:rPr lang="es-ES" dirty="0" err="1">
                <a:solidFill>
                  <a:schemeClr val="tx1"/>
                </a:solidFill>
              </a:rPr>
              <a:t>ship</a:t>
            </a:r>
            <a:r>
              <a:rPr lang="es-ES" dirty="0">
                <a:solidFill>
                  <a:schemeClr val="tx1"/>
                </a:solidFill>
              </a:rPr>
              <a:t> as </a:t>
            </a:r>
            <a:r>
              <a:rPr lang="es-ES" dirty="0" err="1">
                <a:solidFill>
                  <a:schemeClr val="tx1"/>
                </a:solidFill>
              </a:rPr>
              <a:t>an</a:t>
            </a:r>
            <a:r>
              <a:rPr lang="es-ES" dirty="0">
                <a:solidFill>
                  <a:schemeClr val="tx1"/>
                </a:solidFill>
              </a:rPr>
              <a:t> </a:t>
            </a:r>
            <a:r>
              <a:rPr lang="es-ES" dirty="0" err="1">
                <a:solidFill>
                  <a:schemeClr val="tx1"/>
                </a:solidFill>
              </a:rPr>
              <a:t>example</a:t>
            </a:r>
            <a:r>
              <a:rPr lang="es-ES" dirty="0">
                <a:solidFill>
                  <a:schemeClr val="tx1"/>
                </a:solidFill>
              </a:rPr>
              <a:t> of a </a:t>
            </a:r>
            <a:r>
              <a:rPr lang="es-ES" dirty="0" err="1">
                <a:solidFill>
                  <a:schemeClr val="tx1"/>
                </a:solidFill>
              </a:rPr>
              <a:t>paradigm</a:t>
            </a:r>
            <a:endParaRPr lang="en-GB" dirty="0">
              <a:solidFill>
                <a:schemeClr val="tx1"/>
              </a:solidFill>
            </a:endParaRPr>
          </a:p>
        </p:txBody>
      </p:sp>
      <p:sp>
        <p:nvSpPr>
          <p:cNvPr id="3" name="Content Placeholder 2"/>
          <p:cNvSpPr>
            <a:spLocks noGrp="1"/>
          </p:cNvSpPr>
          <p:nvPr>
            <p:ph idx="1"/>
          </p:nvPr>
        </p:nvSpPr>
        <p:spPr/>
        <p:txBody>
          <a:bodyPr>
            <a:normAutofit fontScale="55000" lnSpcReduction="20000"/>
          </a:bodyPr>
          <a:lstStyle/>
          <a:p>
            <a:pPr algn="just">
              <a:lnSpc>
                <a:spcPct val="150000"/>
              </a:lnSpc>
              <a:spcBef>
                <a:spcPts val="450"/>
              </a:spcBef>
              <a:spcAft>
                <a:spcPts val="975"/>
              </a:spcAft>
            </a:pPr>
            <a:r>
              <a:rPr lang="en-GB" dirty="0">
                <a:latin typeface="Times New Roman" panose="02020603050405020304" pitchFamily="18" charset="0"/>
                <a:ea typeface="Calibri" panose="020F0502020204030204" pitchFamily="34" charset="0"/>
                <a:cs typeface="Times New Roman" panose="02020603050405020304" pitchFamily="18" charset="0"/>
              </a:rPr>
              <a:t>The Santiago de Galicia was a great example of this identity of multiple spaces, cultures and influences. </a:t>
            </a:r>
          </a:p>
          <a:p>
            <a:pPr algn="just">
              <a:lnSpc>
                <a:spcPct val="150000"/>
              </a:lnSpc>
              <a:spcBef>
                <a:spcPts val="450"/>
              </a:spcBef>
              <a:spcAft>
                <a:spcPts val="975"/>
              </a:spcAft>
            </a:pPr>
            <a:r>
              <a:rPr lang="en-GB" dirty="0">
                <a:latin typeface="Times New Roman" panose="02020603050405020304" pitchFamily="18" charset="0"/>
                <a:ea typeface="Calibri" panose="020F0502020204030204" pitchFamily="34" charset="0"/>
                <a:cs typeface="Times New Roman" panose="02020603050405020304" pitchFamily="18" charset="0"/>
              </a:rPr>
              <a:t>The </a:t>
            </a:r>
            <a:r>
              <a:rPr lang="en-GB" i="1" dirty="0">
                <a:latin typeface="Times New Roman" panose="02020603050405020304" pitchFamily="18" charset="0"/>
                <a:ea typeface="Calibri" panose="020F0502020204030204" pitchFamily="34" charset="0"/>
                <a:cs typeface="Times New Roman" panose="02020603050405020304" pitchFamily="18" charset="0"/>
              </a:rPr>
              <a:t>Santiago de Galicia</a:t>
            </a:r>
            <a:r>
              <a:rPr lang="en-GB" dirty="0">
                <a:latin typeface="Times New Roman" panose="02020603050405020304" pitchFamily="18" charset="0"/>
                <a:ea typeface="Calibri" panose="020F0502020204030204" pitchFamily="34" charset="0"/>
                <a:cs typeface="Times New Roman" panose="02020603050405020304" pitchFamily="18" charset="0"/>
              </a:rPr>
              <a:t> was a Spanish galleon from Phillip II, built by Italian shipbuilders, it had a </a:t>
            </a:r>
            <a:r>
              <a:rPr lang="en-GB" dirty="0" err="1">
                <a:latin typeface="Times New Roman" panose="02020603050405020304" pitchFamily="18" charset="0"/>
                <a:ea typeface="Calibri" panose="020F0502020204030204" pitchFamily="34" charset="0"/>
                <a:cs typeface="Times New Roman" panose="02020603050405020304" pitchFamily="18" charset="0"/>
              </a:rPr>
              <a:t>Ragusan</a:t>
            </a:r>
            <a:r>
              <a:rPr lang="en-GB" dirty="0">
                <a:latin typeface="Times New Roman" panose="02020603050405020304" pitchFamily="18" charset="0"/>
                <a:ea typeface="Calibri" panose="020F0502020204030204" pitchFamily="34" charset="0"/>
                <a:cs typeface="Times New Roman" panose="02020603050405020304" pitchFamily="18" charset="0"/>
              </a:rPr>
              <a:t> (Croatian) Captain, combined English, Basque and </a:t>
            </a:r>
            <a:r>
              <a:rPr lang="en-GB" dirty="0" err="1">
                <a:latin typeface="Times New Roman" panose="02020603050405020304" pitchFamily="18" charset="0"/>
                <a:ea typeface="Calibri" panose="020F0502020204030204" pitchFamily="34" charset="0"/>
                <a:cs typeface="Times New Roman" panose="02020603050405020304" pitchFamily="18" charset="0"/>
              </a:rPr>
              <a:t>Ragusan</a:t>
            </a:r>
            <a:r>
              <a:rPr lang="en-GB" dirty="0">
                <a:latin typeface="Times New Roman" panose="02020603050405020304" pitchFamily="18" charset="0"/>
                <a:ea typeface="Calibri" panose="020F0502020204030204" pitchFamily="34" charset="0"/>
                <a:cs typeface="Times New Roman" panose="02020603050405020304" pitchFamily="18" charset="0"/>
              </a:rPr>
              <a:t> shipbuilding, made from oak from Napoli, Monte Gargano and Albania, its masts were from Istria and Calabria, its fastening was from Venice, Genova and Cataluña, the mineral for the pitch was from </a:t>
            </a:r>
            <a:r>
              <a:rPr lang="en-GB" dirty="0" err="1">
                <a:latin typeface="Times New Roman" panose="02020603050405020304" pitchFamily="18" charset="0"/>
                <a:ea typeface="Calibri" panose="020F0502020204030204" pitchFamily="34" charset="0"/>
                <a:cs typeface="Times New Roman" panose="02020603050405020304" pitchFamily="18" charset="0"/>
              </a:rPr>
              <a:t>Velona</a:t>
            </a:r>
            <a:r>
              <a:rPr lang="en-GB" dirty="0">
                <a:latin typeface="Times New Roman" panose="02020603050405020304" pitchFamily="18" charset="0"/>
                <a:ea typeface="Calibri" panose="020F0502020204030204" pitchFamily="34" charset="0"/>
                <a:cs typeface="Times New Roman" panose="02020603050405020304" pitchFamily="18" charset="0"/>
              </a:rPr>
              <a:t> and Albania, the rigging from Napoli, the sails from Savoy, the moors from Bizkaia, Venice and Genova, the artillery from Napoli and Genova, copper from Germany, the tin from Norway and weaponry from Milan. So, what was the identity of the ship? </a:t>
            </a:r>
            <a:endParaRPr lang="en-GB" dirty="0"/>
          </a:p>
        </p:txBody>
      </p:sp>
    </p:spTree>
    <p:extLst>
      <p:ext uri="{BB962C8B-B14F-4D97-AF65-F5344CB8AC3E}">
        <p14:creationId xmlns:p14="http://schemas.microsoft.com/office/powerpoint/2010/main" val="8168856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dirty="0" err="1">
                <a:solidFill>
                  <a:schemeClr val="tx1"/>
                </a:solidFill>
              </a:rPr>
              <a:t>Conclusions</a:t>
            </a:r>
            <a:endParaRPr lang="en-GB" dirty="0">
              <a:solidFill>
                <a:schemeClr val="tx1"/>
              </a:solidFill>
            </a:endParaRPr>
          </a:p>
        </p:txBody>
      </p:sp>
      <p:sp>
        <p:nvSpPr>
          <p:cNvPr id="3" name="Content Placeholder 2"/>
          <p:cNvSpPr>
            <a:spLocks noGrp="1"/>
          </p:cNvSpPr>
          <p:nvPr>
            <p:ph idx="1"/>
          </p:nvPr>
        </p:nvSpPr>
        <p:spPr/>
        <p:txBody>
          <a:bodyPr>
            <a:normAutofit fontScale="70000" lnSpcReduction="20000"/>
          </a:bodyPr>
          <a:lstStyle/>
          <a:p>
            <a:r>
              <a:rPr lang="es-ES" dirty="0" err="1"/>
              <a:t>What</a:t>
            </a:r>
            <a:r>
              <a:rPr lang="es-ES" dirty="0"/>
              <a:t> </a:t>
            </a:r>
            <a:r>
              <a:rPr lang="es-ES" dirty="0" err="1"/>
              <a:t>we</a:t>
            </a:r>
            <a:r>
              <a:rPr lang="es-ES" dirty="0"/>
              <a:t> </a:t>
            </a:r>
            <a:r>
              <a:rPr lang="es-ES" dirty="0" err="1"/>
              <a:t>understand</a:t>
            </a:r>
            <a:r>
              <a:rPr lang="es-ES" dirty="0"/>
              <a:t> as a regional </a:t>
            </a:r>
            <a:r>
              <a:rPr lang="es-ES" dirty="0" err="1"/>
              <a:t>shipbuilding</a:t>
            </a:r>
            <a:r>
              <a:rPr lang="es-ES" dirty="0"/>
              <a:t> </a:t>
            </a:r>
            <a:r>
              <a:rPr lang="es-ES" dirty="0" err="1"/>
              <a:t>tradition</a:t>
            </a:r>
            <a:r>
              <a:rPr lang="es-ES" dirty="0"/>
              <a:t> </a:t>
            </a:r>
            <a:r>
              <a:rPr lang="es-ES" dirty="0" err="1"/>
              <a:t>is</a:t>
            </a:r>
            <a:r>
              <a:rPr lang="es-ES" dirty="0"/>
              <a:t> </a:t>
            </a:r>
            <a:r>
              <a:rPr lang="es-ES" dirty="0" err="1"/>
              <a:t>conditioned</a:t>
            </a:r>
            <a:r>
              <a:rPr lang="es-ES" dirty="0"/>
              <a:t> </a:t>
            </a:r>
            <a:r>
              <a:rPr lang="es-ES" dirty="0" err="1"/>
              <a:t>by</a:t>
            </a:r>
            <a:r>
              <a:rPr lang="es-ES" dirty="0"/>
              <a:t> </a:t>
            </a:r>
            <a:r>
              <a:rPr lang="es-ES" dirty="0" err="1"/>
              <a:t>our</a:t>
            </a:r>
            <a:r>
              <a:rPr lang="es-ES" dirty="0"/>
              <a:t> </a:t>
            </a:r>
            <a:r>
              <a:rPr lang="es-ES" dirty="0" err="1"/>
              <a:t>notions</a:t>
            </a:r>
            <a:r>
              <a:rPr lang="es-ES" dirty="0"/>
              <a:t> of </a:t>
            </a:r>
            <a:r>
              <a:rPr lang="es-ES" dirty="0" err="1"/>
              <a:t>national</a:t>
            </a:r>
            <a:r>
              <a:rPr lang="es-ES" dirty="0"/>
              <a:t> </a:t>
            </a:r>
            <a:r>
              <a:rPr lang="es-ES" dirty="0" err="1"/>
              <a:t>identities</a:t>
            </a:r>
            <a:r>
              <a:rPr lang="es-ES" dirty="0"/>
              <a:t> and </a:t>
            </a:r>
            <a:r>
              <a:rPr lang="es-ES" dirty="0" err="1"/>
              <a:t>ethnicity</a:t>
            </a:r>
            <a:endParaRPr lang="es-ES" dirty="0"/>
          </a:p>
          <a:p>
            <a:r>
              <a:rPr lang="es-ES" dirty="0"/>
              <a:t>The </a:t>
            </a:r>
            <a:r>
              <a:rPr lang="es-ES" dirty="0" err="1"/>
              <a:t>search</a:t>
            </a:r>
            <a:r>
              <a:rPr lang="es-ES" dirty="0"/>
              <a:t> to </a:t>
            </a:r>
            <a:r>
              <a:rPr lang="es-ES" dirty="0" err="1"/>
              <a:t>find</a:t>
            </a:r>
            <a:r>
              <a:rPr lang="es-ES" dirty="0"/>
              <a:t> particular </a:t>
            </a:r>
            <a:r>
              <a:rPr lang="es-ES" dirty="0" err="1"/>
              <a:t>attributes</a:t>
            </a:r>
            <a:r>
              <a:rPr lang="es-ES" dirty="0"/>
              <a:t> to determine particular </a:t>
            </a:r>
            <a:r>
              <a:rPr lang="es-ES" dirty="0" err="1"/>
              <a:t>ship</a:t>
            </a:r>
            <a:r>
              <a:rPr lang="es-ES" dirty="0"/>
              <a:t> cultures shows no </a:t>
            </a:r>
            <a:r>
              <a:rPr lang="es-ES" dirty="0" err="1"/>
              <a:t>clear</a:t>
            </a:r>
            <a:r>
              <a:rPr lang="es-ES" dirty="0"/>
              <a:t> </a:t>
            </a:r>
            <a:r>
              <a:rPr lang="es-ES" dirty="0" err="1"/>
              <a:t>answer</a:t>
            </a:r>
            <a:r>
              <a:rPr lang="es-ES" dirty="0"/>
              <a:t> and </a:t>
            </a:r>
            <a:r>
              <a:rPr lang="es-ES" dirty="0" err="1"/>
              <a:t>an</a:t>
            </a:r>
            <a:r>
              <a:rPr lang="es-ES" dirty="0"/>
              <a:t> </a:t>
            </a:r>
            <a:r>
              <a:rPr lang="es-ES" dirty="0" err="1"/>
              <a:t>inconsistent</a:t>
            </a:r>
            <a:r>
              <a:rPr lang="es-ES" dirty="0"/>
              <a:t> </a:t>
            </a:r>
            <a:r>
              <a:rPr lang="es-ES" dirty="0" err="1"/>
              <a:t>pattern</a:t>
            </a:r>
            <a:r>
              <a:rPr lang="es-ES" dirty="0"/>
              <a:t> of </a:t>
            </a:r>
            <a:r>
              <a:rPr lang="es-ES" dirty="0" err="1"/>
              <a:t>shipbuilding</a:t>
            </a:r>
            <a:r>
              <a:rPr lang="es-ES" dirty="0"/>
              <a:t> and </a:t>
            </a:r>
            <a:r>
              <a:rPr lang="es-ES" dirty="0" err="1"/>
              <a:t>it</a:t>
            </a:r>
            <a:r>
              <a:rPr lang="es-ES" dirty="0"/>
              <a:t> </a:t>
            </a:r>
            <a:r>
              <a:rPr lang="es-ES" dirty="0" err="1"/>
              <a:t>is</a:t>
            </a:r>
            <a:r>
              <a:rPr lang="es-ES" dirty="0"/>
              <a:t> </a:t>
            </a:r>
            <a:r>
              <a:rPr lang="es-ES" dirty="0" err="1"/>
              <a:t>influenced</a:t>
            </a:r>
            <a:r>
              <a:rPr lang="es-ES" dirty="0"/>
              <a:t> </a:t>
            </a:r>
            <a:r>
              <a:rPr lang="es-ES" dirty="0" err="1"/>
              <a:t>by</a:t>
            </a:r>
            <a:r>
              <a:rPr lang="es-ES" dirty="0"/>
              <a:t> </a:t>
            </a:r>
            <a:r>
              <a:rPr lang="es-ES" dirty="0" err="1"/>
              <a:t>these</a:t>
            </a:r>
            <a:r>
              <a:rPr lang="es-ES" dirty="0"/>
              <a:t> </a:t>
            </a:r>
            <a:r>
              <a:rPr lang="es-ES" dirty="0" err="1"/>
              <a:t>separated</a:t>
            </a:r>
            <a:r>
              <a:rPr lang="es-ES" dirty="0"/>
              <a:t> </a:t>
            </a:r>
            <a:r>
              <a:rPr lang="es-ES" dirty="0" err="1"/>
              <a:t>notions</a:t>
            </a:r>
            <a:r>
              <a:rPr lang="es-ES" dirty="0"/>
              <a:t> of </a:t>
            </a:r>
            <a:r>
              <a:rPr lang="es-ES" dirty="0" err="1"/>
              <a:t>ethnicity</a:t>
            </a:r>
            <a:r>
              <a:rPr lang="es-ES" dirty="0"/>
              <a:t> </a:t>
            </a:r>
            <a:r>
              <a:rPr lang="es-ES" dirty="0" err="1"/>
              <a:t>or</a:t>
            </a:r>
            <a:r>
              <a:rPr lang="es-ES" dirty="0"/>
              <a:t> </a:t>
            </a:r>
            <a:r>
              <a:rPr lang="es-ES" dirty="0" err="1"/>
              <a:t>nationalism</a:t>
            </a:r>
            <a:endParaRPr lang="es-ES" dirty="0"/>
          </a:p>
          <a:p>
            <a:r>
              <a:rPr lang="es-ES" dirty="0"/>
              <a:t>The </a:t>
            </a:r>
            <a:r>
              <a:rPr lang="es-ES" dirty="0" err="1"/>
              <a:t>evidences</a:t>
            </a:r>
            <a:r>
              <a:rPr lang="es-ES" dirty="0"/>
              <a:t> </a:t>
            </a:r>
            <a:r>
              <a:rPr lang="es-ES" dirty="0" err="1"/>
              <a:t>from</a:t>
            </a:r>
            <a:r>
              <a:rPr lang="es-ES" dirty="0"/>
              <a:t> </a:t>
            </a:r>
            <a:r>
              <a:rPr lang="es-ES" dirty="0" err="1"/>
              <a:t>the</a:t>
            </a:r>
            <a:r>
              <a:rPr lang="es-ES" dirty="0"/>
              <a:t> </a:t>
            </a:r>
            <a:r>
              <a:rPr lang="es-ES" dirty="0" err="1"/>
              <a:t>sources</a:t>
            </a:r>
            <a:r>
              <a:rPr lang="es-ES" dirty="0"/>
              <a:t> </a:t>
            </a:r>
            <a:r>
              <a:rPr lang="es-ES" dirty="0" err="1"/>
              <a:t>suggest</a:t>
            </a:r>
            <a:r>
              <a:rPr lang="es-ES" dirty="0"/>
              <a:t> </a:t>
            </a:r>
            <a:r>
              <a:rPr lang="es-ES" dirty="0" err="1"/>
              <a:t>the</a:t>
            </a:r>
            <a:r>
              <a:rPr lang="es-ES" dirty="0"/>
              <a:t> </a:t>
            </a:r>
            <a:r>
              <a:rPr lang="es-ES" dirty="0" err="1"/>
              <a:t>existence</a:t>
            </a:r>
            <a:r>
              <a:rPr lang="es-ES" dirty="0"/>
              <a:t> of a </a:t>
            </a:r>
            <a:r>
              <a:rPr lang="es-ES" dirty="0" err="1"/>
              <a:t>broader</a:t>
            </a:r>
            <a:r>
              <a:rPr lang="es-ES" dirty="0"/>
              <a:t> </a:t>
            </a:r>
            <a:r>
              <a:rPr lang="es-ES" dirty="0" err="1"/>
              <a:t>transnational</a:t>
            </a:r>
            <a:r>
              <a:rPr lang="es-ES" dirty="0"/>
              <a:t> culture</a:t>
            </a:r>
          </a:p>
          <a:p>
            <a:r>
              <a:rPr lang="es-ES" dirty="0" err="1"/>
              <a:t>Because</a:t>
            </a:r>
            <a:r>
              <a:rPr lang="es-ES" dirty="0"/>
              <a:t> </a:t>
            </a:r>
            <a:r>
              <a:rPr lang="es-ES" dirty="0" err="1"/>
              <a:t>these</a:t>
            </a:r>
            <a:r>
              <a:rPr lang="es-ES" dirty="0"/>
              <a:t> material </a:t>
            </a:r>
            <a:r>
              <a:rPr lang="es-ES" dirty="0" err="1"/>
              <a:t>objects</a:t>
            </a:r>
            <a:r>
              <a:rPr lang="es-ES" dirty="0"/>
              <a:t> (</a:t>
            </a:r>
            <a:r>
              <a:rPr lang="es-ES" dirty="0" err="1"/>
              <a:t>Ships</a:t>
            </a:r>
            <a:r>
              <a:rPr lang="es-ES" dirty="0"/>
              <a:t>) </a:t>
            </a:r>
            <a:r>
              <a:rPr lang="es-ES" dirty="0" err="1"/>
              <a:t>vary</a:t>
            </a:r>
            <a:r>
              <a:rPr lang="es-ES" dirty="0"/>
              <a:t> and are </a:t>
            </a:r>
            <a:r>
              <a:rPr lang="es-ES" dirty="0" err="1"/>
              <a:t>contradictory</a:t>
            </a:r>
            <a:r>
              <a:rPr lang="es-ES" dirty="0"/>
              <a:t> to </a:t>
            </a:r>
            <a:r>
              <a:rPr lang="es-ES" dirty="0" err="1"/>
              <a:t>any</a:t>
            </a:r>
            <a:r>
              <a:rPr lang="es-ES" dirty="0"/>
              <a:t> conceptual </a:t>
            </a:r>
            <a:r>
              <a:rPr lang="es-ES" dirty="0" err="1"/>
              <a:t>approach</a:t>
            </a:r>
            <a:r>
              <a:rPr lang="es-ES" dirty="0"/>
              <a:t>, </a:t>
            </a:r>
            <a:r>
              <a:rPr lang="es-ES" dirty="0" err="1"/>
              <a:t>change</a:t>
            </a:r>
            <a:r>
              <a:rPr lang="es-ES" dirty="0"/>
              <a:t> </a:t>
            </a:r>
            <a:r>
              <a:rPr lang="es-ES" dirty="0" err="1"/>
              <a:t>then</a:t>
            </a:r>
            <a:r>
              <a:rPr lang="es-ES" dirty="0"/>
              <a:t> </a:t>
            </a:r>
            <a:r>
              <a:rPr lang="es-ES" dirty="0" err="1"/>
              <a:t>is</a:t>
            </a:r>
            <a:r>
              <a:rPr lang="es-ES" dirty="0"/>
              <a:t> </a:t>
            </a:r>
            <a:r>
              <a:rPr lang="es-ES" dirty="0" err="1"/>
              <a:t>one</a:t>
            </a:r>
            <a:r>
              <a:rPr lang="es-ES" dirty="0"/>
              <a:t> of </a:t>
            </a:r>
            <a:r>
              <a:rPr lang="es-ES" dirty="0" err="1"/>
              <a:t>the</a:t>
            </a:r>
            <a:r>
              <a:rPr lang="es-ES" dirty="0"/>
              <a:t> </a:t>
            </a:r>
            <a:r>
              <a:rPr lang="es-ES" dirty="0" err="1"/>
              <a:t>main</a:t>
            </a:r>
            <a:r>
              <a:rPr lang="es-ES" dirty="0"/>
              <a:t> </a:t>
            </a:r>
            <a:r>
              <a:rPr lang="es-ES" dirty="0" err="1"/>
              <a:t>features</a:t>
            </a:r>
            <a:r>
              <a:rPr lang="es-ES" dirty="0"/>
              <a:t> of </a:t>
            </a:r>
            <a:r>
              <a:rPr lang="es-ES" dirty="0" err="1"/>
              <a:t>these</a:t>
            </a:r>
            <a:r>
              <a:rPr lang="es-ES" dirty="0"/>
              <a:t> </a:t>
            </a:r>
            <a:r>
              <a:rPr lang="es-ES" dirty="0" err="1"/>
              <a:t>vessels</a:t>
            </a:r>
            <a:endParaRPr lang="en-GB" dirty="0"/>
          </a:p>
        </p:txBody>
      </p:sp>
    </p:spTree>
    <p:extLst>
      <p:ext uri="{BB962C8B-B14F-4D97-AF65-F5344CB8AC3E}">
        <p14:creationId xmlns:p14="http://schemas.microsoft.com/office/powerpoint/2010/main" val="550660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lgn="ctr">
              <a:buNone/>
            </a:pPr>
            <a:endParaRPr lang="es-ES" dirty="0"/>
          </a:p>
          <a:p>
            <a:pPr marL="0" indent="0" algn="ctr">
              <a:buNone/>
            </a:pPr>
            <a:endParaRPr lang="es-ES" dirty="0"/>
          </a:p>
          <a:p>
            <a:pPr marL="0" indent="0" algn="ctr">
              <a:buNone/>
            </a:pPr>
            <a:r>
              <a:rPr lang="es-ES" sz="1800" dirty="0" err="1"/>
              <a:t>Thank</a:t>
            </a:r>
            <a:r>
              <a:rPr lang="es-ES" sz="1800" dirty="0"/>
              <a:t> </a:t>
            </a:r>
            <a:r>
              <a:rPr lang="es-ES" sz="1800" dirty="0" err="1"/>
              <a:t>you</a:t>
            </a:r>
            <a:r>
              <a:rPr lang="es-ES" sz="1800" dirty="0"/>
              <a:t> </a:t>
            </a:r>
            <a:r>
              <a:rPr lang="es-ES" sz="1800" dirty="0" err="1"/>
              <a:t>very</a:t>
            </a:r>
            <a:r>
              <a:rPr lang="es-ES" sz="1800" dirty="0"/>
              <a:t> </a:t>
            </a:r>
            <a:r>
              <a:rPr lang="es-ES" sz="1800" dirty="0" err="1"/>
              <a:t>much</a:t>
            </a:r>
            <a:r>
              <a:rPr lang="es-ES" sz="1800" dirty="0"/>
              <a:t> </a:t>
            </a:r>
            <a:r>
              <a:rPr lang="es-ES" sz="1800" dirty="0" err="1"/>
              <a:t>for</a:t>
            </a:r>
            <a:r>
              <a:rPr lang="es-ES" sz="1800" dirty="0"/>
              <a:t> </a:t>
            </a:r>
            <a:r>
              <a:rPr lang="es-ES" sz="1800" dirty="0" err="1"/>
              <a:t>your</a:t>
            </a:r>
            <a:r>
              <a:rPr lang="es-ES" sz="1800" dirty="0"/>
              <a:t> </a:t>
            </a:r>
            <a:r>
              <a:rPr lang="es-ES" sz="1800" dirty="0" err="1"/>
              <a:t>attention</a:t>
            </a:r>
            <a:endParaRPr lang="en-GB" sz="1800" dirty="0"/>
          </a:p>
        </p:txBody>
      </p:sp>
    </p:spTree>
    <p:extLst>
      <p:ext uri="{BB962C8B-B14F-4D97-AF65-F5344CB8AC3E}">
        <p14:creationId xmlns:p14="http://schemas.microsoft.com/office/powerpoint/2010/main" val="3625731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Requirements      Resources  </a:t>
            </a:r>
          </a:p>
        </p:txBody>
      </p:sp>
      <p:sp>
        <p:nvSpPr>
          <p:cNvPr id="3" name="Content Placeholder 2"/>
          <p:cNvSpPr>
            <a:spLocks noGrp="1"/>
          </p:cNvSpPr>
          <p:nvPr>
            <p:ph sz="half" idx="1"/>
          </p:nvPr>
        </p:nvSpPr>
        <p:spPr/>
        <p:txBody>
          <a:bodyPr/>
          <a:lstStyle/>
          <a:p>
            <a:r>
              <a:rPr lang="en-GB" dirty="0"/>
              <a:t>Community spirit!</a:t>
            </a:r>
          </a:p>
          <a:p>
            <a:pPr marL="0" indent="0">
              <a:buNone/>
            </a:pPr>
            <a:endParaRPr lang="en-GB" dirty="0"/>
          </a:p>
          <a:p>
            <a:r>
              <a:rPr lang="en-GB" dirty="0"/>
              <a:t>No costs!</a:t>
            </a:r>
          </a:p>
          <a:p>
            <a:endParaRPr lang="en-GB" dirty="0"/>
          </a:p>
          <a:p>
            <a:r>
              <a:rPr lang="en-GB" dirty="0"/>
              <a:t>Place to meet. </a:t>
            </a:r>
          </a:p>
        </p:txBody>
      </p:sp>
      <p:sp>
        <p:nvSpPr>
          <p:cNvPr id="4" name="Content Placeholder 3"/>
          <p:cNvSpPr>
            <a:spLocks noGrp="1"/>
          </p:cNvSpPr>
          <p:nvPr>
            <p:ph sz="half" idx="2"/>
          </p:nvPr>
        </p:nvSpPr>
        <p:spPr>
          <a:xfrm>
            <a:off x="4867300" y="1580927"/>
            <a:ext cx="3524200" cy="3989040"/>
          </a:xfrm>
        </p:spPr>
        <p:txBody>
          <a:bodyPr/>
          <a:lstStyle/>
          <a:p>
            <a:r>
              <a:rPr lang="en-GB" dirty="0"/>
              <a:t>Social media.</a:t>
            </a:r>
          </a:p>
          <a:p>
            <a:endParaRPr lang="en-GB" dirty="0"/>
          </a:p>
          <a:p>
            <a:r>
              <a:rPr lang="en-GB" dirty="0"/>
              <a:t>Moodle. </a:t>
            </a:r>
          </a:p>
          <a:p>
            <a:pPr marL="0" indent="0">
              <a:buNone/>
            </a:pPr>
            <a:endParaRPr lang="en-GB" dirty="0"/>
          </a:p>
          <a:p>
            <a:r>
              <a:rPr lang="en-GB" dirty="0"/>
              <a:t>Recording device.  </a:t>
            </a:r>
          </a:p>
        </p:txBody>
      </p:sp>
      <p:cxnSp>
        <p:nvCxnSpPr>
          <p:cNvPr id="6" name="Straight Connector 5"/>
          <p:cNvCxnSpPr/>
          <p:nvPr/>
        </p:nvCxnSpPr>
        <p:spPr>
          <a:xfrm>
            <a:off x="4572000" y="0"/>
            <a:ext cx="0" cy="5733256"/>
          </a:xfrm>
          <a:prstGeom prst="line">
            <a:avLst/>
          </a:prstGeom>
          <a:ln w="508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99506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Potential </a:t>
            </a:r>
          </a:p>
        </p:txBody>
      </p:sp>
      <p:sp>
        <p:nvSpPr>
          <p:cNvPr id="3" name="Content Placeholder 2"/>
          <p:cNvSpPr>
            <a:spLocks noGrp="1"/>
          </p:cNvSpPr>
          <p:nvPr>
            <p:ph idx="1"/>
          </p:nvPr>
        </p:nvSpPr>
        <p:spPr/>
        <p:txBody>
          <a:bodyPr/>
          <a:lstStyle/>
          <a:p>
            <a:r>
              <a:rPr lang="en-GB" dirty="0"/>
              <a:t>More inclusion of Distance Students. </a:t>
            </a:r>
          </a:p>
          <a:p>
            <a:endParaRPr lang="en-GB" dirty="0"/>
          </a:p>
          <a:p>
            <a:r>
              <a:rPr lang="en-GB" dirty="0"/>
              <a:t>Thematic reading group? </a:t>
            </a:r>
          </a:p>
        </p:txBody>
      </p:sp>
    </p:spTree>
    <p:extLst>
      <p:ext uri="{BB962C8B-B14F-4D97-AF65-F5344CB8AC3E}">
        <p14:creationId xmlns:p14="http://schemas.microsoft.com/office/powerpoint/2010/main" val="11759300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Potential (cont.)</a:t>
            </a:r>
          </a:p>
        </p:txBody>
      </p:sp>
      <p:sp>
        <p:nvSpPr>
          <p:cNvPr id="3" name="Content Placeholder 2"/>
          <p:cNvSpPr>
            <a:spLocks noGrp="1"/>
          </p:cNvSpPr>
          <p:nvPr>
            <p:ph idx="1"/>
          </p:nvPr>
        </p:nvSpPr>
        <p:spPr/>
        <p:txBody>
          <a:bodyPr/>
          <a:lstStyle/>
          <a:p>
            <a:r>
              <a:rPr lang="en-GB" dirty="0"/>
              <a:t>Expansion of the current group. </a:t>
            </a:r>
          </a:p>
          <a:p>
            <a:endParaRPr lang="en-GB" dirty="0"/>
          </a:p>
          <a:p>
            <a:r>
              <a:rPr lang="en-GB" dirty="0"/>
              <a:t>Formation of and engagement with similar groups on other campuses. </a:t>
            </a:r>
          </a:p>
          <a:p>
            <a:endParaRPr lang="en-GB" dirty="0"/>
          </a:p>
        </p:txBody>
      </p:sp>
    </p:spTree>
    <p:extLst>
      <p:ext uri="{BB962C8B-B14F-4D97-AF65-F5344CB8AC3E}">
        <p14:creationId xmlns:p14="http://schemas.microsoft.com/office/powerpoint/2010/main" val="36864700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3"/>
          <a:stretch>
            <a:fillRect/>
          </a:stretch>
        </p:blipFill>
        <p:spPr>
          <a:xfrm>
            <a:off x="647564" y="287323"/>
            <a:ext cx="7848872" cy="5603205"/>
          </a:xfrm>
          <a:prstGeom prst="rect">
            <a:avLst/>
          </a:prstGeom>
        </p:spPr>
      </p:pic>
    </p:spTree>
    <p:extLst>
      <p:ext uri="{BB962C8B-B14F-4D97-AF65-F5344CB8AC3E}">
        <p14:creationId xmlns:p14="http://schemas.microsoft.com/office/powerpoint/2010/main" val="10610640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28701"/>
            <a:ext cx="8229600" cy="1143000"/>
          </a:xfrm>
        </p:spPr>
        <p:txBody>
          <a:bodyPr/>
          <a:lstStyle/>
          <a:p>
            <a:r>
              <a:rPr lang="en-GB" dirty="0"/>
              <a:t>Questions? </a:t>
            </a:r>
          </a:p>
        </p:txBody>
      </p:sp>
      <p:sp>
        <p:nvSpPr>
          <p:cNvPr id="3" name="Content Placeholder 2"/>
          <p:cNvSpPr>
            <a:spLocks noGrp="1"/>
          </p:cNvSpPr>
          <p:nvPr>
            <p:ph idx="1"/>
          </p:nvPr>
        </p:nvSpPr>
        <p:spPr/>
        <p:txBody>
          <a:bodyPr>
            <a:normAutofit/>
          </a:bodyPr>
          <a:lstStyle/>
          <a:p>
            <a:endParaRPr lang="en-GB" sz="2400" dirty="0"/>
          </a:p>
          <a:p>
            <a:endParaRPr lang="en-GB" sz="2400" dirty="0"/>
          </a:p>
          <a:p>
            <a:endParaRPr lang="en-GB" sz="2400" dirty="0"/>
          </a:p>
          <a:p>
            <a:endParaRPr lang="en-GB" sz="2400" dirty="0"/>
          </a:p>
          <a:p>
            <a:r>
              <a:rPr lang="en-GB" sz="2400" dirty="0"/>
              <a:t>Blog on Peer Learning Model in PG Research Environment:</a:t>
            </a:r>
          </a:p>
          <a:p>
            <a:r>
              <a:rPr lang="en-GB" sz="2400" dirty="0">
                <a:hlinkClick r:id="rId3"/>
              </a:rPr>
              <a:t>http://arts.brighton.ac.uk/projects/networks/issue-16-january-2012/peer-support-and-the-learning-experience-of-postgraduate-research</a:t>
            </a:r>
            <a:r>
              <a:rPr lang="en-GB" sz="2400" dirty="0"/>
              <a:t> </a:t>
            </a:r>
          </a:p>
        </p:txBody>
      </p:sp>
    </p:spTree>
    <p:extLst>
      <p:ext uri="{BB962C8B-B14F-4D97-AF65-F5344CB8AC3E}">
        <p14:creationId xmlns:p14="http://schemas.microsoft.com/office/powerpoint/2010/main" val="24993476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Info </a:t>
            </a:r>
          </a:p>
        </p:txBody>
      </p:sp>
      <p:sp>
        <p:nvSpPr>
          <p:cNvPr id="3" name="Content Placeholder 2"/>
          <p:cNvSpPr>
            <a:spLocks noGrp="1"/>
          </p:cNvSpPr>
          <p:nvPr>
            <p:ph idx="1"/>
          </p:nvPr>
        </p:nvSpPr>
        <p:spPr/>
        <p:txBody>
          <a:bodyPr>
            <a:normAutofit fontScale="92500" lnSpcReduction="10000"/>
          </a:bodyPr>
          <a:lstStyle/>
          <a:p>
            <a:r>
              <a:rPr lang="en-GB" dirty="0"/>
              <a:t>Email: </a:t>
            </a:r>
            <a:r>
              <a:rPr lang="en-GB" dirty="0">
                <a:hlinkClick r:id="rId2"/>
              </a:rPr>
              <a:t>Christopher.fleming@uwtsd.ac.uk</a:t>
            </a:r>
            <a:endParaRPr lang="en-GB" dirty="0"/>
          </a:p>
          <a:p>
            <a:r>
              <a:rPr lang="en-GB" dirty="0"/>
              <a:t>Please contact me if you have any questions. </a:t>
            </a:r>
          </a:p>
          <a:p>
            <a:endParaRPr lang="en-GB" dirty="0"/>
          </a:p>
          <a:p>
            <a:r>
              <a:rPr lang="en-GB" dirty="0"/>
              <a:t>Facebook Group: ‘Lampeter Postgrad Researchers’. </a:t>
            </a:r>
          </a:p>
          <a:p>
            <a:endParaRPr lang="en-GB" dirty="0"/>
          </a:p>
          <a:p>
            <a:r>
              <a:rPr lang="en-GB" dirty="0"/>
              <a:t>Moodle page: ‘Postgraduate Research Group’ (self-enrolment).  </a:t>
            </a:r>
          </a:p>
        </p:txBody>
      </p:sp>
    </p:spTree>
    <p:extLst>
      <p:ext uri="{BB962C8B-B14F-4D97-AF65-F5344CB8AC3E}">
        <p14:creationId xmlns:p14="http://schemas.microsoft.com/office/powerpoint/2010/main" val="33781324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purl.org/dc/elements/1.1/"/>
    <ds:schemaRef ds:uri="http://schemas.microsoft.com/office/2006/metadata/properties"/>
    <ds:schemaRef ds:uri="http://schemas.openxmlformats.org/package/2006/metadata/core-properties"/>
    <ds:schemaRef ds:uri="http://schemas.microsoft.com/office/2006/documentManagement/types"/>
    <ds:schemaRef ds:uri="http://purl.org/dc/terms/"/>
    <ds:schemaRef ds:uri="http://schemas.microsoft.com/office/infopath/2007/PartnerControl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2868</TotalTime>
  <Words>873</Words>
  <Application>Microsoft Office PowerPoint</Application>
  <PresentationFormat>On-screen Show (4:3)</PresentationFormat>
  <Paragraphs>131</Paragraphs>
  <Slides>29</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ＭＳ Ｐゴシック</vt:lpstr>
      <vt:lpstr>Arial</vt:lpstr>
      <vt:lpstr>Calibri</vt:lpstr>
      <vt:lpstr>Myriad Pro</vt:lpstr>
      <vt:lpstr>Open Sans</vt:lpstr>
      <vt:lpstr>Times New Roman</vt:lpstr>
      <vt:lpstr>20140311PresentationUWTSDTemplate</vt:lpstr>
      <vt:lpstr>Developing a Postgraduate Community: Concepts and Challenges</vt:lpstr>
      <vt:lpstr>Hopes and Fears?</vt:lpstr>
      <vt:lpstr>PGR Group – model</vt:lpstr>
      <vt:lpstr>PGR Group – structure</vt:lpstr>
      <vt:lpstr>Activities </vt:lpstr>
      <vt:lpstr>Advantages</vt:lpstr>
      <vt:lpstr>Advantages (cont.)</vt:lpstr>
      <vt:lpstr>PowerPoint Presentation</vt:lpstr>
      <vt:lpstr>What is the role of Maritime Archaeology?  </vt:lpstr>
      <vt:lpstr>What is the role of Maritime Archaeology?</vt:lpstr>
      <vt:lpstr>What is the role of Maritime Archaeology?</vt:lpstr>
      <vt:lpstr>Jacob Burckhardt (1818-1897)</vt:lpstr>
      <vt:lpstr>Jacob Burckhardt (1818-1897)</vt:lpstr>
      <vt:lpstr>A Paradox in shipbuilding culture</vt:lpstr>
      <vt:lpstr>What is an Iberian ship?</vt:lpstr>
      <vt:lpstr>What is an Iberian ship?</vt:lpstr>
      <vt:lpstr>PowerPoint Presentation</vt:lpstr>
      <vt:lpstr>PowerPoint Presentation</vt:lpstr>
      <vt:lpstr>PowerPoint Presentation</vt:lpstr>
      <vt:lpstr>PowerPoint Presentation</vt:lpstr>
      <vt:lpstr>The Ribadeo ship as an example of a paradigm</vt:lpstr>
      <vt:lpstr>Conclusions</vt:lpstr>
      <vt:lpstr>PowerPoint Presentation</vt:lpstr>
      <vt:lpstr>Requirements      Resources  </vt:lpstr>
      <vt:lpstr>Potential </vt:lpstr>
      <vt:lpstr>Potential (cont.)</vt:lpstr>
      <vt:lpstr>PowerPoint Presentation</vt:lpstr>
      <vt:lpstr>Questions? </vt:lpstr>
      <vt:lpstr>Useful Info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Chris Fleming</cp:lastModifiedBy>
  <cp:revision>156</cp:revision>
  <dcterms:created xsi:type="dcterms:W3CDTF">2015-04-14T15:21:28Z</dcterms:created>
  <dcterms:modified xsi:type="dcterms:W3CDTF">2017-03-03T15:20:02Z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