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notesMasterIdLst>
    <p:notesMasterId r:id="rId18"/>
  </p:notesMasterIdLst>
  <p:sldIdLst>
    <p:sldId id="256" r:id="rId5"/>
    <p:sldId id="257" r:id="rId6"/>
    <p:sldId id="275" r:id="rId7"/>
    <p:sldId id="276" r:id="rId8"/>
    <p:sldId id="259" r:id="rId9"/>
    <p:sldId id="260" r:id="rId10"/>
    <p:sldId id="265" r:id="rId11"/>
    <p:sldId id="273" r:id="rId12"/>
    <p:sldId id="261" r:id="rId13"/>
    <p:sldId id="274" r:id="rId14"/>
    <p:sldId id="271" r:id="rId15"/>
    <p:sldId id="272"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notesViewPr>
    <p:cSldViewPr snapToGrid="0">
      <p:cViewPr>
        <p:scale>
          <a:sx n="100" d="100"/>
          <a:sy n="100" d="100"/>
        </p:scale>
        <p:origin x="1628" y="-1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21BB1-3025-44C1-94BE-652A5ADFF80B}" type="datetimeFigureOut">
              <a:rPr lang="en-GB" smtClean="0"/>
              <a:t>05/06/2024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28EEA6-7C95-4C9A-AFDE-0EA6FA6A924C}" type="slidenum">
              <a:rPr lang="en-GB" smtClean="0"/>
              <a:t>‹#›</a:t>
            </a:fld>
            <a:endParaRPr lang="en-GB"/>
          </a:p>
        </p:txBody>
      </p:sp>
    </p:spTree>
    <p:extLst>
      <p:ext uri="{BB962C8B-B14F-4D97-AF65-F5344CB8AC3E}">
        <p14:creationId xmlns:p14="http://schemas.microsoft.com/office/powerpoint/2010/main" val="2287182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sz="1600" dirty="0" smtClean="0"/>
              <a:t>Good morning</a:t>
            </a:r>
          </a:p>
          <a:p>
            <a:endParaRPr lang="en-GB" sz="1600" dirty="0" smtClean="0"/>
          </a:p>
          <a:p>
            <a:r>
              <a:rPr lang="en-GB" sz="1600" dirty="0" smtClean="0"/>
              <a:t>My name is Claire Wright and I am a Generic Therapy Assistant Practitioner within the CRT team of Neath Port Talbot.</a:t>
            </a:r>
          </a:p>
          <a:p>
            <a:endParaRPr lang="en-GB" sz="1600" dirty="0" smtClean="0"/>
          </a:p>
          <a:p>
            <a:r>
              <a:rPr lang="en-GB" sz="1600" dirty="0" smtClean="0"/>
              <a:t>As a generic TAP I cover both  Occupational Therapy and Physiotherapy.</a:t>
            </a:r>
          </a:p>
          <a:p>
            <a:endParaRPr lang="en-GB" sz="1600" dirty="0"/>
          </a:p>
          <a:p>
            <a:r>
              <a:rPr lang="en-GB" sz="1600" dirty="0" smtClean="0"/>
              <a:t>This is my service development project using Deming's PDSA cycle (1983)</a:t>
            </a:r>
          </a:p>
          <a:p>
            <a:endParaRPr lang="en-GB" sz="1600" dirty="0"/>
          </a:p>
          <a:p>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1</a:t>
            </a:fld>
            <a:endParaRPr lang="en-GB"/>
          </a:p>
        </p:txBody>
      </p:sp>
    </p:spTree>
    <p:extLst>
      <p:ext uri="{BB962C8B-B14F-4D97-AF65-F5344CB8AC3E}">
        <p14:creationId xmlns:p14="http://schemas.microsoft.com/office/powerpoint/2010/main" val="2794826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2650" y="4472780"/>
            <a:ext cx="5505450" cy="3998119"/>
          </a:xfrm>
        </p:spPr>
        <p:txBody>
          <a:bodyPr/>
          <a:lstStyle/>
          <a:p>
            <a:r>
              <a:rPr lang="en-GB" sz="1400" dirty="0" smtClean="0"/>
              <a:t>My service development project looked at the equipment training that was being given to Physiotherapists when they join the team. Whether it was fit for purpose; whether we were asking physio’s to ‘overstep’  the boundaries of their remits; why we felt we needed to train them in equipment at all, what did we gain from it. </a:t>
            </a:r>
            <a:endParaRPr lang="en-GB" sz="1400" dirty="0"/>
          </a:p>
          <a:p>
            <a:endParaRPr lang="en-GB" sz="1400" dirty="0" smtClean="0"/>
          </a:p>
          <a:p>
            <a:r>
              <a:rPr lang="en-GB" sz="1400" dirty="0" smtClean="0"/>
              <a:t>Historically, I have been providing equipment &amp; small aid training to all new Therapist’s, Support Workers and student therapists. When I first joined the team from my previous role as an OT therapy technician, we had nobody providing any training to the therapy staff and I was asked to provide basic training due to my experience with equipment.</a:t>
            </a:r>
          </a:p>
          <a:p>
            <a:endParaRPr lang="en-GB" sz="1400" dirty="0"/>
          </a:p>
          <a:p>
            <a:r>
              <a:rPr lang="en-GB" sz="1400" dirty="0" smtClean="0"/>
              <a:t>Initially I was asked to provide the same training to both OT and PT, and PT’s were expected to issue equipment traditionally considered to fall into the OT remit.</a:t>
            </a:r>
            <a:endParaRPr lang="en-GB" sz="1400" dirty="0" smtClean="0"/>
          </a:p>
          <a:p>
            <a:endParaRPr lang="en-GB" sz="1600" dirty="0"/>
          </a:p>
          <a:p>
            <a:endParaRPr lang="en-GB" sz="1600" dirty="0"/>
          </a:p>
          <a:p>
            <a:endParaRPr lang="en-GB" sz="1600" dirty="0" smtClean="0"/>
          </a:p>
          <a:p>
            <a:endParaRPr lang="en-GB" sz="1600" dirty="0" smtClean="0"/>
          </a:p>
          <a:p>
            <a:endParaRPr lang="en-GB" sz="1600" dirty="0" smtClean="0"/>
          </a:p>
        </p:txBody>
      </p:sp>
      <p:sp>
        <p:nvSpPr>
          <p:cNvPr id="4" name="Slide Number Placeholder 3"/>
          <p:cNvSpPr>
            <a:spLocks noGrp="1"/>
          </p:cNvSpPr>
          <p:nvPr>
            <p:ph type="sldNum" sz="quarter" idx="10"/>
          </p:nvPr>
        </p:nvSpPr>
        <p:spPr/>
        <p:txBody>
          <a:bodyPr/>
          <a:lstStyle/>
          <a:p>
            <a:fld id="{BB28EEA6-7C95-4C9A-AFDE-0EA6FA6A924C}" type="slidenum">
              <a:rPr lang="en-GB" smtClean="0"/>
              <a:t>2</a:t>
            </a:fld>
            <a:endParaRPr lang="en-GB"/>
          </a:p>
        </p:txBody>
      </p:sp>
    </p:spTree>
    <p:extLst>
      <p:ext uri="{BB962C8B-B14F-4D97-AF65-F5344CB8AC3E}">
        <p14:creationId xmlns:p14="http://schemas.microsoft.com/office/powerpoint/2010/main" val="2058697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3</a:t>
            </a:fld>
            <a:endParaRPr lang="en-GB"/>
          </a:p>
        </p:txBody>
      </p:sp>
      <p:sp>
        <p:nvSpPr>
          <p:cNvPr id="6" name="TextBox 5"/>
          <p:cNvSpPr txBox="1"/>
          <p:nvPr/>
        </p:nvSpPr>
        <p:spPr>
          <a:xfrm>
            <a:off x="273050" y="4400550"/>
            <a:ext cx="6311900" cy="3724096"/>
          </a:xfrm>
          <a:prstGeom prst="rect">
            <a:avLst/>
          </a:prstGeom>
          <a:noFill/>
        </p:spPr>
        <p:txBody>
          <a:bodyPr wrap="square" rtlCol="0">
            <a:spAutoFit/>
          </a:bodyPr>
          <a:lstStyle/>
          <a:p>
            <a:r>
              <a:rPr lang="en-GB" sz="1200" dirty="0" smtClean="0"/>
              <a:t>Staff changes and changes of management within CRT over the years led to a concern that Physio’s were being asked to do things that weren’t appropriate, or within their remit.</a:t>
            </a:r>
          </a:p>
          <a:p>
            <a:endParaRPr lang="en-GB" sz="1200" dirty="0" smtClean="0"/>
          </a:p>
          <a:p>
            <a:r>
              <a:rPr lang="en-GB" sz="1200" dirty="0" smtClean="0"/>
              <a:t>Our </a:t>
            </a:r>
            <a:r>
              <a:rPr lang="en-GB" sz="1200" dirty="0"/>
              <a:t>clinical leads for OT and PT and myself discussed </a:t>
            </a:r>
            <a:r>
              <a:rPr lang="en-GB" sz="1200" dirty="0" smtClean="0"/>
              <a:t>why we felt it necessary for Physio’s to continue </a:t>
            </a:r>
            <a:r>
              <a:rPr lang="en-GB" sz="1200" dirty="0" smtClean="0"/>
              <a:t>to be allowed to issue equipment, and </a:t>
            </a:r>
            <a:r>
              <a:rPr lang="en-GB" sz="1200" dirty="0" smtClean="0"/>
              <a:t>what </a:t>
            </a:r>
            <a:r>
              <a:rPr lang="en-GB" sz="1200" dirty="0"/>
              <a:t>would be the appropriate pieces of equipment and why. </a:t>
            </a:r>
            <a:endParaRPr lang="en-GB" sz="1200" dirty="0" smtClean="0"/>
          </a:p>
          <a:p>
            <a:endParaRPr lang="en-GB" sz="1200" dirty="0"/>
          </a:p>
          <a:p>
            <a:r>
              <a:rPr lang="en-GB" sz="1200" dirty="0" smtClean="0"/>
              <a:t>We agreed that there was a strong argument for PT’s to continue to be allowed to issue some pieces of equipment </a:t>
            </a:r>
            <a:endParaRPr lang="en-GB" sz="1400" dirty="0"/>
          </a:p>
          <a:p>
            <a:r>
              <a:rPr lang="en-GB" sz="1200" dirty="0"/>
              <a:t>The reasoning behind the training is that the </a:t>
            </a:r>
            <a:r>
              <a:rPr lang="en-GB" sz="1200" dirty="0" smtClean="0"/>
              <a:t>physiotherapist </a:t>
            </a:r>
            <a:r>
              <a:rPr lang="en-GB" sz="1200" dirty="0"/>
              <a:t>in the community can issue any of the </a:t>
            </a:r>
            <a:r>
              <a:rPr lang="en-GB" sz="1200" dirty="0" smtClean="0"/>
              <a:t>following</a:t>
            </a:r>
            <a:r>
              <a:rPr lang="en-GB" sz="1200" dirty="0" smtClean="0"/>
              <a:t> </a:t>
            </a:r>
            <a:r>
              <a:rPr lang="en-GB" sz="1200" dirty="0"/>
              <a:t>equipment in order to keep someone safe at home, and prevent hospital admission without having to refer to an Occupational Therapist or Assistant </a:t>
            </a:r>
            <a:r>
              <a:rPr lang="en-GB" sz="1200" dirty="0" smtClean="0"/>
              <a:t>Practitioner. </a:t>
            </a:r>
            <a:r>
              <a:rPr lang="en-GB" sz="1200" dirty="0" smtClean="0"/>
              <a:t> This would also save time and could reduce amount of time patients are on our caseloads, and the number of therapists involved with each patient.</a:t>
            </a:r>
            <a:endParaRPr lang="en-GB" sz="1200" dirty="0"/>
          </a:p>
          <a:p>
            <a:endParaRPr lang="en-GB" dirty="0"/>
          </a:p>
          <a:p>
            <a:r>
              <a:rPr lang="en-GB" sz="1200" dirty="0" smtClean="0"/>
              <a:t>additionally</a:t>
            </a:r>
            <a:r>
              <a:rPr lang="en-GB" sz="1200" dirty="0" smtClean="0"/>
              <a:t> </a:t>
            </a:r>
            <a:r>
              <a:rPr lang="en-GB" sz="1200" dirty="0"/>
              <a:t>Physiotherapists will receive training on </a:t>
            </a:r>
            <a:r>
              <a:rPr lang="en-GB" sz="1200" dirty="0" smtClean="0"/>
              <a:t>other</a:t>
            </a:r>
            <a:r>
              <a:rPr lang="en-GB" sz="1200" dirty="0" smtClean="0"/>
              <a:t> </a:t>
            </a:r>
            <a:r>
              <a:rPr lang="en-GB" sz="1200" dirty="0"/>
              <a:t>equipment in order that they can recognise the equipment and if it is fitted correctly and in good working order. If they spot a problem with the equipment, then they can request either stores replace the item if faulty or the Therapist can have a conversation with an AP or an OT to decide on the best course of action</a:t>
            </a:r>
            <a:r>
              <a:rPr lang="en-GB" sz="1400" dirty="0"/>
              <a:t>. </a:t>
            </a:r>
          </a:p>
        </p:txBody>
      </p:sp>
    </p:spTree>
    <p:extLst>
      <p:ext uri="{BB962C8B-B14F-4D97-AF65-F5344CB8AC3E}">
        <p14:creationId xmlns:p14="http://schemas.microsoft.com/office/powerpoint/2010/main" val="715799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159250"/>
          </a:xfrm>
        </p:spPr>
        <p:txBody>
          <a:bodyPr/>
          <a:lstStyle/>
          <a:p>
            <a:endParaRPr lang="en-GB" dirty="0" smtClean="0"/>
          </a:p>
          <a:p>
            <a:r>
              <a:rPr lang="en-GB" dirty="0" smtClean="0"/>
              <a:t>We agreed on the following pieces of equipment that physios should be trained on as they are all pieces of equipment that may be needed </a:t>
            </a:r>
            <a:r>
              <a:rPr lang="en-GB" dirty="0" smtClean="0"/>
              <a:t>urgently and could be the difference between patient remaining independent or requiring care or hospital admission.</a:t>
            </a:r>
            <a:endParaRPr lang="en-GB" dirty="0" smtClean="0"/>
          </a:p>
          <a:p>
            <a:endParaRPr lang="en-GB" dirty="0"/>
          </a:p>
          <a:p>
            <a:r>
              <a:rPr lang="en-GB" dirty="0" smtClean="0"/>
              <a:t>Toilet raisers and frames.</a:t>
            </a:r>
          </a:p>
          <a:p>
            <a:r>
              <a:rPr lang="en-GB" dirty="0" smtClean="0"/>
              <a:t>Perching stools</a:t>
            </a:r>
          </a:p>
          <a:p>
            <a:r>
              <a:rPr lang="en-GB" dirty="0" smtClean="0"/>
              <a:t>Commodes</a:t>
            </a:r>
          </a:p>
          <a:p>
            <a:r>
              <a:rPr lang="en-GB" dirty="0" smtClean="0"/>
              <a:t>Furniture raisers</a:t>
            </a:r>
          </a:p>
          <a:p>
            <a:r>
              <a:rPr lang="en-GB" dirty="0" smtClean="0"/>
              <a:t>Bed levers </a:t>
            </a:r>
          </a:p>
          <a:p>
            <a:r>
              <a:rPr lang="en-GB" dirty="0" smtClean="0"/>
              <a:t>Caddies </a:t>
            </a:r>
          </a:p>
          <a:p>
            <a:r>
              <a:rPr lang="en-GB" dirty="0" smtClean="0"/>
              <a:t>Repose  equipment </a:t>
            </a:r>
          </a:p>
          <a:p>
            <a:endParaRPr lang="en-GB" dirty="0" smtClean="0"/>
          </a:p>
          <a:p>
            <a:r>
              <a:rPr lang="en-GB" dirty="0" smtClean="0"/>
              <a:t>In </a:t>
            </a:r>
            <a:r>
              <a:rPr lang="en-GB" dirty="0"/>
              <a:t>addition to the above Physiotherapists will receive training on </a:t>
            </a:r>
            <a:r>
              <a:rPr lang="en-GB" dirty="0" smtClean="0"/>
              <a:t>other basic OT equipment, including bathing </a:t>
            </a:r>
            <a:r>
              <a:rPr lang="en-GB" dirty="0" err="1" smtClean="0"/>
              <a:t>equipment;and</a:t>
            </a:r>
            <a:r>
              <a:rPr lang="en-GB" dirty="0" smtClean="0"/>
              <a:t> bedroom equipment including pillow lifts and leg lifters; </a:t>
            </a:r>
            <a:r>
              <a:rPr lang="en-GB" dirty="0"/>
              <a:t>in order that they can recognise the equipment and if it is fitted correctly and in good working order. If they spot a problem with the equipment, then they can request either stores replace the item if faulty or the Therapist can have a conversation with an AP or an OT to decide on the best course of action. </a:t>
            </a:r>
          </a:p>
          <a:p>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4</a:t>
            </a:fld>
            <a:endParaRPr lang="en-GB"/>
          </a:p>
        </p:txBody>
      </p:sp>
    </p:spTree>
    <p:extLst>
      <p:ext uri="{BB962C8B-B14F-4D97-AF65-F5344CB8AC3E}">
        <p14:creationId xmlns:p14="http://schemas.microsoft.com/office/powerpoint/2010/main" val="1162183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to assess how much knowledge and previous experience the physio’s had I devised a pre training questionnaire. This would help me to decide what information would need to be included in the training session.</a:t>
            </a:r>
          </a:p>
          <a:p>
            <a:endParaRPr lang="en-GB" dirty="0"/>
          </a:p>
          <a:p>
            <a:r>
              <a:rPr lang="en-GB" dirty="0" smtClean="0"/>
              <a:t>I asked if they had any previous training; if they were aware of why they needed to have the training and how they felt about it.</a:t>
            </a:r>
          </a:p>
          <a:p>
            <a:r>
              <a:rPr lang="en-GB" dirty="0" smtClean="0"/>
              <a:t>None of the physio’s questioned had received any previous training.</a:t>
            </a:r>
          </a:p>
          <a:p>
            <a:endParaRPr lang="en-GB" dirty="0"/>
          </a:p>
          <a:p>
            <a:r>
              <a:rPr lang="en-GB" dirty="0" smtClean="0"/>
              <a:t>I also asked:</a:t>
            </a:r>
          </a:p>
          <a:p>
            <a:r>
              <a:rPr lang="en-GB" dirty="0" smtClean="0"/>
              <a:t>How confident they were identifying equipment and its use</a:t>
            </a:r>
          </a:p>
          <a:p>
            <a:r>
              <a:rPr lang="en-GB" dirty="0" smtClean="0"/>
              <a:t>How confident they were about fitting it and how confident assessing patient with it.</a:t>
            </a:r>
          </a:p>
          <a:p>
            <a:endParaRPr lang="en-GB" dirty="0"/>
          </a:p>
          <a:p>
            <a:r>
              <a:rPr lang="en-GB" dirty="0" smtClean="0"/>
              <a:t>With 1 being not confident at all and 5 being very confident </a:t>
            </a:r>
          </a:p>
          <a:p>
            <a:endParaRPr lang="en-GB" dirty="0" smtClean="0"/>
          </a:p>
          <a:p>
            <a:r>
              <a:rPr lang="en-GB" dirty="0" smtClean="0"/>
              <a:t>Results shown on the graph, range from not confident to confident.</a:t>
            </a:r>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5</a:t>
            </a:fld>
            <a:endParaRPr lang="en-GB"/>
          </a:p>
        </p:txBody>
      </p:sp>
    </p:spTree>
    <p:extLst>
      <p:ext uri="{BB962C8B-B14F-4D97-AF65-F5344CB8AC3E}">
        <p14:creationId xmlns:p14="http://schemas.microsoft.com/office/powerpoint/2010/main" val="2495522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From the questionnaires it was decided that I would need to provide training on all areas.</a:t>
            </a:r>
          </a:p>
          <a:p>
            <a:endParaRPr lang="en-GB" dirty="0"/>
          </a:p>
          <a:p>
            <a:r>
              <a:rPr lang="en-GB" dirty="0" smtClean="0"/>
              <a:t>I produced an equipment handbook which was given to each therapist and contained details on all the previously identified pieces of equipment, how to assess for suitability, circumstances of when the equipment would not be suitable, how to fit it, weight limits and whether there was a bariatric version. </a:t>
            </a:r>
          </a:p>
          <a:p>
            <a:r>
              <a:rPr lang="en-GB" dirty="0" smtClean="0"/>
              <a:t>There were pictures of the equipment as some therapists stated that they liked to have pictures as  visual aids.</a:t>
            </a:r>
          </a:p>
          <a:p>
            <a:endParaRPr lang="en-GB" dirty="0" smtClean="0"/>
          </a:p>
          <a:p>
            <a:r>
              <a:rPr lang="en-GB" dirty="0" smtClean="0"/>
              <a:t> Also included in the handbook was information on how to use TCES the equipment ordering system. </a:t>
            </a:r>
          </a:p>
          <a:p>
            <a:endParaRPr lang="en-GB" dirty="0" smtClean="0"/>
          </a:p>
          <a:p>
            <a:endParaRPr lang="en-GB" dirty="0"/>
          </a:p>
          <a:p>
            <a:r>
              <a:rPr lang="en-GB" dirty="0" smtClean="0"/>
              <a:t>I facilitated a practical session where I demonstrated the correct way to fit and use  each piece of equipment. And each therapist was given the opportunity to practise fitting and using the equipment themselves.</a:t>
            </a:r>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6</a:t>
            </a:fld>
            <a:endParaRPr lang="en-GB"/>
          </a:p>
        </p:txBody>
      </p:sp>
    </p:spTree>
    <p:extLst>
      <p:ext uri="{BB962C8B-B14F-4D97-AF65-F5344CB8AC3E}">
        <p14:creationId xmlns:p14="http://schemas.microsoft.com/office/powerpoint/2010/main" val="653116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Following the training session I asked the therapists to complete the questionnaire again and the results are shown on the graph.</a:t>
            </a:r>
          </a:p>
          <a:p>
            <a:endParaRPr lang="en-GB" dirty="0"/>
          </a:p>
          <a:p>
            <a:r>
              <a:rPr lang="en-GB" dirty="0" smtClean="0"/>
              <a:t>All therapists were now confident or very confident in their ability to identify, fit and assess patients for the specified equipment.</a:t>
            </a:r>
          </a:p>
          <a:p>
            <a:endParaRPr lang="en-GB" dirty="0"/>
          </a:p>
          <a:p>
            <a:r>
              <a:rPr lang="en-GB" dirty="0" smtClean="0"/>
              <a:t>All therapists also felt that being allowed to issue the specified equipment meant that they had to make fewer internal referrals to AP’s and OT’s and this led to being able to discharge patients earlier.</a:t>
            </a:r>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7</a:t>
            </a:fld>
            <a:endParaRPr lang="en-GB"/>
          </a:p>
        </p:txBody>
      </p:sp>
    </p:spTree>
    <p:extLst>
      <p:ext uri="{BB962C8B-B14F-4D97-AF65-F5344CB8AC3E}">
        <p14:creationId xmlns:p14="http://schemas.microsoft.com/office/powerpoint/2010/main" val="408495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conclusion:</a:t>
            </a:r>
          </a:p>
          <a:p>
            <a:endParaRPr lang="en-GB" dirty="0"/>
          </a:p>
          <a:p>
            <a:r>
              <a:rPr lang="en-GB" dirty="0" smtClean="0"/>
              <a:t>We felt that by providing the training as detailed to the physiotherapists we were able to provide a better, and quicker service to our patients.</a:t>
            </a:r>
          </a:p>
          <a:p>
            <a:endParaRPr lang="en-GB" dirty="0"/>
          </a:p>
          <a:p>
            <a:r>
              <a:rPr lang="en-GB" dirty="0" smtClean="0"/>
              <a:t>With less internal referrals patients were receiving the necessary input in a more timely manner. </a:t>
            </a:r>
            <a:endParaRPr lang="en-GB" dirty="0"/>
          </a:p>
          <a:p>
            <a:endParaRPr lang="en-GB" dirty="0" smtClean="0"/>
          </a:p>
          <a:p>
            <a:r>
              <a:rPr lang="en-GB" dirty="0" smtClean="0"/>
              <a:t>Internal referral waiting lists were reduced and this led onto the service waiting lists being reduced.</a:t>
            </a:r>
          </a:p>
          <a:p>
            <a:endParaRPr lang="en-GB" dirty="0"/>
          </a:p>
          <a:p>
            <a:r>
              <a:rPr lang="en-GB" dirty="0" smtClean="0"/>
              <a:t>In some cases Physio’s were able to prevent a patient from needing urgent reablement support by providing equipment that enabled the patient to remain independent. </a:t>
            </a:r>
          </a:p>
          <a:p>
            <a:endParaRPr lang="en-GB" dirty="0" smtClean="0"/>
          </a:p>
          <a:p>
            <a:r>
              <a:rPr lang="en-GB" dirty="0"/>
              <a:t>“Sometimes doing what is in the best interests of the patient most efficiently will require team members to step outside their traditional professional role.” Bosch and Mansell (2015)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8</a:t>
            </a:fld>
            <a:endParaRPr lang="en-GB"/>
          </a:p>
        </p:txBody>
      </p:sp>
    </p:spTree>
    <p:extLst>
      <p:ext uri="{BB962C8B-B14F-4D97-AF65-F5344CB8AC3E}">
        <p14:creationId xmlns:p14="http://schemas.microsoft.com/office/powerpoint/2010/main" val="405899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Following on from this piece of work we have identified some areas that we feel could be improved.</a:t>
            </a:r>
          </a:p>
          <a:p>
            <a:endParaRPr lang="en-GB" dirty="0"/>
          </a:p>
          <a:p>
            <a:r>
              <a:rPr lang="en-GB" dirty="0" smtClean="0"/>
              <a:t>It has been suggested that Transferring the training package onto an e-learning format and imbedding videos demonstrating how to fit the equipment could be a more efficient way to provide the training, however this will be a much larger piece of work so is still under discussion. </a:t>
            </a:r>
          </a:p>
        </p:txBody>
      </p:sp>
      <p:sp>
        <p:nvSpPr>
          <p:cNvPr id="4" name="Slide Number Placeholder 3"/>
          <p:cNvSpPr>
            <a:spLocks noGrp="1"/>
          </p:cNvSpPr>
          <p:nvPr>
            <p:ph type="sldNum" sz="quarter" idx="10"/>
          </p:nvPr>
        </p:nvSpPr>
        <p:spPr/>
        <p:txBody>
          <a:bodyPr/>
          <a:lstStyle/>
          <a:p>
            <a:fld id="{BB28EEA6-7C95-4C9A-AFDE-0EA6FA6A924C}" type="slidenum">
              <a:rPr lang="en-GB" smtClean="0"/>
              <a:t>9</a:t>
            </a:fld>
            <a:endParaRPr lang="en-GB"/>
          </a:p>
        </p:txBody>
      </p:sp>
    </p:spTree>
    <p:extLst>
      <p:ext uri="{BB962C8B-B14F-4D97-AF65-F5344CB8AC3E}">
        <p14:creationId xmlns:p14="http://schemas.microsoft.com/office/powerpoint/2010/main" val="1322739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Any Questions?</a:t>
            </a:r>
          </a:p>
          <a:p>
            <a:endParaRPr lang="en-GB" dirty="0"/>
          </a:p>
          <a:p>
            <a:endParaRPr lang="en-GB" dirty="0" smtClean="0"/>
          </a:p>
          <a:p>
            <a:r>
              <a:rPr lang="en-GB" dirty="0" smtClean="0"/>
              <a:t>Thank you for listening.</a:t>
            </a:r>
            <a:endParaRPr lang="en-GB" dirty="0"/>
          </a:p>
        </p:txBody>
      </p:sp>
      <p:sp>
        <p:nvSpPr>
          <p:cNvPr id="4" name="Slide Number Placeholder 3"/>
          <p:cNvSpPr>
            <a:spLocks noGrp="1"/>
          </p:cNvSpPr>
          <p:nvPr>
            <p:ph type="sldNum" sz="quarter" idx="10"/>
          </p:nvPr>
        </p:nvSpPr>
        <p:spPr/>
        <p:txBody>
          <a:bodyPr/>
          <a:lstStyle/>
          <a:p>
            <a:fld id="{BB28EEA6-7C95-4C9A-AFDE-0EA6FA6A924C}" type="slidenum">
              <a:rPr lang="en-GB" smtClean="0"/>
              <a:t>10</a:t>
            </a:fld>
            <a:endParaRPr lang="en-GB"/>
          </a:p>
        </p:txBody>
      </p:sp>
    </p:spTree>
    <p:extLst>
      <p:ext uri="{BB962C8B-B14F-4D97-AF65-F5344CB8AC3E}">
        <p14:creationId xmlns:p14="http://schemas.microsoft.com/office/powerpoint/2010/main" val="1641319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B28EEA6-7C95-4C9A-AFDE-0EA6FA6A924C}" type="slidenum">
              <a:rPr lang="en-GB" smtClean="0"/>
              <a:t>11</a:t>
            </a:fld>
            <a:endParaRPr lang="en-GB"/>
          </a:p>
        </p:txBody>
      </p:sp>
    </p:spTree>
    <p:extLst>
      <p:ext uri="{BB962C8B-B14F-4D97-AF65-F5344CB8AC3E}">
        <p14:creationId xmlns:p14="http://schemas.microsoft.com/office/powerpoint/2010/main" val="1515192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114106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1477642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3009101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A964E9B-4001-4563-9A09-DD011CE5E229}" type="datetimeFigureOut">
              <a:rPr lang="en-GB" smtClean="0"/>
              <a:t>05/06/2024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218879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A964E9B-4001-4563-9A09-DD011CE5E229}" type="datetimeFigureOut">
              <a:rPr lang="en-GB" smtClean="0"/>
              <a:t>05/06/2024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3063384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A964E9B-4001-4563-9A09-DD011CE5E229}" type="datetimeFigureOut">
              <a:rPr lang="en-GB" smtClean="0"/>
              <a:t>05/06/2024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3034228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964E9B-4001-4563-9A09-DD011CE5E229}" type="datetimeFigureOut">
              <a:rPr lang="en-GB" smtClean="0"/>
              <a:t>05/06/2024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486005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A964E9B-4001-4563-9A09-DD011CE5E229}" type="datetimeFigureOut">
              <a:rPr lang="en-GB" smtClean="0"/>
              <a:t>05/06/2024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3622316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50463-B747-4B20-87C9-F2CD23C87B99}" type="slidenum">
              <a:rPr lang="en-GB" smtClean="0"/>
              <a:t>‹#›</a:t>
            </a:fld>
            <a:endParaRPr lang="en-GB"/>
          </a:p>
        </p:txBody>
      </p:sp>
      <p:sp>
        <p:nvSpPr>
          <p:cNvPr id="5" name="Date Placeholder 4"/>
          <p:cNvSpPr>
            <a:spLocks noGrp="1"/>
          </p:cNvSpPr>
          <p:nvPr>
            <p:ph type="dt" sz="half" idx="10"/>
          </p:nvPr>
        </p:nvSpPr>
        <p:spPr/>
        <p:txBody>
          <a:bodyPr/>
          <a:lstStyle/>
          <a:p>
            <a:fld id="{9A964E9B-4001-4563-9A09-DD011CE5E229}" type="datetimeFigureOut">
              <a:rPr lang="en-GB" smtClean="0"/>
              <a:t>05/06/2024</a:t>
            </a:fld>
            <a:endParaRPr lang="en-GB"/>
          </a:p>
        </p:txBody>
      </p:sp>
    </p:spTree>
    <p:extLst>
      <p:ext uri="{BB962C8B-B14F-4D97-AF65-F5344CB8AC3E}">
        <p14:creationId xmlns:p14="http://schemas.microsoft.com/office/powerpoint/2010/main" val="3130784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2982346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8471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3015307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790381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1773887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3212913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964E9B-4001-4563-9A09-DD011CE5E229}" type="datetimeFigureOut">
              <a:rPr lang="en-GB" smtClean="0"/>
              <a:t>05/06/2024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50463-B747-4B20-87C9-F2CD23C87B99}" type="slidenum">
              <a:rPr lang="en-GB" smtClean="0"/>
              <a:t>‹#›</a:t>
            </a:fld>
            <a:endParaRPr lang="en-GB"/>
          </a:p>
        </p:txBody>
      </p:sp>
    </p:spTree>
    <p:extLst>
      <p:ext uri="{BB962C8B-B14F-4D97-AF65-F5344CB8AC3E}">
        <p14:creationId xmlns:p14="http://schemas.microsoft.com/office/powerpoint/2010/main" val="1417504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A964E9B-4001-4563-9A09-DD011CE5E229}" type="datetimeFigureOut">
              <a:rPr lang="en-GB" smtClean="0"/>
              <a:t>05/06/2024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BF50463-B747-4B20-87C9-F2CD23C87B99}" type="slidenum">
              <a:rPr lang="en-GB" smtClean="0"/>
              <a:t>‹#›</a:t>
            </a:fld>
            <a:endParaRPr lang="en-GB"/>
          </a:p>
        </p:txBody>
      </p:sp>
    </p:spTree>
    <p:extLst>
      <p:ext uri="{BB962C8B-B14F-4D97-AF65-F5344CB8AC3E}">
        <p14:creationId xmlns:p14="http://schemas.microsoft.com/office/powerpoint/2010/main" val="4266870838"/>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jfif"/><Relationship Id="rId4" Type="http://schemas.openxmlformats.org/officeDocument/2006/relationships/image" Target="../media/image4.pn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3.jfif"/></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PDSA project for Service development.</a:t>
            </a:r>
            <a:endParaRPr lang="en-GB" dirty="0"/>
          </a:p>
        </p:txBody>
      </p:sp>
      <p:sp>
        <p:nvSpPr>
          <p:cNvPr id="3" name="Subtitle 2"/>
          <p:cNvSpPr>
            <a:spLocks noGrp="1"/>
          </p:cNvSpPr>
          <p:nvPr>
            <p:ph type="subTitle" idx="1"/>
          </p:nvPr>
        </p:nvSpPr>
        <p:spPr>
          <a:xfrm>
            <a:off x="1524000" y="5237018"/>
            <a:ext cx="9144000" cy="1136072"/>
          </a:xfrm>
        </p:spPr>
        <p:txBody>
          <a:bodyPr>
            <a:normAutofit lnSpcReduction="10000"/>
          </a:bodyPr>
          <a:lstStyle/>
          <a:p>
            <a:r>
              <a:rPr lang="en-GB" dirty="0" smtClean="0"/>
              <a:t>Claire Louise Wright.</a:t>
            </a:r>
          </a:p>
          <a:p>
            <a:r>
              <a:rPr lang="en-GB" dirty="0" smtClean="0"/>
              <a:t>Therapy Assistant Practitioner</a:t>
            </a:r>
          </a:p>
          <a:p>
            <a:r>
              <a:rPr lang="en-GB" dirty="0" smtClean="0"/>
              <a:t>2024</a:t>
            </a:r>
            <a:endParaRPr lang="en-GB" dirty="0"/>
          </a:p>
        </p:txBody>
      </p:sp>
    </p:spTree>
    <p:extLst>
      <p:ext uri="{BB962C8B-B14F-4D97-AF65-F5344CB8AC3E}">
        <p14:creationId xmlns:p14="http://schemas.microsoft.com/office/powerpoint/2010/main" val="112050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946" y="368905"/>
            <a:ext cx="7148945" cy="4553954"/>
          </a:xfrm>
          <a:prstGeom prst="rect">
            <a:avLst/>
          </a:prstGeom>
        </p:spPr>
      </p:pic>
      <p:sp>
        <p:nvSpPr>
          <p:cNvPr id="5" name="TextBox 4"/>
          <p:cNvSpPr txBox="1"/>
          <p:nvPr/>
        </p:nvSpPr>
        <p:spPr>
          <a:xfrm>
            <a:off x="1136073" y="5329382"/>
            <a:ext cx="6862618" cy="369332"/>
          </a:xfrm>
          <a:prstGeom prst="rect">
            <a:avLst/>
          </a:prstGeom>
          <a:noFill/>
        </p:spPr>
        <p:txBody>
          <a:bodyPr wrap="square" rtlCol="0">
            <a:spAutoFit/>
          </a:bodyPr>
          <a:lstStyle/>
          <a:p>
            <a:pPr algn="ctr"/>
            <a:r>
              <a:rPr lang="en-GB" dirty="0" smtClean="0"/>
              <a:t>W.E. </a:t>
            </a:r>
            <a:r>
              <a:rPr lang="en-GB" dirty="0" err="1" smtClean="0"/>
              <a:t>Demings</a:t>
            </a:r>
            <a:r>
              <a:rPr lang="en-GB" dirty="0" smtClean="0"/>
              <a:t> PDSA cycle 1983</a:t>
            </a:r>
            <a:endParaRPr lang="en-GB" dirty="0"/>
          </a:p>
        </p:txBody>
      </p:sp>
    </p:spTree>
    <p:extLst>
      <p:ext uri="{BB962C8B-B14F-4D97-AF65-F5344CB8AC3E}">
        <p14:creationId xmlns:p14="http://schemas.microsoft.com/office/powerpoint/2010/main" val="16528263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6799" y="572654"/>
            <a:ext cx="5927437" cy="5186507"/>
          </a:xfrm>
          <a:prstGeom prst="rect">
            <a:avLst/>
          </a:prstGeom>
        </p:spPr>
      </p:pic>
    </p:spTree>
    <p:extLst>
      <p:ext uri="{BB962C8B-B14F-4D97-AF65-F5344CB8AC3E}">
        <p14:creationId xmlns:p14="http://schemas.microsoft.com/office/powerpoint/2010/main" val="15571864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30640" y="271020"/>
            <a:ext cx="1720359" cy="2075017"/>
          </a:xfrm>
          <a:prstGeom prst="rect">
            <a:avLst/>
          </a:prstGeom>
        </p:spPr>
      </p:pic>
      <p:pic>
        <p:nvPicPr>
          <p:cNvPr id="4" name="Picture 3"/>
          <p:cNvPicPr>
            <a:picLocks noChangeAspect="1"/>
          </p:cNvPicPr>
          <p:nvPr/>
        </p:nvPicPr>
        <p:blipFill>
          <a:blip r:embed="rId4"/>
          <a:stretch>
            <a:fillRect/>
          </a:stretch>
        </p:blipFill>
        <p:spPr>
          <a:xfrm>
            <a:off x="3919218" y="0"/>
            <a:ext cx="1831426" cy="1831426"/>
          </a:xfrm>
          <a:prstGeom prst="rect">
            <a:avLst/>
          </a:prstGeom>
        </p:spPr>
      </p:pic>
      <p:pic>
        <p:nvPicPr>
          <p:cNvPr id="5" name="Picture 4"/>
          <p:cNvPicPr>
            <a:picLocks noChangeAspect="1"/>
          </p:cNvPicPr>
          <p:nvPr/>
        </p:nvPicPr>
        <p:blipFill>
          <a:blip r:embed="rId5"/>
          <a:stretch>
            <a:fillRect/>
          </a:stretch>
        </p:blipFill>
        <p:spPr>
          <a:xfrm>
            <a:off x="6918864" y="161054"/>
            <a:ext cx="2179995" cy="2184983"/>
          </a:xfrm>
          <a:prstGeom prst="rect">
            <a:avLst/>
          </a:prstGeom>
        </p:spPr>
      </p:pic>
      <p:pic>
        <p:nvPicPr>
          <p:cNvPr id="6" name="Picture 5"/>
          <p:cNvPicPr>
            <a:picLocks noChangeAspect="1"/>
          </p:cNvPicPr>
          <p:nvPr/>
        </p:nvPicPr>
        <p:blipFill>
          <a:blip r:embed="rId6"/>
          <a:stretch>
            <a:fillRect/>
          </a:stretch>
        </p:blipFill>
        <p:spPr>
          <a:xfrm>
            <a:off x="7903036" y="2560781"/>
            <a:ext cx="1624763" cy="1624763"/>
          </a:xfrm>
          <a:prstGeom prst="rect">
            <a:avLst/>
          </a:prstGeom>
        </p:spPr>
      </p:pic>
      <p:pic>
        <p:nvPicPr>
          <p:cNvPr id="7" name="Picture 6"/>
          <p:cNvPicPr>
            <a:picLocks noChangeAspect="1"/>
          </p:cNvPicPr>
          <p:nvPr/>
        </p:nvPicPr>
        <p:blipFill>
          <a:blip r:embed="rId7"/>
          <a:stretch>
            <a:fillRect/>
          </a:stretch>
        </p:blipFill>
        <p:spPr>
          <a:xfrm>
            <a:off x="146367" y="2708563"/>
            <a:ext cx="2125778" cy="2000459"/>
          </a:xfrm>
          <a:prstGeom prst="rect">
            <a:avLst/>
          </a:prstGeom>
        </p:spPr>
      </p:pic>
      <p:pic>
        <p:nvPicPr>
          <p:cNvPr id="8" name="Picture 7"/>
          <p:cNvPicPr>
            <a:picLocks noChangeAspect="1"/>
          </p:cNvPicPr>
          <p:nvPr/>
        </p:nvPicPr>
        <p:blipFill>
          <a:blip r:embed="rId8"/>
          <a:stretch>
            <a:fillRect/>
          </a:stretch>
        </p:blipFill>
        <p:spPr>
          <a:xfrm rot="5400000">
            <a:off x="7880003" y="4550444"/>
            <a:ext cx="1448318" cy="2576174"/>
          </a:xfrm>
          <a:prstGeom prst="rect">
            <a:avLst/>
          </a:prstGeom>
        </p:spPr>
      </p:pic>
      <p:pic>
        <p:nvPicPr>
          <p:cNvPr id="9" name="Picture 8"/>
          <p:cNvPicPr>
            <a:picLocks noChangeAspect="1"/>
          </p:cNvPicPr>
          <p:nvPr/>
        </p:nvPicPr>
        <p:blipFill>
          <a:blip r:embed="rId9"/>
          <a:stretch>
            <a:fillRect/>
          </a:stretch>
        </p:blipFill>
        <p:spPr>
          <a:xfrm>
            <a:off x="934874" y="4618183"/>
            <a:ext cx="2543750" cy="2543750"/>
          </a:xfrm>
          <a:prstGeom prst="rect">
            <a:avLst/>
          </a:prstGeom>
        </p:spPr>
      </p:pic>
      <p:pic>
        <p:nvPicPr>
          <p:cNvPr id="10" name="Picture 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599556" y="1819564"/>
            <a:ext cx="3319308" cy="4018967"/>
          </a:xfrm>
          <a:prstGeom prst="rect">
            <a:avLst/>
          </a:prstGeom>
        </p:spPr>
      </p:pic>
    </p:spTree>
    <p:extLst>
      <p:ext uri="{BB962C8B-B14F-4D97-AF65-F5344CB8AC3E}">
        <p14:creationId xmlns:p14="http://schemas.microsoft.com/office/powerpoint/2010/main" val="42382336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1357745" y="571769"/>
            <a:ext cx="7030549" cy="4225809"/>
          </a:xfrm>
          <a:prstGeom prst="rect">
            <a:avLst/>
          </a:prstGeom>
        </p:spPr>
      </p:pic>
      <p:sp>
        <p:nvSpPr>
          <p:cNvPr id="2" name="TextBox 1"/>
          <p:cNvSpPr txBox="1"/>
          <p:nvPr/>
        </p:nvSpPr>
        <p:spPr>
          <a:xfrm>
            <a:off x="1357745" y="5394036"/>
            <a:ext cx="6530110" cy="646331"/>
          </a:xfrm>
          <a:prstGeom prst="rect">
            <a:avLst/>
          </a:prstGeom>
          <a:noFill/>
        </p:spPr>
        <p:txBody>
          <a:bodyPr wrap="square" rtlCol="0">
            <a:spAutoFit/>
          </a:bodyPr>
          <a:lstStyle/>
          <a:p>
            <a:endParaRPr lang="en-GB" dirty="0" smtClean="0"/>
          </a:p>
          <a:p>
            <a:pPr algn="ctr"/>
            <a:r>
              <a:rPr lang="en-GB" dirty="0" smtClean="0"/>
              <a:t>Pre training questionnaire</a:t>
            </a:r>
            <a:endParaRPr lang="en-GB" dirty="0"/>
          </a:p>
        </p:txBody>
      </p:sp>
      <p:sp>
        <p:nvSpPr>
          <p:cNvPr id="3" name="TextBox 2"/>
          <p:cNvSpPr txBox="1"/>
          <p:nvPr/>
        </p:nvSpPr>
        <p:spPr>
          <a:xfrm>
            <a:off x="1616364" y="5116945"/>
            <a:ext cx="1773381" cy="378691"/>
          </a:xfrm>
          <a:prstGeom prst="rect">
            <a:avLst/>
          </a:prstGeom>
          <a:noFill/>
        </p:spPr>
        <p:txBody>
          <a:bodyPr wrap="square" rtlCol="0">
            <a:spAutoFit/>
          </a:bodyPr>
          <a:lstStyle/>
          <a:p>
            <a:r>
              <a:rPr lang="en-GB" dirty="0" smtClean="0"/>
              <a:t>Identify</a:t>
            </a:r>
            <a:endParaRPr lang="en-GB" dirty="0"/>
          </a:p>
        </p:txBody>
      </p:sp>
      <p:sp>
        <p:nvSpPr>
          <p:cNvPr id="4" name="TextBox 3"/>
          <p:cNvSpPr txBox="1"/>
          <p:nvPr/>
        </p:nvSpPr>
        <p:spPr>
          <a:xfrm>
            <a:off x="4553527" y="5070825"/>
            <a:ext cx="1330036" cy="369332"/>
          </a:xfrm>
          <a:prstGeom prst="rect">
            <a:avLst/>
          </a:prstGeom>
          <a:noFill/>
        </p:spPr>
        <p:txBody>
          <a:bodyPr wrap="square" rtlCol="0">
            <a:spAutoFit/>
          </a:bodyPr>
          <a:lstStyle/>
          <a:p>
            <a:r>
              <a:rPr lang="en-GB" dirty="0" smtClean="0"/>
              <a:t>fitting</a:t>
            </a:r>
            <a:endParaRPr lang="en-GB" dirty="0"/>
          </a:p>
        </p:txBody>
      </p:sp>
      <p:sp>
        <p:nvSpPr>
          <p:cNvPr id="5" name="TextBox 4"/>
          <p:cNvSpPr txBox="1"/>
          <p:nvPr/>
        </p:nvSpPr>
        <p:spPr>
          <a:xfrm>
            <a:off x="6816437" y="5066238"/>
            <a:ext cx="819455" cy="369332"/>
          </a:xfrm>
          <a:prstGeom prst="rect">
            <a:avLst/>
          </a:prstGeom>
          <a:noFill/>
        </p:spPr>
        <p:txBody>
          <a:bodyPr wrap="none" rtlCol="0">
            <a:spAutoFit/>
          </a:bodyPr>
          <a:lstStyle/>
          <a:p>
            <a:r>
              <a:rPr lang="en-GB" dirty="0" smtClean="0"/>
              <a:t>Assess</a:t>
            </a:r>
            <a:endParaRPr lang="en-GB" dirty="0"/>
          </a:p>
        </p:txBody>
      </p:sp>
    </p:spTree>
    <p:extLst>
      <p:ext uri="{BB962C8B-B14F-4D97-AF65-F5344CB8AC3E}">
        <p14:creationId xmlns:p14="http://schemas.microsoft.com/office/powerpoint/2010/main" val="7979098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0231" y="198519"/>
            <a:ext cx="2866244" cy="396778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64490" y="1958109"/>
            <a:ext cx="6996989" cy="4802361"/>
          </a:xfrm>
          <a:prstGeom prst="rect">
            <a:avLst/>
          </a:prstGeom>
        </p:spPr>
      </p:pic>
    </p:spTree>
    <p:extLst>
      <p:ext uri="{BB962C8B-B14F-4D97-AF65-F5344CB8AC3E}">
        <p14:creationId xmlns:p14="http://schemas.microsoft.com/office/powerpoint/2010/main" val="6202205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66583" y="6123709"/>
            <a:ext cx="5902037" cy="369332"/>
          </a:xfrm>
          <a:prstGeom prst="rect">
            <a:avLst/>
          </a:prstGeom>
          <a:noFill/>
        </p:spPr>
        <p:txBody>
          <a:bodyPr wrap="square" rtlCol="0">
            <a:spAutoFit/>
          </a:bodyPr>
          <a:lstStyle/>
          <a:p>
            <a:pPr algn="ctr"/>
            <a:r>
              <a:rPr lang="en-GB" dirty="0" smtClean="0"/>
              <a:t>Post training questionnaires</a:t>
            </a:r>
            <a:endParaRPr lang="en-GB" dirty="0"/>
          </a:p>
        </p:txBody>
      </p:sp>
      <p:pic>
        <p:nvPicPr>
          <p:cNvPr id="4" name="Picture 3"/>
          <p:cNvPicPr>
            <a:picLocks noChangeAspect="1"/>
          </p:cNvPicPr>
          <p:nvPr/>
        </p:nvPicPr>
        <p:blipFill>
          <a:blip r:embed="rId3"/>
          <a:stretch>
            <a:fillRect/>
          </a:stretch>
        </p:blipFill>
        <p:spPr>
          <a:xfrm>
            <a:off x="1154546" y="394118"/>
            <a:ext cx="7326112" cy="4403462"/>
          </a:xfrm>
          <a:prstGeom prst="rect">
            <a:avLst/>
          </a:prstGeom>
        </p:spPr>
      </p:pic>
      <p:sp>
        <p:nvSpPr>
          <p:cNvPr id="2" name="TextBox 1"/>
          <p:cNvSpPr txBox="1"/>
          <p:nvPr/>
        </p:nvSpPr>
        <p:spPr>
          <a:xfrm>
            <a:off x="1699491" y="5264727"/>
            <a:ext cx="1708727" cy="369332"/>
          </a:xfrm>
          <a:prstGeom prst="rect">
            <a:avLst/>
          </a:prstGeom>
          <a:noFill/>
        </p:spPr>
        <p:txBody>
          <a:bodyPr wrap="square" rtlCol="0">
            <a:spAutoFit/>
          </a:bodyPr>
          <a:lstStyle/>
          <a:p>
            <a:r>
              <a:rPr lang="en-GB" dirty="0" smtClean="0"/>
              <a:t>identify</a:t>
            </a:r>
            <a:endParaRPr lang="en-GB" dirty="0"/>
          </a:p>
        </p:txBody>
      </p:sp>
      <p:sp>
        <p:nvSpPr>
          <p:cNvPr id="5" name="TextBox 4"/>
          <p:cNvSpPr txBox="1"/>
          <p:nvPr/>
        </p:nvSpPr>
        <p:spPr>
          <a:xfrm>
            <a:off x="4165600" y="5264727"/>
            <a:ext cx="1782618" cy="369332"/>
          </a:xfrm>
          <a:prstGeom prst="rect">
            <a:avLst/>
          </a:prstGeom>
          <a:noFill/>
        </p:spPr>
        <p:txBody>
          <a:bodyPr wrap="square" rtlCol="0">
            <a:spAutoFit/>
          </a:bodyPr>
          <a:lstStyle/>
          <a:p>
            <a:r>
              <a:rPr lang="en-GB" dirty="0" smtClean="0"/>
              <a:t>fitting</a:t>
            </a:r>
            <a:endParaRPr lang="en-GB" dirty="0"/>
          </a:p>
        </p:txBody>
      </p:sp>
      <p:sp>
        <p:nvSpPr>
          <p:cNvPr id="6" name="TextBox 5"/>
          <p:cNvSpPr txBox="1"/>
          <p:nvPr/>
        </p:nvSpPr>
        <p:spPr>
          <a:xfrm>
            <a:off x="6317672" y="5264727"/>
            <a:ext cx="1995055" cy="369332"/>
          </a:xfrm>
          <a:prstGeom prst="rect">
            <a:avLst/>
          </a:prstGeom>
          <a:noFill/>
        </p:spPr>
        <p:txBody>
          <a:bodyPr wrap="square" rtlCol="0">
            <a:spAutoFit/>
          </a:bodyPr>
          <a:lstStyle/>
          <a:p>
            <a:r>
              <a:rPr lang="en-GB" dirty="0" smtClean="0"/>
              <a:t>Assessing </a:t>
            </a:r>
            <a:endParaRPr lang="en-GB" dirty="0"/>
          </a:p>
        </p:txBody>
      </p:sp>
    </p:spTree>
    <p:extLst>
      <p:ext uri="{BB962C8B-B14F-4D97-AF65-F5344CB8AC3E}">
        <p14:creationId xmlns:p14="http://schemas.microsoft.com/office/powerpoint/2010/main" val="6684830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2982" y="482599"/>
            <a:ext cx="4461163" cy="4461163"/>
          </a:xfrm>
          <a:prstGeom prst="rect">
            <a:avLst/>
          </a:prstGeom>
        </p:spPr>
      </p:pic>
      <p:sp>
        <p:nvSpPr>
          <p:cNvPr id="3" name="Rectangle 2"/>
          <p:cNvSpPr/>
          <p:nvPr/>
        </p:nvSpPr>
        <p:spPr>
          <a:xfrm>
            <a:off x="406397" y="5978389"/>
            <a:ext cx="10104583" cy="646331"/>
          </a:xfrm>
          <a:prstGeom prst="rect">
            <a:avLst/>
          </a:prstGeom>
        </p:spPr>
        <p:txBody>
          <a:bodyPr wrap="square">
            <a:spAutoFit/>
          </a:bodyPr>
          <a:lstStyle/>
          <a:p>
            <a:r>
              <a:rPr lang="en-GB" dirty="0" smtClean="0"/>
              <a:t>“Sometimes </a:t>
            </a:r>
            <a:r>
              <a:rPr lang="en-GB" dirty="0"/>
              <a:t>doing what is in the best interests of the patient most efficiently will require team members to step outside their traditional professional </a:t>
            </a:r>
            <a:r>
              <a:rPr lang="en-GB" dirty="0" smtClean="0"/>
              <a:t>role.” Bosch and </a:t>
            </a:r>
            <a:r>
              <a:rPr lang="en-GB" dirty="0"/>
              <a:t>M</a:t>
            </a:r>
            <a:r>
              <a:rPr lang="en-GB" dirty="0" smtClean="0"/>
              <a:t>ansell (2015) </a:t>
            </a:r>
            <a:endParaRPr lang="en-GB" dirty="0"/>
          </a:p>
        </p:txBody>
      </p:sp>
    </p:spTree>
    <p:extLst>
      <p:ext uri="{BB962C8B-B14F-4D97-AF65-F5344CB8AC3E}">
        <p14:creationId xmlns:p14="http://schemas.microsoft.com/office/powerpoint/2010/main" val="9832702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77455" y="2660073"/>
            <a:ext cx="8525164" cy="1569660"/>
          </a:xfrm>
          <a:prstGeom prst="rect">
            <a:avLst/>
          </a:prstGeom>
          <a:noFill/>
        </p:spPr>
        <p:txBody>
          <a:bodyPr wrap="square" lIns="91440" tIns="45720" rIns="91440" bIns="45720">
            <a:spAutoFit/>
          </a:bodyPr>
          <a:lstStyle/>
          <a:p>
            <a:pPr algn="ctr"/>
            <a:r>
              <a:rPr lang="en-US" sz="96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next?</a:t>
            </a:r>
            <a:endParaRPr lang="en-US" sz="96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36725903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0436" y="304801"/>
            <a:ext cx="5286490" cy="6400799"/>
          </a:xfrm>
          <a:prstGeom prst="rect">
            <a:avLst/>
          </a:prstGeom>
        </p:spPr>
      </p:pic>
    </p:spTree>
    <p:extLst>
      <p:ext uri="{BB962C8B-B14F-4D97-AF65-F5344CB8AC3E}">
        <p14:creationId xmlns:p14="http://schemas.microsoft.com/office/powerpoint/2010/main" val="40442428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TextBox 2"/>
          <p:cNvSpPr txBox="1"/>
          <p:nvPr/>
        </p:nvSpPr>
        <p:spPr>
          <a:xfrm>
            <a:off x="840509" y="1930400"/>
            <a:ext cx="8857673" cy="2031325"/>
          </a:xfrm>
          <a:prstGeom prst="rect">
            <a:avLst/>
          </a:prstGeom>
          <a:noFill/>
        </p:spPr>
        <p:txBody>
          <a:bodyPr wrap="square" rtlCol="0">
            <a:spAutoFit/>
          </a:bodyPr>
          <a:lstStyle/>
          <a:p>
            <a:endParaRPr lang="en-GB" dirty="0" smtClean="0"/>
          </a:p>
          <a:p>
            <a:r>
              <a:rPr lang="en-GB" dirty="0"/>
              <a:t>Bosch, B. and Mansell, H., 2015. </a:t>
            </a:r>
            <a:r>
              <a:rPr lang="en-GB" dirty="0" err="1"/>
              <a:t>Interprofessional</a:t>
            </a:r>
            <a:r>
              <a:rPr lang="en-GB" dirty="0"/>
              <a:t> collaboration in health care: Lessons to be learned from competitive sports. Canadian Pharmacists Journal/Revue des </a:t>
            </a:r>
            <a:r>
              <a:rPr lang="en-GB" dirty="0" err="1"/>
              <a:t>Pharmaciens</a:t>
            </a:r>
            <a:r>
              <a:rPr lang="en-GB" dirty="0"/>
              <a:t> du Canada, 148(4), pp.176-179.</a:t>
            </a:r>
          </a:p>
          <a:p>
            <a:endParaRPr lang="en-GB" dirty="0" smtClean="0"/>
          </a:p>
          <a:p>
            <a:endParaRPr lang="en-GB" dirty="0"/>
          </a:p>
          <a:p>
            <a:r>
              <a:rPr lang="en-GB" dirty="0" smtClean="0"/>
              <a:t>Deming</a:t>
            </a:r>
            <a:r>
              <a:rPr lang="en-GB" dirty="0"/>
              <a:t>, W.E., 2018. Out of the Crisis, reissue. MIT press.</a:t>
            </a:r>
          </a:p>
        </p:txBody>
      </p:sp>
    </p:spTree>
    <p:extLst>
      <p:ext uri="{BB962C8B-B14F-4D97-AF65-F5344CB8AC3E}">
        <p14:creationId xmlns:p14="http://schemas.microsoft.com/office/powerpoint/2010/main" val="28834458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41639"/>
          </a:xfrm>
        </p:spPr>
        <p:txBody>
          <a:bodyPr>
            <a:normAutofit/>
          </a:bodyPr>
          <a:lstStyle/>
          <a:p>
            <a:r>
              <a:rPr lang="en-GB" dirty="0" smtClean="0"/>
              <a:t>Appendix A. Pre and Post Questionnaires </a:t>
            </a:r>
            <a:endParaRPr lang="en-GB" dirty="0"/>
          </a:p>
        </p:txBody>
      </p:sp>
      <p:sp>
        <p:nvSpPr>
          <p:cNvPr id="5" name="Content Placeholder 4"/>
          <p:cNvSpPr>
            <a:spLocks noGrp="1"/>
          </p:cNvSpPr>
          <p:nvPr>
            <p:ph sz="half" idx="1"/>
          </p:nvPr>
        </p:nvSpPr>
        <p:spPr>
          <a:xfrm>
            <a:off x="424872" y="1385455"/>
            <a:ext cx="4886037" cy="4791508"/>
          </a:xfrm>
        </p:spPr>
        <p:txBody>
          <a:bodyPr>
            <a:normAutofit fontScale="25000" lnSpcReduction="20000"/>
          </a:bodyPr>
          <a:lstStyle/>
          <a:p>
            <a:r>
              <a:rPr lang="en-GB" dirty="0"/>
              <a:t>Equipment Training pre-training questionnaire</a:t>
            </a:r>
          </a:p>
          <a:p>
            <a:r>
              <a:rPr lang="en-GB" dirty="0"/>
              <a:t>Physiotherapist</a:t>
            </a:r>
          </a:p>
          <a:p>
            <a:r>
              <a:rPr lang="en-GB" dirty="0"/>
              <a:t>1.	Have you had any previous equipment training (not including physio specific equipment e.g. walking aids.) ……………………………………………………………………………………………………………………………………………….</a:t>
            </a:r>
          </a:p>
          <a:p>
            <a:r>
              <a:rPr lang="en-GB" dirty="0"/>
              <a:t>2.	If yes, please give details of training, equipment involved; and when and where you did the training.</a:t>
            </a:r>
          </a:p>
          <a:p>
            <a:r>
              <a:rPr lang="en-GB" dirty="0"/>
              <a:t>……………………………………………………………………………………………………………………………………………………………………………………………………………………………………………………………………………………………………………………</a:t>
            </a:r>
          </a:p>
          <a:p>
            <a:r>
              <a:rPr lang="en-GB" dirty="0"/>
              <a:t>Please answer questions 3-5 using a scale of 1-5 with 1 being not confident at all and 5 being very confident:</a:t>
            </a:r>
          </a:p>
          <a:p>
            <a:r>
              <a:rPr lang="en-GB" dirty="0"/>
              <a:t>3.	How confident do you feel about identifying equipment and its suitability for use?</a:t>
            </a:r>
          </a:p>
          <a:p>
            <a:endParaRPr lang="en-GB" dirty="0"/>
          </a:p>
          <a:p>
            <a:r>
              <a:rPr lang="en-GB" dirty="0"/>
              <a:t>1	                       2                                 3                                  4                                     5 </a:t>
            </a:r>
          </a:p>
          <a:p>
            <a:r>
              <a:rPr lang="en-GB" dirty="0"/>
              <a:t>           Not confident                                                                                                                   Very confident</a:t>
            </a:r>
          </a:p>
          <a:p>
            <a:r>
              <a:rPr lang="en-GB" dirty="0"/>
              <a:t>4.	How confident do you feel about fitting equipment?</a:t>
            </a:r>
          </a:p>
          <a:p>
            <a:endParaRPr lang="en-GB" dirty="0"/>
          </a:p>
          <a:p>
            <a:r>
              <a:rPr lang="en-GB" dirty="0"/>
              <a:t>2	                       2                                 3                                  4                                     5 </a:t>
            </a:r>
          </a:p>
          <a:p>
            <a:r>
              <a:rPr lang="en-GB" dirty="0"/>
              <a:t>           Not confident                                                                                                                   Very confident</a:t>
            </a:r>
          </a:p>
          <a:p>
            <a:r>
              <a:rPr lang="en-GB" dirty="0"/>
              <a:t>5.	How confident do you feel about assessing a patient with equipment?</a:t>
            </a:r>
          </a:p>
          <a:p>
            <a:endParaRPr lang="en-GB" dirty="0"/>
          </a:p>
          <a:p>
            <a:r>
              <a:rPr lang="en-GB" dirty="0"/>
              <a:t>3	                       2                                 3                                  4                                     5 </a:t>
            </a:r>
          </a:p>
          <a:p>
            <a:r>
              <a:rPr lang="en-GB" dirty="0"/>
              <a:t>           Not confident                                                                                                                   Very confident</a:t>
            </a:r>
          </a:p>
          <a:p>
            <a:r>
              <a:rPr lang="en-GB" dirty="0"/>
              <a:t>6.	Have you been told why you are doing the training today?</a:t>
            </a:r>
          </a:p>
          <a:p>
            <a:r>
              <a:rPr lang="en-GB" dirty="0"/>
              <a:t>………………………………………………………………………………………………………………………………………………………..</a:t>
            </a:r>
          </a:p>
          <a:p>
            <a:endParaRPr lang="en-GB" dirty="0"/>
          </a:p>
          <a:p>
            <a:r>
              <a:rPr lang="en-GB" dirty="0"/>
              <a:t>7.	What are your thoughts about having to completing this training?</a:t>
            </a:r>
          </a:p>
          <a:p>
            <a:r>
              <a:rPr lang="en-GB" dirty="0"/>
              <a:t>………………………………………………………………………………………………………………………………………………………………………………………………………………………………………………………………………………………………………………………………………………………………………………………………………………………………………………………………………………</a:t>
            </a:r>
          </a:p>
          <a:p>
            <a:r>
              <a:rPr lang="en-GB" dirty="0"/>
              <a:t>Please complete this questionnaire before attending your training session, and return to Claire via email or bring it with you to the training. Thanks </a:t>
            </a:r>
          </a:p>
          <a:p>
            <a:endParaRPr lang="en-GB" dirty="0"/>
          </a:p>
        </p:txBody>
      </p:sp>
      <p:sp>
        <p:nvSpPr>
          <p:cNvPr id="15" name="Content Placeholder 14"/>
          <p:cNvSpPr>
            <a:spLocks noGrp="1"/>
          </p:cNvSpPr>
          <p:nvPr>
            <p:ph sz="half" idx="2"/>
          </p:nvPr>
        </p:nvSpPr>
        <p:spPr>
          <a:xfrm>
            <a:off x="6172200" y="1219200"/>
            <a:ext cx="5181600" cy="5638800"/>
          </a:xfrm>
        </p:spPr>
        <p:txBody>
          <a:bodyPr>
            <a:normAutofit fontScale="25000" lnSpcReduction="20000"/>
          </a:bodyPr>
          <a:lstStyle/>
          <a:p>
            <a:r>
              <a:rPr lang="en-GB" dirty="0"/>
              <a:t>Equipment Training post-training questionnaire</a:t>
            </a:r>
          </a:p>
          <a:p>
            <a:r>
              <a:rPr lang="en-GB" dirty="0"/>
              <a:t>Physiotherapist</a:t>
            </a:r>
          </a:p>
          <a:p>
            <a:r>
              <a:rPr lang="en-GB" dirty="0"/>
              <a:t>Please answer questions 1-3 using a scale of 1-5 with 1 being not confident at all and 5 being very confident:</a:t>
            </a:r>
          </a:p>
          <a:p>
            <a:r>
              <a:rPr lang="en-GB" dirty="0"/>
              <a:t>1.	How confident do you now feel about identifying equipment and its suitability for use?</a:t>
            </a:r>
          </a:p>
          <a:p>
            <a:endParaRPr lang="en-GB" dirty="0"/>
          </a:p>
          <a:p>
            <a:r>
              <a:rPr lang="en-GB" dirty="0"/>
              <a:t>1	                       2                                 3                                  4                                     5 </a:t>
            </a:r>
          </a:p>
          <a:p>
            <a:r>
              <a:rPr lang="en-GB" dirty="0"/>
              <a:t>           Not confident                                                                                                                   Very confident</a:t>
            </a:r>
          </a:p>
          <a:p>
            <a:r>
              <a:rPr lang="en-GB" dirty="0"/>
              <a:t>2.	How confident do you now feel about fitting equipment?</a:t>
            </a:r>
          </a:p>
          <a:p>
            <a:endParaRPr lang="en-GB" dirty="0"/>
          </a:p>
          <a:p>
            <a:r>
              <a:rPr lang="en-GB" dirty="0"/>
              <a:t>                      1                           2                                 3                                  4                                     5 </a:t>
            </a:r>
          </a:p>
          <a:p>
            <a:r>
              <a:rPr lang="en-GB" dirty="0"/>
              <a:t>           Not confident                                                                                                                   Very confident</a:t>
            </a:r>
          </a:p>
          <a:p>
            <a:r>
              <a:rPr lang="en-GB" dirty="0"/>
              <a:t>3.	How confident do you now feel about assessing a patient with equipment?</a:t>
            </a:r>
          </a:p>
          <a:p>
            <a:endParaRPr lang="en-GB" dirty="0"/>
          </a:p>
          <a:p>
            <a:r>
              <a:rPr lang="en-GB" dirty="0"/>
              <a:t>1	                       2                                 3                                  4                                     5 </a:t>
            </a:r>
          </a:p>
          <a:p>
            <a:r>
              <a:rPr lang="en-GB" dirty="0"/>
              <a:t>           Not confident                                                                                                                   Very confident</a:t>
            </a:r>
          </a:p>
          <a:p>
            <a:r>
              <a:rPr lang="en-GB" dirty="0"/>
              <a:t>4.	Was the reason for doing the training explained to you?</a:t>
            </a:r>
          </a:p>
          <a:p>
            <a:r>
              <a:rPr lang="en-GB" dirty="0"/>
              <a:t>………………………………………………………………………………………………………………………………………………………..</a:t>
            </a:r>
          </a:p>
          <a:p>
            <a:r>
              <a:rPr lang="en-GB" dirty="0"/>
              <a:t>5.	Was there any equipment not included in the training that you would like to have training on and why?</a:t>
            </a:r>
          </a:p>
          <a:p>
            <a:r>
              <a:rPr lang="en-GB" dirty="0"/>
              <a:t>…………………………………………………………………………………………………………………………………………………………………………………………………………………………………………………………………………………………………………………….</a:t>
            </a:r>
          </a:p>
          <a:p>
            <a:endParaRPr lang="en-GB" dirty="0"/>
          </a:p>
          <a:p>
            <a:endParaRPr lang="en-GB" dirty="0"/>
          </a:p>
          <a:p>
            <a:r>
              <a:rPr lang="en-GB" dirty="0"/>
              <a:t>6.	Having completed the training, do you feel it was relevant to your profession and role?</a:t>
            </a:r>
          </a:p>
          <a:p>
            <a:r>
              <a:rPr lang="en-GB" dirty="0"/>
              <a:t>……………………………………………………………………………………………………………………………………………………………………………………………………………………………………………………………………………………………………………………</a:t>
            </a:r>
          </a:p>
          <a:p>
            <a:endParaRPr lang="en-GB" dirty="0"/>
          </a:p>
          <a:p>
            <a:r>
              <a:rPr lang="en-GB" dirty="0"/>
              <a:t>Please complete this questionnaire as soon as possible after attending your training session, and return to Claire. Thanks </a:t>
            </a:r>
          </a:p>
          <a:p>
            <a:endParaRPr lang="en-GB" dirty="0"/>
          </a:p>
        </p:txBody>
      </p:sp>
      <p:sp>
        <p:nvSpPr>
          <p:cNvPr id="12" name="Rectangle 11"/>
          <p:cNvSpPr/>
          <p:nvPr/>
        </p:nvSpPr>
        <p:spPr>
          <a:xfrm>
            <a:off x="424872" y="1219200"/>
            <a:ext cx="4978401" cy="5532582"/>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197600" y="1219200"/>
            <a:ext cx="5089236" cy="5532582"/>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40937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37309" y="563418"/>
            <a:ext cx="8700655" cy="646331"/>
          </a:xfrm>
          <a:prstGeom prst="rect">
            <a:avLst/>
          </a:prstGeom>
          <a:noFill/>
        </p:spPr>
        <p:txBody>
          <a:bodyPr wrap="square" rtlCol="0">
            <a:spAutoFit/>
          </a:bodyPr>
          <a:lstStyle/>
          <a:p>
            <a:r>
              <a:rPr lang="en-GB" sz="3600" dirty="0" smtClean="0">
                <a:solidFill>
                  <a:srgbClr val="00B0F0"/>
                </a:solidFill>
              </a:rPr>
              <a:t>Appendix B. Handbook</a:t>
            </a:r>
            <a:endParaRPr lang="en-GB" sz="3600" dirty="0">
              <a:solidFill>
                <a:srgbClr val="00B0F0"/>
              </a:solidFill>
            </a:endParaRPr>
          </a:p>
        </p:txBody>
      </p:sp>
      <p:pic>
        <p:nvPicPr>
          <p:cNvPr id="7" name="Picture 6"/>
          <p:cNvPicPr>
            <a:picLocks noChangeAspect="1"/>
          </p:cNvPicPr>
          <p:nvPr/>
        </p:nvPicPr>
        <p:blipFill>
          <a:blip r:embed="rId2"/>
          <a:stretch>
            <a:fillRect/>
          </a:stretch>
        </p:blipFill>
        <p:spPr>
          <a:xfrm>
            <a:off x="681611" y="1350879"/>
            <a:ext cx="4135079" cy="5006349"/>
          </a:xfrm>
          <a:prstGeom prst="rect">
            <a:avLst/>
          </a:prstGeom>
        </p:spPr>
      </p:pic>
      <p:pic>
        <p:nvPicPr>
          <p:cNvPr id="8" name="Picture 7"/>
          <p:cNvPicPr>
            <a:picLocks noChangeAspect="1"/>
          </p:cNvPicPr>
          <p:nvPr/>
        </p:nvPicPr>
        <p:blipFill>
          <a:blip r:embed="rId3"/>
          <a:stretch>
            <a:fillRect/>
          </a:stretch>
        </p:blipFill>
        <p:spPr>
          <a:xfrm>
            <a:off x="2983297" y="1241268"/>
            <a:ext cx="3491867" cy="4811161"/>
          </a:xfrm>
          <a:prstGeom prst="rect">
            <a:avLst/>
          </a:prstGeom>
        </p:spPr>
      </p:pic>
      <p:pic>
        <p:nvPicPr>
          <p:cNvPr id="9" name="Picture 8"/>
          <p:cNvPicPr>
            <a:picLocks noChangeAspect="1"/>
          </p:cNvPicPr>
          <p:nvPr/>
        </p:nvPicPr>
        <p:blipFill>
          <a:blip r:embed="rId4"/>
          <a:stretch>
            <a:fillRect/>
          </a:stretch>
        </p:blipFill>
        <p:spPr>
          <a:xfrm>
            <a:off x="8498067" y="1422400"/>
            <a:ext cx="3050799" cy="4179879"/>
          </a:xfrm>
          <a:prstGeom prst="rect">
            <a:avLst/>
          </a:prstGeom>
        </p:spPr>
      </p:pic>
      <p:pic>
        <p:nvPicPr>
          <p:cNvPr id="10" name="Picture 9"/>
          <p:cNvPicPr>
            <a:picLocks noChangeAspect="1"/>
          </p:cNvPicPr>
          <p:nvPr/>
        </p:nvPicPr>
        <p:blipFill>
          <a:blip r:embed="rId5"/>
          <a:stretch>
            <a:fillRect/>
          </a:stretch>
        </p:blipFill>
        <p:spPr>
          <a:xfrm>
            <a:off x="5354004" y="1350880"/>
            <a:ext cx="3144063" cy="4486336"/>
          </a:xfrm>
          <a:prstGeom prst="rect">
            <a:avLst/>
          </a:prstGeom>
        </p:spPr>
      </p:pic>
      <p:pic>
        <p:nvPicPr>
          <p:cNvPr id="11" name="Picture 10"/>
          <p:cNvPicPr>
            <a:picLocks noChangeAspect="1"/>
          </p:cNvPicPr>
          <p:nvPr/>
        </p:nvPicPr>
        <p:blipFill>
          <a:blip r:embed="rId6"/>
          <a:stretch>
            <a:fillRect/>
          </a:stretch>
        </p:blipFill>
        <p:spPr>
          <a:xfrm>
            <a:off x="3987208" y="1509320"/>
            <a:ext cx="3715919" cy="5146613"/>
          </a:xfrm>
          <a:prstGeom prst="rect">
            <a:avLst/>
          </a:prstGeom>
        </p:spPr>
      </p:pic>
    </p:spTree>
    <p:extLst>
      <p:ext uri="{BB962C8B-B14F-4D97-AF65-F5344CB8AC3E}">
        <p14:creationId xmlns:p14="http://schemas.microsoft.com/office/powerpoint/2010/main" val="30244048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d0bafc6-86fe-4c88-8f3c-e0496537464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89A38509AB74C459A59FEED456D282D" ma:contentTypeVersion="17" ma:contentTypeDescription="Create a new document." ma:contentTypeScope="" ma:versionID="b3af38302485c7206e356e190dce944d">
  <xsd:schema xmlns:xsd="http://www.w3.org/2001/XMLSchema" xmlns:xs="http://www.w3.org/2001/XMLSchema" xmlns:p="http://schemas.microsoft.com/office/2006/metadata/properties" xmlns:ns3="1d0bafc6-86fe-4c88-8f3c-e0496537464d" xmlns:ns4="71e02f92-f1f1-4089-9b78-0fe9c0d669ad" targetNamespace="http://schemas.microsoft.com/office/2006/metadata/properties" ma:root="true" ma:fieldsID="43bbcc7fdc6cbf5238aa3689989e3b72" ns3:_="" ns4:_="">
    <xsd:import namespace="1d0bafc6-86fe-4c88-8f3c-e0496537464d"/>
    <xsd:import namespace="71e02f92-f1f1-4089-9b78-0fe9c0d669a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ObjectDetectorVersions" minOccurs="0"/>
                <xsd:element ref="ns3:MediaServiceSystemTag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0bafc6-86fe-4c88-8f3c-e049653746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_activity" ma:index="2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1e02f92-f1f1-4089-9b78-0fe9c0d669a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66E6DC-4592-4942-9C0A-58A605ECCBD9}">
  <ds:schemaRefs>
    <ds:schemaRef ds:uri="1d0bafc6-86fe-4c88-8f3c-e0496537464d"/>
    <ds:schemaRef ds:uri="http://schemas.microsoft.com/office/2006/metadata/properties"/>
    <ds:schemaRef ds:uri="71e02f92-f1f1-4089-9b78-0fe9c0d669ad"/>
    <ds:schemaRef ds:uri="http://www.w3.org/XML/1998/namespace"/>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A4438EBD-031F-453C-9DA5-1BB1C6C0FBE4}">
  <ds:schemaRefs>
    <ds:schemaRef ds:uri="http://schemas.microsoft.com/sharepoint/v3/contenttype/forms"/>
  </ds:schemaRefs>
</ds:datastoreItem>
</file>

<file path=customXml/itemProps3.xml><?xml version="1.0" encoding="utf-8"?>
<ds:datastoreItem xmlns:ds="http://schemas.openxmlformats.org/officeDocument/2006/customXml" ds:itemID="{120DC3CC-EB90-4D4C-9329-96AA287F43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0bafc6-86fe-4c88-8f3c-e0496537464d"/>
    <ds:schemaRef ds:uri="71e02f92-f1f1-4089-9b78-0fe9c0d669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3305</TotalTime>
  <Words>1680</Words>
  <Application>Microsoft Office PowerPoint</Application>
  <PresentationFormat>Widescreen</PresentationFormat>
  <Paragraphs>167</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PDSA project for Service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Appendix A. Pre and Post Questionnaires </vt:lpstr>
      <vt:lpstr>PowerPoint Presentation</vt:lpstr>
    </vt:vector>
  </TitlesOfParts>
  <Company>ABMU LHB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Louise Wright (Swansea Bay UHB - CRT)</dc:creator>
  <cp:lastModifiedBy>Claire Louise Wright (Swansea Bay UHB - CRT)</cp:lastModifiedBy>
  <cp:revision>61</cp:revision>
  <dcterms:created xsi:type="dcterms:W3CDTF">2024-02-01T16:09:08Z</dcterms:created>
  <dcterms:modified xsi:type="dcterms:W3CDTF">2024-06-06T00:16:23Z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0x010100089A38509AB74C459A59FEED456D282D</vt:lpwstr>
  </property>
</Properties>
</file>