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74"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393EE1-A7AD-4546-88CA-3C82D78A5A04}" v="1" dt="2022-11-20T23:01:34.2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2" d="100"/>
          <a:sy n="72" d="100"/>
        </p:scale>
        <p:origin x="45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du Maimescu" userId="730cc0ae7861ce40" providerId="LiveId" clId="{C6393EE1-A7AD-4546-88CA-3C82D78A5A04}"/>
    <pc:docChg chg="custSel modSld">
      <pc:chgData name="Radu Maimescu" userId="730cc0ae7861ce40" providerId="LiveId" clId="{C6393EE1-A7AD-4546-88CA-3C82D78A5A04}" dt="2022-11-23T22:28:08.062" v="129" actId="207"/>
      <pc:docMkLst>
        <pc:docMk/>
      </pc:docMkLst>
      <pc:sldChg chg="modSp mod">
        <pc:chgData name="Radu Maimescu" userId="730cc0ae7861ce40" providerId="LiveId" clId="{C6393EE1-A7AD-4546-88CA-3C82D78A5A04}" dt="2022-11-20T23:08:21.951" v="16" actId="1076"/>
        <pc:sldMkLst>
          <pc:docMk/>
          <pc:sldMk cId="1200664613" sldId="257"/>
        </pc:sldMkLst>
        <pc:spChg chg="mod">
          <ac:chgData name="Radu Maimescu" userId="730cc0ae7861ce40" providerId="LiveId" clId="{C6393EE1-A7AD-4546-88CA-3C82D78A5A04}" dt="2022-11-20T23:08:21.951" v="16" actId="1076"/>
          <ac:spMkLst>
            <pc:docMk/>
            <pc:sldMk cId="1200664613" sldId="257"/>
            <ac:spMk id="3" creationId="{00000000-0000-0000-0000-000000000000}"/>
          </ac:spMkLst>
        </pc:spChg>
      </pc:sldChg>
      <pc:sldChg chg="modSp mod">
        <pc:chgData name="Radu Maimescu" userId="730cc0ae7861ce40" providerId="LiveId" clId="{C6393EE1-A7AD-4546-88CA-3C82D78A5A04}" dt="2022-11-20T23:08:11.977" v="15" actId="1076"/>
        <pc:sldMkLst>
          <pc:docMk/>
          <pc:sldMk cId="3036713126" sldId="274"/>
        </pc:sldMkLst>
        <pc:picChg chg="mod">
          <ac:chgData name="Radu Maimescu" userId="730cc0ae7861ce40" providerId="LiveId" clId="{C6393EE1-A7AD-4546-88CA-3C82D78A5A04}" dt="2022-11-20T23:08:11.977" v="15" actId="1076"/>
          <ac:picMkLst>
            <pc:docMk/>
            <pc:sldMk cId="3036713126" sldId="274"/>
            <ac:picMk id="4" creationId="{F5633D03-73C6-2AA4-8D46-E4E338A341A0}"/>
          </ac:picMkLst>
        </pc:picChg>
      </pc:sldChg>
      <pc:sldChg chg="addSp delSp modSp mod">
        <pc:chgData name="Radu Maimescu" userId="730cc0ae7861ce40" providerId="LiveId" clId="{C6393EE1-A7AD-4546-88CA-3C82D78A5A04}" dt="2022-11-23T22:28:08.062" v="129" actId="207"/>
        <pc:sldMkLst>
          <pc:docMk/>
          <pc:sldMk cId="185308436" sldId="275"/>
        </pc:sldMkLst>
        <pc:spChg chg="add mod">
          <ac:chgData name="Radu Maimescu" userId="730cc0ae7861ce40" providerId="LiveId" clId="{C6393EE1-A7AD-4546-88CA-3C82D78A5A04}" dt="2022-11-23T22:16:55.595" v="17" actId="767"/>
          <ac:spMkLst>
            <pc:docMk/>
            <pc:sldMk cId="185308436" sldId="275"/>
            <ac:spMk id="3" creationId="{A147A01C-B093-1865-061D-6DD736A05031}"/>
          </ac:spMkLst>
        </pc:spChg>
        <pc:spChg chg="add del mod">
          <ac:chgData name="Radu Maimescu" userId="730cc0ae7861ce40" providerId="LiveId" clId="{C6393EE1-A7AD-4546-88CA-3C82D78A5A04}" dt="2022-11-23T22:24:29.558" v="43" actId="21"/>
          <ac:spMkLst>
            <pc:docMk/>
            <pc:sldMk cId="185308436" sldId="275"/>
            <ac:spMk id="4" creationId="{8CF582C4-C7F7-A4F4-0F99-C560ECF15F14}"/>
          </ac:spMkLst>
        </pc:spChg>
        <pc:spChg chg="del mod">
          <ac:chgData name="Radu Maimescu" userId="730cc0ae7861ce40" providerId="LiveId" clId="{C6393EE1-A7AD-4546-88CA-3C82D78A5A04}" dt="2022-11-20T23:01:34.299" v="1"/>
          <ac:spMkLst>
            <pc:docMk/>
            <pc:sldMk cId="185308436" sldId="275"/>
            <ac:spMk id="6" creationId="{62A9FAAC-8667-7C7A-227E-5FB0BE9CE121}"/>
          </ac:spMkLst>
        </pc:spChg>
        <pc:spChg chg="add mod">
          <ac:chgData name="Radu Maimescu" userId="730cc0ae7861ce40" providerId="LiveId" clId="{C6393EE1-A7AD-4546-88CA-3C82D78A5A04}" dt="2022-11-23T22:28:08.062" v="129" actId="207"/>
          <ac:spMkLst>
            <pc:docMk/>
            <pc:sldMk cId="185308436" sldId="275"/>
            <ac:spMk id="8" creationId="{9DB2416E-0E34-F28D-2E22-D147CA0ACF16}"/>
          </ac:spMkLst>
        </pc:spChg>
        <pc:spChg chg="add mod">
          <ac:chgData name="Radu Maimescu" userId="730cc0ae7861ce40" providerId="LiveId" clId="{C6393EE1-A7AD-4546-88CA-3C82D78A5A04}" dt="2022-11-23T22:26:11.169" v="63" actId="767"/>
          <ac:spMkLst>
            <pc:docMk/>
            <pc:sldMk cId="185308436" sldId="275"/>
            <ac:spMk id="10" creationId="{D9B7FEAC-4A3B-D469-CAC0-122C6A2B1CF7}"/>
          </ac:spMkLst>
        </pc:spChg>
        <pc:spChg chg="add del">
          <ac:chgData name="Radu Maimescu" userId="730cc0ae7861ce40" providerId="LiveId" clId="{C6393EE1-A7AD-4546-88CA-3C82D78A5A04}" dt="2022-11-23T22:17:35.813" v="23" actId="34124"/>
          <ac:spMkLst>
            <pc:docMk/>
            <pc:sldMk cId="185308436" sldId="275"/>
            <ac:spMk id="14" creationId="{8F7B41E5-387E-45E0-A9E3-54B5BDC9B075}"/>
          </ac:spMkLst>
        </pc:spChg>
        <pc:picChg chg="add del mod">
          <ac:chgData name="Radu Maimescu" userId="730cc0ae7861ce40" providerId="LiveId" clId="{C6393EE1-A7AD-4546-88CA-3C82D78A5A04}" dt="2022-11-23T22:25:25.010" v="54" actId="21"/>
          <ac:picMkLst>
            <pc:docMk/>
            <pc:sldMk cId="185308436" sldId="275"/>
            <ac:picMk id="7" creationId="{F9358C49-64FF-4207-8FC2-6508883DB60F}"/>
          </ac:picMkLst>
        </pc:picChg>
        <pc:inkChg chg="add del">
          <ac:chgData name="Radu Maimescu" userId="730cc0ae7861ce40" providerId="LiveId" clId="{C6393EE1-A7AD-4546-88CA-3C82D78A5A04}" dt="2022-11-23T22:17:55.018" v="24"/>
          <ac:inkMkLst>
            <pc:docMk/>
            <pc:sldMk cId="185308436" sldId="275"/>
            <ac:inkMk id="4" creationId="{5CC3A723-4C80-449B-96A6-787470324675}"/>
          </ac:inkMkLst>
        </pc:inkChg>
        <pc:inkChg chg="add del">
          <ac:chgData name="Radu Maimescu" userId="730cc0ae7861ce40" providerId="LiveId" clId="{C6393EE1-A7AD-4546-88CA-3C82D78A5A04}" dt="2022-11-23T22:18:05.330" v="29"/>
          <ac:inkMkLst>
            <pc:docMk/>
            <pc:sldMk cId="185308436" sldId="275"/>
            <ac:inkMk id="5" creationId="{3A75F0AE-5A3F-D1E5-BC54-5216711762B7}"/>
          </ac:inkMkLst>
        </pc:inkChg>
        <pc:inkChg chg="add del mod">
          <ac:chgData name="Radu Maimescu" userId="730cc0ae7861ce40" providerId="LiveId" clId="{C6393EE1-A7AD-4546-88CA-3C82D78A5A04}" dt="2022-11-23T22:25:48.810" v="59"/>
          <ac:inkMkLst>
            <pc:docMk/>
            <pc:sldMk cId="185308436" sldId="275"/>
            <ac:inkMk id="5" creationId="{CDBCAD74-75C0-93D8-9FBD-80FEB66974AD}"/>
          </ac:inkMkLst>
        </pc:inkChg>
        <pc:inkChg chg="add del">
          <ac:chgData name="Radu Maimescu" userId="730cc0ae7861ce40" providerId="LiveId" clId="{C6393EE1-A7AD-4546-88CA-3C82D78A5A04}" dt="2022-11-23T22:18:31.702" v="31"/>
          <ac:inkMkLst>
            <pc:docMk/>
            <pc:sldMk cId="185308436" sldId="275"/>
            <ac:inkMk id="6" creationId="{D721A862-EF08-075A-94BB-94EB5A3BBC96}"/>
          </ac:inkMkLst>
        </pc:inkChg>
        <pc:inkChg chg="add del">
          <ac:chgData name="Radu Maimescu" userId="730cc0ae7861ce40" providerId="LiveId" clId="{C6393EE1-A7AD-4546-88CA-3C82D78A5A04}" dt="2022-11-23T22:17:55.023" v="25"/>
          <ac:inkMkLst>
            <pc:docMk/>
            <pc:sldMk cId="185308436" sldId="275"/>
            <ac:inkMk id="8" creationId="{B495559D-1456-C222-0732-01AE6FAC0A9D}"/>
          </ac:inkMkLst>
        </pc:inkChg>
        <pc:inkChg chg="add del">
          <ac:chgData name="Radu Maimescu" userId="730cc0ae7861ce40" providerId="LiveId" clId="{C6393EE1-A7AD-4546-88CA-3C82D78A5A04}" dt="2022-11-23T22:17:55.023" v="26"/>
          <ac:inkMkLst>
            <pc:docMk/>
            <pc:sldMk cId="185308436" sldId="275"/>
            <ac:inkMk id="10" creationId="{00DA511B-45F2-8D8A-CDF2-2E5B1B3CF2FE}"/>
          </ac:inkMkLst>
        </pc:inkChg>
        <pc:inkChg chg="add del">
          <ac:chgData name="Radu Maimescu" userId="730cc0ae7861ce40" providerId="LiveId" clId="{C6393EE1-A7AD-4546-88CA-3C82D78A5A04}" dt="2022-11-23T22:17:55.023" v="27"/>
          <ac:inkMkLst>
            <pc:docMk/>
            <pc:sldMk cId="185308436" sldId="275"/>
            <ac:inkMk id="11" creationId="{A93CC5C6-9CA7-FE64-289A-96A4A7A161A6}"/>
          </ac:inkMkLst>
        </pc:inkChg>
        <pc:inkChg chg="add del mod">
          <ac:chgData name="Radu Maimescu" userId="730cc0ae7861ce40" providerId="LiveId" clId="{C6393EE1-A7AD-4546-88CA-3C82D78A5A04}" dt="2022-11-23T22:17:21.426" v="22" actId="34122"/>
          <ac:inkMkLst>
            <pc:docMk/>
            <pc:sldMk cId="185308436" sldId="275"/>
            <ac:inkMk id="12" creationId="{FE7D6F72-3511-A403-A04D-952CDA2B44A5}"/>
          </ac:inkMkLst>
        </pc:inkChg>
        <pc:inkChg chg="add del">
          <ac:chgData name="Radu Maimescu" userId="730cc0ae7861ce40" providerId="LiveId" clId="{C6393EE1-A7AD-4546-88CA-3C82D78A5A04}" dt="2022-11-23T22:25:48.810" v="60"/>
          <ac:inkMkLst>
            <pc:docMk/>
            <pc:sldMk cId="185308436" sldId="275"/>
            <ac:inkMk id="13" creationId="{DBD48137-7F4E-E449-F9B8-8664E311077E}"/>
          </ac:inkMkLst>
        </pc:inkChg>
        <pc:inkChg chg="add del">
          <ac:chgData name="Radu Maimescu" userId="730cc0ae7861ce40" providerId="LiveId" clId="{C6393EE1-A7AD-4546-88CA-3C82D78A5A04}" dt="2022-11-23T22:25:48.810" v="57"/>
          <ac:inkMkLst>
            <pc:docMk/>
            <pc:sldMk cId="185308436" sldId="275"/>
            <ac:inkMk id="15" creationId="{34B9E8A4-E230-A397-61EC-242EACDCA1DC}"/>
          </ac:inkMkLst>
        </pc:inkChg>
        <pc:inkChg chg="add del mod">
          <ac:chgData name="Radu Maimescu" userId="730cc0ae7861ce40" providerId="LiveId" clId="{C6393EE1-A7AD-4546-88CA-3C82D78A5A04}" dt="2022-11-23T22:24:45.875" v="45" actId="21"/>
          <ac:inkMkLst>
            <pc:docMk/>
            <pc:sldMk cId="185308436" sldId="275"/>
            <ac:inkMk id="16" creationId="{28DB103A-2765-CDD6-10ED-8C262053667D}"/>
          </ac:inkMkLst>
        </pc:inkChg>
        <pc:inkChg chg="add del">
          <ac:chgData name="Radu Maimescu" userId="730cc0ae7861ce40" providerId="LiveId" clId="{C6393EE1-A7AD-4546-88CA-3C82D78A5A04}" dt="2022-11-23T22:25:55.234" v="62"/>
          <ac:inkMkLst>
            <pc:docMk/>
            <pc:sldMk cId="185308436" sldId="275"/>
            <ac:inkMk id="17" creationId="{7FB8A9F1-FBFF-A8DC-604C-E9B17802374E}"/>
          </ac:inkMkLst>
        </pc:inkChg>
        <pc:inkChg chg="add del">
          <ac:chgData name="Radu Maimescu" userId="730cc0ae7861ce40" providerId="LiveId" clId="{C6393EE1-A7AD-4546-88CA-3C82D78A5A04}" dt="2022-11-23T22:25:48.810" v="58"/>
          <ac:inkMkLst>
            <pc:docMk/>
            <pc:sldMk cId="185308436" sldId="275"/>
            <ac:inkMk id="18" creationId="{4B15C6C4-5233-4845-D927-F009BDF4290C}"/>
          </ac:inkMkLst>
        </pc:inkChg>
        <pc:inkChg chg="add del mod">
          <ac:chgData name="Radu Maimescu" userId="730cc0ae7861ce40" providerId="LiveId" clId="{C6393EE1-A7AD-4546-88CA-3C82D78A5A04}" dt="2022-11-23T22:25:48.809" v="56"/>
          <ac:inkMkLst>
            <pc:docMk/>
            <pc:sldMk cId="185308436" sldId="275"/>
            <ac:inkMk id="19" creationId="{BA739EB8-704A-C93B-D22F-1812CFD542F5}"/>
          </ac:inkMkLst>
        </pc:inkChg>
        <pc:inkChg chg="add del">
          <ac:chgData name="Radu Maimescu" userId="730cc0ae7861ce40" providerId="LiveId" clId="{C6393EE1-A7AD-4546-88CA-3C82D78A5A04}" dt="2022-11-23T22:25:55.234" v="61"/>
          <ac:inkMkLst>
            <pc:docMk/>
            <pc:sldMk cId="185308436" sldId="275"/>
            <ac:inkMk id="20" creationId="{8AD6E20D-D1B6-FC40-1F14-6B2A52CFC6C6}"/>
          </ac:inkMkLst>
        </pc:ink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655BEA-D210-41EB-9510-B81FB68519F4}" type="datetimeFigureOut">
              <a:t>11/23/2022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2DABF1-49E7-4B61-9736-047C29366174}" type="slidenum">
              <a:t>‹#›</a:t>
            </a:fld>
            <a:endParaRPr lang="en-US"/>
          </a:p>
        </p:txBody>
      </p:sp>
    </p:spTree>
    <p:extLst>
      <p:ext uri="{BB962C8B-B14F-4D97-AF65-F5344CB8AC3E}">
        <p14:creationId xmlns:p14="http://schemas.microsoft.com/office/powerpoint/2010/main" val="172075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purpose of the study is to present an elaborative discussion that can help in understanding the </a:t>
            </a:r>
            <a:r>
              <a:rPr lang="en-US" dirty="0" err="1"/>
              <a:t>organisational</a:t>
            </a:r>
            <a:r>
              <a:rPr lang="en-US" dirty="0"/>
              <a:t> profile of the chosen company ASOS. This study will meet all the important aspects that can help in understanding the </a:t>
            </a:r>
            <a:r>
              <a:rPr lang="en-US" dirty="0" err="1"/>
              <a:t>organisation's</a:t>
            </a:r>
            <a:r>
              <a:rPr lang="en-US" dirty="0"/>
              <a:t> performance of ASOS and how the structure of this organisation has an impact on the performance of this organisation as well as the employees and workers. </a:t>
            </a:r>
            <a:r>
              <a:rPr lang="en-US" b="1" dirty="0" err="1"/>
              <a:t>Organisation's</a:t>
            </a:r>
            <a:r>
              <a:rPr lang="en-US" b="1" dirty="0"/>
              <a:t> profile: Background</a:t>
            </a:r>
            <a:endParaRPr lang="en-US" dirty="0"/>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2</a:t>
            </a:fld>
            <a:endParaRPr lang="en-US"/>
          </a:p>
        </p:txBody>
      </p:sp>
    </p:spTree>
    <p:extLst>
      <p:ext uri="{BB962C8B-B14F-4D97-AF65-F5344CB8AC3E}">
        <p14:creationId xmlns:p14="http://schemas.microsoft.com/office/powerpoint/2010/main" val="879436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ASOS is one of the most famous and reputable e-commerce platforms in the United Kingdom and the term "ASOS" stands for "As Seen On Screen" which reflects the fact that they are committed to their customers and they will provide exactly the same product they display on their screen. Its popularity can be determined from this factor that ASOS has spread its online stores in almost 196 countries. ASOS is not only responsible for offering its branded clothes and accessories to the customers but there are several other almost 850 brands that can be observed in this online platform.</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3</a:t>
            </a:fld>
            <a:endParaRPr lang="en-US"/>
          </a:p>
        </p:txBody>
      </p:sp>
    </p:spTree>
    <p:extLst>
      <p:ext uri="{BB962C8B-B14F-4D97-AF65-F5344CB8AC3E}">
        <p14:creationId xmlns:p14="http://schemas.microsoft.com/office/powerpoint/2010/main" val="18828211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Considering the structure of disorganization it has been observed that this organisation followed a flat structure as a result of which no hierarchy system is allowed in this organisation. As it is common that internal conflict can cause the decline of the organisation this structure always allows open communication among the organisation members and keeps the conflict away from this organisation.</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4</a:t>
            </a:fld>
            <a:endParaRPr lang="en-US"/>
          </a:p>
        </p:txBody>
      </p:sp>
    </p:spTree>
    <p:extLst>
      <p:ext uri="{BB962C8B-B14F-4D97-AF65-F5344CB8AC3E}">
        <p14:creationId xmlns:p14="http://schemas.microsoft.com/office/powerpoint/2010/main" val="1309269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ASOS enables the organisation to empower each and every member of the organisation with equal respect and authority. This respect and authority allows employees to feel themselves part of the organisation and also important for the organisation.</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5</a:t>
            </a:fld>
            <a:endParaRPr lang="en-US"/>
          </a:p>
        </p:txBody>
      </p:sp>
    </p:spTree>
    <p:extLst>
      <p:ext uri="{BB962C8B-B14F-4D97-AF65-F5344CB8AC3E}">
        <p14:creationId xmlns:p14="http://schemas.microsoft.com/office/powerpoint/2010/main" val="19180074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a:t>
            </a:r>
            <a:r>
              <a:rPr lang="en-US" dirty="0" err="1"/>
              <a:t>organisational</a:t>
            </a:r>
            <a:r>
              <a:rPr lang="en-US" dirty="0"/>
              <a:t> performance of ASOS is one of the key factors and it is somehow influenced by the structure of this organisation. It has been observed that this organisation is both internally and externally given and the reason behind it is its responsibility towards each other. The point to be noted is that the employees are well responsible towards the organisation and the organisation is well committed towards their customers. As a result of this responsibility, the employees and workers are always approached to help organisations in increasing the GDP through enhancing productivity and sales.</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6</a:t>
            </a:fld>
            <a:endParaRPr lang="en-US"/>
          </a:p>
        </p:txBody>
      </p:sp>
    </p:spTree>
    <p:extLst>
      <p:ext uri="{BB962C8B-B14F-4D97-AF65-F5344CB8AC3E}">
        <p14:creationId xmlns:p14="http://schemas.microsoft.com/office/powerpoint/2010/main" val="4055972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ASOS is an online platform and because of the advanced technology, there are several other online and traditional fashion retailers in the United Kingdom which stand as the tough competitors of ASOS. Zara is one of the competitors of this organisation because of the available fashion products and cosmetics that this organisation provides to its customers and its fame in the United Kingdom.</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7</a:t>
            </a:fld>
            <a:endParaRPr lang="en-US"/>
          </a:p>
        </p:txBody>
      </p:sp>
    </p:spTree>
    <p:extLst>
      <p:ext uri="{BB962C8B-B14F-4D97-AF65-F5344CB8AC3E}">
        <p14:creationId xmlns:p14="http://schemas.microsoft.com/office/powerpoint/2010/main" val="4107047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As it has been observed that ASOS focuses on the empowerment of their organisation which is connected to their flag structure the employees are able to show their reliability towards their organisation as well as their respect. This not only helps the organisation to get respect from their employees as there is a situation which helps in creating the essence of belonging within the employees but because of this they always try to enhance the productivity of the organisation.</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8</a:t>
            </a:fld>
            <a:endParaRPr lang="en-US"/>
          </a:p>
        </p:txBody>
      </p:sp>
    </p:spTree>
    <p:extLst>
      <p:ext uri="{BB962C8B-B14F-4D97-AF65-F5344CB8AC3E}">
        <p14:creationId xmlns:p14="http://schemas.microsoft.com/office/powerpoint/2010/main" val="6909234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Conflict is one of the negative factors that hamper the peaceful and harmonious environment of an organisation and to avoid these issues the organisation with its structure creates an open communication system within the organisation. This open communication system enables the present member of the organisation to put their issues and problems in front of everyone and to solve them so no conflict can be raised in the organisation </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9</a:t>
            </a:fld>
            <a:endParaRPr lang="en-US"/>
          </a:p>
        </p:txBody>
      </p:sp>
    </p:spTree>
    <p:extLst>
      <p:ext uri="{BB962C8B-B14F-4D97-AF65-F5344CB8AC3E}">
        <p14:creationId xmlns:p14="http://schemas.microsoft.com/office/powerpoint/2010/main" val="1630205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There are several management skills and tasks that need to be performed by a manager of the organisation to lead the organisation towards achieving its goal and success. With the help of problem solving skills and decision-making skills the manager is able to solve all the issues and adopt the changes in the organisation. The manager of ASOS takes the responsibility to make an effective campaign strategy for the organization and reach information to their customers through social media.</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10</a:t>
            </a:fld>
            <a:endParaRPr lang="en-US"/>
          </a:p>
        </p:txBody>
      </p:sp>
    </p:spTree>
    <p:extLst>
      <p:ext uri="{BB962C8B-B14F-4D97-AF65-F5344CB8AC3E}">
        <p14:creationId xmlns:p14="http://schemas.microsoft.com/office/powerpoint/2010/main" val="8527229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Communication and motivation skills have the manager to motivate and appreciate their employees and also resolve all the issues faced by the employees in the organisation. With the help of interpersonal skills the manager of this organisation will be able to understand the demand and expectations of their customers as well as employees and depending on which they can make effective solution and strategies to satisfy their expectations and increase the brand awareness of the organisation.</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11</a:t>
            </a:fld>
            <a:endParaRPr lang="en-US"/>
          </a:p>
        </p:txBody>
      </p:sp>
    </p:spTree>
    <p:extLst>
      <p:ext uri="{BB962C8B-B14F-4D97-AF65-F5344CB8AC3E}">
        <p14:creationId xmlns:p14="http://schemas.microsoft.com/office/powerpoint/2010/main" val="774958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Behaviour theory is one of the leadership theories that deal with the specific behaviour of a leader in an organisation. The theory includes several leadership skills such as technical skills and human skills. As a result of these two skills, the leader is able to interact with every individual properly and run the business fluently.</a:t>
            </a:r>
          </a:p>
        </p:txBody>
      </p:sp>
      <p:sp>
        <p:nvSpPr>
          <p:cNvPr id="4" name="Slide Number Placeholder 3"/>
          <p:cNvSpPr>
            <a:spLocks noGrp="1"/>
          </p:cNvSpPr>
          <p:nvPr>
            <p:ph type="sldNum" sz="quarter" idx="5"/>
          </p:nvPr>
        </p:nvSpPr>
        <p:spPr/>
        <p:txBody>
          <a:bodyPr/>
          <a:lstStyle/>
          <a:p>
            <a:fld id="{F82DABF1-49E7-4B61-9736-047C29366174}" type="slidenum">
              <a:t>12</a:t>
            </a:fld>
            <a:endParaRPr lang="en-US"/>
          </a:p>
        </p:txBody>
      </p:sp>
    </p:spTree>
    <p:extLst>
      <p:ext uri="{BB962C8B-B14F-4D97-AF65-F5344CB8AC3E}">
        <p14:creationId xmlns:p14="http://schemas.microsoft.com/office/powerpoint/2010/main" val="19736782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Relationship theory is another effective leadership Theory that points towards the positive behaviour of the employees which comes from the good and understandable relationship between the employees and the manager. Peaceful relationships among these two personalities help the organisation to create a peaceful environment and make the employees respectful and obedient towards their leader. </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13</a:t>
            </a:fld>
            <a:endParaRPr lang="en-US"/>
          </a:p>
        </p:txBody>
      </p:sp>
    </p:spTree>
    <p:extLst>
      <p:ext uri="{BB962C8B-B14F-4D97-AF65-F5344CB8AC3E}">
        <p14:creationId xmlns:p14="http://schemas.microsoft.com/office/powerpoint/2010/main" val="7542932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Trait theory is one of the important leadership theories that point towards the behaviour of a leader in an organisation. With the help of a good personality, friendly, and collaborative trade or behaviour the leader or manager of the organisation ASOS is able to motivate and drive the employees to give their best performance.</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14</a:t>
            </a:fld>
            <a:endParaRPr lang="en-US"/>
          </a:p>
        </p:txBody>
      </p:sp>
    </p:spTree>
    <p:extLst>
      <p:ext uri="{BB962C8B-B14F-4D97-AF65-F5344CB8AC3E}">
        <p14:creationId xmlns:p14="http://schemas.microsoft.com/office/powerpoint/2010/main" val="32309794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an organisation behaviour and performance of employees are influenced positively and negatively by several factors. Interdependence is one of the factors that show each and every employee is dependent on each other to successfully accomplish their work. Social interaction is part of it as with the interaction they can help each other and understand each other's problems and necessities.</a:t>
            </a:r>
          </a:p>
        </p:txBody>
      </p:sp>
      <p:sp>
        <p:nvSpPr>
          <p:cNvPr id="4" name="Slide Number Placeholder 3"/>
          <p:cNvSpPr>
            <a:spLocks noGrp="1"/>
          </p:cNvSpPr>
          <p:nvPr>
            <p:ph type="sldNum" sz="quarter" idx="5"/>
          </p:nvPr>
        </p:nvSpPr>
        <p:spPr/>
        <p:txBody>
          <a:bodyPr/>
          <a:lstStyle/>
          <a:p>
            <a:fld id="{F82DABF1-49E7-4B61-9736-047C29366174}" type="slidenum">
              <a:t>15</a:t>
            </a:fld>
            <a:endParaRPr lang="en-US"/>
          </a:p>
        </p:txBody>
      </p:sp>
    </p:spTree>
    <p:extLst>
      <p:ext uri="{BB962C8B-B14F-4D97-AF65-F5344CB8AC3E}">
        <p14:creationId xmlns:p14="http://schemas.microsoft.com/office/powerpoint/2010/main" val="9341680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perception of a group has huge significance because the outcome of a work depends on the perception that each and every employee possesses. It is necessary for a group to work with a common goal or purpose only then they can work collaboratively and come up with an effective consequence otherwise it can lead to conflict that can cause the decline of the organisation. </a:t>
            </a:r>
            <a:r>
              <a:rPr lang="en-US" dirty="0" err="1"/>
              <a:t>Favouritism</a:t>
            </a:r>
            <a:r>
              <a:rPr lang="en-US" dirty="0"/>
              <a:t> is a factor often observed in several organisations that cause a negative impact on the workplace.</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16</a:t>
            </a:fld>
            <a:endParaRPr lang="en-US"/>
          </a:p>
        </p:txBody>
      </p:sp>
    </p:spTree>
    <p:extLst>
      <p:ext uri="{BB962C8B-B14F-4D97-AF65-F5344CB8AC3E}">
        <p14:creationId xmlns:p14="http://schemas.microsoft.com/office/powerpoint/2010/main" val="18046842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This entire presentation shows that an organisation can lead successfully by a leader and this success depends on the proper and appropriate leadership quality regarding the structure of an organisation. For this reason, the study also focuses on the leadership qualities and the skills of the leader that have an influence on the performance of this organisation.</a:t>
            </a:r>
          </a:p>
          <a:p>
            <a:br>
              <a:rPr lang="en-US" dirty="0"/>
            </a:br>
            <a:endParaRPr lang="en-US" dirty="0"/>
          </a:p>
        </p:txBody>
      </p:sp>
      <p:sp>
        <p:nvSpPr>
          <p:cNvPr id="4" name="Slide Number Placeholder 3"/>
          <p:cNvSpPr>
            <a:spLocks noGrp="1"/>
          </p:cNvSpPr>
          <p:nvPr>
            <p:ph type="sldNum" sz="quarter" idx="5"/>
          </p:nvPr>
        </p:nvSpPr>
        <p:spPr/>
        <p:txBody>
          <a:bodyPr/>
          <a:lstStyle/>
          <a:p>
            <a:fld id="{F82DABF1-49E7-4B61-9736-047C29366174}" type="slidenum">
              <a:t>17</a:t>
            </a:fld>
            <a:endParaRPr lang="en-US"/>
          </a:p>
        </p:txBody>
      </p:sp>
    </p:spTree>
    <p:extLst>
      <p:ext uri="{BB962C8B-B14F-4D97-AF65-F5344CB8AC3E}">
        <p14:creationId xmlns:p14="http://schemas.microsoft.com/office/powerpoint/2010/main" val="3410852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heart.co.uk/news/who-owns-asos-stand-for-topshop/#:~:text=What%20does%20ASOS%20stand%20for,a%20celebrity%2Dlinked%20clothing%20website" TargetMode="External"/><Relationship Id="rId2" Type="http://schemas.openxmlformats.org/officeDocument/2006/relationships/hyperlink" Target="https://www.asos.com/" TargetMode="External"/><Relationship Id="rId1" Type="http://schemas.openxmlformats.org/officeDocument/2006/relationships/slideLayout" Target="../slideLayouts/slideLayout2.xml"/><Relationship Id="rId5" Type="http://schemas.openxmlformats.org/officeDocument/2006/relationships/hyperlink" Target="https://www.researchgate.net/publication/316932735_Key_Success_Factors_Positively_Affecting_Organizational_Performance_of_Academic_Spin-Offs" TargetMode="External"/><Relationship Id="rId4" Type="http://schemas.openxmlformats.org/officeDocument/2006/relationships/hyperlink" Target="https://www.prospects.ac.uk/jobs-and-work-experience/job-sectors/business-consulting-and-management/7-skills-for-a-successful-management-career"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descr="A picture containing indoor, floor&#10;&#10;Description automatically generated">
            <a:extLst>
              <a:ext uri="{FF2B5EF4-FFF2-40B4-BE49-F238E27FC236}">
                <a16:creationId xmlns:a16="http://schemas.microsoft.com/office/drawing/2014/main" id="{F5633D03-73C6-2AA4-8D46-E4E338A341A0}"/>
              </a:ext>
            </a:extLst>
          </p:cNvPr>
          <p:cNvPicPr>
            <a:picLocks noChangeAspect="1"/>
          </p:cNvPicPr>
          <p:nvPr/>
        </p:nvPicPr>
        <p:blipFill rotWithShape="1">
          <a:blip r:embed="rId2"/>
          <a:srcRect t="13228" r="-1" b="2480"/>
          <a:stretch/>
        </p:blipFill>
        <p:spPr>
          <a:xfrm>
            <a:off x="0" y="0"/>
            <a:ext cx="12188932" cy="6857990"/>
          </a:xfrm>
          <a:prstGeom prst="rect">
            <a:avLst/>
          </a:prstGeom>
        </p:spPr>
      </p:pic>
      <p:sp>
        <p:nvSpPr>
          <p:cNvPr id="9" name="Freeform: Shape 8">
            <a:extLst>
              <a:ext uri="{FF2B5EF4-FFF2-40B4-BE49-F238E27FC236}">
                <a16:creationId xmlns:a16="http://schemas.microsoft.com/office/drawing/2014/main" id="{5E8D2E83-FB3A-40E7-A9E5-7AB389D61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156B6485-E58A-CA2D-079A-E200CFF87BBC}"/>
              </a:ext>
            </a:extLst>
          </p:cNvPr>
          <p:cNvSpPr>
            <a:spLocks noGrp="1"/>
          </p:cNvSpPr>
          <p:nvPr>
            <p:ph idx="1"/>
          </p:nvPr>
        </p:nvSpPr>
        <p:spPr>
          <a:xfrm>
            <a:off x="2330906" y="805470"/>
            <a:ext cx="9565028" cy="4621918"/>
          </a:xfrm>
        </p:spPr>
        <p:txBody>
          <a:bodyPr vert="horz" lIns="91440" tIns="45720" rIns="91440" bIns="45720" rtlCol="0" anchor="t">
            <a:normAutofit/>
          </a:bodyPr>
          <a:lstStyle/>
          <a:p>
            <a:pPr marL="0" indent="0">
              <a:buNone/>
            </a:pPr>
            <a:r>
              <a:rPr lang="en-US" sz="2000" dirty="0">
                <a:solidFill>
                  <a:srgbClr val="FF0000"/>
                </a:solidFill>
                <a:highlight>
                  <a:srgbClr val="FFFF00"/>
                </a:highlight>
                <a:latin typeface="Times New Roman"/>
                <a:cs typeface="Times New Roman"/>
              </a:rPr>
              <a:t>Module: Introducing the Modern Workplace</a:t>
            </a:r>
          </a:p>
          <a:p>
            <a:pPr marL="0" indent="0">
              <a:buNone/>
            </a:pPr>
            <a:r>
              <a:rPr lang="en-US" sz="2000" dirty="0">
                <a:solidFill>
                  <a:srgbClr val="FF0000"/>
                </a:solidFill>
                <a:highlight>
                  <a:srgbClr val="FFFF00"/>
                </a:highlight>
                <a:latin typeface="Times New Roman"/>
                <a:cs typeface="Times New Roman"/>
              </a:rPr>
              <a:t>Code: LCBB4003</a:t>
            </a:r>
          </a:p>
          <a:p>
            <a:pPr marL="0" indent="0">
              <a:buNone/>
            </a:pPr>
            <a:r>
              <a:rPr lang="en-US" sz="2000" dirty="0">
                <a:solidFill>
                  <a:srgbClr val="FF0000"/>
                </a:solidFill>
                <a:highlight>
                  <a:srgbClr val="FFFF00"/>
                </a:highlight>
                <a:latin typeface="Times New Roman"/>
                <a:cs typeface="Times New Roman"/>
              </a:rPr>
              <a:t>Lecturer: Dr Hoang Dang Nguyen</a:t>
            </a:r>
          </a:p>
          <a:p>
            <a:pPr marL="0" indent="0">
              <a:buNone/>
            </a:pPr>
            <a:endParaRPr lang="en-US" sz="2000" dirty="0">
              <a:solidFill>
                <a:srgbClr val="FF0000"/>
              </a:solidFill>
              <a:highlight>
                <a:srgbClr val="FFFF00"/>
              </a:highlight>
              <a:latin typeface="Times New Roman"/>
              <a:cs typeface="Times New Roman"/>
            </a:endParaRPr>
          </a:p>
          <a:p>
            <a:pPr marL="0" indent="0">
              <a:buNone/>
            </a:pPr>
            <a:r>
              <a:rPr lang="en-US" sz="2000" dirty="0">
                <a:solidFill>
                  <a:srgbClr val="FF0000"/>
                </a:solidFill>
                <a:highlight>
                  <a:srgbClr val="FFFF00"/>
                </a:highlight>
                <a:latin typeface="Times New Roman"/>
                <a:cs typeface="Times New Roman"/>
              </a:rPr>
              <a:t>Group Presentation</a:t>
            </a:r>
          </a:p>
          <a:p>
            <a:pPr marL="0" indent="0">
              <a:buNone/>
            </a:pPr>
            <a:r>
              <a:rPr lang="en-US" sz="2000" dirty="0">
                <a:solidFill>
                  <a:srgbClr val="FF0000"/>
                </a:solidFill>
                <a:highlight>
                  <a:srgbClr val="FFFF00"/>
                </a:highlight>
                <a:latin typeface="Times New Roman"/>
                <a:cs typeface="Times New Roman"/>
              </a:rPr>
              <a:t>Radu Maimescu:2131119</a:t>
            </a:r>
          </a:p>
          <a:p>
            <a:pPr marL="0" indent="0">
              <a:buNone/>
            </a:pPr>
            <a:r>
              <a:rPr lang="en-US" sz="2000" dirty="0">
                <a:solidFill>
                  <a:srgbClr val="FF0000"/>
                </a:solidFill>
                <a:highlight>
                  <a:srgbClr val="FFFF00"/>
                </a:highlight>
                <a:latin typeface="Times New Roman"/>
                <a:cs typeface="Times New Roman"/>
              </a:rPr>
              <a:t>Marian Busca:2125297</a:t>
            </a:r>
          </a:p>
          <a:p>
            <a:pPr marL="0" indent="0">
              <a:buNone/>
            </a:pPr>
            <a:r>
              <a:rPr lang="en-US" sz="2000" dirty="0">
                <a:solidFill>
                  <a:srgbClr val="FF0000"/>
                </a:solidFill>
                <a:highlight>
                  <a:srgbClr val="FFFF00"/>
                </a:highlight>
                <a:latin typeface="Times New Roman"/>
                <a:cs typeface="Times New Roman"/>
              </a:rPr>
              <a:t>Stefan </a:t>
            </a:r>
            <a:r>
              <a:rPr lang="en-US" sz="2000" dirty="0" err="1">
                <a:solidFill>
                  <a:srgbClr val="FF0000"/>
                </a:solidFill>
                <a:highlight>
                  <a:srgbClr val="FFFF00"/>
                </a:highlight>
                <a:latin typeface="Times New Roman"/>
                <a:cs typeface="Times New Roman"/>
              </a:rPr>
              <a:t>Valentinov</a:t>
            </a:r>
            <a:r>
              <a:rPr lang="en-US" sz="2000" dirty="0">
                <a:solidFill>
                  <a:srgbClr val="FF0000"/>
                </a:solidFill>
                <a:highlight>
                  <a:srgbClr val="FFFF00"/>
                </a:highlight>
                <a:latin typeface="Times New Roman"/>
                <a:cs typeface="Times New Roman"/>
              </a:rPr>
              <a:t> Baev:1905214</a:t>
            </a:r>
          </a:p>
          <a:p>
            <a:pPr marL="0" indent="0">
              <a:buNone/>
            </a:pPr>
            <a:r>
              <a:rPr lang="en-US" sz="2000" dirty="0">
                <a:solidFill>
                  <a:srgbClr val="FF0000"/>
                </a:solidFill>
                <a:highlight>
                  <a:srgbClr val="FFFF00"/>
                </a:highlight>
                <a:latin typeface="Times New Roman"/>
                <a:cs typeface="Times New Roman"/>
              </a:rPr>
              <a:t>Nicola De Lisi:2131183</a:t>
            </a:r>
          </a:p>
          <a:p>
            <a:pPr marL="0" indent="0">
              <a:buNone/>
            </a:pPr>
            <a:endParaRPr lang="en-US" sz="2000" dirty="0">
              <a:solidFill>
                <a:srgbClr val="FF0000"/>
              </a:solidFill>
              <a:highlight>
                <a:srgbClr val="FFFF00"/>
              </a:highlight>
              <a:latin typeface="Times New Roman"/>
              <a:cs typeface="Times New Roman"/>
            </a:endParaRPr>
          </a:p>
          <a:p>
            <a:pPr marL="0" indent="0">
              <a:buNone/>
            </a:pPr>
            <a:endParaRPr lang="en-US" sz="2000" dirty="0">
              <a:solidFill>
                <a:srgbClr val="FF0000"/>
              </a:solidFill>
              <a:highlight>
                <a:srgbClr val="FFFF00"/>
              </a:highlight>
              <a:latin typeface="Times New Roman"/>
              <a:cs typeface="Times New Roman"/>
            </a:endParaRPr>
          </a:p>
        </p:txBody>
      </p:sp>
      <p:sp>
        <p:nvSpPr>
          <p:cNvPr id="5" name="TextBox 4">
            <a:extLst>
              <a:ext uri="{FF2B5EF4-FFF2-40B4-BE49-F238E27FC236}">
                <a16:creationId xmlns:a16="http://schemas.microsoft.com/office/drawing/2014/main" id="{48E03563-9F10-9CED-8F94-9F0E3FB8CDD9}"/>
              </a:ext>
            </a:extLst>
          </p:cNvPr>
          <p:cNvSpPr txBox="1"/>
          <p:nvPr/>
        </p:nvSpPr>
        <p:spPr>
          <a:xfrm>
            <a:off x="477078" y="1407732"/>
            <a:ext cx="9435548" cy="369332"/>
          </a:xfrm>
          <a:prstGeom prst="rect">
            <a:avLst/>
          </a:prstGeom>
          <a:noFill/>
        </p:spPr>
        <p:txBody>
          <a:bodyPr wrap="square" rtlCol="0">
            <a:spAutoFit/>
          </a:bodyPr>
          <a:lstStyle/>
          <a:p>
            <a:r>
              <a:rPr lang="en-GB" dirty="0"/>
              <a:t> </a:t>
            </a:r>
          </a:p>
        </p:txBody>
      </p:sp>
      <p:pic>
        <p:nvPicPr>
          <p:cNvPr id="6" name="Picture 5" descr="Text&#10;&#10;Description automatically generated with medium confidence">
            <a:extLst>
              <a:ext uri="{FF2B5EF4-FFF2-40B4-BE49-F238E27FC236}">
                <a16:creationId xmlns:a16="http://schemas.microsoft.com/office/drawing/2014/main" id="{E8453FFE-B65C-230B-8AC4-B47661C24F5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28544" y="4375882"/>
            <a:ext cx="3718560" cy="1234440"/>
          </a:xfrm>
          <a:prstGeom prst="rect">
            <a:avLst/>
          </a:prstGeom>
          <a:noFill/>
          <a:ln>
            <a:noFill/>
          </a:ln>
        </p:spPr>
      </p:pic>
    </p:spTree>
    <p:extLst>
      <p:ext uri="{BB962C8B-B14F-4D97-AF65-F5344CB8AC3E}">
        <p14:creationId xmlns:p14="http://schemas.microsoft.com/office/powerpoint/2010/main" val="303671312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5E55A2-886B-429F-852A-45A6402DDB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9C8EE7CA-2667-4595-9D9F-1312D848013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8" cy="6858000"/>
            <a:chOff x="0" y="-1"/>
            <a:chExt cx="12150168" cy="6858001"/>
          </a:xfrm>
          <a:solidFill>
            <a:schemeClr val="bg2">
              <a:alpha val="50000"/>
            </a:schemeClr>
          </a:solidFill>
        </p:grpSpPr>
        <p:pic>
          <p:nvPicPr>
            <p:cNvPr id="7" name="Graphic 12">
              <a:extLst>
                <a:ext uri="{FF2B5EF4-FFF2-40B4-BE49-F238E27FC236}">
                  <a16:creationId xmlns:a16="http://schemas.microsoft.com/office/drawing/2014/main" id="{DC78D0B3-F1E8-4B4B-B764-1E40D06FDDB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34555" y="-1"/>
              <a:ext cx="3052480" cy="6858001"/>
            </a:xfrm>
            <a:prstGeom prst="rect">
              <a:avLst/>
            </a:prstGeom>
          </p:spPr>
        </p:pic>
        <p:pic>
          <p:nvPicPr>
            <p:cNvPr id="14" name="Graphic 13">
              <a:extLst>
                <a:ext uri="{FF2B5EF4-FFF2-40B4-BE49-F238E27FC236}">
                  <a16:creationId xmlns:a16="http://schemas.microsoft.com/office/drawing/2014/main" id="{886309BE-2E90-40A5-BF91-70F0402C73A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0" y="-1"/>
              <a:ext cx="3052480" cy="6858001"/>
            </a:xfrm>
            <a:prstGeom prst="rect">
              <a:avLst/>
            </a:prstGeom>
          </p:spPr>
        </p:pic>
        <p:pic>
          <p:nvPicPr>
            <p:cNvPr id="8" name="Graphic 14">
              <a:extLst>
                <a:ext uri="{FF2B5EF4-FFF2-40B4-BE49-F238E27FC236}">
                  <a16:creationId xmlns:a16="http://schemas.microsoft.com/office/drawing/2014/main" id="{44C950C8-232C-4FEE-9DF9-D2E33F3069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97688" y="-1"/>
              <a:ext cx="3052480" cy="6858001"/>
            </a:xfrm>
            <a:prstGeom prst="rect">
              <a:avLst/>
            </a:prstGeom>
          </p:spPr>
        </p:pic>
        <p:pic>
          <p:nvPicPr>
            <p:cNvPr id="16" name="Graphic 15">
              <a:extLst>
                <a:ext uri="{FF2B5EF4-FFF2-40B4-BE49-F238E27FC236}">
                  <a16:creationId xmlns:a16="http://schemas.microsoft.com/office/drawing/2014/main" id="{0B78C261-10A0-4843-A7CF-F66CF2EB192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63134" y="-1"/>
              <a:ext cx="3052480" cy="6858001"/>
            </a:xfrm>
            <a:prstGeom prst="rect">
              <a:avLst/>
            </a:prstGeom>
          </p:spPr>
        </p:pic>
      </p:grpSp>
      <p:sp>
        <p:nvSpPr>
          <p:cNvPr id="18" name="Rectangle 17">
            <a:extLst>
              <a:ext uri="{FF2B5EF4-FFF2-40B4-BE49-F238E27FC236}">
                <a16:creationId xmlns:a16="http://schemas.microsoft.com/office/drawing/2014/main" id="{68F83AEE-44EB-41EB-8E79-4D5C904011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9764" y="685797"/>
            <a:ext cx="118872" cy="15504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2C31F9B3-1C72-4450-83BA-8B825D6961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133600" y="685800"/>
            <a:ext cx="10058400" cy="5486400"/>
          </a:xfrm>
          <a:prstGeom prst="rect">
            <a:avLst/>
          </a:prstGeom>
          <a:solidFill>
            <a:schemeClr val="bg1">
              <a:lumMod val="9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sp>
        <p:nvSpPr>
          <p:cNvPr id="2" name="Title 1"/>
          <p:cNvSpPr>
            <a:spLocks noGrp="1"/>
          </p:cNvSpPr>
          <p:nvPr>
            <p:ph type="ctrTitle"/>
          </p:nvPr>
        </p:nvSpPr>
        <p:spPr>
          <a:xfrm>
            <a:off x="1463040" y="685797"/>
            <a:ext cx="5033176" cy="2332321"/>
          </a:xfrm>
        </p:spPr>
        <p:txBody>
          <a:bodyPr anchor="t">
            <a:normAutofit/>
          </a:bodyPr>
          <a:lstStyle/>
          <a:p>
            <a:pPr algn="l"/>
            <a:r>
              <a:rPr lang="en-US" sz="5000" b="1" dirty="0">
                <a:ea typeface="+mj-lt"/>
                <a:cs typeface="+mj-lt"/>
              </a:rPr>
              <a:t>Introduction </a:t>
            </a:r>
            <a:endParaRPr lang="en-US" sz="5000" dirty="0"/>
          </a:p>
          <a:p>
            <a:pPr algn="l"/>
            <a:br>
              <a:rPr lang="en-US" sz="5000"/>
            </a:br>
            <a:endParaRPr lang="en-US" sz="5000"/>
          </a:p>
        </p:txBody>
      </p:sp>
      <p:sp>
        <p:nvSpPr>
          <p:cNvPr id="3" name="Subtitle 2"/>
          <p:cNvSpPr>
            <a:spLocks noGrp="1"/>
          </p:cNvSpPr>
          <p:nvPr>
            <p:ph type="subTitle" idx="1"/>
          </p:nvPr>
        </p:nvSpPr>
        <p:spPr>
          <a:xfrm>
            <a:off x="1216961" y="1705045"/>
            <a:ext cx="5033176" cy="2916704"/>
          </a:xfrm>
        </p:spPr>
        <p:txBody>
          <a:bodyPr vert="horz" lIns="91440" tIns="45720" rIns="91440" bIns="45720" rtlCol="0" anchor="t">
            <a:normAutofit fontScale="85000" lnSpcReduction="10000"/>
          </a:bodyPr>
          <a:lstStyle/>
          <a:p>
            <a:pPr marL="342900" indent="-342900" algn="just">
              <a:lnSpc>
                <a:spcPct val="150000"/>
              </a:lnSpc>
              <a:buChar char="•"/>
            </a:pPr>
            <a:r>
              <a:rPr lang="en-US" sz="2000" b="1" dirty="0">
                <a:ea typeface="+mn-lt"/>
                <a:cs typeface="+mn-lt"/>
              </a:rPr>
              <a:t>This study represents the organizational profile of an organization.</a:t>
            </a:r>
            <a:endParaRPr lang="en-US" sz="2000" dirty="0">
              <a:cs typeface="Calibri" panose="020F0502020204030204"/>
            </a:endParaRPr>
          </a:p>
          <a:p>
            <a:pPr marL="342900" indent="-342900" algn="just">
              <a:lnSpc>
                <a:spcPct val="150000"/>
              </a:lnSpc>
              <a:buChar char="•"/>
            </a:pPr>
            <a:r>
              <a:rPr lang="en-US" sz="2000" b="1" dirty="0">
                <a:ea typeface="+mn-lt"/>
                <a:cs typeface="+mn-lt"/>
              </a:rPr>
              <a:t>The chosen organization for this study is one of the reputable fashion retailers in the UK, ASOS </a:t>
            </a:r>
            <a:endParaRPr lang="en-US" sz="2000" dirty="0">
              <a:cs typeface="Calibri" panose="020F0502020204030204"/>
            </a:endParaRPr>
          </a:p>
          <a:p>
            <a:pPr marL="342900" indent="-342900" algn="just">
              <a:lnSpc>
                <a:spcPct val="150000"/>
              </a:lnSpc>
              <a:buChar char="•"/>
            </a:pPr>
            <a:r>
              <a:rPr lang="en-US" sz="2000" b="1" dirty="0">
                <a:ea typeface="+mn-lt"/>
                <a:cs typeface="+mn-lt"/>
              </a:rPr>
              <a:t>This study shows how the structure of an organization has an impact on its performance of the organisation.</a:t>
            </a:r>
            <a:endParaRPr lang="en-US" sz="2000" dirty="0">
              <a:cs typeface="Calibri"/>
            </a:endParaRPr>
          </a:p>
          <a:p>
            <a:pPr marL="342900" indent="-342900" algn="just">
              <a:lnSpc>
                <a:spcPct val="150000"/>
              </a:lnSpc>
              <a:buChar char="•"/>
            </a:pPr>
            <a:endParaRPr lang="en-US" sz="2000" dirty="0">
              <a:cs typeface="Calibri"/>
            </a:endParaRPr>
          </a:p>
        </p:txBody>
      </p:sp>
      <p:pic>
        <p:nvPicPr>
          <p:cNvPr id="5" name="Picture 5" descr="Qr code&#10;&#10;Description automatically generated">
            <a:extLst>
              <a:ext uri="{FF2B5EF4-FFF2-40B4-BE49-F238E27FC236}">
                <a16:creationId xmlns:a16="http://schemas.microsoft.com/office/drawing/2014/main" id="{D4D0825B-4CB0-3590-8EF2-8917E1AB2E03}"/>
              </a:ext>
            </a:extLst>
          </p:cNvPr>
          <p:cNvPicPr>
            <a:picLocks noChangeAspect="1"/>
          </p:cNvPicPr>
          <p:nvPr/>
        </p:nvPicPr>
        <p:blipFill>
          <a:blip r:embed="rId6"/>
          <a:stretch>
            <a:fillRect/>
          </a:stretch>
        </p:blipFill>
        <p:spPr>
          <a:xfrm>
            <a:off x="6705595" y="1851658"/>
            <a:ext cx="5486404" cy="3154682"/>
          </a:xfrm>
          <a:prstGeom prst="rect">
            <a:avLst/>
          </a:prstGeom>
        </p:spPr>
      </p:pic>
      <p:sp>
        <p:nvSpPr>
          <p:cNvPr id="22" name="Rectangle 21">
            <a:extLst>
              <a:ext uri="{FF2B5EF4-FFF2-40B4-BE49-F238E27FC236}">
                <a16:creationId xmlns:a16="http://schemas.microsoft.com/office/drawing/2014/main" id="{DAA6B357-A355-4674-B4E9-C0378611D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73128" y="6172201"/>
            <a:ext cx="118872"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0664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group of women posing for a photo&#10;&#10;Description automatically generated">
            <a:extLst>
              <a:ext uri="{FF2B5EF4-FFF2-40B4-BE49-F238E27FC236}">
                <a16:creationId xmlns:a16="http://schemas.microsoft.com/office/drawing/2014/main" id="{8ADC081B-B899-1AC5-22AF-FB68D1BA5C67}"/>
              </a:ext>
            </a:extLst>
          </p:cNvPr>
          <p:cNvPicPr>
            <a:picLocks noChangeAspect="1"/>
          </p:cNvPicPr>
          <p:nvPr/>
        </p:nvPicPr>
        <p:blipFill rotWithShape="1">
          <a:blip r:embed="rId3"/>
          <a:srcRect l="8785" r="26579" b="909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7981" y="1122363"/>
            <a:ext cx="3994606" cy="1521984"/>
          </a:xfrm>
        </p:spPr>
        <p:txBody>
          <a:bodyPr anchor="b">
            <a:normAutofit fontScale="90000"/>
          </a:bodyPr>
          <a:lstStyle/>
          <a:p>
            <a:pPr algn="l"/>
            <a:r>
              <a:rPr lang="en-US" sz="2500" b="1" dirty="0">
                <a:ea typeface="+mj-lt"/>
                <a:cs typeface="+mj-lt"/>
              </a:rPr>
              <a:t>Organization's profile: Background</a:t>
            </a:r>
            <a:endParaRPr lang="en-US" sz="2500" dirty="0">
              <a:cs typeface="Calibri Light"/>
            </a:endParaRPr>
          </a:p>
          <a:p>
            <a:pPr algn="l"/>
            <a:br>
              <a:rPr lang="en-US" sz="4400" dirty="0"/>
            </a:br>
            <a:endParaRPr lang="en-US" sz="2500" dirty="0">
              <a:cs typeface="Calibri Light"/>
            </a:endParaRPr>
          </a:p>
        </p:txBody>
      </p:sp>
      <p:sp>
        <p:nvSpPr>
          <p:cNvPr id="3" name="Subtitle 2"/>
          <p:cNvSpPr>
            <a:spLocks noGrp="1"/>
          </p:cNvSpPr>
          <p:nvPr>
            <p:ph type="subTitle" idx="1"/>
          </p:nvPr>
        </p:nvSpPr>
        <p:spPr>
          <a:xfrm>
            <a:off x="434848" y="2040582"/>
            <a:ext cx="4023359" cy="1208141"/>
          </a:xfrm>
        </p:spPr>
        <p:txBody>
          <a:bodyPr vert="horz" lIns="91440" tIns="45720" rIns="91440" bIns="45720" rtlCol="0" anchor="t">
            <a:noAutofit/>
          </a:bodyPr>
          <a:lstStyle/>
          <a:p>
            <a:pPr marL="285750" indent="-285750" algn="just">
              <a:buFont typeface="Arial"/>
              <a:buChar char="•"/>
            </a:pPr>
            <a:r>
              <a:rPr lang="en-US" sz="2000" b="1" dirty="0">
                <a:latin typeface="Times New Roman"/>
                <a:ea typeface="+mn-lt"/>
                <a:cs typeface="+mn-lt"/>
              </a:rPr>
              <a:t>ASOS is one of the United kingdom's reputable online fashion and cosmetic organizations (</a:t>
            </a:r>
            <a:r>
              <a:rPr lang="en-US" sz="2000" dirty="0">
                <a:latin typeface="Times New Roman"/>
                <a:ea typeface="+mn-lt"/>
                <a:cs typeface="+mn-lt"/>
              </a:rPr>
              <a:t>ASOS, 2022</a:t>
            </a:r>
            <a:r>
              <a:rPr lang="en-US" sz="2000" b="1" dirty="0">
                <a:latin typeface="Times New Roman"/>
                <a:ea typeface="+mn-lt"/>
                <a:cs typeface="+mn-lt"/>
              </a:rPr>
              <a:t>).</a:t>
            </a:r>
            <a:endParaRPr lang="en-US" sz="2000" dirty="0">
              <a:latin typeface="Times New Roman"/>
              <a:cs typeface="Calibri"/>
            </a:endParaRPr>
          </a:p>
          <a:p>
            <a:pPr marL="285750" indent="-285750" algn="just">
              <a:buFont typeface="Arial"/>
              <a:buChar char="•"/>
            </a:pPr>
            <a:r>
              <a:rPr lang="en-US" sz="2000" b="1" dirty="0">
                <a:latin typeface="Times New Roman"/>
                <a:ea typeface="+mn-lt"/>
                <a:cs typeface="+mn-lt"/>
              </a:rPr>
              <a:t>The term ASOS stands for "As Seen On Screen" (Heart, 2022).</a:t>
            </a:r>
            <a:endParaRPr lang="en-US" sz="2000" dirty="0">
              <a:latin typeface="Times New Roman"/>
              <a:cs typeface="Calibri"/>
            </a:endParaRPr>
          </a:p>
          <a:p>
            <a:pPr marL="285750" indent="-285750" algn="just">
              <a:buFont typeface="Arial"/>
              <a:buChar char="•"/>
            </a:pPr>
            <a:r>
              <a:rPr lang="en-US" sz="2000" b="1" dirty="0">
                <a:latin typeface="Times New Roman"/>
                <a:ea typeface="+mn-lt"/>
                <a:cs typeface="+mn-lt"/>
              </a:rPr>
              <a:t>This online retailer organization not only sells its own branded fashionable clothes and cosmetics, but it has other 850 brands</a:t>
            </a:r>
            <a:endParaRPr lang="en-US" sz="2000" dirty="0">
              <a:latin typeface="Times New Roman"/>
              <a:cs typeface="Calibri"/>
            </a:endParaRPr>
          </a:p>
          <a:p>
            <a:pPr marL="285750" indent="-285750" algn="just">
              <a:buFont typeface="Arial"/>
              <a:buChar char="•"/>
            </a:pPr>
            <a:r>
              <a:rPr lang="en-US" sz="2000" b="1" dirty="0">
                <a:latin typeface="Times New Roman"/>
                <a:ea typeface="+mn-lt"/>
                <a:cs typeface="+mn-lt"/>
              </a:rPr>
              <a:t>ASOS has stores in 196 countries.</a:t>
            </a:r>
            <a:endParaRPr lang="en-US" sz="2000" dirty="0">
              <a:latin typeface="Times New Roman"/>
              <a:cs typeface="Calibri"/>
            </a:endParaRPr>
          </a:p>
          <a:p>
            <a:pPr algn="just"/>
            <a:endParaRPr lang="en-US" sz="2000" dirty="0">
              <a:latin typeface="Times New Roman"/>
              <a:cs typeface="Calibri"/>
            </a:endParaRP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7193209"/>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1F9866A9-B167-4D75-8F7F-360025AD6B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167"/>
            <a:ext cx="12188952" cy="3490956"/>
            <a:chOff x="651279" y="598259"/>
            <a:chExt cx="10889442" cy="5680742"/>
          </a:xfrm>
        </p:grpSpPr>
        <p:sp>
          <p:nvSpPr>
            <p:cNvPr id="14" name="Color">
              <a:extLst>
                <a:ext uri="{FF2B5EF4-FFF2-40B4-BE49-F238E27FC236}">
                  <a16:creationId xmlns:a16="http://schemas.microsoft.com/office/drawing/2014/main" id="{C2DD07C1-6CFB-48E5-AD0E-AC091042B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F9A8FC0F-BD29-4D9A-ABF1-D75E3A269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4" descr="A picture containing shape&#10;&#10;Description automatically generated">
            <a:extLst>
              <a:ext uri="{FF2B5EF4-FFF2-40B4-BE49-F238E27FC236}">
                <a16:creationId xmlns:a16="http://schemas.microsoft.com/office/drawing/2014/main" id="{EACFF617-8856-D006-AE8E-679471F20E3D}"/>
              </a:ext>
            </a:extLst>
          </p:cNvPr>
          <p:cNvPicPr>
            <a:picLocks noChangeAspect="1"/>
          </p:cNvPicPr>
          <p:nvPr/>
        </p:nvPicPr>
        <p:blipFill>
          <a:blip r:embed="rId3"/>
          <a:stretch>
            <a:fillRect/>
          </a:stretch>
        </p:blipFill>
        <p:spPr>
          <a:xfrm>
            <a:off x="6803647" y="2187319"/>
            <a:ext cx="4730214" cy="2483361"/>
          </a:xfrm>
          <a:prstGeom prst="rect">
            <a:avLst/>
          </a:prstGeom>
        </p:spPr>
      </p:pic>
      <p:grpSp>
        <p:nvGrpSpPr>
          <p:cNvPr id="17" name="Group 16">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789708" y="1014574"/>
            <a:ext cx="5633531" cy="2226769"/>
          </a:xfrm>
        </p:spPr>
        <p:txBody>
          <a:bodyPr anchor="ctr">
            <a:normAutofit/>
          </a:bodyPr>
          <a:lstStyle/>
          <a:p>
            <a:pPr algn="l"/>
            <a:r>
              <a:rPr lang="en-US" sz="3700" b="1">
                <a:solidFill>
                  <a:schemeClr val="bg1"/>
                </a:solidFill>
                <a:ea typeface="+mj-lt"/>
                <a:cs typeface="+mj-lt"/>
              </a:rPr>
              <a:t>Organisation’s profile: Structure</a:t>
            </a:r>
            <a:endParaRPr lang="en-US" sz="3700">
              <a:solidFill>
                <a:schemeClr val="bg1"/>
              </a:solidFill>
            </a:endParaRPr>
          </a:p>
          <a:p>
            <a:pPr algn="l"/>
            <a:br>
              <a:rPr lang="en-US" sz="3700">
                <a:solidFill>
                  <a:schemeClr val="bg1"/>
                </a:solidFill>
              </a:rPr>
            </a:br>
            <a:endParaRPr lang="en-US" sz="3700">
              <a:solidFill>
                <a:schemeClr val="bg1"/>
              </a:solidFill>
            </a:endParaRPr>
          </a:p>
        </p:txBody>
      </p:sp>
      <p:sp>
        <p:nvSpPr>
          <p:cNvPr id="3" name="Subtitle 2"/>
          <p:cNvSpPr>
            <a:spLocks noGrp="1"/>
          </p:cNvSpPr>
          <p:nvPr>
            <p:ph type="subTitle" idx="1"/>
          </p:nvPr>
        </p:nvSpPr>
        <p:spPr>
          <a:xfrm>
            <a:off x="789708" y="3640633"/>
            <a:ext cx="5631417" cy="2487212"/>
          </a:xfrm>
        </p:spPr>
        <p:txBody>
          <a:bodyPr vert="horz" lIns="91440" tIns="45720" rIns="91440" bIns="45720" rtlCol="0" anchor="ctr">
            <a:normAutofit/>
          </a:bodyPr>
          <a:lstStyle/>
          <a:p>
            <a:pPr marL="285750" indent="-285750" algn="l">
              <a:buFont typeface="Arial"/>
              <a:buChar char="•"/>
            </a:pPr>
            <a:r>
              <a:rPr lang="en-US" sz="1900" b="1" dirty="0">
                <a:solidFill>
                  <a:schemeClr val="tx2"/>
                </a:solidFill>
                <a:ea typeface="+mn-lt"/>
                <a:cs typeface="+mn-lt"/>
              </a:rPr>
              <a:t>Focusing on the structure of ASOS it has been observed that it has a Flat Structure (Previdi </a:t>
            </a:r>
            <a:r>
              <a:rPr lang="en-US" sz="1900" b="1" i="1" dirty="0">
                <a:solidFill>
                  <a:schemeClr val="tx2"/>
                </a:solidFill>
                <a:ea typeface="+mn-lt"/>
                <a:cs typeface="+mn-lt"/>
              </a:rPr>
              <a:t>et al., </a:t>
            </a:r>
            <a:r>
              <a:rPr lang="en-US" sz="1900" b="1" dirty="0">
                <a:solidFill>
                  <a:schemeClr val="tx2"/>
                </a:solidFill>
                <a:ea typeface="+mn-lt"/>
                <a:cs typeface="+mn-lt"/>
              </a:rPr>
              <a:t>2017). </a:t>
            </a:r>
            <a:endParaRPr lang="en-US" sz="1900" dirty="0">
              <a:solidFill>
                <a:schemeClr val="tx2"/>
              </a:solidFill>
            </a:endParaRPr>
          </a:p>
          <a:p>
            <a:pPr marL="285750" indent="-285750" algn="l">
              <a:buFont typeface="Arial"/>
              <a:buChar char="•"/>
            </a:pPr>
            <a:r>
              <a:rPr lang="en-US" sz="1900" b="1" dirty="0">
                <a:solidFill>
                  <a:schemeClr val="tx2"/>
                </a:solidFill>
                <a:ea typeface="+mn-lt"/>
                <a:cs typeface="+mn-lt"/>
              </a:rPr>
              <a:t>In this organisation, no hierarchy system is followed.</a:t>
            </a:r>
            <a:endParaRPr lang="en-US" sz="1900" dirty="0">
              <a:solidFill>
                <a:schemeClr val="tx2"/>
              </a:solidFill>
            </a:endParaRPr>
          </a:p>
          <a:p>
            <a:pPr marL="285750" indent="-285750" algn="l">
              <a:buFont typeface="Arial"/>
              <a:buChar char="•"/>
            </a:pPr>
            <a:r>
              <a:rPr lang="en-US" sz="1900" b="1" dirty="0">
                <a:solidFill>
                  <a:schemeClr val="tx2"/>
                </a:solidFill>
                <a:ea typeface="+mn-lt"/>
                <a:cs typeface="+mn-lt"/>
              </a:rPr>
              <a:t>The organisation always asks its employees and customers to enhance the open communication system.</a:t>
            </a:r>
            <a:endParaRPr lang="en-US" sz="1900" dirty="0">
              <a:solidFill>
                <a:schemeClr val="tx2"/>
              </a:solidFill>
            </a:endParaRPr>
          </a:p>
          <a:p>
            <a:pPr algn="l"/>
            <a:endParaRPr lang="en-US" sz="1900" dirty="0">
              <a:solidFill>
                <a:schemeClr val="tx2"/>
              </a:solidFill>
              <a:cs typeface="Calibri"/>
            </a:endParaRPr>
          </a:p>
        </p:txBody>
      </p:sp>
    </p:spTree>
    <p:extLst>
      <p:ext uri="{BB962C8B-B14F-4D97-AF65-F5344CB8AC3E}">
        <p14:creationId xmlns:p14="http://schemas.microsoft.com/office/powerpoint/2010/main" val="71915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 name="Group 30">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32"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4" descr="Diagram&#10;&#10;Description automatically generated">
            <a:extLst>
              <a:ext uri="{FF2B5EF4-FFF2-40B4-BE49-F238E27FC236}">
                <a16:creationId xmlns:a16="http://schemas.microsoft.com/office/drawing/2014/main" id="{908DA472-63EA-0114-7FE6-D34C16C78493}"/>
              </a:ext>
            </a:extLst>
          </p:cNvPr>
          <p:cNvPicPr>
            <a:picLocks noChangeAspect="1"/>
          </p:cNvPicPr>
          <p:nvPr/>
        </p:nvPicPr>
        <p:blipFill>
          <a:blip r:embed="rId3"/>
          <a:stretch>
            <a:fillRect/>
          </a:stretch>
        </p:blipFill>
        <p:spPr>
          <a:xfrm>
            <a:off x="6803647" y="1844908"/>
            <a:ext cx="4730214" cy="3157417"/>
          </a:xfrm>
          <a:prstGeom prst="rect">
            <a:avLst/>
          </a:prstGeom>
        </p:spPr>
      </p:pic>
      <p:grpSp>
        <p:nvGrpSpPr>
          <p:cNvPr id="35" name="Group 34">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36" name="Freeform: Shape 35">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7" name="Freeform: Shape 36">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8" name="Freeform: Shape 37">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9" name="Freeform: Shape 38">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0" name="Freeform: Shape 39">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1" name="Freeform: Shape 40">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2" name="Freeform: Shape 41">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796984" y="-624827"/>
            <a:ext cx="4608768" cy="2782723"/>
          </a:xfrm>
        </p:spPr>
        <p:txBody>
          <a:bodyPr anchor="b">
            <a:normAutofit/>
          </a:bodyPr>
          <a:lstStyle/>
          <a:p>
            <a:pPr algn="l"/>
            <a:r>
              <a:rPr lang="en-US" sz="4800" b="1">
                <a:solidFill>
                  <a:schemeClr val="bg1"/>
                </a:solidFill>
                <a:ea typeface="+mj-lt"/>
                <a:cs typeface="+mj-lt"/>
              </a:rPr>
              <a:t>Organisation’s profile: Structure</a:t>
            </a:r>
            <a:endParaRPr lang="en-US" sz="4800">
              <a:solidFill>
                <a:schemeClr val="bg1"/>
              </a:solidFill>
            </a:endParaRPr>
          </a:p>
        </p:txBody>
      </p:sp>
      <p:sp>
        <p:nvSpPr>
          <p:cNvPr id="3" name="Subtitle 2"/>
          <p:cNvSpPr>
            <a:spLocks noGrp="1"/>
          </p:cNvSpPr>
          <p:nvPr>
            <p:ph type="subTitle" idx="1"/>
          </p:nvPr>
        </p:nvSpPr>
        <p:spPr>
          <a:xfrm>
            <a:off x="725096" y="2830127"/>
            <a:ext cx="4608767" cy="2374078"/>
          </a:xfrm>
        </p:spPr>
        <p:txBody>
          <a:bodyPr vert="horz" lIns="91440" tIns="45720" rIns="91440" bIns="45720" rtlCol="0" anchor="t">
            <a:normAutofit/>
          </a:bodyPr>
          <a:lstStyle/>
          <a:p>
            <a:pPr marL="285750" indent="-285750" algn="l">
              <a:buFont typeface="Arial"/>
              <a:buChar char="•"/>
            </a:pPr>
            <a:r>
              <a:rPr lang="en-US" sz="1700" b="1" dirty="0">
                <a:solidFill>
                  <a:schemeClr val="bg1"/>
                </a:solidFill>
                <a:ea typeface="+mn-lt"/>
                <a:cs typeface="+mn-lt"/>
              </a:rPr>
              <a:t>The organisation always has the initiative to empower its team members so they can perform with authority (ASOS, 2022).</a:t>
            </a:r>
            <a:endParaRPr lang="en-US" sz="1700" dirty="0">
              <a:solidFill>
                <a:schemeClr val="bg1"/>
              </a:solidFill>
            </a:endParaRPr>
          </a:p>
          <a:p>
            <a:pPr marL="285750" indent="-285750" algn="l">
              <a:buFont typeface="Arial"/>
              <a:buChar char="•"/>
            </a:pPr>
            <a:r>
              <a:rPr lang="en-US" sz="1700" b="1" dirty="0">
                <a:solidFill>
                  <a:schemeClr val="bg1"/>
                </a:solidFill>
                <a:ea typeface="+mn-lt"/>
                <a:cs typeface="+mn-lt"/>
              </a:rPr>
              <a:t>A feeling of equality has been promoted in this organisation</a:t>
            </a:r>
            <a:endParaRPr lang="en-US" sz="1700" dirty="0">
              <a:solidFill>
                <a:schemeClr val="bg1"/>
              </a:solidFill>
            </a:endParaRPr>
          </a:p>
          <a:p>
            <a:pPr marL="285750" indent="-285750" algn="l">
              <a:buFont typeface="Arial"/>
              <a:buChar char="•"/>
            </a:pPr>
            <a:r>
              <a:rPr lang="en-US" sz="1700" b="1" dirty="0">
                <a:solidFill>
                  <a:schemeClr val="bg1"/>
                </a:solidFill>
                <a:ea typeface="+mn-lt"/>
                <a:cs typeface="+mn-lt"/>
              </a:rPr>
              <a:t>Employees are always allowed to show their authority and interest in their work.</a:t>
            </a:r>
            <a:endParaRPr lang="en-US" sz="1700" dirty="0">
              <a:solidFill>
                <a:schemeClr val="bg1"/>
              </a:solidFill>
            </a:endParaRPr>
          </a:p>
          <a:p>
            <a:pPr algn="l"/>
            <a:endParaRPr lang="en-US" sz="1700" dirty="0">
              <a:solidFill>
                <a:schemeClr val="bg1"/>
              </a:solidFill>
              <a:cs typeface="Calibri"/>
            </a:endParaRPr>
          </a:p>
        </p:txBody>
      </p:sp>
    </p:spTree>
    <p:extLst>
      <p:ext uri="{BB962C8B-B14F-4D97-AF65-F5344CB8AC3E}">
        <p14:creationId xmlns:p14="http://schemas.microsoft.com/office/powerpoint/2010/main" val="1696082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4119"/>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5D095D3E-C464-41D5-87FA-07742698A72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4" name="Color">
              <a:extLst>
                <a:ext uri="{FF2B5EF4-FFF2-40B4-BE49-F238E27FC236}">
                  <a16:creationId xmlns:a16="http://schemas.microsoft.com/office/drawing/2014/main" id="{7722DCE9-76F1-42AC-AC0A-487CFB0873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B29A5FA1-D0E7-448B-AB7D-032F01D5BF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7" name="Color">
            <a:extLst>
              <a:ext uri="{FF2B5EF4-FFF2-40B4-BE49-F238E27FC236}">
                <a16:creationId xmlns:a16="http://schemas.microsoft.com/office/drawing/2014/main" id="{C58F402F-FDB5-409B-8818-B6FCE06E57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2804" y="598259"/>
            <a:ext cx="10889442" cy="5680742"/>
          </a:xfrm>
          <a:prstGeom prst="rect">
            <a:avLst/>
          </a:prstGeom>
          <a:solidFill>
            <a:srgbClr val="DAD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a:extLst>
              <a:ext uri="{FF2B5EF4-FFF2-40B4-BE49-F238E27FC236}">
                <a16:creationId xmlns:a16="http://schemas.microsoft.com/office/drawing/2014/main" id="{E3D76F6B-A44C-00BE-0137-52F7F743052E}"/>
              </a:ext>
            </a:extLst>
          </p:cNvPr>
          <p:cNvPicPr>
            <a:picLocks noChangeAspect="1"/>
          </p:cNvPicPr>
          <p:nvPr/>
        </p:nvPicPr>
        <p:blipFill>
          <a:blip r:embed="rId3"/>
          <a:stretch>
            <a:fillRect/>
          </a:stretch>
        </p:blipFill>
        <p:spPr>
          <a:xfrm>
            <a:off x="4747307" y="1183645"/>
            <a:ext cx="6711526" cy="4479943"/>
          </a:xfrm>
          <a:prstGeom prst="rect">
            <a:avLst/>
          </a:prstGeom>
        </p:spPr>
      </p:pic>
      <p:grpSp>
        <p:nvGrpSpPr>
          <p:cNvPr id="19" name="Group 18">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739474" y="-581027"/>
            <a:ext cx="3585114" cy="2782056"/>
          </a:xfrm>
        </p:spPr>
        <p:txBody>
          <a:bodyPr anchor="b">
            <a:normAutofit/>
          </a:bodyPr>
          <a:lstStyle/>
          <a:p>
            <a:pPr algn="l"/>
            <a:r>
              <a:rPr lang="en-US" sz="2000" b="1" dirty="0">
                <a:solidFill>
                  <a:schemeClr val="tx2"/>
                </a:solidFill>
                <a:ea typeface="+mj-lt"/>
                <a:cs typeface="+mj-lt"/>
              </a:rPr>
              <a:t>Organization's profile: Performance</a:t>
            </a:r>
            <a:endParaRPr lang="en-US" sz="2000" b="1" dirty="0">
              <a:solidFill>
                <a:schemeClr val="tx2"/>
              </a:solidFill>
              <a:cs typeface="Calibri Light"/>
            </a:endParaRPr>
          </a:p>
          <a:p>
            <a:pPr algn="l"/>
            <a:br>
              <a:rPr lang="en-US" sz="3700" dirty="0"/>
            </a:br>
            <a:endParaRPr lang="en-US" sz="2000" b="1" dirty="0">
              <a:solidFill>
                <a:schemeClr val="tx2"/>
              </a:solidFill>
              <a:cs typeface="Calibri Light"/>
            </a:endParaRPr>
          </a:p>
        </p:txBody>
      </p:sp>
      <p:sp>
        <p:nvSpPr>
          <p:cNvPr id="3" name="Subtitle 2"/>
          <p:cNvSpPr>
            <a:spLocks noGrp="1"/>
          </p:cNvSpPr>
          <p:nvPr>
            <p:ph type="subTitle" idx="1"/>
          </p:nvPr>
        </p:nvSpPr>
        <p:spPr>
          <a:xfrm>
            <a:off x="969511" y="1720787"/>
            <a:ext cx="3585113" cy="2411448"/>
          </a:xfrm>
        </p:spPr>
        <p:txBody>
          <a:bodyPr vert="horz" lIns="91440" tIns="45720" rIns="91440" bIns="45720" rtlCol="0" anchor="t">
            <a:noAutofit/>
          </a:bodyPr>
          <a:lstStyle/>
          <a:p>
            <a:pPr marL="285750" indent="-285750" algn="just">
              <a:lnSpc>
                <a:spcPct val="150000"/>
              </a:lnSpc>
              <a:buFont typeface="Arial"/>
              <a:buChar char="•"/>
            </a:pPr>
            <a:r>
              <a:rPr lang="en-US" sz="1200" b="1" dirty="0">
                <a:solidFill>
                  <a:schemeClr val="tx2"/>
                </a:solidFill>
                <a:ea typeface="+mn-lt"/>
                <a:cs typeface="+mn-lt"/>
              </a:rPr>
              <a:t>Organizational performance of the organisation is one of the key influential factors (Researchgate, 2022)</a:t>
            </a:r>
            <a:endParaRPr lang="en-US" sz="1200" dirty="0">
              <a:solidFill>
                <a:schemeClr val="tx2"/>
              </a:solidFill>
              <a:cs typeface="Calibri" panose="020F0502020204030204"/>
            </a:endParaRPr>
          </a:p>
          <a:p>
            <a:pPr marL="285750" indent="-285750" algn="just">
              <a:lnSpc>
                <a:spcPct val="150000"/>
              </a:lnSpc>
              <a:buFont typeface="Arial"/>
              <a:buChar char="•"/>
            </a:pPr>
            <a:r>
              <a:rPr lang="en-US" sz="1200" b="1" dirty="0">
                <a:solidFill>
                  <a:schemeClr val="tx2"/>
                </a:solidFill>
                <a:ea typeface="+mn-lt"/>
                <a:cs typeface="+mn-lt"/>
              </a:rPr>
              <a:t>The organisation is both internally as well as externally driven.</a:t>
            </a:r>
            <a:endParaRPr lang="en-US" sz="1200" dirty="0">
              <a:solidFill>
                <a:schemeClr val="tx2"/>
              </a:solidFill>
              <a:cs typeface="Calibri" panose="020F0502020204030204"/>
            </a:endParaRPr>
          </a:p>
          <a:p>
            <a:pPr marL="285750" indent="-285750" algn="just">
              <a:lnSpc>
                <a:spcPct val="150000"/>
              </a:lnSpc>
              <a:buFont typeface="Arial"/>
              <a:buChar char="•"/>
            </a:pPr>
            <a:r>
              <a:rPr lang="en-US" sz="1200" b="1" dirty="0">
                <a:solidFill>
                  <a:schemeClr val="tx2"/>
                </a:solidFill>
                <a:ea typeface="+mn-lt"/>
                <a:cs typeface="+mn-lt"/>
              </a:rPr>
              <a:t>They are committed and respectful towards their customers.</a:t>
            </a:r>
            <a:endParaRPr lang="en-US" sz="1200" dirty="0">
              <a:solidFill>
                <a:schemeClr val="tx2"/>
              </a:solidFill>
              <a:cs typeface="Calibri" panose="020F0502020204030204"/>
            </a:endParaRPr>
          </a:p>
          <a:p>
            <a:pPr marL="285750" indent="-285750" algn="just">
              <a:lnSpc>
                <a:spcPct val="150000"/>
              </a:lnSpc>
              <a:buFont typeface="Arial"/>
              <a:buChar char="•"/>
            </a:pPr>
            <a:r>
              <a:rPr lang="en-US" sz="1200" b="1" dirty="0">
                <a:solidFill>
                  <a:schemeClr val="tx2"/>
                </a:solidFill>
                <a:ea typeface="+mn-lt"/>
                <a:cs typeface="+mn-lt"/>
              </a:rPr>
              <a:t>Employees and other members are responsible and reliable towards ASOS.</a:t>
            </a:r>
            <a:endParaRPr lang="en-US" sz="1200" dirty="0">
              <a:solidFill>
                <a:schemeClr val="tx2"/>
              </a:solidFill>
              <a:cs typeface="Calibri" panose="020F0502020204030204"/>
            </a:endParaRPr>
          </a:p>
          <a:p>
            <a:pPr marL="285750" indent="-285750" algn="just">
              <a:lnSpc>
                <a:spcPct val="150000"/>
              </a:lnSpc>
              <a:buFont typeface="Arial"/>
              <a:buChar char="•"/>
            </a:pPr>
            <a:r>
              <a:rPr lang="en-US" sz="1200" b="1" dirty="0">
                <a:solidFill>
                  <a:schemeClr val="tx2"/>
                </a:solidFill>
                <a:ea typeface="+mn-lt"/>
                <a:cs typeface="+mn-lt"/>
              </a:rPr>
              <a:t>Labour productivity helps the organisation in generating huge amounts of revenue.</a:t>
            </a:r>
            <a:endParaRPr lang="en-US" sz="1200" dirty="0">
              <a:solidFill>
                <a:schemeClr val="tx2"/>
              </a:solidFill>
              <a:cs typeface="Calibri"/>
            </a:endParaRPr>
          </a:p>
          <a:p>
            <a:pPr algn="just">
              <a:lnSpc>
                <a:spcPct val="150000"/>
              </a:lnSpc>
            </a:pPr>
            <a:endParaRPr lang="en-US" sz="1200" dirty="0">
              <a:solidFill>
                <a:schemeClr val="tx2"/>
              </a:solidFill>
              <a:cs typeface="Calibri"/>
            </a:endParaRPr>
          </a:p>
        </p:txBody>
      </p:sp>
    </p:spTree>
    <p:extLst>
      <p:ext uri="{BB962C8B-B14F-4D97-AF65-F5344CB8AC3E}">
        <p14:creationId xmlns:p14="http://schemas.microsoft.com/office/powerpoint/2010/main" val="1494816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4119"/>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5D095D3E-C464-41D5-87FA-07742698A72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4" name="Color">
              <a:extLst>
                <a:ext uri="{FF2B5EF4-FFF2-40B4-BE49-F238E27FC236}">
                  <a16:creationId xmlns:a16="http://schemas.microsoft.com/office/drawing/2014/main" id="{7722DCE9-76F1-42AC-AC0A-487CFB0873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B29A5FA1-D0E7-448B-AB7D-032F01D5BF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7" name="Color">
            <a:extLst>
              <a:ext uri="{FF2B5EF4-FFF2-40B4-BE49-F238E27FC236}">
                <a16:creationId xmlns:a16="http://schemas.microsoft.com/office/drawing/2014/main" id="{C58F402F-FDB5-409B-8818-B6FCE06E57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2804" y="598259"/>
            <a:ext cx="10889442" cy="56807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a:extLst>
              <a:ext uri="{FF2B5EF4-FFF2-40B4-BE49-F238E27FC236}">
                <a16:creationId xmlns:a16="http://schemas.microsoft.com/office/drawing/2014/main" id="{E5ABBE30-E3EB-6DBF-B9C0-FF5DCEB88850}"/>
              </a:ext>
            </a:extLst>
          </p:cNvPr>
          <p:cNvPicPr>
            <a:picLocks noChangeAspect="1"/>
          </p:cNvPicPr>
          <p:nvPr/>
        </p:nvPicPr>
        <p:blipFill>
          <a:blip r:embed="rId3"/>
          <a:stretch>
            <a:fillRect/>
          </a:stretch>
        </p:blipFill>
        <p:spPr>
          <a:xfrm>
            <a:off x="4747307" y="2014197"/>
            <a:ext cx="6711526" cy="2818840"/>
          </a:xfrm>
          <a:prstGeom prst="rect">
            <a:avLst/>
          </a:prstGeom>
        </p:spPr>
      </p:pic>
      <p:grpSp>
        <p:nvGrpSpPr>
          <p:cNvPr id="19" name="Group 18">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897625" y="-264725"/>
            <a:ext cx="3585114" cy="2782056"/>
          </a:xfrm>
        </p:spPr>
        <p:txBody>
          <a:bodyPr anchor="b">
            <a:normAutofit/>
          </a:bodyPr>
          <a:lstStyle/>
          <a:p>
            <a:pPr algn="l"/>
            <a:r>
              <a:rPr lang="en-US" sz="2500" b="1" err="1">
                <a:solidFill>
                  <a:schemeClr val="tx2"/>
                </a:solidFill>
                <a:ea typeface="+mj-lt"/>
                <a:cs typeface="+mj-lt"/>
              </a:rPr>
              <a:t>Organisation’s</a:t>
            </a:r>
            <a:r>
              <a:rPr lang="en-US" sz="2500" b="1" dirty="0">
                <a:solidFill>
                  <a:schemeClr val="tx2"/>
                </a:solidFill>
                <a:ea typeface="+mj-lt"/>
                <a:cs typeface="+mj-lt"/>
              </a:rPr>
              <a:t> profile: Competitors </a:t>
            </a:r>
            <a:endParaRPr lang="en-US" sz="2500" b="1">
              <a:solidFill>
                <a:schemeClr val="tx2"/>
              </a:solidFill>
              <a:cs typeface="Calibri Light"/>
            </a:endParaRPr>
          </a:p>
          <a:p>
            <a:pPr algn="l"/>
            <a:br>
              <a:rPr lang="en-US" sz="3700" dirty="0"/>
            </a:br>
            <a:endParaRPr lang="en-US" sz="2500" b="1">
              <a:solidFill>
                <a:schemeClr val="tx2"/>
              </a:solidFill>
              <a:cs typeface="Calibri Light"/>
            </a:endParaRPr>
          </a:p>
        </p:txBody>
      </p:sp>
      <p:sp>
        <p:nvSpPr>
          <p:cNvPr id="3" name="Subtitle 2"/>
          <p:cNvSpPr>
            <a:spLocks noGrp="1"/>
          </p:cNvSpPr>
          <p:nvPr>
            <p:ph type="subTitle" idx="1"/>
          </p:nvPr>
        </p:nvSpPr>
        <p:spPr>
          <a:xfrm>
            <a:off x="1027020" y="2137730"/>
            <a:ext cx="3585113" cy="2411448"/>
          </a:xfrm>
        </p:spPr>
        <p:txBody>
          <a:bodyPr vert="horz" lIns="91440" tIns="45720" rIns="91440" bIns="45720" rtlCol="0" anchor="t">
            <a:normAutofit fontScale="77500" lnSpcReduction="20000"/>
          </a:bodyPr>
          <a:lstStyle/>
          <a:p>
            <a:pPr marL="285750" indent="-285750" algn="just">
              <a:lnSpc>
                <a:spcPct val="150000"/>
              </a:lnSpc>
              <a:buFont typeface="Arial"/>
              <a:buChar char="•"/>
            </a:pPr>
            <a:r>
              <a:rPr lang="en-US" sz="1700" b="1" dirty="0">
                <a:solidFill>
                  <a:schemeClr val="tx2"/>
                </a:solidFill>
                <a:ea typeface="+mn-lt"/>
                <a:cs typeface="+mn-lt"/>
              </a:rPr>
              <a:t>ASOS has many competitors in the present digital competitive market of the United Kingdom.</a:t>
            </a:r>
            <a:endParaRPr lang="en-US" sz="1700">
              <a:solidFill>
                <a:schemeClr val="tx2"/>
              </a:solidFill>
              <a:cs typeface="Calibri" panose="020F0502020204030204"/>
            </a:endParaRPr>
          </a:p>
          <a:p>
            <a:pPr marL="285750" indent="-285750" algn="just">
              <a:lnSpc>
                <a:spcPct val="150000"/>
              </a:lnSpc>
              <a:buFont typeface="Arial"/>
              <a:buChar char="•"/>
            </a:pPr>
            <a:r>
              <a:rPr lang="en-US" sz="1700" b="1" dirty="0">
                <a:solidFill>
                  <a:schemeClr val="tx2"/>
                </a:solidFill>
                <a:ea typeface="+mn-lt"/>
                <a:cs typeface="+mn-lt"/>
              </a:rPr>
              <a:t>Zara is one of the competitors of ASOS (Habig, 2021).</a:t>
            </a:r>
            <a:endParaRPr lang="en-US" sz="1700">
              <a:solidFill>
                <a:schemeClr val="tx2"/>
              </a:solidFill>
              <a:cs typeface="Calibri" panose="020F0502020204030204"/>
            </a:endParaRPr>
          </a:p>
          <a:p>
            <a:pPr marL="285750" indent="-285750" algn="just">
              <a:lnSpc>
                <a:spcPct val="150000"/>
              </a:lnSpc>
              <a:buFont typeface="Arial"/>
              <a:buChar char="•"/>
            </a:pPr>
            <a:r>
              <a:rPr lang="en-US" sz="1700" b="1" dirty="0">
                <a:solidFill>
                  <a:schemeClr val="tx2"/>
                </a:solidFill>
                <a:ea typeface="+mn-lt"/>
                <a:cs typeface="+mn-lt"/>
              </a:rPr>
              <a:t>Innovation and creativity are one of the factors that are responsible for this competition.</a:t>
            </a:r>
            <a:endParaRPr lang="en-US" sz="1700">
              <a:solidFill>
                <a:schemeClr val="tx2"/>
              </a:solidFill>
              <a:cs typeface="Calibri"/>
            </a:endParaRPr>
          </a:p>
          <a:p>
            <a:pPr algn="just">
              <a:lnSpc>
                <a:spcPct val="150000"/>
              </a:lnSpc>
            </a:pPr>
            <a:endParaRPr lang="en-US" sz="1700">
              <a:solidFill>
                <a:schemeClr val="tx2"/>
              </a:solidFill>
              <a:cs typeface="Calibri"/>
            </a:endParaRPr>
          </a:p>
        </p:txBody>
      </p:sp>
    </p:spTree>
    <p:extLst>
      <p:ext uri="{BB962C8B-B14F-4D97-AF65-F5344CB8AC3E}">
        <p14:creationId xmlns:p14="http://schemas.microsoft.com/office/powerpoint/2010/main" val="3810412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Slide Background Fill">
            <a:extLst>
              <a:ext uri="{FF2B5EF4-FFF2-40B4-BE49-F238E27FC236}">
                <a16:creationId xmlns:a16="http://schemas.microsoft.com/office/drawing/2014/main" id="{C04DA1FE-EBEF-4AF3-A3C6-067C78D4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color fill">
            <a:extLst>
              <a:ext uri="{FF2B5EF4-FFF2-40B4-BE49-F238E27FC236}">
                <a16:creationId xmlns:a16="http://schemas.microsoft.com/office/drawing/2014/main" id="{8B1B3E66-23F5-436C-A0C1-32A666D280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34"/>
            <a:ext cx="12188949"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3D rendering of game pieces tied together with a rope">
            <a:extLst>
              <a:ext uri="{FF2B5EF4-FFF2-40B4-BE49-F238E27FC236}">
                <a16:creationId xmlns:a16="http://schemas.microsoft.com/office/drawing/2014/main" id="{B04AF648-19BC-1BF4-4E93-775F00F7E130}"/>
              </a:ext>
            </a:extLst>
          </p:cNvPr>
          <p:cNvPicPr>
            <a:picLocks noChangeAspect="1"/>
          </p:cNvPicPr>
          <p:nvPr/>
        </p:nvPicPr>
        <p:blipFill rotWithShape="1">
          <a:blip r:embed="rId3">
            <a:alphaModFix amt="31000"/>
          </a:blip>
          <a:srcRect t="25001" r="-2" b="-2"/>
          <a:stretch/>
        </p:blipFill>
        <p:spPr>
          <a:xfrm>
            <a:off x="3048" y="14767"/>
            <a:ext cx="12192001" cy="6858000"/>
          </a:xfrm>
          <a:prstGeom prst="rect">
            <a:avLst/>
          </a:prstGeom>
        </p:spPr>
      </p:pic>
      <p:grpSp>
        <p:nvGrpSpPr>
          <p:cNvPr id="15" name="Group 14">
            <a:extLst>
              <a:ext uri="{FF2B5EF4-FFF2-40B4-BE49-F238E27FC236}">
                <a16:creationId xmlns:a16="http://schemas.microsoft.com/office/drawing/2014/main" id="{28EC230A-A12C-4339-92EE-F850809ECEA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6" name="Freeform: Shape 15">
              <a:extLst>
                <a:ext uri="{FF2B5EF4-FFF2-40B4-BE49-F238E27FC236}">
                  <a16:creationId xmlns:a16="http://schemas.microsoft.com/office/drawing/2014/main" id="{99266DA8-A1F2-4B9F-AD49-F0F4270B50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B85EAE53-C456-4300-BEA6-3AF8CC0F5F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831E0EBD-0F61-4DE9-9397-8E53620710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E00BA56C-1B81-460E-96B4-6E0DDE6778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0F84DEAC-B1F0-4AAF-9532-1F93B473F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3E9BF985-74AA-43F0-A812-F4CD338417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AA31C745-2F56-4B25-8616-92358DAFA0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789708" y="666352"/>
            <a:ext cx="10558405" cy="3039374"/>
          </a:xfrm>
        </p:spPr>
        <p:txBody>
          <a:bodyPr anchor="b">
            <a:normAutofit/>
          </a:bodyPr>
          <a:lstStyle/>
          <a:p>
            <a:r>
              <a:rPr lang="en-US" sz="4800" b="1" dirty="0">
                <a:solidFill>
                  <a:schemeClr val="bg1"/>
                </a:solidFill>
                <a:ea typeface="+mj-lt"/>
                <a:cs typeface="+mj-lt"/>
              </a:rPr>
              <a:t>Relationship between the organisation structure and its performance </a:t>
            </a:r>
            <a:endParaRPr lang="en-US" sz="4800" dirty="0">
              <a:solidFill>
                <a:schemeClr val="bg1"/>
              </a:solidFill>
            </a:endParaRPr>
          </a:p>
          <a:p>
            <a:br>
              <a:rPr lang="en-US" sz="4800" dirty="0">
                <a:solidFill>
                  <a:schemeClr val="bg1"/>
                </a:solidFill>
              </a:rPr>
            </a:br>
            <a:endParaRPr lang="en-US" sz="4800" dirty="0">
              <a:solidFill>
                <a:schemeClr val="bg1"/>
              </a:solidFill>
            </a:endParaRPr>
          </a:p>
        </p:txBody>
      </p:sp>
      <p:sp>
        <p:nvSpPr>
          <p:cNvPr id="3" name="Subtitle 2"/>
          <p:cNvSpPr>
            <a:spLocks noGrp="1"/>
          </p:cNvSpPr>
          <p:nvPr>
            <p:ph type="subTitle" idx="1"/>
          </p:nvPr>
        </p:nvSpPr>
        <p:spPr>
          <a:xfrm>
            <a:off x="826027" y="2690571"/>
            <a:ext cx="10536463" cy="2288544"/>
          </a:xfrm>
        </p:spPr>
        <p:txBody>
          <a:bodyPr vert="horz" lIns="91440" tIns="45720" rIns="91440" bIns="45720" rtlCol="0" anchor="t">
            <a:normAutofit fontScale="77500" lnSpcReduction="20000"/>
          </a:bodyPr>
          <a:lstStyle/>
          <a:p>
            <a:pPr marL="285750" indent="-285750" algn="just">
              <a:lnSpc>
                <a:spcPct val="150000"/>
              </a:lnSpc>
              <a:buFont typeface="Arial"/>
              <a:buChar char="•"/>
            </a:pPr>
            <a:r>
              <a:rPr lang="en-US" b="1" dirty="0">
                <a:solidFill>
                  <a:schemeClr val="bg1"/>
                </a:solidFill>
                <a:ea typeface="+mn-lt"/>
                <a:cs typeface="+mn-lt"/>
              </a:rPr>
              <a:t>The organisation structure of ASOS enables its employees to show their reliability towards the organisation.</a:t>
            </a:r>
            <a:endParaRPr lang="en-US" dirty="0">
              <a:solidFill>
                <a:schemeClr val="bg1"/>
              </a:solidFill>
              <a:cs typeface="Calibri" panose="020F0502020204030204"/>
            </a:endParaRPr>
          </a:p>
          <a:p>
            <a:pPr marL="285750" indent="-285750" algn="just">
              <a:lnSpc>
                <a:spcPct val="150000"/>
              </a:lnSpc>
              <a:buFont typeface="Arial"/>
              <a:buChar char="•"/>
            </a:pPr>
            <a:r>
              <a:rPr lang="en-US" b="1" dirty="0">
                <a:solidFill>
                  <a:schemeClr val="bg1"/>
                </a:solidFill>
                <a:ea typeface="+mn-lt"/>
                <a:cs typeface="+mn-lt"/>
              </a:rPr>
              <a:t>As the organisation empowers its employees, they enhance the productivity of the organisation (</a:t>
            </a:r>
            <a:r>
              <a:rPr lang="en-US" dirty="0">
                <a:solidFill>
                  <a:schemeClr val="bg1"/>
                </a:solidFill>
                <a:ea typeface="+mn-lt"/>
                <a:cs typeface="+mn-lt"/>
              </a:rPr>
              <a:t>Rehman </a:t>
            </a:r>
            <a:r>
              <a:rPr lang="en-US" i="1" dirty="0">
                <a:solidFill>
                  <a:schemeClr val="bg1"/>
                </a:solidFill>
                <a:ea typeface="+mn-lt"/>
                <a:cs typeface="+mn-lt"/>
              </a:rPr>
              <a:t>et al.</a:t>
            </a:r>
            <a:r>
              <a:rPr lang="en-US" dirty="0">
                <a:solidFill>
                  <a:schemeClr val="bg1"/>
                </a:solidFill>
                <a:ea typeface="+mn-lt"/>
                <a:cs typeface="+mn-lt"/>
              </a:rPr>
              <a:t> 2019</a:t>
            </a:r>
            <a:r>
              <a:rPr lang="en-US" b="1" dirty="0">
                <a:solidFill>
                  <a:schemeClr val="bg1"/>
                </a:solidFill>
                <a:ea typeface="+mn-lt"/>
                <a:cs typeface="+mn-lt"/>
              </a:rPr>
              <a:t>).</a:t>
            </a:r>
            <a:endParaRPr lang="en-US" dirty="0">
              <a:solidFill>
                <a:schemeClr val="bg1"/>
              </a:solidFill>
              <a:cs typeface="Calibri" panose="020F0502020204030204"/>
            </a:endParaRPr>
          </a:p>
          <a:p>
            <a:pPr marL="285750" indent="-285750" algn="just">
              <a:lnSpc>
                <a:spcPct val="150000"/>
              </a:lnSpc>
              <a:buFont typeface="Arial"/>
              <a:buChar char="•"/>
            </a:pPr>
            <a:r>
              <a:rPr lang="en-US" b="1" dirty="0">
                <a:solidFill>
                  <a:schemeClr val="bg1"/>
                </a:solidFill>
                <a:ea typeface="+mn-lt"/>
                <a:cs typeface="+mn-lt"/>
              </a:rPr>
              <a:t>All the employees work with an authority that creates a sense of belonging.</a:t>
            </a:r>
            <a:endParaRPr lang="en-US" dirty="0">
              <a:solidFill>
                <a:schemeClr val="bg1"/>
              </a:solidFill>
              <a:cs typeface="Calibri"/>
            </a:endParaRPr>
          </a:p>
          <a:p>
            <a:pPr algn="just">
              <a:lnSpc>
                <a:spcPct val="150000"/>
              </a:lnSpc>
            </a:pPr>
            <a:endParaRPr lang="en-US" dirty="0">
              <a:solidFill>
                <a:schemeClr val="bg1"/>
              </a:solidFill>
              <a:cs typeface="Calibri"/>
            </a:endParaRPr>
          </a:p>
        </p:txBody>
      </p:sp>
    </p:spTree>
    <p:extLst>
      <p:ext uri="{BB962C8B-B14F-4D97-AF65-F5344CB8AC3E}">
        <p14:creationId xmlns:p14="http://schemas.microsoft.com/office/powerpoint/2010/main" val="36848182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895109F9-38F8-545A-CAD1-4496F06CDA94}"/>
              </a:ext>
            </a:extLst>
          </p:cNvPr>
          <p:cNvPicPr>
            <a:picLocks noChangeAspect="1"/>
          </p:cNvPicPr>
          <p:nvPr/>
        </p:nvPicPr>
        <p:blipFill rotWithShape="1">
          <a:blip r:embed="rId3"/>
          <a:srcRect l="11071" t="9091" r="24293"/>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07377" y="-689184"/>
            <a:ext cx="4023360" cy="3204134"/>
          </a:xfrm>
        </p:spPr>
        <p:txBody>
          <a:bodyPr anchor="b">
            <a:normAutofit/>
          </a:bodyPr>
          <a:lstStyle/>
          <a:p>
            <a:pPr algn="l"/>
            <a:r>
              <a:rPr lang="en-US" sz="2000" b="1" dirty="0">
                <a:ea typeface="+mj-lt"/>
                <a:cs typeface="+mj-lt"/>
              </a:rPr>
              <a:t>Relationship between the organisation structure and its performance</a:t>
            </a:r>
            <a:endParaRPr lang="en-US" sz="2000" dirty="0">
              <a:cs typeface="Calibri Light"/>
            </a:endParaRPr>
          </a:p>
          <a:p>
            <a:pPr algn="l"/>
            <a:br>
              <a:rPr lang="en-US" sz="3400" dirty="0"/>
            </a:br>
            <a:endParaRPr lang="en-US" sz="2000" dirty="0">
              <a:cs typeface="Calibri Light"/>
            </a:endParaRPr>
          </a:p>
        </p:txBody>
      </p:sp>
      <p:sp>
        <p:nvSpPr>
          <p:cNvPr id="3" name="Subtitle 2"/>
          <p:cNvSpPr>
            <a:spLocks noGrp="1"/>
          </p:cNvSpPr>
          <p:nvPr>
            <p:ph type="subTitle" idx="1"/>
          </p:nvPr>
        </p:nvSpPr>
        <p:spPr>
          <a:xfrm>
            <a:off x="319829" y="1911186"/>
            <a:ext cx="4023359" cy="1208141"/>
          </a:xfrm>
        </p:spPr>
        <p:txBody>
          <a:bodyPr vert="horz" lIns="91440" tIns="45720" rIns="91440" bIns="45720" rtlCol="0" anchor="t">
            <a:noAutofit/>
          </a:bodyPr>
          <a:lstStyle/>
          <a:p>
            <a:pPr marL="285750" indent="-285750" algn="just">
              <a:lnSpc>
                <a:spcPct val="150000"/>
              </a:lnSpc>
              <a:buFont typeface="Arial"/>
              <a:buChar char="•"/>
            </a:pPr>
            <a:r>
              <a:rPr lang="en-US" sz="1800" b="1" dirty="0">
                <a:ea typeface="+mn-lt"/>
                <a:cs typeface="+mn-lt"/>
              </a:rPr>
              <a:t>This structure helps in creating open communication.</a:t>
            </a:r>
            <a:endParaRPr lang="en-US" sz="1800" dirty="0">
              <a:cs typeface="Calibri" panose="020F0502020204030204"/>
            </a:endParaRPr>
          </a:p>
          <a:p>
            <a:pPr marL="285750" indent="-285750" algn="just">
              <a:lnSpc>
                <a:spcPct val="150000"/>
              </a:lnSpc>
              <a:buFont typeface="Arial"/>
              <a:buChar char="•"/>
            </a:pPr>
            <a:r>
              <a:rPr lang="en-US" sz="1800" b="1" dirty="0">
                <a:ea typeface="+mn-lt"/>
                <a:cs typeface="+mn-lt"/>
              </a:rPr>
              <a:t>Because of open communication, the employees are rarely involved in any conflict.</a:t>
            </a:r>
            <a:endParaRPr lang="en-US" sz="1800" dirty="0">
              <a:cs typeface="Calibri" panose="020F0502020204030204"/>
            </a:endParaRPr>
          </a:p>
          <a:p>
            <a:pPr marL="285750" indent="-285750" algn="just">
              <a:lnSpc>
                <a:spcPct val="150000"/>
              </a:lnSpc>
              <a:buFont typeface="Arial"/>
              <a:buChar char="•"/>
            </a:pPr>
            <a:r>
              <a:rPr lang="en-US" sz="1800" b="1" dirty="0">
                <a:ea typeface="+mn-lt"/>
                <a:cs typeface="+mn-lt"/>
              </a:rPr>
              <a:t>The less conflict there is in the organisation the higher possibility can be observed in employee performance (</a:t>
            </a:r>
            <a:r>
              <a:rPr lang="en-US" sz="1800" dirty="0">
                <a:ea typeface="+mn-lt"/>
                <a:cs typeface="+mn-lt"/>
              </a:rPr>
              <a:t>Rehman </a:t>
            </a:r>
            <a:r>
              <a:rPr lang="en-US" sz="1800" i="1" dirty="0">
                <a:ea typeface="+mn-lt"/>
                <a:cs typeface="+mn-lt"/>
              </a:rPr>
              <a:t>et al.</a:t>
            </a:r>
            <a:r>
              <a:rPr lang="en-US" sz="1800" dirty="0">
                <a:ea typeface="+mn-lt"/>
                <a:cs typeface="+mn-lt"/>
              </a:rPr>
              <a:t> 2019</a:t>
            </a:r>
            <a:r>
              <a:rPr lang="en-US" sz="1800" b="1" dirty="0">
                <a:ea typeface="+mn-lt"/>
                <a:cs typeface="+mn-lt"/>
              </a:rPr>
              <a:t>).</a:t>
            </a:r>
            <a:endParaRPr lang="en-US" sz="1800" dirty="0">
              <a:cs typeface="Calibri" panose="020F0502020204030204"/>
            </a:endParaRP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33267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38B80767-1FA0-F181-900E-DDD4608ADC53}"/>
              </a:ext>
            </a:extLst>
          </p:cNvPr>
          <p:cNvPicPr>
            <a:picLocks noChangeAspect="1"/>
          </p:cNvPicPr>
          <p:nvPr/>
        </p:nvPicPr>
        <p:blipFill rotWithShape="1">
          <a:blip r:embed="rId3"/>
          <a:srcRect l="17516" r="17847" b="909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48585" y="-818580"/>
            <a:ext cx="4023360" cy="3204134"/>
          </a:xfrm>
        </p:spPr>
        <p:txBody>
          <a:bodyPr anchor="b">
            <a:normAutofit/>
          </a:bodyPr>
          <a:lstStyle/>
          <a:p>
            <a:pPr algn="l"/>
            <a:r>
              <a:rPr lang="en-US" sz="2000" b="1" dirty="0">
                <a:ea typeface="+mj-lt"/>
                <a:cs typeface="+mj-lt"/>
              </a:rPr>
              <a:t>Tasks and skills that a manager uses to run ASOS </a:t>
            </a:r>
            <a:endParaRPr lang="en-US" sz="2000" dirty="0">
              <a:cs typeface="Calibri Light"/>
            </a:endParaRPr>
          </a:p>
          <a:p>
            <a:pPr algn="l"/>
            <a:br>
              <a:rPr lang="en-US" sz="4100" dirty="0"/>
            </a:br>
            <a:endParaRPr lang="en-US" sz="2000">
              <a:cs typeface="Calibri Light"/>
            </a:endParaRPr>
          </a:p>
        </p:txBody>
      </p:sp>
      <p:sp>
        <p:nvSpPr>
          <p:cNvPr id="3" name="Subtitle 2"/>
          <p:cNvSpPr>
            <a:spLocks noGrp="1"/>
          </p:cNvSpPr>
          <p:nvPr>
            <p:ph type="subTitle" idx="1"/>
          </p:nvPr>
        </p:nvSpPr>
        <p:spPr>
          <a:xfrm>
            <a:off x="693640" y="2126847"/>
            <a:ext cx="4023359" cy="1208141"/>
          </a:xfrm>
        </p:spPr>
        <p:txBody>
          <a:bodyPr vert="horz" lIns="91440" tIns="45720" rIns="91440" bIns="45720" rtlCol="0" anchor="t">
            <a:noAutofit/>
          </a:bodyPr>
          <a:lstStyle/>
          <a:p>
            <a:pPr marL="285750" indent="-285750" algn="l">
              <a:buFont typeface="Arial"/>
              <a:buChar char="•"/>
            </a:pPr>
            <a:r>
              <a:rPr lang="en-US" sz="2000" b="1" dirty="0">
                <a:ea typeface="+mn-lt"/>
                <a:cs typeface="+mn-lt"/>
              </a:rPr>
              <a:t>The leader is responsible for making effective marketing campaign strategies for brand awareness (Ziginov, 2021).</a:t>
            </a:r>
            <a:endParaRPr lang="en-US" sz="2000" dirty="0">
              <a:cs typeface="Calibri"/>
            </a:endParaRPr>
          </a:p>
          <a:p>
            <a:pPr marL="285750" indent="-285750" algn="l">
              <a:buFont typeface="Arial"/>
              <a:buChar char="•"/>
            </a:pPr>
            <a:r>
              <a:rPr lang="en-US" sz="2000" b="1" dirty="0">
                <a:ea typeface="+mn-lt"/>
                <a:cs typeface="+mn-lt"/>
              </a:rPr>
              <a:t>A leader is responsible for reaching the information regarding the organisation to the customer's touch point using social media.</a:t>
            </a:r>
            <a:endParaRPr lang="en-US" sz="2000" dirty="0">
              <a:cs typeface="Calibri"/>
            </a:endParaRPr>
          </a:p>
          <a:p>
            <a:pPr marL="285750" indent="-285750" algn="l">
              <a:buFont typeface="Arial"/>
              <a:buChar char="•"/>
            </a:pPr>
            <a:r>
              <a:rPr lang="en-US" sz="2000" b="1" dirty="0">
                <a:ea typeface="+mn-lt"/>
                <a:cs typeface="+mn-lt"/>
              </a:rPr>
              <a:t>Problem-solving and decision-making skills are necessary</a:t>
            </a:r>
            <a:endParaRPr lang="en-US" sz="2000" dirty="0">
              <a:cs typeface="Calibri"/>
            </a:endParaRPr>
          </a:p>
          <a:p>
            <a:pPr algn="l"/>
            <a:endParaRPr lang="en-US" sz="2000" dirty="0">
              <a:cs typeface="Calibri"/>
            </a:endParaRP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88796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4119"/>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5D095D3E-C464-41D5-87FA-07742698A72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4" name="Color">
              <a:extLst>
                <a:ext uri="{FF2B5EF4-FFF2-40B4-BE49-F238E27FC236}">
                  <a16:creationId xmlns:a16="http://schemas.microsoft.com/office/drawing/2014/main" id="{7722DCE9-76F1-42AC-AC0A-487CFB0873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B29A5FA1-D0E7-448B-AB7D-032F01D5BF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7" name="Color">
            <a:extLst>
              <a:ext uri="{FF2B5EF4-FFF2-40B4-BE49-F238E27FC236}">
                <a16:creationId xmlns:a16="http://schemas.microsoft.com/office/drawing/2014/main" id="{C58F402F-FDB5-409B-8818-B6FCE06E57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2804" y="598259"/>
            <a:ext cx="10889442" cy="56807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descr="Logo, company name&#10;&#10;Description automatically generated">
            <a:extLst>
              <a:ext uri="{FF2B5EF4-FFF2-40B4-BE49-F238E27FC236}">
                <a16:creationId xmlns:a16="http://schemas.microsoft.com/office/drawing/2014/main" id="{755F6135-6018-010A-A5A8-25F717B20CC5}"/>
              </a:ext>
            </a:extLst>
          </p:cNvPr>
          <p:cNvPicPr>
            <a:picLocks noChangeAspect="1"/>
          </p:cNvPicPr>
          <p:nvPr/>
        </p:nvPicPr>
        <p:blipFill>
          <a:blip r:embed="rId3"/>
          <a:stretch>
            <a:fillRect/>
          </a:stretch>
        </p:blipFill>
        <p:spPr>
          <a:xfrm>
            <a:off x="4747307" y="1536001"/>
            <a:ext cx="6711526" cy="3775232"/>
          </a:xfrm>
          <a:prstGeom prst="rect">
            <a:avLst/>
          </a:prstGeom>
        </p:spPr>
      </p:pic>
      <p:grpSp>
        <p:nvGrpSpPr>
          <p:cNvPr id="19" name="Group 18">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1012644" y="842332"/>
            <a:ext cx="3585114" cy="2782056"/>
          </a:xfrm>
        </p:spPr>
        <p:txBody>
          <a:bodyPr anchor="b">
            <a:normAutofit/>
          </a:bodyPr>
          <a:lstStyle/>
          <a:p>
            <a:pPr algn="l"/>
            <a:r>
              <a:rPr lang="en-US" sz="3700" b="1">
                <a:solidFill>
                  <a:schemeClr val="tx2"/>
                </a:solidFill>
                <a:ea typeface="+mj-lt"/>
                <a:cs typeface="+mj-lt"/>
              </a:rPr>
              <a:t>Tasks and skills that a manager uses to run ASOS</a:t>
            </a:r>
            <a:endParaRPr lang="en-US" sz="3700">
              <a:solidFill>
                <a:schemeClr val="tx2"/>
              </a:solidFill>
            </a:endParaRPr>
          </a:p>
          <a:p>
            <a:pPr algn="l"/>
            <a:br>
              <a:rPr lang="en-US" sz="3700">
                <a:solidFill>
                  <a:schemeClr val="tx2"/>
                </a:solidFill>
              </a:rPr>
            </a:br>
            <a:endParaRPr lang="en-US" sz="3700">
              <a:solidFill>
                <a:schemeClr val="tx2"/>
              </a:solidFill>
            </a:endParaRPr>
          </a:p>
        </p:txBody>
      </p:sp>
      <p:sp>
        <p:nvSpPr>
          <p:cNvPr id="3" name="Subtitle 2"/>
          <p:cNvSpPr>
            <a:spLocks noGrp="1"/>
          </p:cNvSpPr>
          <p:nvPr>
            <p:ph type="subTitle" idx="1"/>
          </p:nvPr>
        </p:nvSpPr>
        <p:spPr>
          <a:xfrm>
            <a:off x="1012643" y="2899730"/>
            <a:ext cx="3585113" cy="2411448"/>
          </a:xfrm>
        </p:spPr>
        <p:txBody>
          <a:bodyPr vert="horz" lIns="91440" tIns="45720" rIns="91440" bIns="45720" rtlCol="0" anchor="t">
            <a:normAutofit/>
          </a:bodyPr>
          <a:lstStyle/>
          <a:p>
            <a:pPr marL="285750" indent="-285750" algn="l">
              <a:buFont typeface="Arial"/>
              <a:buChar char="•"/>
            </a:pPr>
            <a:r>
              <a:rPr lang="en-US" sz="1500" b="1">
                <a:solidFill>
                  <a:schemeClr val="tx2"/>
                </a:solidFill>
                <a:ea typeface="+mn-lt"/>
                <a:cs typeface="+mn-lt"/>
              </a:rPr>
              <a:t>Communication and motivation skills help in increasing connection with employees (Prospect, 2022)</a:t>
            </a:r>
            <a:endParaRPr lang="en-US" sz="1500">
              <a:solidFill>
                <a:schemeClr val="tx2"/>
              </a:solidFill>
            </a:endParaRPr>
          </a:p>
          <a:p>
            <a:pPr marL="285750" indent="-285750" algn="l">
              <a:buFont typeface="Arial"/>
              <a:buChar char="•"/>
            </a:pPr>
            <a:r>
              <a:rPr lang="en-US" sz="1500" b="1">
                <a:solidFill>
                  <a:schemeClr val="tx2"/>
                </a:solidFill>
                <a:ea typeface="+mn-lt"/>
                <a:cs typeface="+mn-lt"/>
              </a:rPr>
              <a:t>Interpersonal skills help managers to understand the expectations of their customers.</a:t>
            </a:r>
            <a:endParaRPr lang="en-US" sz="1500">
              <a:solidFill>
                <a:schemeClr val="tx2"/>
              </a:solidFill>
            </a:endParaRPr>
          </a:p>
          <a:p>
            <a:pPr marL="285750" indent="-285750" algn="l">
              <a:buFont typeface="Arial"/>
              <a:buChar char="•"/>
            </a:pPr>
            <a:r>
              <a:rPr lang="en-US" sz="1500" b="1">
                <a:solidFill>
                  <a:schemeClr val="tx2"/>
                </a:solidFill>
                <a:ea typeface="+mn-lt"/>
                <a:cs typeface="+mn-lt"/>
              </a:rPr>
              <a:t>Commercial awareness is another skill that can help in making the manager ever of the competitive market and its strategies.</a:t>
            </a:r>
            <a:endParaRPr lang="en-US" sz="1500">
              <a:solidFill>
                <a:schemeClr val="tx2"/>
              </a:solidFill>
            </a:endParaRPr>
          </a:p>
          <a:p>
            <a:pPr algn="l"/>
            <a:endParaRPr lang="en-US" sz="1500">
              <a:solidFill>
                <a:schemeClr val="tx2"/>
              </a:solidFill>
              <a:cs typeface="Calibri"/>
            </a:endParaRPr>
          </a:p>
        </p:txBody>
      </p:sp>
    </p:spTree>
    <p:extLst>
      <p:ext uri="{BB962C8B-B14F-4D97-AF65-F5344CB8AC3E}">
        <p14:creationId xmlns:p14="http://schemas.microsoft.com/office/powerpoint/2010/main" val="4092908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4"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4">
            <a:extLst>
              <a:ext uri="{FF2B5EF4-FFF2-40B4-BE49-F238E27FC236}">
                <a16:creationId xmlns:a16="http://schemas.microsoft.com/office/drawing/2014/main" id="{08E2E06D-FD69-FA10-500D-DCFB6E3131E3}"/>
              </a:ext>
            </a:extLst>
          </p:cNvPr>
          <p:cNvPicPr>
            <a:picLocks noChangeAspect="1"/>
          </p:cNvPicPr>
          <p:nvPr/>
        </p:nvPicPr>
        <p:blipFill>
          <a:blip r:embed="rId3"/>
          <a:stretch>
            <a:fillRect/>
          </a:stretch>
        </p:blipFill>
        <p:spPr>
          <a:xfrm>
            <a:off x="6803647" y="1567008"/>
            <a:ext cx="4730214" cy="3713217"/>
          </a:xfrm>
          <a:prstGeom prst="rect">
            <a:avLst/>
          </a:prstGeom>
        </p:spPr>
      </p:pic>
      <p:grpSp>
        <p:nvGrpSpPr>
          <p:cNvPr id="17" name="Group 16">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1012644" y="841664"/>
            <a:ext cx="4608768" cy="2495176"/>
          </a:xfrm>
        </p:spPr>
        <p:txBody>
          <a:bodyPr anchor="b">
            <a:normAutofit fontScale="90000"/>
          </a:bodyPr>
          <a:lstStyle/>
          <a:p>
            <a:pPr algn="l"/>
            <a:r>
              <a:rPr lang="en-US" sz="3700" b="1">
                <a:solidFill>
                  <a:schemeClr val="bg1"/>
                </a:solidFill>
                <a:ea typeface="+mj-lt"/>
                <a:cs typeface="+mj-lt"/>
              </a:rPr>
              <a:t>The way Behavioral Theory of leadership can be applied to ASOS </a:t>
            </a:r>
            <a:endParaRPr lang="en-US" sz="3700">
              <a:solidFill>
                <a:schemeClr val="bg1"/>
              </a:solidFill>
            </a:endParaRPr>
          </a:p>
          <a:p>
            <a:pPr algn="l"/>
            <a:br>
              <a:rPr lang="en-US" sz="3700">
                <a:solidFill>
                  <a:schemeClr val="bg1"/>
                </a:solidFill>
              </a:rPr>
            </a:br>
            <a:endParaRPr lang="en-US" sz="3700">
              <a:solidFill>
                <a:schemeClr val="bg1"/>
              </a:solidFill>
            </a:endParaRPr>
          </a:p>
        </p:txBody>
      </p:sp>
      <p:sp>
        <p:nvSpPr>
          <p:cNvPr id="3" name="Subtitle 2"/>
          <p:cNvSpPr>
            <a:spLocks noGrp="1"/>
          </p:cNvSpPr>
          <p:nvPr>
            <p:ph type="subTitle" idx="1"/>
          </p:nvPr>
        </p:nvSpPr>
        <p:spPr>
          <a:xfrm>
            <a:off x="725096" y="2830127"/>
            <a:ext cx="4608767" cy="2374078"/>
          </a:xfrm>
        </p:spPr>
        <p:txBody>
          <a:bodyPr vert="horz" lIns="91440" tIns="45720" rIns="91440" bIns="45720" rtlCol="0" anchor="t">
            <a:noAutofit/>
          </a:bodyPr>
          <a:lstStyle/>
          <a:p>
            <a:pPr marL="285750" indent="-285750" algn="l">
              <a:buFont typeface="Arial"/>
              <a:buChar char="•"/>
            </a:pPr>
            <a:r>
              <a:rPr lang="en-US" sz="2000" b="1" dirty="0">
                <a:solidFill>
                  <a:schemeClr val="bg1"/>
                </a:solidFill>
                <a:ea typeface="+mn-lt"/>
                <a:cs typeface="+mn-lt"/>
              </a:rPr>
              <a:t>Behavioral Theory points towards the specific behaviour of the leader.</a:t>
            </a:r>
            <a:endParaRPr lang="en-US" sz="2000" dirty="0">
              <a:solidFill>
                <a:schemeClr val="bg1"/>
              </a:solidFill>
              <a:cs typeface="Calibri"/>
            </a:endParaRPr>
          </a:p>
          <a:p>
            <a:pPr marL="285750" indent="-285750" algn="l">
              <a:buFont typeface="Arial"/>
              <a:buChar char="•"/>
            </a:pPr>
            <a:r>
              <a:rPr lang="en-US" sz="2000" b="1" dirty="0">
                <a:solidFill>
                  <a:schemeClr val="bg1"/>
                </a:solidFill>
                <a:ea typeface="+mn-lt"/>
                <a:cs typeface="+mn-lt"/>
              </a:rPr>
              <a:t>It concentrates on the technical skill of the leader that enables him to tackle the technical aspects (Surdu </a:t>
            </a:r>
            <a:r>
              <a:rPr lang="en-US" sz="2000" b="1" i="1" dirty="0">
                <a:solidFill>
                  <a:schemeClr val="bg1"/>
                </a:solidFill>
                <a:ea typeface="+mn-lt"/>
                <a:cs typeface="+mn-lt"/>
              </a:rPr>
              <a:t>et al., </a:t>
            </a:r>
            <a:r>
              <a:rPr lang="en-US" sz="2000" b="1" dirty="0">
                <a:solidFill>
                  <a:schemeClr val="bg1"/>
                </a:solidFill>
                <a:ea typeface="+mn-lt"/>
                <a:cs typeface="+mn-lt"/>
              </a:rPr>
              <a:t>2021)</a:t>
            </a:r>
            <a:endParaRPr lang="en-US" sz="2000" dirty="0">
              <a:solidFill>
                <a:schemeClr val="bg1"/>
              </a:solidFill>
              <a:cs typeface="Calibri"/>
            </a:endParaRPr>
          </a:p>
          <a:p>
            <a:pPr marL="285750" indent="-285750" algn="l">
              <a:buFont typeface="Arial"/>
              <a:buChar char="•"/>
            </a:pPr>
            <a:r>
              <a:rPr lang="en-US" sz="2000" b="1" dirty="0">
                <a:solidFill>
                  <a:schemeClr val="bg1"/>
                </a:solidFill>
                <a:ea typeface="+mn-lt"/>
                <a:cs typeface="+mn-lt"/>
              </a:rPr>
              <a:t>Human skills enable the manager to interact with every individual in the organisation.</a:t>
            </a:r>
            <a:endParaRPr lang="en-US" sz="2000" dirty="0">
              <a:solidFill>
                <a:schemeClr val="bg1"/>
              </a:solidFill>
              <a:cs typeface="Calibri"/>
            </a:endParaRPr>
          </a:p>
          <a:p>
            <a:pPr algn="l"/>
            <a:endParaRPr lang="en-US" sz="2000" dirty="0">
              <a:solidFill>
                <a:schemeClr val="bg1"/>
              </a:solidFill>
              <a:cs typeface="Calibri"/>
            </a:endParaRPr>
          </a:p>
        </p:txBody>
      </p:sp>
    </p:spTree>
    <p:extLst>
      <p:ext uri="{BB962C8B-B14F-4D97-AF65-F5344CB8AC3E}">
        <p14:creationId xmlns:p14="http://schemas.microsoft.com/office/powerpoint/2010/main" val="1798064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4119"/>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5D095D3E-C464-41D5-87FA-07742698A72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4" name="Color">
              <a:extLst>
                <a:ext uri="{FF2B5EF4-FFF2-40B4-BE49-F238E27FC236}">
                  <a16:creationId xmlns:a16="http://schemas.microsoft.com/office/drawing/2014/main" id="{7722DCE9-76F1-42AC-AC0A-487CFB0873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B29A5FA1-D0E7-448B-AB7D-032F01D5BF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7" name="Color">
            <a:extLst>
              <a:ext uri="{FF2B5EF4-FFF2-40B4-BE49-F238E27FC236}">
                <a16:creationId xmlns:a16="http://schemas.microsoft.com/office/drawing/2014/main" id="{C58F402F-FDB5-409B-8818-B6FCE06E57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2804" y="598259"/>
            <a:ext cx="10889442" cy="5680742"/>
          </a:xfrm>
          <a:prstGeom prst="rect">
            <a:avLst/>
          </a:prstGeom>
          <a:solidFill>
            <a:srgbClr val="F7BD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descr="A picture containing person, board, trouser, slope&#10;&#10;Description automatically generated">
            <a:extLst>
              <a:ext uri="{FF2B5EF4-FFF2-40B4-BE49-F238E27FC236}">
                <a16:creationId xmlns:a16="http://schemas.microsoft.com/office/drawing/2014/main" id="{0A192460-9F0F-A0F5-79A5-259EAAAE82B5}"/>
              </a:ext>
            </a:extLst>
          </p:cNvPr>
          <p:cNvPicPr>
            <a:picLocks noChangeAspect="1"/>
          </p:cNvPicPr>
          <p:nvPr/>
        </p:nvPicPr>
        <p:blipFill>
          <a:blip r:embed="rId3"/>
          <a:stretch>
            <a:fillRect/>
          </a:stretch>
        </p:blipFill>
        <p:spPr>
          <a:xfrm>
            <a:off x="7303829" y="653615"/>
            <a:ext cx="4155003" cy="5540004"/>
          </a:xfrm>
          <a:prstGeom prst="rect">
            <a:avLst/>
          </a:prstGeom>
        </p:spPr>
      </p:pic>
      <p:grpSp>
        <p:nvGrpSpPr>
          <p:cNvPr id="19" name="Group 18">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653210" y="-350989"/>
            <a:ext cx="3599491" cy="2623906"/>
          </a:xfrm>
        </p:spPr>
        <p:txBody>
          <a:bodyPr anchor="b">
            <a:normAutofit/>
          </a:bodyPr>
          <a:lstStyle/>
          <a:p>
            <a:pPr algn="l"/>
            <a:r>
              <a:rPr lang="en-US" sz="2000" b="1" dirty="0">
                <a:solidFill>
                  <a:schemeClr val="tx2"/>
                </a:solidFill>
                <a:ea typeface="+mj-lt"/>
                <a:cs typeface="+mj-lt"/>
              </a:rPr>
              <a:t>The way the Relationship Theory of leadership can be applied to ASOS </a:t>
            </a:r>
            <a:endParaRPr lang="en-US" sz="2000" dirty="0">
              <a:solidFill>
                <a:schemeClr val="tx2"/>
              </a:solidFill>
              <a:cs typeface="Calibri Light"/>
            </a:endParaRPr>
          </a:p>
          <a:p>
            <a:pPr algn="l"/>
            <a:br>
              <a:rPr lang="en-US" sz="3000" dirty="0"/>
            </a:br>
            <a:endParaRPr lang="en-US" sz="2000">
              <a:solidFill>
                <a:schemeClr val="tx2"/>
              </a:solidFill>
              <a:cs typeface="Calibri Light"/>
            </a:endParaRPr>
          </a:p>
        </p:txBody>
      </p:sp>
      <p:sp>
        <p:nvSpPr>
          <p:cNvPr id="3" name="Subtitle 2"/>
          <p:cNvSpPr>
            <a:spLocks noGrp="1"/>
          </p:cNvSpPr>
          <p:nvPr>
            <p:ph type="subTitle" idx="1"/>
          </p:nvPr>
        </p:nvSpPr>
        <p:spPr>
          <a:xfrm>
            <a:off x="581322" y="1720787"/>
            <a:ext cx="3585113" cy="2411448"/>
          </a:xfrm>
        </p:spPr>
        <p:txBody>
          <a:bodyPr vert="horz" lIns="91440" tIns="45720" rIns="91440" bIns="45720" rtlCol="0" anchor="t">
            <a:noAutofit/>
          </a:bodyPr>
          <a:lstStyle/>
          <a:p>
            <a:pPr marL="285750" indent="-285750" algn="just">
              <a:lnSpc>
                <a:spcPct val="200000"/>
              </a:lnSpc>
              <a:buFont typeface="Arial"/>
              <a:buChar char="•"/>
            </a:pPr>
            <a:r>
              <a:rPr lang="en-US" sz="1300" b="1" dirty="0">
                <a:solidFill>
                  <a:schemeClr val="tx2"/>
                </a:solidFill>
                <a:ea typeface="+mn-lt"/>
                <a:cs typeface="+mn-lt"/>
              </a:rPr>
              <a:t>Relationship theory deals with the relationship of the Employees with their leader.</a:t>
            </a:r>
            <a:endParaRPr lang="en-US" sz="1300">
              <a:solidFill>
                <a:schemeClr val="tx2"/>
              </a:solidFill>
              <a:cs typeface="Calibri" panose="020F0502020204030204"/>
            </a:endParaRPr>
          </a:p>
          <a:p>
            <a:pPr marL="285750" indent="-285750" algn="just">
              <a:lnSpc>
                <a:spcPct val="200000"/>
              </a:lnSpc>
              <a:buFont typeface="Arial"/>
              <a:buChar char="•"/>
            </a:pPr>
            <a:r>
              <a:rPr lang="en-US" sz="1300" b="1" dirty="0">
                <a:solidFill>
                  <a:schemeClr val="tx2"/>
                </a:solidFill>
                <a:ea typeface="+mn-lt"/>
                <a:cs typeface="+mn-lt"/>
              </a:rPr>
              <a:t>A positive relationship helps the leader to make his employees respectful and obedient toward him (Rastogi </a:t>
            </a:r>
            <a:r>
              <a:rPr lang="en-US" sz="1300" b="1" i="1" dirty="0">
                <a:solidFill>
                  <a:schemeClr val="tx2"/>
                </a:solidFill>
                <a:ea typeface="+mn-lt"/>
                <a:cs typeface="+mn-lt"/>
              </a:rPr>
              <a:t>et al., </a:t>
            </a:r>
            <a:r>
              <a:rPr lang="en-US" sz="1300" b="1" dirty="0">
                <a:solidFill>
                  <a:schemeClr val="tx2"/>
                </a:solidFill>
                <a:ea typeface="+mn-lt"/>
                <a:cs typeface="+mn-lt"/>
              </a:rPr>
              <a:t>2019)</a:t>
            </a:r>
            <a:endParaRPr lang="en-US" sz="1300">
              <a:solidFill>
                <a:schemeClr val="tx2"/>
              </a:solidFill>
              <a:cs typeface="Calibri" panose="020F0502020204030204"/>
            </a:endParaRPr>
          </a:p>
          <a:p>
            <a:pPr marL="285750" indent="-285750" algn="just">
              <a:lnSpc>
                <a:spcPct val="200000"/>
              </a:lnSpc>
              <a:buFont typeface="Arial"/>
              <a:buChar char="•"/>
            </a:pPr>
            <a:r>
              <a:rPr lang="en-US" sz="1300" b="1" dirty="0">
                <a:solidFill>
                  <a:schemeClr val="tx2"/>
                </a:solidFill>
                <a:ea typeface="+mn-lt"/>
                <a:cs typeface="+mn-lt"/>
              </a:rPr>
              <a:t>A good relationship between the employees and the manager helps in creating a peaceful environment and increase productivity.</a:t>
            </a:r>
            <a:endParaRPr lang="en-US" sz="1300" dirty="0">
              <a:solidFill>
                <a:schemeClr val="tx2"/>
              </a:solidFill>
              <a:cs typeface="Calibri"/>
            </a:endParaRPr>
          </a:p>
          <a:p>
            <a:pPr algn="just">
              <a:lnSpc>
                <a:spcPct val="200000"/>
              </a:lnSpc>
            </a:pPr>
            <a:endParaRPr lang="en-US" sz="1300" dirty="0">
              <a:solidFill>
                <a:schemeClr val="tx2"/>
              </a:solidFill>
              <a:cs typeface="Calibri"/>
            </a:endParaRPr>
          </a:p>
        </p:txBody>
      </p:sp>
    </p:spTree>
    <p:extLst>
      <p:ext uri="{BB962C8B-B14F-4D97-AF65-F5344CB8AC3E}">
        <p14:creationId xmlns:p14="http://schemas.microsoft.com/office/powerpoint/2010/main" val="610129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4" name="Group 10">
            <a:extLst>
              <a:ext uri="{FF2B5EF4-FFF2-40B4-BE49-F238E27FC236}">
                <a16:creationId xmlns:a16="http://schemas.microsoft.com/office/drawing/2014/main" id="{E4556D3F-F9E0-4DD4-A96F-6A8297B924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12" name="Color">
              <a:extLst>
                <a:ext uri="{FF2B5EF4-FFF2-40B4-BE49-F238E27FC236}">
                  <a16:creationId xmlns:a16="http://schemas.microsoft.com/office/drawing/2014/main" id="{86D4FF5D-6473-4BE3-A6EC-40CE250274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Color">
              <a:extLst>
                <a:ext uri="{FF2B5EF4-FFF2-40B4-BE49-F238E27FC236}">
                  <a16:creationId xmlns:a16="http://schemas.microsoft.com/office/drawing/2014/main" id="{993888FB-861F-4B4A-819C-BEB6D558A8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4" descr="Diagram&#10;&#10;Description automatically generated">
            <a:extLst>
              <a:ext uri="{FF2B5EF4-FFF2-40B4-BE49-F238E27FC236}">
                <a16:creationId xmlns:a16="http://schemas.microsoft.com/office/drawing/2014/main" id="{1AC5F243-3004-5A95-E29F-AA05197AAB9B}"/>
              </a:ext>
            </a:extLst>
          </p:cNvPr>
          <p:cNvPicPr>
            <a:picLocks noChangeAspect="1"/>
          </p:cNvPicPr>
          <p:nvPr/>
        </p:nvPicPr>
        <p:blipFill rotWithShape="1">
          <a:blip r:embed="rId3"/>
          <a:srcRect l="10858" r="14097" b="-1"/>
          <a:stretch/>
        </p:blipFill>
        <p:spPr>
          <a:xfrm>
            <a:off x="6803647" y="1065276"/>
            <a:ext cx="4730214" cy="4727448"/>
          </a:xfrm>
          <a:prstGeom prst="rect">
            <a:avLst/>
          </a:prstGeom>
        </p:spPr>
      </p:pic>
      <p:grpSp>
        <p:nvGrpSpPr>
          <p:cNvPr id="35" name="Group 14">
            <a:extLst>
              <a:ext uri="{FF2B5EF4-FFF2-40B4-BE49-F238E27FC236}">
                <a16:creationId xmlns:a16="http://schemas.microsoft.com/office/drawing/2014/main" id="{65EABBED-2B80-4B13-A7A8-1D34C4A027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6" name="Freeform: Shape 15">
              <a:extLst>
                <a:ext uri="{FF2B5EF4-FFF2-40B4-BE49-F238E27FC236}">
                  <a16:creationId xmlns:a16="http://schemas.microsoft.com/office/drawing/2014/main" id="{73A7A746-A7C1-443C-9B24-406D22245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16">
              <a:extLst>
                <a:ext uri="{FF2B5EF4-FFF2-40B4-BE49-F238E27FC236}">
                  <a16:creationId xmlns:a16="http://schemas.microsoft.com/office/drawing/2014/main" id="{1D71425D-6031-4121-BA40-815DACCD0E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67A43343-A25B-49D5-9967-D5647ADF70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18">
              <a:extLst>
                <a:ext uri="{FF2B5EF4-FFF2-40B4-BE49-F238E27FC236}">
                  <a16:creationId xmlns:a16="http://schemas.microsoft.com/office/drawing/2014/main" id="{F066E434-22B6-48A1-BC19-A80163E819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35470CE2-E5F8-489C-84E9-775AE8D3E3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12435DD6-F0FB-492A-9267-CE09EC2C5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5B17117C-64EA-4B8B-9DDC-D10E947C46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789708" y="1014574"/>
            <a:ext cx="5633531" cy="2226769"/>
          </a:xfrm>
        </p:spPr>
        <p:txBody>
          <a:bodyPr anchor="ctr">
            <a:normAutofit/>
          </a:bodyPr>
          <a:lstStyle/>
          <a:p>
            <a:pPr algn="l"/>
            <a:r>
              <a:rPr lang="en-US" sz="3000" b="1">
                <a:solidFill>
                  <a:schemeClr val="bg1"/>
                </a:solidFill>
                <a:ea typeface="+mj-lt"/>
                <a:cs typeface="+mj-lt"/>
              </a:rPr>
              <a:t>The way the Trait Theory of leadership can be applied to ASOS </a:t>
            </a:r>
            <a:endParaRPr lang="en-US" sz="3000">
              <a:solidFill>
                <a:schemeClr val="bg1"/>
              </a:solidFill>
            </a:endParaRPr>
          </a:p>
          <a:p>
            <a:pPr algn="l"/>
            <a:br>
              <a:rPr lang="en-US" sz="3000">
                <a:solidFill>
                  <a:schemeClr val="bg1"/>
                </a:solidFill>
              </a:rPr>
            </a:br>
            <a:endParaRPr lang="en-US" sz="3000">
              <a:solidFill>
                <a:schemeClr val="bg1"/>
              </a:solidFill>
            </a:endParaRPr>
          </a:p>
        </p:txBody>
      </p:sp>
      <p:sp>
        <p:nvSpPr>
          <p:cNvPr id="3" name="Subtitle 2"/>
          <p:cNvSpPr>
            <a:spLocks noGrp="1"/>
          </p:cNvSpPr>
          <p:nvPr>
            <p:ph type="subTitle" idx="1"/>
          </p:nvPr>
        </p:nvSpPr>
        <p:spPr>
          <a:xfrm>
            <a:off x="789708" y="3640633"/>
            <a:ext cx="5631417" cy="2487212"/>
          </a:xfrm>
        </p:spPr>
        <p:txBody>
          <a:bodyPr vert="horz" lIns="91440" tIns="45720" rIns="91440" bIns="45720" rtlCol="0" anchor="t">
            <a:normAutofit/>
          </a:bodyPr>
          <a:lstStyle/>
          <a:p>
            <a:pPr marL="285750" indent="-285750" algn="l">
              <a:buFont typeface="Arial"/>
              <a:buChar char="•"/>
            </a:pPr>
            <a:r>
              <a:rPr lang="en-US" sz="1900" b="1" dirty="0">
                <a:solidFill>
                  <a:schemeClr val="tx2"/>
                </a:solidFill>
                <a:ea typeface="+mn-lt"/>
                <a:cs typeface="+mn-lt"/>
              </a:rPr>
              <a:t>Trait theory focuses on the several traits and characteristics of a leader.</a:t>
            </a:r>
            <a:endParaRPr lang="en-US" sz="1900" dirty="0">
              <a:solidFill>
                <a:schemeClr val="tx2"/>
              </a:solidFill>
            </a:endParaRPr>
          </a:p>
          <a:p>
            <a:pPr marL="285750" indent="-285750" algn="l">
              <a:buFont typeface="Arial"/>
              <a:buChar char="•"/>
            </a:pPr>
            <a:r>
              <a:rPr lang="en-US" sz="1900" b="1" dirty="0">
                <a:solidFill>
                  <a:schemeClr val="tx2"/>
                </a:solidFill>
                <a:ea typeface="+mn-lt"/>
                <a:cs typeface="+mn-lt"/>
              </a:rPr>
              <a:t>It shows how the personality of a leader has a positive influence on the behaviour of the employees (Wyatt and Silvester, 2018).</a:t>
            </a:r>
            <a:endParaRPr lang="en-US" sz="1900" dirty="0">
              <a:solidFill>
                <a:schemeClr val="tx2"/>
              </a:solidFill>
            </a:endParaRPr>
          </a:p>
          <a:p>
            <a:pPr marL="285750" indent="-285750" algn="l">
              <a:buFont typeface="Arial"/>
              <a:buChar char="•"/>
            </a:pPr>
            <a:r>
              <a:rPr lang="en-US" sz="1900" b="1" dirty="0">
                <a:solidFill>
                  <a:schemeClr val="tx2"/>
                </a:solidFill>
                <a:ea typeface="+mn-lt"/>
                <a:cs typeface="+mn-lt"/>
              </a:rPr>
              <a:t>The friendly and collaborative trait of a leader helps in increasing the productivity of an organisation.</a:t>
            </a:r>
            <a:endParaRPr lang="en-US" sz="1900" dirty="0">
              <a:solidFill>
                <a:schemeClr val="tx2"/>
              </a:solidFill>
            </a:endParaRPr>
          </a:p>
          <a:p>
            <a:pPr algn="l"/>
            <a:endParaRPr lang="en-US" sz="1900" dirty="0">
              <a:solidFill>
                <a:schemeClr val="tx2"/>
              </a:solidFill>
              <a:cs typeface="Calibri"/>
            </a:endParaRPr>
          </a:p>
        </p:txBody>
      </p:sp>
    </p:spTree>
    <p:extLst>
      <p:ext uri="{BB962C8B-B14F-4D97-AF65-F5344CB8AC3E}">
        <p14:creationId xmlns:p14="http://schemas.microsoft.com/office/powerpoint/2010/main" val="883770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0C08EDA0-D5F6-4481-BBA8-966D95EC42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14" name="Color">
              <a:extLst>
                <a:ext uri="{FF2B5EF4-FFF2-40B4-BE49-F238E27FC236}">
                  <a16:creationId xmlns:a16="http://schemas.microsoft.com/office/drawing/2014/main" id="{CC23B4B4-906F-45F7-A1BD-F1DBF97EB4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Color">
              <a:extLst>
                <a:ext uri="{FF2B5EF4-FFF2-40B4-BE49-F238E27FC236}">
                  <a16:creationId xmlns:a16="http://schemas.microsoft.com/office/drawing/2014/main" id="{4CD72A2D-5584-4CC0-828C-F46BC42607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4" descr="Diagram&#10;&#10;Description automatically generated">
            <a:extLst>
              <a:ext uri="{FF2B5EF4-FFF2-40B4-BE49-F238E27FC236}">
                <a16:creationId xmlns:a16="http://schemas.microsoft.com/office/drawing/2014/main" id="{5F470186-02D7-72EC-9E74-C59FA737BF27}"/>
              </a:ext>
            </a:extLst>
          </p:cNvPr>
          <p:cNvPicPr>
            <a:picLocks noChangeAspect="1"/>
          </p:cNvPicPr>
          <p:nvPr/>
        </p:nvPicPr>
        <p:blipFill rotWithShape="1">
          <a:blip r:embed="rId3"/>
          <a:srcRect l="18352" r="13857" b="-3"/>
          <a:stretch/>
        </p:blipFill>
        <p:spPr>
          <a:xfrm>
            <a:off x="6803647" y="1065276"/>
            <a:ext cx="4730214" cy="4727448"/>
          </a:xfrm>
          <a:prstGeom prst="rect">
            <a:avLst/>
          </a:prstGeom>
        </p:spPr>
      </p:pic>
      <p:grpSp>
        <p:nvGrpSpPr>
          <p:cNvPr id="17" name="Group 16">
            <a:extLst>
              <a:ext uri="{FF2B5EF4-FFF2-40B4-BE49-F238E27FC236}">
                <a16:creationId xmlns:a16="http://schemas.microsoft.com/office/drawing/2014/main" id="{ED1D4DBC-180F-4364-A77A-427818EEA4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8" name="Freeform: Shape 17">
              <a:extLst>
                <a:ext uri="{FF2B5EF4-FFF2-40B4-BE49-F238E27FC236}">
                  <a16:creationId xmlns:a16="http://schemas.microsoft.com/office/drawing/2014/main" id="{E979919B-BEE8-434A-89DF-BE8E28142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F9CD2586-0E0D-473F-B583-24719041DC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30BAE38B-57E3-40D2-B225-F815D1C8D5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2F0F9843-D824-455E-9174-8418FDCE5F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E6B526B7-0747-48BB-BDD0-E9E358F098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7E5E2A43-EBD9-4E2B-8167-6EFCC3646E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3">
              <a:extLst>
                <a:ext uri="{FF2B5EF4-FFF2-40B4-BE49-F238E27FC236}">
                  <a16:creationId xmlns:a16="http://schemas.microsoft.com/office/drawing/2014/main" id="{4EE56EB6-9B75-4BB0-A6E5-071CDEFC2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AA22C786-2E21-4EBD-4B06-424CE5E3EDF6}"/>
              </a:ext>
            </a:extLst>
          </p:cNvPr>
          <p:cNvSpPr>
            <a:spLocks noGrp="1"/>
          </p:cNvSpPr>
          <p:nvPr>
            <p:ph type="title"/>
          </p:nvPr>
        </p:nvSpPr>
        <p:spPr>
          <a:xfrm>
            <a:off x="786384" y="841249"/>
            <a:ext cx="5692953" cy="2594302"/>
          </a:xfrm>
        </p:spPr>
        <p:txBody>
          <a:bodyPr anchor="b">
            <a:normAutofit/>
          </a:bodyPr>
          <a:lstStyle/>
          <a:p>
            <a:r>
              <a:rPr lang="en-US" sz="4100" b="1">
                <a:solidFill>
                  <a:schemeClr val="bg1"/>
                </a:solidFill>
                <a:ea typeface="+mj-lt"/>
                <a:cs typeface="+mj-lt"/>
              </a:rPr>
              <a:t>Factors influencing group and team behaviours</a:t>
            </a:r>
            <a:endParaRPr lang="en-US" sz="4100">
              <a:solidFill>
                <a:schemeClr val="bg1"/>
              </a:solidFill>
            </a:endParaRPr>
          </a:p>
          <a:p>
            <a:br>
              <a:rPr lang="en-US" sz="4100">
                <a:solidFill>
                  <a:schemeClr val="bg1"/>
                </a:solidFill>
              </a:rPr>
            </a:br>
            <a:endParaRPr lang="en-US" sz="4100">
              <a:solidFill>
                <a:schemeClr val="bg1"/>
              </a:solidFill>
            </a:endParaRPr>
          </a:p>
        </p:txBody>
      </p:sp>
      <p:sp>
        <p:nvSpPr>
          <p:cNvPr id="3" name="Content Placeholder 2">
            <a:extLst>
              <a:ext uri="{FF2B5EF4-FFF2-40B4-BE49-F238E27FC236}">
                <a16:creationId xmlns:a16="http://schemas.microsoft.com/office/drawing/2014/main" id="{5B958FC2-393E-31F2-5689-E95978114AB8}"/>
              </a:ext>
            </a:extLst>
          </p:cNvPr>
          <p:cNvSpPr>
            <a:spLocks noGrp="1"/>
          </p:cNvSpPr>
          <p:nvPr>
            <p:ph idx="1"/>
          </p:nvPr>
        </p:nvSpPr>
        <p:spPr>
          <a:xfrm>
            <a:off x="786383" y="3566810"/>
            <a:ext cx="5692953" cy="2651110"/>
          </a:xfrm>
        </p:spPr>
        <p:txBody>
          <a:bodyPr vert="horz" lIns="91440" tIns="45720" rIns="91440" bIns="45720" rtlCol="0" anchor="t">
            <a:normAutofit lnSpcReduction="10000"/>
          </a:bodyPr>
          <a:lstStyle/>
          <a:p>
            <a:pPr algn="just">
              <a:lnSpc>
                <a:spcPct val="150000"/>
              </a:lnSpc>
            </a:pPr>
            <a:r>
              <a:rPr lang="en-US" sz="1800" b="1" dirty="0">
                <a:solidFill>
                  <a:schemeClr val="tx2"/>
                </a:solidFill>
                <a:ea typeface="+mn-lt"/>
                <a:cs typeface="+mn-lt"/>
              </a:rPr>
              <a:t>In an organisation There are several factors that can be observed to influence group and team behaviors.</a:t>
            </a:r>
            <a:endParaRPr lang="en-US" sz="1800" dirty="0">
              <a:solidFill>
                <a:schemeClr val="tx2"/>
              </a:solidFill>
              <a:cs typeface="Calibri" panose="020F0502020204030204"/>
            </a:endParaRPr>
          </a:p>
          <a:p>
            <a:pPr algn="just">
              <a:lnSpc>
                <a:spcPct val="150000"/>
              </a:lnSpc>
            </a:pPr>
            <a:r>
              <a:rPr lang="en-US" sz="1800" b="1" dirty="0">
                <a:solidFill>
                  <a:schemeClr val="tx2"/>
                </a:solidFill>
                <a:ea typeface="+mn-lt"/>
                <a:cs typeface="+mn-lt"/>
              </a:rPr>
              <a:t>Interdependence points toward the fact employees depend on each other (Aktipis </a:t>
            </a:r>
            <a:r>
              <a:rPr lang="en-US" sz="1800" b="1" i="1" dirty="0">
                <a:solidFill>
                  <a:schemeClr val="tx2"/>
                </a:solidFill>
                <a:ea typeface="+mn-lt"/>
                <a:cs typeface="+mn-lt"/>
              </a:rPr>
              <a:t>et al., </a:t>
            </a:r>
            <a:r>
              <a:rPr lang="en-US" sz="1800" b="1" dirty="0">
                <a:solidFill>
                  <a:schemeClr val="tx2"/>
                </a:solidFill>
                <a:ea typeface="+mn-lt"/>
                <a:cs typeface="+mn-lt"/>
              </a:rPr>
              <a:t>2018).</a:t>
            </a:r>
            <a:endParaRPr lang="en-US" sz="1800" dirty="0">
              <a:solidFill>
                <a:schemeClr val="tx2"/>
              </a:solidFill>
              <a:cs typeface="Calibri" panose="020F0502020204030204"/>
            </a:endParaRPr>
          </a:p>
          <a:p>
            <a:pPr algn="just">
              <a:lnSpc>
                <a:spcPct val="150000"/>
              </a:lnSpc>
            </a:pPr>
            <a:r>
              <a:rPr lang="en-US" sz="1800" b="1" dirty="0">
                <a:solidFill>
                  <a:schemeClr val="tx2"/>
                </a:solidFill>
                <a:ea typeface="+mn-lt"/>
                <a:cs typeface="+mn-lt"/>
              </a:rPr>
              <a:t>Social interaction shows how interaction can help in increasing efficiency.</a:t>
            </a:r>
            <a:endParaRPr lang="en-US" sz="1800" dirty="0">
              <a:solidFill>
                <a:schemeClr val="tx2"/>
              </a:solidFill>
              <a:cs typeface="Calibri"/>
            </a:endParaRPr>
          </a:p>
          <a:p>
            <a:pPr algn="just">
              <a:lnSpc>
                <a:spcPct val="150000"/>
              </a:lnSpc>
            </a:pPr>
            <a:endParaRPr lang="en-US" sz="1800" dirty="0">
              <a:solidFill>
                <a:schemeClr val="tx2"/>
              </a:solidFill>
              <a:cs typeface="Calibri"/>
            </a:endParaRPr>
          </a:p>
        </p:txBody>
      </p:sp>
    </p:spTree>
    <p:extLst>
      <p:ext uri="{BB962C8B-B14F-4D97-AF65-F5344CB8AC3E}">
        <p14:creationId xmlns:p14="http://schemas.microsoft.com/office/powerpoint/2010/main" val="28211142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6FC9F6-62D8-8ACF-D4A7-17D3A60C71FF}"/>
              </a:ext>
            </a:extLst>
          </p:cNvPr>
          <p:cNvSpPr>
            <a:spLocks noGrp="1"/>
          </p:cNvSpPr>
          <p:nvPr>
            <p:ph type="title"/>
          </p:nvPr>
        </p:nvSpPr>
        <p:spPr>
          <a:xfrm>
            <a:off x="640080" y="325369"/>
            <a:ext cx="4368602" cy="1956841"/>
          </a:xfrm>
        </p:spPr>
        <p:txBody>
          <a:bodyPr anchor="b">
            <a:normAutofit/>
          </a:bodyPr>
          <a:lstStyle/>
          <a:p>
            <a:r>
              <a:rPr lang="en-US" sz="3000" b="1">
                <a:ea typeface="+mj-lt"/>
                <a:cs typeface="+mj-lt"/>
              </a:rPr>
              <a:t>Factors that influences group and team behaviours</a:t>
            </a:r>
            <a:endParaRPr lang="en-US" sz="3000"/>
          </a:p>
          <a:p>
            <a:br>
              <a:rPr lang="en-US" sz="3000"/>
            </a:br>
            <a:endParaRPr lang="en-US" sz="30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CB2A98D-68EA-5072-6F76-99344661CB55}"/>
              </a:ext>
            </a:extLst>
          </p:cNvPr>
          <p:cNvSpPr>
            <a:spLocks noGrp="1"/>
          </p:cNvSpPr>
          <p:nvPr>
            <p:ph idx="1"/>
          </p:nvPr>
        </p:nvSpPr>
        <p:spPr>
          <a:xfrm>
            <a:off x="640080" y="2872899"/>
            <a:ext cx="4243589" cy="3320668"/>
          </a:xfrm>
        </p:spPr>
        <p:txBody>
          <a:bodyPr vert="horz" lIns="91440" tIns="45720" rIns="91440" bIns="45720" rtlCol="0">
            <a:normAutofit/>
          </a:bodyPr>
          <a:lstStyle/>
          <a:p>
            <a:r>
              <a:rPr lang="en-US" sz="2200" b="1" dirty="0">
                <a:ea typeface="+mn-lt"/>
                <a:cs typeface="+mn-lt"/>
              </a:rPr>
              <a:t>Perception of a group is a huge influential factor.</a:t>
            </a:r>
            <a:endParaRPr lang="en-US" sz="2200" dirty="0">
              <a:cs typeface="Calibri" panose="020F0502020204030204"/>
            </a:endParaRPr>
          </a:p>
          <a:p>
            <a:r>
              <a:rPr lang="en-US" sz="2200" b="1" dirty="0">
                <a:ea typeface="+mn-lt"/>
                <a:cs typeface="+mn-lt"/>
              </a:rPr>
              <a:t>The commonality of purpose among the employees makes them collaborative with each other (Goldenberg </a:t>
            </a:r>
            <a:r>
              <a:rPr lang="en-US" sz="2200" b="1" i="1" dirty="0">
                <a:ea typeface="+mn-lt"/>
                <a:cs typeface="+mn-lt"/>
              </a:rPr>
              <a:t>et al., </a:t>
            </a:r>
            <a:r>
              <a:rPr lang="en-US" sz="2200" b="1" dirty="0">
                <a:ea typeface="+mn-lt"/>
                <a:cs typeface="+mn-lt"/>
              </a:rPr>
              <a:t>2020).</a:t>
            </a:r>
            <a:endParaRPr lang="en-US" sz="2200" dirty="0"/>
          </a:p>
          <a:p>
            <a:r>
              <a:rPr lang="en-US" sz="2200" b="1" dirty="0">
                <a:ea typeface="+mn-lt"/>
                <a:cs typeface="+mn-lt"/>
              </a:rPr>
              <a:t>Favoritism needs to be avoided in an organisation.</a:t>
            </a:r>
            <a:endParaRPr lang="en-US" sz="2200" dirty="0"/>
          </a:p>
          <a:p>
            <a:endParaRPr lang="en-US" sz="2200" dirty="0">
              <a:cs typeface="Calibri"/>
            </a:endParaRPr>
          </a:p>
        </p:txBody>
      </p:sp>
      <p:pic>
        <p:nvPicPr>
          <p:cNvPr id="4" name="Picture 4" descr="Diagram&#10;&#10;Description automatically generated">
            <a:extLst>
              <a:ext uri="{FF2B5EF4-FFF2-40B4-BE49-F238E27FC236}">
                <a16:creationId xmlns:a16="http://schemas.microsoft.com/office/drawing/2014/main" id="{2E30C7D3-1714-9BC5-6D61-DD8CA63FF795}"/>
              </a:ext>
            </a:extLst>
          </p:cNvPr>
          <p:cNvPicPr>
            <a:picLocks noChangeAspect="1"/>
          </p:cNvPicPr>
          <p:nvPr/>
        </p:nvPicPr>
        <p:blipFill rotWithShape="1">
          <a:blip r:embed="rId3"/>
          <a:srcRect t="178" b="124"/>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8921778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07D943FC-7A2D-40FA-9C30-CAEA51F173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A9AA21F-497A-4BF7-9C74-2EFA3EE4FC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2" name="Color">
              <a:extLst>
                <a:ext uri="{FF2B5EF4-FFF2-40B4-BE49-F238E27FC236}">
                  <a16:creationId xmlns:a16="http://schemas.microsoft.com/office/drawing/2014/main" id="{F3A96AAF-F15D-48EB-B6A2-1D72010658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Color">
              <a:extLst>
                <a:ext uri="{FF2B5EF4-FFF2-40B4-BE49-F238E27FC236}">
                  <a16:creationId xmlns:a16="http://schemas.microsoft.com/office/drawing/2014/main" id="{DA0A1F48-0282-4627-B0EC-BD65FE7929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6" name="Freeform: Shape 15">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7" name="Freeform: Shape 16">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99A92AC1-F1EE-67FC-47F3-C044135C9B75}"/>
              </a:ext>
            </a:extLst>
          </p:cNvPr>
          <p:cNvSpPr>
            <a:spLocks noGrp="1"/>
          </p:cNvSpPr>
          <p:nvPr>
            <p:ph type="title"/>
          </p:nvPr>
        </p:nvSpPr>
        <p:spPr>
          <a:xfrm rot="16200000">
            <a:off x="-1477549" y="2099341"/>
            <a:ext cx="5961888" cy="2485581"/>
          </a:xfrm>
        </p:spPr>
        <p:txBody>
          <a:bodyPr anchor="ctr">
            <a:normAutofit/>
          </a:bodyPr>
          <a:lstStyle/>
          <a:p>
            <a:r>
              <a:rPr lang="en-US" sz="4800" b="1">
                <a:solidFill>
                  <a:schemeClr val="bg1"/>
                </a:solidFill>
                <a:ea typeface="+mj-lt"/>
                <a:cs typeface="+mj-lt"/>
              </a:rPr>
              <a:t>Conclusion</a:t>
            </a:r>
            <a:endParaRPr lang="en-US" sz="4800">
              <a:solidFill>
                <a:schemeClr val="bg1"/>
              </a:solidFill>
            </a:endParaRPr>
          </a:p>
        </p:txBody>
      </p:sp>
      <p:sp>
        <p:nvSpPr>
          <p:cNvPr id="24" name="Rectangle 23">
            <a:extLst>
              <a:ext uri="{FF2B5EF4-FFF2-40B4-BE49-F238E27FC236}">
                <a16:creationId xmlns:a16="http://schemas.microsoft.com/office/drawing/2014/main" id="{971D9DBE-9F90-43A4-8285-A7A99286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56964" y="1504484"/>
            <a:ext cx="8623042" cy="43616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344FEF2-EDDF-235F-E0E3-64C7002B5AC7}"/>
              </a:ext>
            </a:extLst>
          </p:cNvPr>
          <p:cNvSpPr>
            <a:spLocks noGrp="1"/>
          </p:cNvSpPr>
          <p:nvPr>
            <p:ph idx="1"/>
          </p:nvPr>
        </p:nvSpPr>
        <p:spPr>
          <a:xfrm>
            <a:off x="3049526" y="1708030"/>
            <a:ext cx="3877203" cy="4014160"/>
          </a:xfrm>
        </p:spPr>
        <p:txBody>
          <a:bodyPr vert="horz" lIns="91440" tIns="45720" rIns="91440" bIns="45720" rtlCol="0" anchor="ctr">
            <a:normAutofit/>
          </a:bodyPr>
          <a:lstStyle/>
          <a:p>
            <a:r>
              <a:rPr lang="en-US" sz="1800" b="1" dirty="0">
                <a:solidFill>
                  <a:schemeClr val="tx2"/>
                </a:solidFill>
                <a:ea typeface="+mn-lt"/>
                <a:cs typeface="+mn-lt"/>
              </a:rPr>
              <a:t>It reflects on the leadership theories that are used in this organisation</a:t>
            </a:r>
            <a:endParaRPr lang="en-US" sz="1800" dirty="0">
              <a:solidFill>
                <a:schemeClr val="tx2"/>
              </a:solidFill>
              <a:cs typeface="Calibri" panose="020F0502020204030204"/>
            </a:endParaRPr>
          </a:p>
          <a:p>
            <a:r>
              <a:rPr lang="en-US" sz="1800" b="1" dirty="0">
                <a:solidFill>
                  <a:schemeClr val="tx2"/>
                </a:solidFill>
                <a:ea typeface="+mn-lt"/>
                <a:cs typeface="+mn-lt"/>
              </a:rPr>
              <a:t>It also reflects on the appropriate leadership theories that can help in increasing the performance of this organisation.</a:t>
            </a:r>
            <a:endParaRPr lang="en-US" sz="1800" dirty="0">
              <a:solidFill>
                <a:schemeClr val="tx2"/>
              </a:solidFill>
            </a:endParaRPr>
          </a:p>
          <a:p>
            <a:r>
              <a:rPr lang="en-US" sz="1800" b="1" dirty="0">
                <a:solidFill>
                  <a:schemeClr val="tx2"/>
                </a:solidFill>
                <a:ea typeface="+mn-lt"/>
                <a:cs typeface="+mn-lt"/>
              </a:rPr>
              <a:t>All the influential factors discussed in the study that influences the team behaviour of this organisation</a:t>
            </a:r>
            <a:endParaRPr lang="en-US" sz="1800" dirty="0">
              <a:solidFill>
                <a:schemeClr val="tx2"/>
              </a:solidFill>
            </a:endParaRPr>
          </a:p>
          <a:p>
            <a:endParaRPr lang="en-US" sz="1800" dirty="0">
              <a:solidFill>
                <a:schemeClr val="tx2"/>
              </a:solidFill>
              <a:cs typeface="Calibri"/>
            </a:endParaRPr>
          </a:p>
        </p:txBody>
      </p:sp>
      <p:pic>
        <p:nvPicPr>
          <p:cNvPr id="4" name="Picture 4" descr="A picture containing text&#10;&#10;Description automatically generated">
            <a:extLst>
              <a:ext uri="{FF2B5EF4-FFF2-40B4-BE49-F238E27FC236}">
                <a16:creationId xmlns:a16="http://schemas.microsoft.com/office/drawing/2014/main" id="{8274582C-A8F0-C385-FA26-0FE7FEF104D8}"/>
              </a:ext>
            </a:extLst>
          </p:cNvPr>
          <p:cNvPicPr>
            <a:picLocks noChangeAspect="1"/>
          </p:cNvPicPr>
          <p:nvPr/>
        </p:nvPicPr>
        <p:blipFill>
          <a:blip r:embed="rId3"/>
          <a:stretch>
            <a:fillRect/>
          </a:stretch>
        </p:blipFill>
        <p:spPr>
          <a:xfrm>
            <a:off x="7117305" y="2671000"/>
            <a:ext cx="4362701" cy="2028655"/>
          </a:xfrm>
          <a:prstGeom prst="rect">
            <a:avLst/>
          </a:prstGeom>
        </p:spPr>
      </p:pic>
    </p:spTree>
    <p:extLst>
      <p:ext uri="{BB962C8B-B14F-4D97-AF65-F5344CB8AC3E}">
        <p14:creationId xmlns:p14="http://schemas.microsoft.com/office/powerpoint/2010/main" val="3209366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11126-3FC6-35F5-8FE7-5CEC011C2F94}"/>
              </a:ext>
            </a:extLst>
          </p:cNvPr>
          <p:cNvSpPr>
            <a:spLocks noGrp="1"/>
          </p:cNvSpPr>
          <p:nvPr>
            <p:ph type="title"/>
          </p:nvPr>
        </p:nvSpPr>
        <p:spPr/>
        <p:txBody>
          <a:bodyPr/>
          <a:lstStyle/>
          <a:p>
            <a:r>
              <a:rPr lang="en-US" b="1" dirty="0">
                <a:ea typeface="+mj-lt"/>
                <a:cs typeface="+mj-lt"/>
              </a:rPr>
              <a:t>References</a:t>
            </a:r>
            <a:endParaRPr lang="en-US" dirty="0"/>
          </a:p>
        </p:txBody>
      </p:sp>
      <p:sp>
        <p:nvSpPr>
          <p:cNvPr id="3" name="Content Placeholder 2">
            <a:extLst>
              <a:ext uri="{FF2B5EF4-FFF2-40B4-BE49-F238E27FC236}">
                <a16:creationId xmlns:a16="http://schemas.microsoft.com/office/drawing/2014/main" id="{F1CA2080-E870-DD4D-76FD-AB0ACBFE0B4A}"/>
              </a:ext>
            </a:extLst>
          </p:cNvPr>
          <p:cNvSpPr>
            <a:spLocks noGrp="1"/>
          </p:cNvSpPr>
          <p:nvPr>
            <p:ph idx="1"/>
          </p:nvPr>
        </p:nvSpPr>
        <p:spPr/>
        <p:txBody>
          <a:bodyPr vert="horz" lIns="91440" tIns="45720" rIns="91440" bIns="45720" rtlCol="0" anchor="t">
            <a:normAutofit fontScale="32500" lnSpcReduction="20000"/>
          </a:bodyPr>
          <a:lstStyle/>
          <a:p>
            <a:pPr algn="just"/>
            <a:r>
              <a:rPr lang="en-US" dirty="0">
                <a:ea typeface="+mn-lt"/>
                <a:cs typeface="+mn-lt"/>
              </a:rPr>
              <a:t>Aktipis, A., Cronk, L., Alcock, J., Ayers, J.D., Baciu, C., Balliet, D., Boddy, A.M., Curry, O.S., Krems, J.A., Muñoz, A. and Sullivan, D., 2018. Understanding cooperation through fitness interdependence. Nature Human Behaviour, 2(7), pp.429-431.</a:t>
            </a:r>
            <a:endParaRPr lang="en-US" dirty="0">
              <a:cs typeface="Calibri" panose="020F0502020204030204"/>
            </a:endParaRPr>
          </a:p>
          <a:p>
            <a:pPr algn="just"/>
            <a:r>
              <a:rPr lang="en-US" dirty="0">
                <a:ea typeface="+mn-lt"/>
                <a:cs typeface="+mn-lt"/>
              </a:rPr>
              <a:t>ASOS. (2022). </a:t>
            </a:r>
            <a:r>
              <a:rPr lang="en-US" i="1" dirty="0">
                <a:ea typeface="+mn-lt"/>
                <a:cs typeface="+mn-lt"/>
              </a:rPr>
              <a:t>ASOS</a:t>
            </a:r>
            <a:r>
              <a:rPr lang="en-US" dirty="0">
                <a:ea typeface="+mn-lt"/>
                <a:cs typeface="+mn-lt"/>
              </a:rPr>
              <a:t>. Available in. </a:t>
            </a:r>
            <a:r>
              <a:rPr lang="en-US" dirty="0">
                <a:ea typeface="+mn-lt"/>
                <a:cs typeface="+mn-lt"/>
                <a:hlinkClick r:id="rId2"/>
              </a:rPr>
              <a:t>https://www.asos.com/</a:t>
            </a:r>
            <a:r>
              <a:rPr lang="en-US" dirty="0">
                <a:ea typeface="+mn-lt"/>
                <a:cs typeface="+mn-lt"/>
              </a:rPr>
              <a:t> (Accessed 20 June 2022)</a:t>
            </a:r>
            <a:endParaRPr lang="en-US" dirty="0"/>
          </a:p>
          <a:p>
            <a:pPr algn="just"/>
            <a:r>
              <a:rPr lang="en-US" dirty="0">
                <a:ea typeface="+mn-lt"/>
                <a:cs typeface="+mn-lt"/>
              </a:rPr>
              <a:t>Goldenberg, A., Garcia, D., Halperin, E., Zaki, J., Kong, D., </a:t>
            </a:r>
            <a:r>
              <a:rPr lang="en-US" dirty="0" err="1">
                <a:ea typeface="+mn-lt"/>
                <a:cs typeface="+mn-lt"/>
              </a:rPr>
              <a:t>Golarai</a:t>
            </a:r>
            <a:r>
              <a:rPr lang="en-US" dirty="0">
                <a:ea typeface="+mn-lt"/>
                <a:cs typeface="+mn-lt"/>
              </a:rPr>
              <a:t>, G. and Gross, J.J., 2020. Beyond emotional similarity: The role of situation-specific motives. Journal of Experimental Psychology: General, 149(1), p.138.</a:t>
            </a:r>
            <a:endParaRPr lang="en-US" dirty="0"/>
          </a:p>
          <a:p>
            <a:pPr algn="just"/>
            <a:r>
              <a:rPr lang="en-US" dirty="0">
                <a:ea typeface="+mn-lt"/>
                <a:cs typeface="+mn-lt"/>
              </a:rPr>
              <a:t>Habig, S., 2021. Inditex's ESG Performance in a Global Financial Market.</a:t>
            </a:r>
            <a:endParaRPr lang="en-US" dirty="0"/>
          </a:p>
          <a:p>
            <a:pPr algn="just"/>
            <a:r>
              <a:rPr lang="en-US" dirty="0">
                <a:ea typeface="+mn-lt"/>
                <a:cs typeface="+mn-lt"/>
              </a:rPr>
              <a:t>Heart. (2022). </a:t>
            </a:r>
            <a:r>
              <a:rPr lang="en-US" i="1" dirty="0">
                <a:ea typeface="+mn-lt"/>
                <a:cs typeface="+mn-lt"/>
              </a:rPr>
              <a:t>What does ASOS stand for? Available at.</a:t>
            </a:r>
            <a:r>
              <a:rPr lang="en-US" dirty="0">
                <a:ea typeface="+mn-lt"/>
                <a:cs typeface="+mn-lt"/>
              </a:rPr>
              <a:t> </a:t>
            </a:r>
            <a:r>
              <a:rPr lang="en-US" dirty="0">
                <a:ea typeface="+mn-lt"/>
                <a:cs typeface="+mn-lt"/>
                <a:hlinkClick r:id="rId3"/>
              </a:rPr>
              <a:t>https://www.heart.co.uk/news/who-owns-asos-stand-for-topshop/#:~:text=What%20does%20ASOS%20stand%20for,a%20celebrity%2Dlinked%20clothing%20website</a:t>
            </a:r>
            <a:r>
              <a:rPr lang="en-US" dirty="0">
                <a:ea typeface="+mn-lt"/>
                <a:cs typeface="+mn-lt"/>
              </a:rPr>
              <a:t>. (Accessed 20 June 2022)</a:t>
            </a:r>
            <a:endParaRPr lang="en-US" dirty="0"/>
          </a:p>
          <a:p>
            <a:pPr algn="just"/>
            <a:r>
              <a:rPr lang="en-US" dirty="0">
                <a:ea typeface="+mn-lt"/>
                <a:cs typeface="+mn-lt"/>
              </a:rPr>
              <a:t>Previdi, M.C., Carotenuto, P., Zito, D., Pandolfo, R. and </a:t>
            </a:r>
            <a:r>
              <a:rPr lang="en-US" dirty="0" err="1">
                <a:ea typeface="+mn-lt"/>
                <a:cs typeface="+mn-lt"/>
              </a:rPr>
              <a:t>Braconi</a:t>
            </a:r>
            <a:r>
              <a:rPr lang="en-US" dirty="0">
                <a:ea typeface="+mn-lt"/>
                <a:cs typeface="+mn-lt"/>
              </a:rPr>
              <a:t>, C., 2017. Noncoding RNAs as novel biomarkers in pancreatic cancer: what do we know?. Future oncology, 13(5), pp.443-453.</a:t>
            </a:r>
            <a:endParaRPr lang="en-US" dirty="0"/>
          </a:p>
          <a:p>
            <a:pPr algn="just"/>
            <a:r>
              <a:rPr lang="en-US" dirty="0">
                <a:ea typeface="+mn-lt"/>
                <a:cs typeface="+mn-lt"/>
              </a:rPr>
              <a:t>Prospect. (2022). </a:t>
            </a:r>
            <a:r>
              <a:rPr lang="en-US" i="1" dirty="0">
                <a:ea typeface="+mn-lt"/>
                <a:cs typeface="+mn-lt"/>
              </a:rPr>
              <a:t>Skills and tasks of a manager. Available in.</a:t>
            </a:r>
            <a:r>
              <a:rPr lang="en-US" dirty="0">
                <a:ea typeface="+mn-lt"/>
                <a:cs typeface="+mn-lt"/>
              </a:rPr>
              <a:t> </a:t>
            </a:r>
            <a:r>
              <a:rPr lang="en-US" dirty="0">
                <a:ea typeface="+mn-lt"/>
                <a:cs typeface="+mn-lt"/>
                <a:hlinkClick r:id="rId4"/>
              </a:rPr>
              <a:t>https://www.prospects.ac.uk/jobs-and-work-experience/job-sectors/business-consulting-and-management/7-skills-for-a-successful-management-career</a:t>
            </a:r>
            <a:r>
              <a:rPr lang="en-US" dirty="0">
                <a:ea typeface="+mn-lt"/>
                <a:cs typeface="+mn-lt"/>
              </a:rPr>
              <a:t> (Accessed 20 June 2022)</a:t>
            </a:r>
            <a:endParaRPr lang="en-US" dirty="0"/>
          </a:p>
          <a:p>
            <a:pPr algn="just"/>
            <a:r>
              <a:rPr lang="en-US" dirty="0">
                <a:ea typeface="+mn-lt"/>
                <a:cs typeface="+mn-lt"/>
              </a:rPr>
              <a:t>Rastogi, L., </a:t>
            </a:r>
            <a:r>
              <a:rPr lang="en-US" dirty="0" err="1">
                <a:ea typeface="+mn-lt"/>
                <a:cs typeface="+mn-lt"/>
              </a:rPr>
              <a:t>Yazdifar</a:t>
            </a:r>
            <a:r>
              <a:rPr lang="en-US" dirty="0">
                <a:ea typeface="+mn-lt"/>
                <a:cs typeface="+mn-lt"/>
              </a:rPr>
              <a:t>, H., </a:t>
            </a:r>
            <a:r>
              <a:rPr lang="en-US" dirty="0" err="1">
                <a:ea typeface="+mn-lt"/>
                <a:cs typeface="+mn-lt"/>
              </a:rPr>
              <a:t>Alam</a:t>
            </a:r>
            <a:r>
              <a:rPr lang="en-US" dirty="0">
                <a:ea typeface="+mn-lt"/>
                <a:cs typeface="+mn-lt"/>
              </a:rPr>
              <a:t>, A., Eskandari, R. and Bahloul, M.A., 2019. A review of the relationship between leadership style and innovation: insights and directions for future research. Journal for Global Business Advancement, 12(5), pp.625-647.</a:t>
            </a:r>
            <a:endParaRPr lang="en-US" dirty="0"/>
          </a:p>
          <a:p>
            <a:pPr algn="just"/>
            <a:r>
              <a:rPr lang="en-US" dirty="0">
                <a:ea typeface="+mn-lt"/>
                <a:cs typeface="+mn-lt"/>
              </a:rPr>
              <a:t>Researchgate. (2022). </a:t>
            </a:r>
            <a:r>
              <a:rPr lang="en-US" i="1" dirty="0">
                <a:ea typeface="+mn-lt"/>
                <a:cs typeface="+mn-lt"/>
              </a:rPr>
              <a:t>Key Success Factors Positively Affecting Organizational performance. Available at.</a:t>
            </a:r>
            <a:r>
              <a:rPr lang="en-US" dirty="0">
                <a:ea typeface="+mn-lt"/>
                <a:cs typeface="+mn-lt"/>
              </a:rPr>
              <a:t> </a:t>
            </a:r>
            <a:r>
              <a:rPr lang="en-US" dirty="0">
                <a:ea typeface="+mn-lt"/>
                <a:cs typeface="+mn-lt"/>
                <a:hlinkClick r:id="rId5"/>
              </a:rPr>
              <a:t>https://www.researchgate.net/publication/316932735_Key_Success_Factors_Positively_Affecting_Organizational_Performance_of_Academic_Spin-Offs</a:t>
            </a:r>
            <a:r>
              <a:rPr lang="en-US" dirty="0">
                <a:ea typeface="+mn-lt"/>
                <a:cs typeface="+mn-lt"/>
              </a:rPr>
              <a:t> (Accessed 20 June 2022)</a:t>
            </a:r>
            <a:endParaRPr lang="en-US" dirty="0"/>
          </a:p>
          <a:p>
            <a:pPr algn="just"/>
            <a:r>
              <a:rPr lang="en-US" dirty="0">
                <a:ea typeface="+mn-lt"/>
                <a:cs typeface="+mn-lt"/>
              </a:rPr>
              <a:t>Surdu, I., Greve, H.R. and Benito, G.R., 2021. Back to basics: Behavioral theory and internationalization. Journal of International Business Studies, 52(6), pp.1047-1068.</a:t>
            </a:r>
            <a:endParaRPr lang="en-US" dirty="0"/>
          </a:p>
          <a:p>
            <a:pPr algn="just"/>
            <a:r>
              <a:rPr lang="en-US" dirty="0">
                <a:ea typeface="+mn-lt"/>
                <a:cs typeface="+mn-lt"/>
              </a:rPr>
              <a:t>Wyatt, M. and Silvester, J., 2018. Do voters get it right? A test of the ascription-actuality trait theory of leadership with political elites. The Leadership Quarterly, 29(5), pp.609-621.</a:t>
            </a:r>
            <a:endParaRPr lang="en-US" dirty="0"/>
          </a:p>
          <a:p>
            <a:pPr algn="just"/>
            <a:r>
              <a:rPr lang="en-US" dirty="0">
                <a:ea typeface="+mn-lt"/>
                <a:cs typeface="+mn-lt"/>
              </a:rPr>
              <a:t>Ziginov, S., 2021. CUSTOMER ENGAGEMENT VIA SOCIAL MEDIA. HOW DOES SOCIAL MEDIA MARKETING AFFECT CONSUMER DECISION-MAKING PROCESS AND SALES? CASE: ASOS.</a:t>
            </a:r>
            <a:endParaRPr lang="en-US" dirty="0"/>
          </a:p>
          <a:p>
            <a:pPr algn="just"/>
            <a:r>
              <a:rPr lang="en-US" dirty="0">
                <a:ea typeface="+mn-lt"/>
                <a:cs typeface="+mn-lt"/>
              </a:rPr>
              <a:t>Rehman, S.U., Mohamed, R. and Ayoup, H., 2019. The mediating role of organizational capabilities between organizational performance and its determinants. Journal of Global Entrepreneurship Research, 9(1), pp.1-23.</a:t>
            </a:r>
            <a:endParaRPr lang="en-US" dirty="0"/>
          </a:p>
          <a:p>
            <a:br>
              <a:rPr lang="en-US" dirty="0"/>
            </a:br>
            <a:endParaRPr lang="en-US" dirty="0"/>
          </a:p>
        </p:txBody>
      </p:sp>
    </p:spTree>
    <p:extLst>
      <p:ext uri="{BB962C8B-B14F-4D97-AF65-F5344CB8AC3E}">
        <p14:creationId xmlns:p14="http://schemas.microsoft.com/office/powerpoint/2010/main" val="25455747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extBox 1">
            <a:extLst>
              <a:ext uri="{FF2B5EF4-FFF2-40B4-BE49-F238E27FC236}">
                <a16:creationId xmlns:a16="http://schemas.microsoft.com/office/drawing/2014/main" id="{F1903783-4970-38B6-0DDB-79BF8090CB1D}"/>
              </a:ext>
            </a:extLst>
          </p:cNvPr>
          <p:cNvSpPr txBox="1"/>
          <p:nvPr/>
        </p:nvSpPr>
        <p:spPr>
          <a:xfrm>
            <a:off x="-424070" y="3562689"/>
            <a:ext cx="4837043" cy="369332"/>
          </a:xfrm>
          <a:prstGeom prst="rect">
            <a:avLst/>
          </a:prstGeom>
          <a:noFill/>
        </p:spPr>
        <p:txBody>
          <a:bodyPr wrap="square" rtlCol="0">
            <a:spAutoFit/>
          </a:bodyPr>
          <a:lstStyle/>
          <a:p>
            <a:r>
              <a:rPr lang="en-GB" dirty="0"/>
              <a:t>y</a:t>
            </a:r>
          </a:p>
        </p:txBody>
      </p:sp>
      <p:sp>
        <p:nvSpPr>
          <p:cNvPr id="3" name="TextBox 2">
            <a:extLst>
              <a:ext uri="{FF2B5EF4-FFF2-40B4-BE49-F238E27FC236}">
                <a16:creationId xmlns:a16="http://schemas.microsoft.com/office/drawing/2014/main" id="{A147A01C-B093-1865-061D-6DD736A05031}"/>
              </a:ext>
            </a:extLst>
          </p:cNvPr>
          <p:cNvSpPr txBox="1"/>
          <p:nvPr/>
        </p:nvSpPr>
        <p:spPr>
          <a:xfrm>
            <a:off x="2769704" y="4283086"/>
            <a:ext cx="45719" cy="369332"/>
          </a:xfrm>
          <a:prstGeom prst="rect">
            <a:avLst/>
          </a:prstGeom>
          <a:noFill/>
        </p:spPr>
        <p:txBody>
          <a:bodyPr wrap="square" rtlCol="0">
            <a:spAutoFit/>
          </a:bodyPr>
          <a:lstStyle/>
          <a:p>
            <a:endParaRPr lang="en-GB" dirty="0"/>
          </a:p>
        </p:txBody>
      </p:sp>
      <p:sp>
        <p:nvSpPr>
          <p:cNvPr id="8" name="Content Placeholder 7">
            <a:extLst>
              <a:ext uri="{FF2B5EF4-FFF2-40B4-BE49-F238E27FC236}">
                <a16:creationId xmlns:a16="http://schemas.microsoft.com/office/drawing/2014/main" id="{9DB2416E-0E34-F28D-2E22-D147CA0ACF16}"/>
              </a:ext>
            </a:extLst>
          </p:cNvPr>
          <p:cNvSpPr>
            <a:spLocks noGrp="1"/>
          </p:cNvSpPr>
          <p:nvPr>
            <p:ph idx="1"/>
          </p:nvPr>
        </p:nvSpPr>
        <p:spPr>
          <a:xfrm>
            <a:off x="0" y="0"/>
            <a:ext cx="11463130" cy="6858000"/>
          </a:xfrm>
        </p:spPr>
        <p:txBody>
          <a:bodyPr/>
          <a:lstStyle/>
          <a:p>
            <a:endParaRPr lang="en-GB" dirty="0"/>
          </a:p>
          <a:p>
            <a:endParaRPr lang="en-GB" dirty="0"/>
          </a:p>
          <a:p>
            <a:endParaRPr lang="en-GB" dirty="0"/>
          </a:p>
          <a:p>
            <a:endParaRPr lang="en-GB" dirty="0"/>
          </a:p>
          <a:p>
            <a:endParaRPr lang="en-GB" dirty="0"/>
          </a:p>
          <a:p>
            <a:pPr lvl="1"/>
            <a:r>
              <a:rPr lang="en-GB" dirty="0"/>
              <a:t>                                          </a:t>
            </a:r>
            <a:r>
              <a:rPr lang="en-GB" sz="6200" b="1" dirty="0">
                <a:solidFill>
                  <a:schemeClr val="tx2">
                    <a:lumMod val="50000"/>
                  </a:schemeClr>
                </a:solidFill>
              </a:rPr>
              <a:t>THANK YOU!</a:t>
            </a:r>
          </a:p>
        </p:txBody>
      </p:sp>
      <p:sp>
        <p:nvSpPr>
          <p:cNvPr id="10" name="TextBox 9">
            <a:extLst>
              <a:ext uri="{FF2B5EF4-FFF2-40B4-BE49-F238E27FC236}">
                <a16:creationId xmlns:a16="http://schemas.microsoft.com/office/drawing/2014/main" id="{D9B7FEAC-4A3B-D469-CAC0-122C6A2B1CF7}"/>
              </a:ext>
            </a:extLst>
          </p:cNvPr>
          <p:cNvSpPr txBox="1"/>
          <p:nvPr/>
        </p:nvSpPr>
        <p:spPr>
          <a:xfrm>
            <a:off x="2048124" y="4545496"/>
            <a:ext cx="45719" cy="369332"/>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1853084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2681</Words>
  <Application>Microsoft Office PowerPoint</Application>
  <PresentationFormat>Widescreen</PresentationFormat>
  <Paragraphs>159</Paragraphs>
  <Slides>19</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Helvetica Neue Medium</vt:lpstr>
      <vt:lpstr>Times New Roman</vt:lpstr>
      <vt:lpstr>office theme</vt:lpstr>
      <vt:lpstr>PowerPoint Presentation</vt:lpstr>
      <vt:lpstr>Introduction   </vt:lpstr>
      <vt:lpstr>Organization's profile: Background  </vt:lpstr>
      <vt:lpstr>Organisation’s profile: Structure  </vt:lpstr>
      <vt:lpstr>Organisation’s profile: Structure</vt:lpstr>
      <vt:lpstr>Organization's profile: Performance  </vt:lpstr>
      <vt:lpstr>Organisation’s profile: Competitors   </vt:lpstr>
      <vt:lpstr>Relationship between the organisation structure and its performance   </vt:lpstr>
      <vt:lpstr>Relationship between the organisation structure and its performance  </vt:lpstr>
      <vt:lpstr>Tasks and skills that a manager uses to run ASOS   </vt:lpstr>
      <vt:lpstr>Tasks and skills that a manager uses to run ASOS  </vt:lpstr>
      <vt:lpstr>The way Behavioral Theory of leadership can be applied to ASOS   </vt:lpstr>
      <vt:lpstr>The way the Relationship Theory of leadership can be applied to ASOS   </vt:lpstr>
      <vt:lpstr>The way the Trait Theory of leadership can be applied to ASOS   </vt:lpstr>
      <vt:lpstr>Factors influencing group and team behaviours  </vt:lpstr>
      <vt:lpstr>Factors that influences group and team behaviours  </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Radu Maimescu</cp:lastModifiedBy>
  <cp:revision>163</cp:revision>
  <dcterms:created xsi:type="dcterms:W3CDTF">2022-11-12T19:45:31Z</dcterms:created>
  <dcterms:modified xsi:type="dcterms:W3CDTF">2022-11-23T22:28:20Z</dcterms:modified>
</cp:coreProperties>
</file>