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E79791-E1BA-41A9-A741-702736666F21}" v="2" dt="2024-03-03T19:50:52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110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Blackadder (2008875)" userId="68ea9d33-7dfc-452f-a29e-f1cb05d2d536" providerId="ADAL" clId="{1CE79791-E1BA-41A9-A741-702736666F21}"/>
    <pc:docChg chg="undo custSel modSld">
      <pc:chgData name="Sophie Blackadder (2008875)" userId="68ea9d33-7dfc-452f-a29e-f1cb05d2d536" providerId="ADAL" clId="{1CE79791-E1BA-41A9-A741-702736666F21}" dt="2024-03-03T20:02:25.699" v="454" actId="20577"/>
      <pc:docMkLst>
        <pc:docMk/>
      </pc:docMkLst>
      <pc:sldChg chg="modSp mod">
        <pc:chgData name="Sophie Blackadder (2008875)" userId="68ea9d33-7dfc-452f-a29e-f1cb05d2d536" providerId="ADAL" clId="{1CE79791-E1BA-41A9-A741-702736666F21}" dt="2024-03-03T20:02:25.699" v="454" actId="20577"/>
        <pc:sldMkLst>
          <pc:docMk/>
          <pc:sldMk cId="3193420474" sldId="257"/>
        </pc:sldMkLst>
        <pc:spChg chg="mod">
          <ac:chgData name="Sophie Blackadder (2008875)" userId="68ea9d33-7dfc-452f-a29e-f1cb05d2d536" providerId="ADAL" clId="{1CE79791-E1BA-41A9-A741-702736666F21}" dt="2024-03-03T20:02:25.699" v="454" actId="20577"/>
          <ac:spMkLst>
            <pc:docMk/>
            <pc:sldMk cId="3193420474" sldId="257"/>
            <ac:spMk id="16" creationId="{F51A2C8E-422D-F4D0-0C70-486AFA780B6C}"/>
          </ac:spMkLst>
        </pc:spChg>
      </pc:sldChg>
      <pc:sldChg chg="modSp mod">
        <pc:chgData name="Sophie Blackadder (2008875)" userId="68ea9d33-7dfc-452f-a29e-f1cb05d2d536" providerId="ADAL" clId="{1CE79791-E1BA-41A9-A741-702736666F21}" dt="2024-03-03T18:59:54.477" v="311" actId="20577"/>
        <pc:sldMkLst>
          <pc:docMk/>
          <pc:sldMk cId="1584478311" sldId="260"/>
        </pc:sldMkLst>
        <pc:spChg chg="mod">
          <ac:chgData name="Sophie Blackadder (2008875)" userId="68ea9d33-7dfc-452f-a29e-f1cb05d2d536" providerId="ADAL" clId="{1CE79791-E1BA-41A9-A741-702736666F21}" dt="2024-03-03T18:59:54.477" v="311" actId="20577"/>
          <ac:spMkLst>
            <pc:docMk/>
            <pc:sldMk cId="1584478311" sldId="260"/>
            <ac:spMk id="8" creationId="{557470F1-3CB5-1409-3FFB-A60F54C1BE5D}"/>
          </ac:spMkLst>
        </pc:spChg>
      </pc:sldChg>
      <pc:sldChg chg="modSp mod">
        <pc:chgData name="Sophie Blackadder (2008875)" userId="68ea9d33-7dfc-452f-a29e-f1cb05d2d536" providerId="ADAL" clId="{1CE79791-E1BA-41A9-A741-702736666F21}" dt="2024-03-03T16:16:17.556" v="307" actId="20577"/>
        <pc:sldMkLst>
          <pc:docMk/>
          <pc:sldMk cId="3687848689" sldId="261"/>
        </pc:sldMkLst>
        <pc:spChg chg="mod">
          <ac:chgData name="Sophie Blackadder (2008875)" userId="68ea9d33-7dfc-452f-a29e-f1cb05d2d536" providerId="ADAL" clId="{1CE79791-E1BA-41A9-A741-702736666F21}" dt="2024-03-03T16:16:17.556" v="307" actId="20577"/>
          <ac:spMkLst>
            <pc:docMk/>
            <pc:sldMk cId="3687848689" sldId="261"/>
            <ac:spMk id="11" creationId="{8DD591A7-C852-EB9A-1130-E04BACF51581}"/>
          </ac:spMkLst>
        </pc:spChg>
      </pc:sldChg>
      <pc:sldChg chg="addSp modSp mod">
        <pc:chgData name="Sophie Blackadder (2008875)" userId="68ea9d33-7dfc-452f-a29e-f1cb05d2d536" providerId="ADAL" clId="{1CE79791-E1BA-41A9-A741-702736666F21}" dt="2024-03-03T19:55:57.972" v="440" actId="207"/>
        <pc:sldMkLst>
          <pc:docMk/>
          <pc:sldMk cId="2530392629" sldId="262"/>
        </pc:sldMkLst>
        <pc:spChg chg="add mod">
          <ac:chgData name="Sophie Blackadder (2008875)" userId="68ea9d33-7dfc-452f-a29e-f1cb05d2d536" providerId="ADAL" clId="{1CE79791-E1BA-41A9-A741-702736666F21}" dt="2024-03-03T19:55:57.972" v="440" actId="207"/>
          <ac:spMkLst>
            <pc:docMk/>
            <pc:sldMk cId="2530392629" sldId="262"/>
            <ac:spMk id="2" creationId="{5D0CEACD-56C9-8AE5-26CC-2A6482354BB0}"/>
          </ac:spMkLst>
        </pc:spChg>
      </pc:sldChg>
      <pc:sldChg chg="addSp modSp mod">
        <pc:chgData name="Sophie Blackadder (2008875)" userId="68ea9d33-7dfc-452f-a29e-f1cb05d2d536" providerId="ADAL" clId="{1CE79791-E1BA-41A9-A741-702736666F21}" dt="2024-03-03T19:54:21.864" v="429" actId="207"/>
        <pc:sldMkLst>
          <pc:docMk/>
          <pc:sldMk cId="709619702" sldId="263"/>
        </pc:sldMkLst>
        <pc:spChg chg="add mod">
          <ac:chgData name="Sophie Blackadder (2008875)" userId="68ea9d33-7dfc-452f-a29e-f1cb05d2d536" providerId="ADAL" clId="{1CE79791-E1BA-41A9-A741-702736666F21}" dt="2024-03-03T19:54:21.864" v="429" actId="207"/>
          <ac:spMkLst>
            <pc:docMk/>
            <pc:sldMk cId="709619702" sldId="263"/>
            <ac:spMk id="2" creationId="{FA23A8E4-BB91-3DB4-088B-BDD18FA329C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78C3E-8751-D089-A75E-789F715526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645F3E-E582-6F76-DD9A-4FCBC81E3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227B3-575A-0C76-483B-0EA8DFD07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60E76-6256-762F-42E2-B20F0F919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BE6F2-296E-64EA-C81D-EA0562B0B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217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709E4-4C32-ABAF-9310-991BBDEE6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B5826-69A9-C7ED-4E83-42D423F6B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745C00-8B28-AAF4-73E3-1DB9A4FBD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943F40-437E-6EE9-DDBF-F7F4D9A96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A8C24-DBA5-6B16-9D1D-CF643C32A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75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884E2-803E-0117-8839-423F9F178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016BB8-F018-4215-7C17-BC2D3730E4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6D3DF-AC95-9B0E-1BFB-78469053C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940F4-CC8A-42C3-2AB9-DDCD38DB5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B13B5-6ED7-3A1C-8A3D-C83955ADE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669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0571D-ADAB-87E1-245D-9A342DF1A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3BB35-3E8C-3389-BF47-A56E48D124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8F0DDE-A528-FC5A-9AAB-8B0C59026D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5835A4-1E90-98B9-3EFC-2D5D0F4D8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666685-2D33-3FCB-095D-770D7DFC5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54FB74-CF7D-BA2E-6457-4B91B88D2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443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C6374-F435-DC2F-5093-3A47760AF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D699F5-6EC1-3F23-26BA-8BD0E06A45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4622C8-C16B-F5E0-7399-61F2E54944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01B995-FBC4-81E8-01C5-A534CCAED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47F0E7-7C7B-FD69-5D8F-223FF1987A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7242B2-6649-4020-A040-DF68CA1A4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8AC0C6-7CAC-4058-4292-5A55B8850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AA6F25-758A-F694-EF79-E8B564E39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44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73AEF-88AA-572A-455F-35F046635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BEF12B-0364-FF0E-95A0-DE9702CAE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0A3443-3798-66B3-7FF5-33B40062B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505EED-A91B-C79C-1B8B-ED4EC28FB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037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CC3AE6-69FE-C630-BD8A-64189164E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C7D2C8-8AE1-3A2A-E869-91E69ADFC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4797FF-4FC7-4C84-A63D-EB7C00644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139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D4B9D-27FE-FF38-6F72-239A76B5E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80396-0234-8457-A894-30B4046EC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7CD182-E07C-1D22-F4FC-8BDE3FA32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A5E957-B49F-6515-B38A-6B1E3B9EC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33447-C5E7-9926-3792-8ECA1C576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84EE0D-8DAB-55FA-F35B-6BDF85A31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087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9E5C7-F928-77C6-67E1-07508649C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563ECD-872D-3A58-5D4A-11158EA13E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990A8D-F5C2-4C84-2C06-610E4D9758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D4277-E425-762D-26F5-DC8B69619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A5AB32-59B3-3298-76B3-068984773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05F4E8-419F-6175-FA77-6E0477EE1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27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19117-62CC-6354-50A0-3DC09F929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073489-7C43-DD16-256F-3AEE7219FD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8AA3A-6489-FB26-1B2E-58152BD65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A3CF9-24F5-0A65-000A-1DEC3BBAF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8FB82-43FB-DE7B-5AD4-7301CF513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483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C3AC02-CC18-E89B-AAC4-2BC3A93899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FC517A-68FA-533B-A991-1CD8624EA2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3E418-164A-059B-B616-A9BC3A97C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8976A-8672-BC38-9414-0CAAAA05F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11243-91A3-3815-1BA6-843BF33AC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1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352F66-EBFF-BDFA-4D93-EB37F1197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70D115-B524-E86A-FACF-DAAADDFC3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1CAAC-DE2B-49FE-E7B5-4AA80701DD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41688E-40BE-441C-97FD-73F9B4A94C66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8F0E2-45F7-77DA-E662-B5E4D4F138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812979-2C76-E68A-3B8E-5221ED936D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5D12F4-C974-4584-A782-5C1CC4B561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465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ecd.org/trade/topics/trade-and-the-environment/" TargetMode="External"/><Relationship Id="rId13" Type="http://schemas.openxmlformats.org/officeDocument/2006/relationships/hyperlink" Target="https://sdgs.un.org/goals/goal4#targets_and_indicators" TargetMode="External"/><Relationship Id="rId3" Type="http://schemas.openxmlformats.org/officeDocument/2006/relationships/hyperlink" Target="https://www.historyextra.com/period/roman/why-does-welsh-flag-wales-feature-have-red-dragon/" TargetMode="External"/><Relationship Id="rId7" Type="http://schemas.openxmlformats.org/officeDocument/2006/relationships/hyperlink" Target="https://neylandcommunity-school.co.uk/our-curriculum/core-purposes" TargetMode="External"/><Relationship Id="rId12" Type="http://schemas.openxmlformats.org/officeDocument/2006/relationships/hyperlink" Target="https://www.un.org/en/land-natural-resources-conflict/pdfs/FF_conflict_prevention.pdf" TargetMode="External"/><Relationship Id="rId2" Type="http://schemas.openxmlformats.org/officeDocument/2006/relationships/hyperlink" Target="https://www.conservation.org/stories/climate-change-fac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lideplayer.com/slide/8318152/" TargetMode="External"/><Relationship Id="rId11" Type="http://schemas.openxmlformats.org/officeDocument/2006/relationships/hyperlink" Target="https://www.scs.on.ca/red-blazer-cross-curricular-learning/" TargetMode="External"/><Relationship Id="rId5" Type="http://schemas.openxmlformats.org/officeDocument/2006/relationships/hyperlink" Target="https://www.iberdrola.com/sustainability/overexploitation-of-natural-resources" TargetMode="External"/><Relationship Id="rId15" Type="http://schemas.openxmlformats.org/officeDocument/2006/relationships/hyperlink" Target="https://www.valeofglamorgan.gov.uk/en/living/schools/Eco-Schools.aspx" TargetMode="External"/><Relationship Id="rId10" Type="http://schemas.openxmlformats.org/officeDocument/2006/relationships/hyperlink" Target="https://www.humanrightscareers.com/author/emmaline-soken-huberty/" TargetMode="External"/><Relationship Id="rId4" Type="http://schemas.openxmlformats.org/officeDocument/2006/relationships/hyperlink" Target="https://globalgoalscentre.org/the-goals/" TargetMode="External"/><Relationship Id="rId9" Type="http://schemas.openxmlformats.org/officeDocument/2006/relationships/hyperlink" Target="https://www.schoolsforhealth.org/sites/default/files/editor/wales-gemma-cox_0.pdf" TargetMode="External"/><Relationship Id="rId14" Type="http://schemas.openxmlformats.org/officeDocument/2006/relationships/hyperlink" Target="https://gmv.gu.se/english/global-goals-new/goal-4--quality-education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stainabilityexchange.ac.uk/files/common_understanding_of_esdgc_1.pdf" TargetMode="External"/><Relationship Id="rId3" Type="http://schemas.openxmlformats.org/officeDocument/2006/relationships/hyperlink" Target="https://www.wcia.org.uk/wp-content/uploads/2019/07/Feedback-on-Curriculum-for-Wales-2022-converted-1.pdf" TargetMode="External"/><Relationship Id="rId7" Type="http://schemas.openxmlformats.org/officeDocument/2006/relationships/hyperlink" Target="https://hwb.gov.wales/curriculum-for-wales" TargetMode="External"/><Relationship Id="rId2" Type="http://schemas.openxmlformats.org/officeDocument/2006/relationships/hyperlink" Target="https://www.vectorstock.com/royalty-free-vectors/children-holding-hands-around-the-world-happy-vecto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tfw.org/wp-content/uploads/2011/11/ESDGC-Ebook.pdf" TargetMode="External"/><Relationship Id="rId5" Type="http://schemas.openxmlformats.org/officeDocument/2006/relationships/hyperlink" Target="https://hwb.gov.wales/api/storage/eaf467e6-30fe-45c9-93ef-cb30f31f1c90/common-understanding-for-school" TargetMode="External"/><Relationship Id="rId10" Type="http://schemas.openxmlformats.org/officeDocument/2006/relationships/hyperlink" Target="https://www.shutterstock.com/nb/search/un-member-states" TargetMode="External"/><Relationship Id="rId4" Type="http://schemas.openxmlformats.org/officeDocument/2006/relationships/hyperlink" Target="https://thecsrjournal.in/working-towards-sustainable-future-india-accelerating-new-opportunities/" TargetMode="External"/><Relationship Id="rId9" Type="http://schemas.openxmlformats.org/officeDocument/2006/relationships/hyperlink" Target="https://www.worldvision.org/sponsorship-news-stories/global-poverty-fac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BBA4E38-1CAB-D09F-56CF-FD061872B3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57" b="14226"/>
          <a:stretch/>
        </p:blipFill>
        <p:spPr>
          <a:xfrm>
            <a:off x="0" y="-74644"/>
            <a:ext cx="12191979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7B653C2-27D3-75EB-388D-5B6D3D4D80D3}"/>
              </a:ext>
            </a:extLst>
          </p:cNvPr>
          <p:cNvSpPr/>
          <p:nvPr/>
        </p:nvSpPr>
        <p:spPr>
          <a:xfrm>
            <a:off x="948343" y="895738"/>
            <a:ext cx="10472325" cy="923330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i="0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Global Perspectives in Education </a:t>
            </a:r>
            <a:r>
              <a:rPr lang="en-GB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i="0" dirty="0">
                <a:solidFill>
                  <a:schemeClr val="accent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ECIE6004)</a:t>
            </a:r>
            <a:r>
              <a:rPr lang="en-GB" sz="5400" b="0" i="0" dirty="0">
                <a:solidFill>
                  <a:schemeClr val="accent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5400" b="1" i="0" cap="none" spc="0" dirty="0">
                <a:ln w="12700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5400" b="1" cap="none" spc="0" dirty="0">
              <a:ln w="12700">
                <a:solidFill>
                  <a:schemeClr val="accent1"/>
                </a:solidFill>
                <a:prstDash val="solid"/>
              </a:ln>
              <a:solidFill>
                <a:schemeClr val="accent1"/>
              </a:solidFill>
              <a:effectLst>
                <a:outerShdw dist="38100" dir="2640000" algn="bl" rotWithShape="0">
                  <a:schemeClr val="accent1"/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17FEB7-A070-9008-9340-BE612189B194}"/>
              </a:ext>
            </a:extLst>
          </p:cNvPr>
          <p:cNvSpPr txBox="1"/>
          <p:nvPr/>
        </p:nvSpPr>
        <p:spPr>
          <a:xfrm>
            <a:off x="839756" y="6277757"/>
            <a:ext cx="29857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Sophie Blackadder (2008875)</a:t>
            </a:r>
            <a:endParaRPr lang="en-GB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DAA0B7-2BE1-6BD0-3C34-954D03F64712}"/>
              </a:ext>
            </a:extLst>
          </p:cNvPr>
          <p:cNvSpPr txBox="1"/>
          <p:nvPr/>
        </p:nvSpPr>
        <p:spPr>
          <a:xfrm>
            <a:off x="9843795" y="6370090"/>
            <a:ext cx="1576873" cy="27699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(ZtoAlphabet, n.d)</a:t>
            </a:r>
          </a:p>
        </p:txBody>
      </p:sp>
    </p:spTree>
    <p:extLst>
      <p:ext uri="{BB962C8B-B14F-4D97-AF65-F5344CB8AC3E}">
        <p14:creationId xmlns:p14="http://schemas.microsoft.com/office/powerpoint/2010/main" val="1639647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5E8588E-985D-CA55-4C6E-0EA8AEF4BBBC}"/>
              </a:ext>
            </a:extLst>
          </p:cNvPr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6094">
                <a:schemeClr val="accent1">
                  <a:lumMod val="40000"/>
                  <a:lumOff val="60000"/>
                </a:schemeClr>
              </a:gs>
              <a:gs pos="0">
                <a:schemeClr val="accent1">
                  <a:lumMod val="40000"/>
                  <a:lumOff val="60000"/>
                </a:schemeClr>
              </a:gs>
              <a:gs pos="26000">
                <a:srgbClr val="0070C0">
                  <a:shade val="67500"/>
                  <a:satMod val="115000"/>
                </a:srgbClr>
              </a:gs>
              <a:gs pos="95804">
                <a:schemeClr val="accent1">
                  <a:lumMod val="75000"/>
                </a:schemeClr>
              </a:gs>
              <a:gs pos="79000">
                <a:schemeClr val="accent1">
                  <a:lumMod val="75000"/>
                </a:schemeClr>
              </a:gs>
              <a:gs pos="38000">
                <a:schemeClr val="accent1">
                  <a:lumMod val="60000"/>
                  <a:lumOff val="40000"/>
                </a:schemeClr>
              </a:gs>
              <a:gs pos="50000">
                <a:srgbClr val="0070C0">
                  <a:shade val="100000"/>
                  <a:satMod val="115000"/>
                </a:srgbClr>
              </a:gs>
            </a:gsLst>
            <a:path path="circle">
              <a:fillToRect l="100000" b="100000"/>
            </a:path>
            <a:tileRect t="-100000" r="-100000"/>
          </a:gradFill>
          <a:effectLst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2504CB5-814F-701D-9ECE-148FF86FA1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866" y="427036"/>
            <a:ext cx="5655906" cy="4170589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8100000" scaled="1"/>
            <a:tileRect/>
          </a:gradFill>
          <a:effectLst>
            <a:reflection blurRad="6350" stA="50000" endA="300" endPos="55500" dist="50800" dir="5400000" sy="-100000" algn="bl" rotWithShape="0"/>
          </a:effectLst>
          <a:scene3d>
            <a:camera prst="perspectiveLeft"/>
            <a:lightRig rig="threePt" dir="t"/>
          </a:scene3d>
          <a:sp3d>
            <a:bevelT w="165100" prst="coolSlant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C20271-8A0D-CE1D-405C-48C1C5C13ED6}"/>
              </a:ext>
            </a:extLst>
          </p:cNvPr>
          <p:cNvSpPr txBox="1"/>
          <p:nvPr/>
        </p:nvSpPr>
        <p:spPr>
          <a:xfrm>
            <a:off x="1455575" y="718457"/>
            <a:ext cx="27805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endParaRPr lang="en-GB" sz="5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51A2C8E-422D-F4D0-0C70-486AFA780B6C}"/>
              </a:ext>
            </a:extLst>
          </p:cNvPr>
          <p:cNvSpPr txBox="1"/>
          <p:nvPr/>
        </p:nvSpPr>
        <p:spPr>
          <a:xfrm>
            <a:off x="718456" y="1838131"/>
            <a:ext cx="537754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Sophie Blackadder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Introduction, what is ESDGC at a local and global level, and how it is implemented. 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Pages 1-8</a:t>
            </a:r>
          </a:p>
          <a:p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Beth Goodwin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Analysing the ESDGC theme of Poverty and Wealth, identifying the benefits and barriers with a comparison of different settings. Pages 9-14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Shaina Mainwaring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Analysing the ESDGC theme of The Natural Environment, identifying the benefits and barriers. Pages 15-19 </a:t>
            </a:r>
          </a:p>
          <a:p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Lisa-Marie Manning 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What provision is made for ESDGC in the new curriculum for Wales and the conclusion. Pages 20-27 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93AE425-74B8-118E-71CF-6A585CBC5B1C}"/>
              </a:ext>
            </a:extLst>
          </p:cNvPr>
          <p:cNvSpPr txBox="1"/>
          <p:nvPr/>
        </p:nvSpPr>
        <p:spPr>
          <a:xfrm>
            <a:off x="270587" y="6430964"/>
            <a:ext cx="20060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Vector stock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n.d) </a:t>
            </a: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420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762FDA0-8359-11EA-E64F-EAC12DBAE2A8}"/>
              </a:ext>
            </a:extLst>
          </p:cNvPr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83936">
                <a:schemeClr val="accent1">
                  <a:lumMod val="60000"/>
                  <a:lumOff val="40000"/>
                </a:schemeClr>
              </a:gs>
              <a:gs pos="55254">
                <a:schemeClr val="accent1">
                  <a:lumMod val="75000"/>
                </a:schemeClr>
              </a:gs>
              <a:gs pos="32203">
                <a:srgbClr val="214688"/>
              </a:gs>
              <a:gs pos="19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75E2ADF-F030-9789-9A0E-B65860F31B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048" y="1184396"/>
            <a:ext cx="5695951" cy="28813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CFC4B8-41AB-0543-F5ED-68A051DBC6F0}"/>
              </a:ext>
            </a:extLst>
          </p:cNvPr>
          <p:cNvSpPr txBox="1"/>
          <p:nvPr/>
        </p:nvSpPr>
        <p:spPr>
          <a:xfrm>
            <a:off x="0" y="6569840"/>
            <a:ext cx="69847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(Global Goals Centre, 2023) (University of Gothenburg, 2020)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(Welsh HE Institutional ESDGC Group, 2010)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FEA662-6C09-34F2-4CFE-6CC3A9A1F8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4722" y="235209"/>
            <a:ext cx="4381500" cy="21907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423E41-0800-3801-CAC4-FECE00FF8C51}"/>
              </a:ext>
            </a:extLst>
          </p:cNvPr>
          <p:cNvSpPr txBox="1"/>
          <p:nvPr/>
        </p:nvSpPr>
        <p:spPr>
          <a:xfrm>
            <a:off x="6757714" y="2642631"/>
            <a:ext cx="468396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development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lifestyles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 rights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Gender equality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Promotion of a culture of peace and non-violence 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citizenship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Appreciation of cultural diversity                     </a:t>
            </a:r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(United Nations, 2015)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54DBC8-DD36-4C5D-5EF6-EDE2FF45D3DB}"/>
              </a:ext>
            </a:extLst>
          </p:cNvPr>
          <p:cNvSpPr txBox="1"/>
          <p:nvPr/>
        </p:nvSpPr>
        <p:spPr>
          <a:xfrm>
            <a:off x="553033" y="434303"/>
            <a:ext cx="5240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UNSECO (1997) identified a global crisis 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20CA54-C55F-D3BB-1A46-FC15229B4EF0}"/>
              </a:ext>
            </a:extLst>
          </p:cNvPr>
          <p:cNvSpPr txBox="1"/>
          <p:nvPr/>
        </p:nvSpPr>
        <p:spPr>
          <a:xfrm>
            <a:off x="553033" y="4540102"/>
            <a:ext cx="545436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2030 Agenda for Sustainable Development</a:t>
            </a:r>
          </a:p>
          <a:p>
            <a:pPr algn="ctr"/>
            <a:endParaRPr lang="en-GB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Adopted by all United Nations Members, it provides a plan for future peace, prosperity for all people, and the planet. 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Flowchart: Punched Tape 8">
            <a:extLst>
              <a:ext uri="{FF2B5EF4-FFF2-40B4-BE49-F238E27FC236}">
                <a16:creationId xmlns:a16="http://schemas.microsoft.com/office/drawing/2014/main" id="{9EA21EDB-CD58-7DE7-7594-9BC7F8476EE0}"/>
              </a:ext>
            </a:extLst>
          </p:cNvPr>
          <p:cNvSpPr/>
          <p:nvPr/>
        </p:nvSpPr>
        <p:spPr>
          <a:xfrm rot="21392211">
            <a:off x="6880983" y="5265477"/>
            <a:ext cx="5092996" cy="1066959"/>
          </a:xfrm>
          <a:prstGeom prst="flowChartPunchedTape">
            <a:avLst/>
          </a:prstGeom>
          <a:solidFill>
            <a:srgbClr val="00B0F0"/>
          </a:solidFill>
          <a:scene3d>
            <a:camera prst="obliqueTopLef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“For their lives in the 21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century and their role as a global citizen”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8090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DE815ED-870B-E82B-87CD-1D9055A164A2}"/>
              </a:ext>
            </a:extLst>
          </p:cNvPr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86700">
                <a:schemeClr val="accent1">
                  <a:lumMod val="40000"/>
                  <a:lumOff val="60000"/>
                </a:schemeClr>
              </a:gs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AD9180A-2603-E6A3-6C72-294F06E25B85}"/>
              </a:ext>
            </a:extLst>
          </p:cNvPr>
          <p:cNvSpPr/>
          <p:nvPr/>
        </p:nvSpPr>
        <p:spPr>
          <a:xfrm>
            <a:off x="401216" y="147969"/>
            <a:ext cx="11551297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 for Sustainable Development and Global Citizenship </a:t>
            </a:r>
            <a:endParaRPr lang="en-GB" sz="40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D0BEF1EB-97D0-0762-6D54-8310F03C6C1E}"/>
              </a:ext>
            </a:extLst>
          </p:cNvPr>
          <p:cNvSpPr/>
          <p:nvPr/>
        </p:nvSpPr>
        <p:spPr>
          <a:xfrm rot="21121177">
            <a:off x="487468" y="1131952"/>
            <a:ext cx="2124810" cy="1465130"/>
          </a:xfrm>
          <a:prstGeom prst="wedgeRoundRectCallout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3.6 billion people live in areas of high vulnerability to </a:t>
            </a:r>
            <a:r>
              <a:rPr kumimoji="0" lang="en-US" sz="1600" b="1" i="0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climate change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impacts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D6CA4E-09ED-6FC2-A5A8-DFE630A35006}"/>
              </a:ext>
            </a:extLst>
          </p:cNvPr>
          <p:cNvSpPr txBox="1"/>
          <p:nvPr/>
        </p:nvSpPr>
        <p:spPr>
          <a:xfrm>
            <a:off x="0" y="6327383"/>
            <a:ext cx="4693298" cy="474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(Conservation International, 2024) 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(Iberdrola, 2024)</a:t>
            </a:r>
            <a:r>
              <a:rPr kumimoji="0" lang="en-GB" sz="120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OECD, n.d)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(Soken-Huberty. n.d) (UNDP, 2013)</a:t>
            </a:r>
            <a:r>
              <a:rPr kumimoji="0" lang="en-GB" sz="1200" i="0" u="none" strike="noStrike" kern="1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(Vikas, 2018)</a:t>
            </a:r>
            <a:r>
              <a:rPr kumimoji="0" lang="en-GB" sz="12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Vision, n.d)</a:t>
            </a:r>
            <a:endParaRPr lang="en-GB" sz="12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Speech Bubble: Rectangle with Corners Rounded 12">
            <a:extLst>
              <a:ext uri="{FF2B5EF4-FFF2-40B4-BE49-F238E27FC236}">
                <a16:creationId xmlns:a16="http://schemas.microsoft.com/office/drawing/2014/main" id="{D6908D07-B36E-099F-7940-DC1EAB6FE3F9}"/>
              </a:ext>
            </a:extLst>
          </p:cNvPr>
          <p:cNvSpPr/>
          <p:nvPr/>
        </p:nvSpPr>
        <p:spPr>
          <a:xfrm rot="21358451">
            <a:off x="5253134" y="5118506"/>
            <a:ext cx="2043405" cy="1212980"/>
          </a:xfrm>
          <a:prstGeom prst="wedgeRoundRectCallout">
            <a:avLst/>
          </a:prstGeom>
          <a:solidFill>
            <a:srgbClr val="00206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719 million people </a:t>
            </a:r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16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9.2% of the world’s population live in </a:t>
            </a:r>
            <a:r>
              <a:rPr lang="en-US" sz="1600" b="1" i="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poverty</a:t>
            </a:r>
            <a:r>
              <a:rPr lang="en-US" sz="16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 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B2E1AB-66DF-C92C-783F-E1B2C03A96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5027" y="1815703"/>
            <a:ext cx="3267880" cy="295452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relaxedInset"/>
          </a:sp3d>
        </p:spPr>
      </p:pic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ED00BFEA-8216-2651-10FC-83FE05DC34BD}"/>
              </a:ext>
            </a:extLst>
          </p:cNvPr>
          <p:cNvSpPr/>
          <p:nvPr/>
        </p:nvSpPr>
        <p:spPr>
          <a:xfrm rot="447384">
            <a:off x="8242869" y="2991180"/>
            <a:ext cx="2462740" cy="1212980"/>
          </a:xfrm>
          <a:prstGeom prst="wedgeRoundRectCallout">
            <a:avLst/>
          </a:prstGeom>
          <a:solidFill>
            <a:srgbClr val="00206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b="1" i="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Trade </a:t>
            </a:r>
            <a:r>
              <a:rPr lang="en-US" sz="16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expansion has had a direct impact on the environment by increasing pollution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908E5F2B-B4B8-0BB7-3288-1063F0E1C621}"/>
              </a:ext>
            </a:extLst>
          </p:cNvPr>
          <p:cNvSpPr/>
          <p:nvPr/>
        </p:nvSpPr>
        <p:spPr>
          <a:xfrm rot="453295">
            <a:off x="8805257" y="4926856"/>
            <a:ext cx="2462741" cy="1212980"/>
          </a:xfrm>
          <a:prstGeom prst="wedgeRoundRectCallout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Resource and environmental depletion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without our forests there will be more air pollution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5D61A6D3-4087-F54A-830E-43F861362BC5}"/>
              </a:ext>
            </a:extLst>
          </p:cNvPr>
          <p:cNvSpPr/>
          <p:nvPr/>
        </p:nvSpPr>
        <p:spPr>
          <a:xfrm rot="267074">
            <a:off x="2027167" y="2875856"/>
            <a:ext cx="2202025" cy="1311618"/>
          </a:xfrm>
          <a:prstGeom prst="wedgeRoundRectCallout">
            <a:avLst/>
          </a:prstGeom>
          <a:solidFill>
            <a:srgbClr val="00206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 1.5 billion people are affected by </a:t>
            </a:r>
            <a:r>
              <a:rPr lang="en-US" sz="16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conflict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due to war and violence 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hought Bubble: Cloud 16">
            <a:extLst>
              <a:ext uri="{FF2B5EF4-FFF2-40B4-BE49-F238E27FC236}">
                <a16:creationId xmlns:a16="http://schemas.microsoft.com/office/drawing/2014/main" id="{2EB65967-E8C1-BF28-DF76-A81296A9ABA0}"/>
              </a:ext>
            </a:extLst>
          </p:cNvPr>
          <p:cNvSpPr/>
          <p:nvPr/>
        </p:nvSpPr>
        <p:spPr>
          <a:xfrm>
            <a:off x="8282473" y="980436"/>
            <a:ext cx="3508311" cy="1410533"/>
          </a:xfrm>
          <a:prstGeom prst="cloudCallout">
            <a:avLst/>
          </a:prstGeom>
          <a:solidFill>
            <a:schemeClr val="accent2">
              <a:lumMod val="75000"/>
            </a:schemeClr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Seeing the bigger picture!</a:t>
            </a:r>
          </a:p>
        </p:txBody>
      </p:sp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B2909808-1E6E-656D-42CB-E45C92673D9D}"/>
              </a:ext>
            </a:extLst>
          </p:cNvPr>
          <p:cNvSpPr/>
          <p:nvPr/>
        </p:nvSpPr>
        <p:spPr>
          <a:xfrm rot="464486">
            <a:off x="843314" y="4768362"/>
            <a:ext cx="2124811" cy="1311617"/>
          </a:xfrm>
          <a:prstGeom prst="wedgeRoundRectCallout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i="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Human rights </a:t>
            </a:r>
          </a:p>
          <a:p>
            <a:pPr algn="ctr"/>
            <a:r>
              <a:rPr lang="en-US" sz="1600" b="0" i="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many countries, domestic violence is not a crime</a:t>
            </a:r>
            <a:endParaRPr lang="en-GB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538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58778D-7D89-80F6-4A88-4E998B841603}"/>
              </a:ext>
            </a:extLst>
          </p:cNvPr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</a:schemeClr>
              </a:gs>
              <a:gs pos="62241">
                <a:schemeClr val="accent1">
                  <a:lumMod val="75000"/>
                </a:schemeClr>
              </a:gs>
              <a:gs pos="78336">
                <a:schemeClr val="accent1">
                  <a:lumMod val="75000"/>
                </a:schemeClr>
              </a:gs>
              <a:gs pos="94000">
                <a:schemeClr val="accent1">
                  <a:lumMod val="60000"/>
                  <a:lumOff val="40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EDA3AA-64D4-3C70-1EDA-63DAE8F42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967" y="276781"/>
            <a:ext cx="3656058" cy="27194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28677A4-ADDC-C9E3-3623-A8C3ECE62948}"/>
              </a:ext>
            </a:extLst>
          </p:cNvPr>
          <p:cNvSpPr txBox="1"/>
          <p:nvPr/>
        </p:nvSpPr>
        <p:spPr>
          <a:xfrm>
            <a:off x="0" y="6533526"/>
            <a:ext cx="67646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(Lart, 2009b)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(Neyland Community School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, n.d)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(St. Clement's School, 2019)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(Welsh Government, 2020)</a:t>
            </a: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9128EB-7552-F628-B3C0-5CE3A7BCC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7089" y="3753142"/>
            <a:ext cx="3823938" cy="249078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0EF460-F369-CEE1-32E8-E4C2B3C1B3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1027" y="422859"/>
            <a:ext cx="3823938" cy="242730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DE5835-E2DD-6B21-C585-CFF0C060DD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93311" y="3760237"/>
            <a:ext cx="2743200" cy="2743200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</p:pic>
      <p:sp>
        <p:nvSpPr>
          <p:cNvPr id="8" name="Arrow: Curved Right 7">
            <a:extLst>
              <a:ext uri="{FF2B5EF4-FFF2-40B4-BE49-F238E27FC236}">
                <a16:creationId xmlns:a16="http://schemas.microsoft.com/office/drawing/2014/main" id="{223319B9-15CA-34E7-AC2E-6A3F563846B8}"/>
              </a:ext>
            </a:extLst>
          </p:cNvPr>
          <p:cNvSpPr/>
          <p:nvPr/>
        </p:nvSpPr>
        <p:spPr>
          <a:xfrm>
            <a:off x="435429" y="3246661"/>
            <a:ext cx="1047750" cy="2047875"/>
          </a:xfrm>
          <a:prstGeom prst="curvedRightArrow">
            <a:avLst/>
          </a:prstGeom>
          <a:solidFill>
            <a:schemeClr val="accent2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Arrow: Curved Down 8">
            <a:extLst>
              <a:ext uri="{FF2B5EF4-FFF2-40B4-BE49-F238E27FC236}">
                <a16:creationId xmlns:a16="http://schemas.microsoft.com/office/drawing/2014/main" id="{5073E42C-901F-60BD-438B-2F766B4D3CFE}"/>
              </a:ext>
            </a:extLst>
          </p:cNvPr>
          <p:cNvSpPr/>
          <p:nvPr/>
        </p:nvSpPr>
        <p:spPr>
          <a:xfrm rot="17284792">
            <a:off x="3962779" y="2038640"/>
            <a:ext cx="1735494" cy="961724"/>
          </a:xfrm>
          <a:prstGeom prst="curvedDownArrow">
            <a:avLst/>
          </a:prstGeom>
          <a:solidFill>
            <a:schemeClr val="accent2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0" name="Arrow: Curved Down 9">
            <a:extLst>
              <a:ext uri="{FF2B5EF4-FFF2-40B4-BE49-F238E27FC236}">
                <a16:creationId xmlns:a16="http://schemas.microsoft.com/office/drawing/2014/main" id="{30C160D5-DAF6-3CF1-C1B1-4F0238D35C2F}"/>
              </a:ext>
            </a:extLst>
          </p:cNvPr>
          <p:cNvSpPr/>
          <p:nvPr/>
        </p:nvSpPr>
        <p:spPr>
          <a:xfrm rot="3394312">
            <a:off x="9871788" y="1772816"/>
            <a:ext cx="1791477" cy="1223426"/>
          </a:xfrm>
          <a:prstGeom prst="curvedDownArrow">
            <a:avLst/>
          </a:prstGeom>
          <a:solidFill>
            <a:schemeClr val="accent2">
              <a:lumMod val="75000"/>
            </a:schemeClr>
          </a:solidFill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D591A7-C852-EB9A-1130-E04BACF51581}"/>
              </a:ext>
            </a:extLst>
          </p:cNvPr>
          <p:cNvSpPr txBox="1"/>
          <p:nvPr/>
        </p:nvSpPr>
        <p:spPr>
          <a:xfrm>
            <a:off x="5956525" y="3135387"/>
            <a:ext cx="244182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Balancing the curriculum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ocal Welsh roots, national and international aspects.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People's identities are equally respected and valued, no matter where they were born.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Consider</a:t>
            </a:r>
            <a:r>
              <a:rPr lang="en-GB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ing the local diverse and multi-cultural society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GB" sz="1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pen minded when exploring the positives and negatives to their own and other cultures</a:t>
            </a: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</a:t>
            </a:r>
            <a:r>
              <a:rPr lang="en-GB" sz="12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(Ventris-field, 2022)</a:t>
            </a:r>
            <a:endParaRPr lang="en-GB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7848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43AECDC-7AB8-7B55-EE7E-7D5F54822B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498582"/>
            <a:ext cx="3683111" cy="188247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77BE379-C5AE-4A3C-BFE3-2DA66EC67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5844" y="-1"/>
            <a:ext cx="3035439" cy="2557911"/>
          </a:xfrm>
          <a:prstGeom prst="rect">
            <a:avLst/>
          </a:prstGeom>
          <a:solidFill>
            <a:schemeClr val="tx1">
              <a:lumMod val="65000"/>
              <a:lumOff val="3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2839B5-6527-4FE1-B5CA-71D5FFC4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752927"/>
            <a:ext cx="7566298" cy="8229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78B56D-02E0-449E-B02E-53F927F18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006496"/>
            <a:ext cx="2936368" cy="3851503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98DAE1-2849-4131-DDD8-FC15ADD8D0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9327" y="3006496"/>
            <a:ext cx="3329966" cy="338515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E12D8E2-6088-4997-A8C6-1794DA9E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813" y="0"/>
            <a:ext cx="82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AF10F47-1605-47C5-AE58-9062909AD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299" y="3862989"/>
            <a:ext cx="4625702" cy="8228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B0DF18-0983-D58A-2163-81085B5E2B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2844" y="4172622"/>
            <a:ext cx="2227687" cy="22276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659ABC-26FC-4031-0894-E925175B7B27}"/>
              </a:ext>
            </a:extLst>
          </p:cNvPr>
          <p:cNvSpPr txBox="1"/>
          <p:nvPr/>
        </p:nvSpPr>
        <p:spPr>
          <a:xfrm>
            <a:off x="4335844" y="0"/>
            <a:ext cx="3035439" cy="264687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urriculum 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chool policies 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wards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nvironmental education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eaching experiences </a:t>
            </a:r>
            <a:endParaRPr lang="en-GB" kern="1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sz="18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Successful partnerships </a:t>
            </a:r>
          </a:p>
          <a:p>
            <a:pPr>
              <a:spcAft>
                <a:spcPts val="800"/>
              </a:spcAft>
            </a:pPr>
            <a:endParaRPr lang="en-GB" kern="1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0E3532-19BE-631E-92A3-DD59A096048C}"/>
              </a:ext>
            </a:extLst>
          </p:cNvPr>
          <p:cNvSpPr txBox="1"/>
          <p:nvPr/>
        </p:nvSpPr>
        <p:spPr>
          <a:xfrm>
            <a:off x="1" y="3058208"/>
            <a:ext cx="2936368" cy="3748077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 club: stop water wastage, litter picking, limit one use plastic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School gardens growing own food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nergy monitors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orest schools: learning about the natural environment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ooking lessons: local and ethnic cuisines 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7470F1-3CB5-1409-3FFB-A60F54C1BE5D}"/>
              </a:ext>
            </a:extLst>
          </p:cNvPr>
          <p:cNvSpPr txBox="1"/>
          <p:nvPr/>
        </p:nvSpPr>
        <p:spPr>
          <a:xfrm>
            <a:off x="6580635" y="6531646"/>
            <a:ext cx="61121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(Getty Images, n.d)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Lart, 2009a)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(Public Health Wales, 2011) (Vale of Glamorgan, n.d)</a:t>
            </a:r>
            <a:r>
              <a:rPr lang="en-GB" sz="1200" kern="1800" dirty="0">
                <a:solidFill>
                  <a:srgbClr val="005B9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2367976-D523-5339-09F6-2E70016BE7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2579" y="765146"/>
            <a:ext cx="4296518" cy="224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4783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915BDFA-ADAE-DC28-F045-DC9369FBD375}"/>
              </a:ext>
            </a:extLst>
          </p:cNvPr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23A8E4-BB91-3DB4-088B-BDD18FA329CE}"/>
              </a:ext>
            </a:extLst>
          </p:cNvPr>
          <p:cNvSpPr txBox="1"/>
          <p:nvPr/>
        </p:nvSpPr>
        <p:spPr>
          <a:xfrm>
            <a:off x="0" y="0"/>
            <a:ext cx="12192000" cy="65367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kern="1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Conservation International (2024) 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CLIMATE CHANGE FACTS.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https://www.conservation.org/stories/climate-change-facts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27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Getty Images (n.d)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why does the Welsh flag feature a red dragon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[image].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https://www.historyextra.com/period/roman/why-does-welsh-flag-wales-feature-have-red-dragon/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25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 Goals Centre (2023)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Sustainable Development Goals?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[image]. Available at: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https://globalgoalscentre.org/the-goals/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25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Iberdrola (2024)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consequences of the overexploitation of natural resources?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https://www.iberdrola.com/sustainability/overexploitation-of-natural-resources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27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Lart, S. (2009a)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citizenship.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https://slideplayer.com/slide/8318152/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25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Lart, S. (2009b)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 themes a convenient way of dealing with ESDGC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[image]. Available at: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https://slideplayer.com/slide/8318152/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25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Neyland Community School (n.d)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Four Purposes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[image]. Available at: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https://neylandcommunity-school.co.uk/our-curriculum/core-purposes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28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OECD (n.d)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Trade and the environment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https://www.oecd.org/trade/topics/trade-and-the-environment/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27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Wales (2011)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 Welsh Network of Healthy Schools Schemes Public Health Wales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[Image].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https://www.schoolsforhealth.org/sites/default/files/editor/wales-gemma-cox_0.pdf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25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Soken-Huberty, E. (n.d)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rights careers.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https://www.humanrightscareers.com/author/emmaline-soken-huberty</a:t>
            </a:r>
            <a:r>
              <a:rPr lang="en-GB" sz="12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St. Clement's School (2019)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Cross-Curricular Learning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[image].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https://www.scs.on.ca/red-blazer-cross-curricular-learning/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28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UNDP 2013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Conflict Prevention.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https://www.un.org/en/land-natural-resources-conflict/pdfs/FF_conflict_prevention.pdf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27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United Nations (2015)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Ensure inclusive and equitable quality education and promote lifelong learning opportunities for all.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US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https://sdgs.un.org/goals/goal4#targets_and_indicators</a:t>
            </a:r>
            <a:r>
              <a:rPr lang="en-US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24</a:t>
            </a:r>
            <a:r>
              <a:rPr lang="en-US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  <a:endParaRPr lang="en-GB" sz="12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Gothenburg (2020)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Goal 4: Quality education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[image].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https://gmv.gu.se/english/global-goals-new/goal-4--quality-education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25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Vale of Glamorgan (n.d)</a:t>
            </a:r>
            <a:r>
              <a:rPr lang="en-GB" sz="1200" kern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 Schools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[Image].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https://www.valeofglamorgan.gov.uk/en/living/schools/Eco-Schools.aspx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28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09619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E94FA0B-F8AC-E3E1-7C96-2C6F08FE1334}"/>
              </a:ext>
            </a:extLst>
          </p:cNvPr>
          <p:cNvSpPr txBox="1"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0CEACD-56C9-8AE5-26CC-2A6482354BB0}"/>
              </a:ext>
            </a:extLst>
          </p:cNvPr>
          <p:cNvSpPr txBox="1"/>
          <p:nvPr/>
        </p:nvSpPr>
        <p:spPr>
          <a:xfrm>
            <a:off x="0" y="0"/>
            <a:ext cx="12192000" cy="47646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kern="100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Vector Stock (n.d)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Children holding hands around the world happy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[image]. Available at: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https://www.vectorstock.com/royalty-free-vectors/children-holding-hands-around-the-world-happy-vectors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26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Ventris-Field, S. (2022)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Feedback on Curriculum for Wales 2022.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https://www.wcia.org.uk/wp-content/uploads/2019/07/Feedback-on-Curriculum-for-Wales-2022-converted-1.pdf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Vikas, N. (2018)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Working Towards Sustainable Future In India: Accelerating New Opportunities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[image].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https://thecsrjournal.in/working-towards-sustainable-future-india-accelerating-new-opportunities</a:t>
            </a:r>
            <a:r>
              <a:rPr lang="en-GB" sz="1200" u="sng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(Accessed:27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(2008)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 a Common Understanding for Schools.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https://hwb.gov.wales/api/storage/eaf467e6-30fe-45c9-93ef-cb30f31f1c90/common-understanding-for-school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24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(2011)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for Sustainable Development and Global Citizenship (ESDGC) in Work Based Learning.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https://www.ntfw.org/wp-content/uploads/2011/11/ESDGC-Ebook.pdf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26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(2020)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Curriculum for Wales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https://hwb.gov.wales/curriculum-for-wales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28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HE Institutional ESDGC Group (2010)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Towards a Common Understanding and Development of Education for Sustainable Development and Global Citizenship (ESDGC).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https://www.sustainabilityexchange.ac.uk/files/common_understanding_of_esdgc_1.pdf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24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Vision (n.d)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 poverty: Facts, FAQs, and how to help.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https://www.worldvision.org/sponsorship-news-stories/global-poverty-facts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25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ZtoAlphabet (n.d) </a:t>
            </a:r>
            <a:r>
              <a:rPr lang="en-GB" sz="1200" i="1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496 UN Members States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[image]. Available at: </a:t>
            </a:r>
            <a:r>
              <a:rPr lang="en-GB" sz="1200" u="sng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https://www.shutterstock.com/nb/search/un-member-states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25</a:t>
            </a:r>
            <a:r>
              <a:rPr lang="en-GB" sz="1200" kern="100" baseline="300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530392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1039</TotalTime>
  <Words>1456</Words>
  <Application>Microsoft Office PowerPoint</Application>
  <PresentationFormat>Widescreen</PresentationFormat>
  <Paragraphs>86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Blackadder (2008875)</dc:creator>
  <cp:lastModifiedBy>Sophie Blackadder (2008875)</cp:lastModifiedBy>
  <cp:revision>2</cp:revision>
  <dcterms:created xsi:type="dcterms:W3CDTF">2024-02-24T17:52:10Z</dcterms:created>
  <dcterms:modified xsi:type="dcterms:W3CDTF">2024-03-03T20:02:34Z</dcterms:modified>
</cp:coreProperties>
</file>