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176" autoAdjust="0"/>
    <p:restoredTop sz="94606" autoAdjust="0"/>
  </p:normalViewPr>
  <p:slideViewPr>
    <p:cSldViewPr snapToGrid="0">
      <p:cViewPr varScale="1">
        <p:scale>
          <a:sx n="74" d="100"/>
          <a:sy n="74" d="100"/>
        </p:scale>
        <p:origin x="298" y="43"/>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C3BEEF-C65A-4E3B-96F5-0E306B1C5868}"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C0C017B1-2C22-4510-9972-DD6887D71B7A}">
      <dgm:prSet custT="1"/>
      <dgm:spPr/>
      <dgm:t>
        <a:bodyPr/>
        <a:lstStyle/>
        <a:p>
          <a:pPr rtl="0"/>
          <a:r>
            <a:rPr lang="en-US" sz="1200" b="1" dirty="0">
              <a:latin typeface="Arial" panose="020B0604020202020204" pitchFamily="34" charset="0"/>
              <a:cs typeface="Arial" panose="020B0604020202020204" pitchFamily="34" charset="0"/>
            </a:rPr>
            <a:t>Student Name: Ionel Stefan</a:t>
          </a:r>
        </a:p>
      </dgm:t>
    </dgm:pt>
    <dgm:pt modelId="{01F6C874-4E50-413D-9830-3C7AFDE04E0D}" type="parTrans" cxnId="{30ED2517-81FA-49AB-9154-9E362E13EFE6}">
      <dgm:prSet/>
      <dgm:spPr/>
      <dgm:t>
        <a:bodyPr/>
        <a:lstStyle/>
        <a:p>
          <a:endParaRPr lang="en-US"/>
        </a:p>
      </dgm:t>
    </dgm:pt>
    <dgm:pt modelId="{3B1BD522-2A06-4BE1-A221-5A5F6AA04642}" type="sibTrans" cxnId="{30ED2517-81FA-49AB-9154-9E362E13EFE6}">
      <dgm:prSet/>
      <dgm:spPr/>
      <dgm:t>
        <a:bodyPr/>
        <a:lstStyle/>
        <a:p>
          <a:endParaRPr lang="en-US"/>
        </a:p>
      </dgm:t>
    </dgm:pt>
    <dgm:pt modelId="{5CD4203E-E7D4-4708-9CB4-B0D7FA65F19B}">
      <dgm:prSet/>
      <dgm:spPr/>
      <dgm:t>
        <a:bodyPr/>
        <a:lstStyle/>
        <a:p>
          <a:pPr rtl="0"/>
          <a:r>
            <a:rPr lang="en-US" b="1" dirty="0">
              <a:latin typeface="Arial" panose="020B0604020202020204" pitchFamily="34" charset="0"/>
              <a:cs typeface="Arial" panose="020B0604020202020204" pitchFamily="34" charset="0"/>
            </a:rPr>
            <a:t>Student ID: 2216967</a:t>
          </a:r>
        </a:p>
      </dgm:t>
    </dgm:pt>
    <dgm:pt modelId="{EBC86A7E-1FD3-4E1A-9005-5DD43C4BF35A}" type="parTrans" cxnId="{EBF7F159-D9D1-4554-ADFE-DD4C9096D6D9}">
      <dgm:prSet/>
      <dgm:spPr/>
      <dgm:t>
        <a:bodyPr/>
        <a:lstStyle/>
        <a:p>
          <a:endParaRPr lang="en-US"/>
        </a:p>
      </dgm:t>
    </dgm:pt>
    <dgm:pt modelId="{A20AFA31-E706-4F7F-A12D-25FBE9DC9518}" type="sibTrans" cxnId="{EBF7F159-D9D1-4554-ADFE-DD4C9096D6D9}">
      <dgm:prSet/>
      <dgm:spPr/>
      <dgm:t>
        <a:bodyPr/>
        <a:lstStyle/>
        <a:p>
          <a:endParaRPr lang="en-US"/>
        </a:p>
      </dgm:t>
    </dgm:pt>
    <dgm:pt modelId="{405EB386-861A-43D0-82DF-BA1F1BF03E0E}">
      <dgm:prSet custT="1"/>
      <dgm:spPr/>
      <dgm:t>
        <a:bodyPr/>
        <a:lstStyle/>
        <a:p>
          <a:pPr rtl="0"/>
          <a:r>
            <a:rPr lang="en-US" sz="1200" b="1" dirty="0">
              <a:latin typeface="Arial" panose="020B0604020202020204" pitchFamily="34" charset="0"/>
              <a:cs typeface="Arial" panose="020B0604020202020204" pitchFamily="34" charset="0"/>
            </a:rPr>
            <a:t>LCBB6022 Leadership and Management Theory and Practice </a:t>
          </a:r>
        </a:p>
      </dgm:t>
    </dgm:pt>
    <dgm:pt modelId="{C603EC25-32FD-4597-9155-F61C7E654888}" type="parTrans" cxnId="{65002D65-0F65-43CF-9F5E-3D062DED9D60}">
      <dgm:prSet/>
      <dgm:spPr/>
      <dgm:t>
        <a:bodyPr/>
        <a:lstStyle/>
        <a:p>
          <a:endParaRPr lang="en-US"/>
        </a:p>
      </dgm:t>
    </dgm:pt>
    <dgm:pt modelId="{B9E7035D-BC95-4218-AF4F-2AC4ECB866C5}" type="sibTrans" cxnId="{65002D65-0F65-43CF-9F5E-3D062DED9D60}">
      <dgm:prSet/>
      <dgm:spPr/>
      <dgm:t>
        <a:bodyPr/>
        <a:lstStyle/>
        <a:p>
          <a:endParaRPr lang="en-US"/>
        </a:p>
      </dgm:t>
    </dgm:pt>
    <dgm:pt modelId="{B59C5E24-EAAD-4908-A8EA-B70EE29C239B}">
      <dgm:prSet/>
      <dgm:spPr/>
      <dgm:t>
        <a:bodyPr/>
        <a:lstStyle/>
        <a:p>
          <a:pPr rtl="0"/>
          <a:r>
            <a:rPr lang="en-US" b="1" dirty="0">
              <a:latin typeface="Arial" panose="020B0604020202020204" pitchFamily="34" charset="0"/>
              <a:cs typeface="Arial" panose="020B0604020202020204" pitchFamily="34" charset="0"/>
            </a:rPr>
            <a:t>Date: 25/02/26</a:t>
          </a:r>
        </a:p>
      </dgm:t>
    </dgm:pt>
    <dgm:pt modelId="{8912B76A-2BCA-4311-9108-0E46BE2C1431}" type="sibTrans" cxnId="{7D51C2E8-7F8A-4DBE-AC57-D508134879C7}">
      <dgm:prSet/>
      <dgm:spPr/>
      <dgm:t>
        <a:bodyPr/>
        <a:lstStyle/>
        <a:p>
          <a:endParaRPr lang="en-US"/>
        </a:p>
      </dgm:t>
    </dgm:pt>
    <dgm:pt modelId="{3B527BC9-99AA-4E05-84B6-4E97137AF05D}" type="parTrans" cxnId="{7D51C2E8-7F8A-4DBE-AC57-D508134879C7}">
      <dgm:prSet/>
      <dgm:spPr/>
      <dgm:t>
        <a:bodyPr/>
        <a:lstStyle/>
        <a:p>
          <a:endParaRPr lang="en-US"/>
        </a:p>
      </dgm:t>
    </dgm:pt>
    <dgm:pt modelId="{1CFB2892-92E4-4376-9A3E-D5C0C442B3D1}" type="pres">
      <dgm:prSet presAssocID="{AAC3BEEF-C65A-4E3B-96F5-0E306B1C5868}" presName="linear" presStyleCnt="0">
        <dgm:presLayoutVars>
          <dgm:animLvl val="lvl"/>
          <dgm:resizeHandles val="exact"/>
        </dgm:presLayoutVars>
      </dgm:prSet>
      <dgm:spPr/>
    </dgm:pt>
    <dgm:pt modelId="{02DE364B-7DD8-4C44-A854-E007CBD0CCB6}" type="pres">
      <dgm:prSet presAssocID="{C0C017B1-2C22-4510-9972-DD6887D71B7A}" presName="parentText" presStyleLbl="node1" presStyleIdx="0" presStyleCnt="4">
        <dgm:presLayoutVars>
          <dgm:chMax val="0"/>
          <dgm:bulletEnabled val="1"/>
        </dgm:presLayoutVars>
      </dgm:prSet>
      <dgm:spPr/>
    </dgm:pt>
    <dgm:pt modelId="{D57E7D84-A1F1-4C6A-8301-4A279A2A772C}" type="pres">
      <dgm:prSet presAssocID="{3B1BD522-2A06-4BE1-A221-5A5F6AA04642}" presName="spacer" presStyleCnt="0"/>
      <dgm:spPr/>
    </dgm:pt>
    <dgm:pt modelId="{1D1FEA52-093D-476C-9B85-AE20AE1AB3BF}" type="pres">
      <dgm:prSet presAssocID="{5CD4203E-E7D4-4708-9CB4-B0D7FA65F19B}" presName="parentText" presStyleLbl="node1" presStyleIdx="1" presStyleCnt="4">
        <dgm:presLayoutVars>
          <dgm:chMax val="0"/>
          <dgm:bulletEnabled val="1"/>
        </dgm:presLayoutVars>
      </dgm:prSet>
      <dgm:spPr/>
    </dgm:pt>
    <dgm:pt modelId="{D1B6F24D-3D8E-43BA-93B7-065B0EFCB18E}" type="pres">
      <dgm:prSet presAssocID="{A20AFA31-E706-4F7F-A12D-25FBE9DC9518}" presName="spacer" presStyleCnt="0"/>
      <dgm:spPr/>
    </dgm:pt>
    <dgm:pt modelId="{B01C0D2A-6485-4BEA-880D-2D22C610EC2B}" type="pres">
      <dgm:prSet presAssocID="{405EB386-861A-43D0-82DF-BA1F1BF03E0E}" presName="parentText" presStyleLbl="node1" presStyleIdx="2" presStyleCnt="4">
        <dgm:presLayoutVars>
          <dgm:chMax val="0"/>
          <dgm:bulletEnabled val="1"/>
        </dgm:presLayoutVars>
      </dgm:prSet>
      <dgm:spPr/>
    </dgm:pt>
    <dgm:pt modelId="{2648B225-37BF-4A91-856E-3773EB193440}" type="pres">
      <dgm:prSet presAssocID="{B9E7035D-BC95-4218-AF4F-2AC4ECB866C5}" presName="spacer" presStyleCnt="0"/>
      <dgm:spPr/>
    </dgm:pt>
    <dgm:pt modelId="{7B3D9E64-C82B-4062-97D5-F1B9C8E3678C}" type="pres">
      <dgm:prSet presAssocID="{B59C5E24-EAAD-4908-A8EA-B70EE29C239B}" presName="parentText" presStyleLbl="node1" presStyleIdx="3" presStyleCnt="4">
        <dgm:presLayoutVars>
          <dgm:chMax val="0"/>
          <dgm:bulletEnabled val="1"/>
        </dgm:presLayoutVars>
      </dgm:prSet>
      <dgm:spPr/>
    </dgm:pt>
  </dgm:ptLst>
  <dgm:cxnLst>
    <dgm:cxn modelId="{9CED6912-9DE4-474F-A8D6-487B1D51EFE3}" type="presOf" srcId="{405EB386-861A-43D0-82DF-BA1F1BF03E0E}" destId="{B01C0D2A-6485-4BEA-880D-2D22C610EC2B}" srcOrd="0" destOrd="0" presId="urn:microsoft.com/office/officeart/2005/8/layout/vList2"/>
    <dgm:cxn modelId="{30ED2517-81FA-49AB-9154-9E362E13EFE6}" srcId="{AAC3BEEF-C65A-4E3B-96F5-0E306B1C5868}" destId="{C0C017B1-2C22-4510-9972-DD6887D71B7A}" srcOrd="0" destOrd="0" parTransId="{01F6C874-4E50-413D-9830-3C7AFDE04E0D}" sibTransId="{3B1BD522-2A06-4BE1-A221-5A5F6AA04642}"/>
    <dgm:cxn modelId="{C2DF095F-778C-4F33-BDC0-7EB6FADF497B}" type="presOf" srcId="{5CD4203E-E7D4-4708-9CB4-B0D7FA65F19B}" destId="{1D1FEA52-093D-476C-9B85-AE20AE1AB3BF}" srcOrd="0" destOrd="0" presId="urn:microsoft.com/office/officeart/2005/8/layout/vList2"/>
    <dgm:cxn modelId="{65002D65-0F65-43CF-9F5E-3D062DED9D60}" srcId="{AAC3BEEF-C65A-4E3B-96F5-0E306B1C5868}" destId="{405EB386-861A-43D0-82DF-BA1F1BF03E0E}" srcOrd="2" destOrd="0" parTransId="{C603EC25-32FD-4597-9155-F61C7E654888}" sibTransId="{B9E7035D-BC95-4218-AF4F-2AC4ECB866C5}"/>
    <dgm:cxn modelId="{EBF7F159-D9D1-4554-ADFE-DD4C9096D6D9}" srcId="{AAC3BEEF-C65A-4E3B-96F5-0E306B1C5868}" destId="{5CD4203E-E7D4-4708-9CB4-B0D7FA65F19B}" srcOrd="1" destOrd="0" parTransId="{EBC86A7E-1FD3-4E1A-9005-5DD43C4BF35A}" sibTransId="{A20AFA31-E706-4F7F-A12D-25FBE9DC9518}"/>
    <dgm:cxn modelId="{2FC26A92-0215-4042-B1FD-9E01B67F800F}" type="presOf" srcId="{C0C017B1-2C22-4510-9972-DD6887D71B7A}" destId="{02DE364B-7DD8-4C44-A854-E007CBD0CCB6}" srcOrd="0" destOrd="0" presId="urn:microsoft.com/office/officeart/2005/8/layout/vList2"/>
    <dgm:cxn modelId="{9C9E12E8-AEB7-4BF7-BF05-2C10EBE3A5CD}" type="presOf" srcId="{B59C5E24-EAAD-4908-A8EA-B70EE29C239B}" destId="{7B3D9E64-C82B-4062-97D5-F1B9C8E3678C}" srcOrd="0" destOrd="0" presId="urn:microsoft.com/office/officeart/2005/8/layout/vList2"/>
    <dgm:cxn modelId="{7D51C2E8-7F8A-4DBE-AC57-D508134879C7}" srcId="{AAC3BEEF-C65A-4E3B-96F5-0E306B1C5868}" destId="{B59C5E24-EAAD-4908-A8EA-B70EE29C239B}" srcOrd="3" destOrd="0" parTransId="{3B527BC9-99AA-4E05-84B6-4E97137AF05D}" sibTransId="{8912B76A-2BCA-4311-9108-0E46BE2C1431}"/>
    <dgm:cxn modelId="{B03648FD-848F-499A-8E62-720B78EB9951}" type="presOf" srcId="{AAC3BEEF-C65A-4E3B-96F5-0E306B1C5868}" destId="{1CFB2892-92E4-4376-9A3E-D5C0C442B3D1}" srcOrd="0" destOrd="0" presId="urn:microsoft.com/office/officeart/2005/8/layout/vList2"/>
    <dgm:cxn modelId="{842DDB52-5C10-4966-802A-E2DE79BFE517}" type="presParOf" srcId="{1CFB2892-92E4-4376-9A3E-D5C0C442B3D1}" destId="{02DE364B-7DD8-4C44-A854-E007CBD0CCB6}" srcOrd="0" destOrd="0" presId="urn:microsoft.com/office/officeart/2005/8/layout/vList2"/>
    <dgm:cxn modelId="{697D6687-1928-49D6-8D27-2587BF67B1CB}" type="presParOf" srcId="{1CFB2892-92E4-4376-9A3E-D5C0C442B3D1}" destId="{D57E7D84-A1F1-4C6A-8301-4A279A2A772C}" srcOrd="1" destOrd="0" presId="urn:microsoft.com/office/officeart/2005/8/layout/vList2"/>
    <dgm:cxn modelId="{C7CEC663-9E53-41EE-A862-20580F11244D}" type="presParOf" srcId="{1CFB2892-92E4-4376-9A3E-D5C0C442B3D1}" destId="{1D1FEA52-093D-476C-9B85-AE20AE1AB3BF}" srcOrd="2" destOrd="0" presId="urn:microsoft.com/office/officeart/2005/8/layout/vList2"/>
    <dgm:cxn modelId="{BE6328F9-EE8F-460D-B0EC-38B75EAC4814}" type="presParOf" srcId="{1CFB2892-92E4-4376-9A3E-D5C0C442B3D1}" destId="{D1B6F24D-3D8E-43BA-93B7-065B0EFCB18E}" srcOrd="3" destOrd="0" presId="urn:microsoft.com/office/officeart/2005/8/layout/vList2"/>
    <dgm:cxn modelId="{D7BBA559-0A01-4778-97C3-47CAD9F250B1}" type="presParOf" srcId="{1CFB2892-92E4-4376-9A3E-D5C0C442B3D1}" destId="{B01C0D2A-6485-4BEA-880D-2D22C610EC2B}" srcOrd="4" destOrd="0" presId="urn:microsoft.com/office/officeart/2005/8/layout/vList2"/>
    <dgm:cxn modelId="{BEF9D4D7-2C9F-4455-A1FB-8C0CD6FA308A}" type="presParOf" srcId="{1CFB2892-92E4-4376-9A3E-D5C0C442B3D1}" destId="{2648B225-37BF-4A91-856E-3773EB193440}" srcOrd="5" destOrd="0" presId="urn:microsoft.com/office/officeart/2005/8/layout/vList2"/>
    <dgm:cxn modelId="{ACA6ACDB-10C2-42D0-BF5B-B008F730A04F}" type="presParOf" srcId="{1CFB2892-92E4-4376-9A3E-D5C0C442B3D1}" destId="{7B3D9E64-C82B-4062-97D5-F1B9C8E3678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C272AB-B5A8-4932-A9CC-DB7FAD2BFDDE}" type="doc">
      <dgm:prSet loTypeId="urn:microsoft.com/office/officeart/2005/8/layout/hierarchy2" loCatId="hierarchy" qsTypeId="urn:microsoft.com/office/officeart/2005/8/quickstyle/simple1" qsCatId="simple" csTypeId="urn:microsoft.com/office/officeart/2005/8/colors/colorful2" csCatId="colorful" phldr="1"/>
      <dgm:spPr/>
      <dgm:t>
        <a:bodyPr/>
        <a:lstStyle/>
        <a:p>
          <a:endParaRPr lang="en-US"/>
        </a:p>
      </dgm:t>
    </dgm:pt>
    <dgm:pt modelId="{466EA044-FED0-474A-831E-CDA32C1FD487}">
      <dgm:prSet phldrT="[Text]" phldr="0"/>
      <dgm:spPr/>
      <dgm:t>
        <a:bodyPr/>
        <a:lstStyle/>
        <a:p>
          <a:r>
            <a:rPr lang="en-US" dirty="0"/>
            <a:t>Strengths</a:t>
          </a:r>
        </a:p>
      </dgm:t>
    </dgm:pt>
    <dgm:pt modelId="{3D36E98F-4CB8-4FDC-9ED1-B6435D4DCF04}" type="parTrans" cxnId="{F0099040-B641-4818-A761-424C7101A549}">
      <dgm:prSet/>
      <dgm:spPr/>
      <dgm:t>
        <a:bodyPr/>
        <a:lstStyle/>
        <a:p>
          <a:endParaRPr lang="en-US"/>
        </a:p>
      </dgm:t>
    </dgm:pt>
    <dgm:pt modelId="{9AA4E0A3-ED6C-43AD-BBF6-4F40184BA0FC}" type="sibTrans" cxnId="{F0099040-B641-4818-A761-424C7101A549}">
      <dgm:prSet/>
      <dgm:spPr/>
      <dgm:t>
        <a:bodyPr/>
        <a:lstStyle/>
        <a:p>
          <a:endParaRPr lang="en-US"/>
        </a:p>
      </dgm:t>
    </dgm:pt>
    <dgm:pt modelId="{A16E4206-59C9-4491-974E-72EF82678970}">
      <dgm:prSet phldrT="[Text]" phldr="0"/>
      <dgm:spPr/>
      <dgm:t>
        <a:bodyPr/>
        <a:lstStyle/>
        <a:p>
          <a:r>
            <a:rPr lang="en-US" dirty="0"/>
            <a:t>Empathy</a:t>
          </a:r>
        </a:p>
      </dgm:t>
    </dgm:pt>
    <dgm:pt modelId="{4E6A9F5D-0F9D-460E-BDDD-FC8B5B0BEB77}" type="parTrans" cxnId="{DCC40C44-769C-462A-B20C-E9D271DD68F5}">
      <dgm:prSet/>
      <dgm:spPr/>
      <dgm:t>
        <a:bodyPr/>
        <a:lstStyle/>
        <a:p>
          <a:endParaRPr lang="en-US" dirty="0"/>
        </a:p>
      </dgm:t>
    </dgm:pt>
    <dgm:pt modelId="{56C4951B-B86A-4949-97AE-24DAE04D7114}" type="sibTrans" cxnId="{DCC40C44-769C-462A-B20C-E9D271DD68F5}">
      <dgm:prSet/>
      <dgm:spPr/>
      <dgm:t>
        <a:bodyPr/>
        <a:lstStyle/>
        <a:p>
          <a:endParaRPr lang="en-US"/>
        </a:p>
      </dgm:t>
    </dgm:pt>
    <dgm:pt modelId="{435A9C48-039B-4568-8E8B-89A43A7FBFD1}">
      <dgm:prSet phldrT="[Text]" phldr="0"/>
      <dgm:spPr/>
      <dgm:t>
        <a:bodyPr/>
        <a:lstStyle/>
        <a:p>
          <a:r>
            <a:rPr lang="en-US" dirty="0"/>
            <a:t>Trust</a:t>
          </a:r>
        </a:p>
      </dgm:t>
    </dgm:pt>
    <dgm:pt modelId="{79DFEBC9-382A-44A2-83CB-C85B31BEFF89}" type="parTrans" cxnId="{853E45F1-5CF5-479C-9526-7DE84AEAD3CA}">
      <dgm:prSet/>
      <dgm:spPr/>
      <dgm:t>
        <a:bodyPr/>
        <a:lstStyle/>
        <a:p>
          <a:endParaRPr lang="en-US" dirty="0"/>
        </a:p>
      </dgm:t>
    </dgm:pt>
    <dgm:pt modelId="{2AB01D06-B783-46FB-905B-8BA714AC9724}" type="sibTrans" cxnId="{853E45F1-5CF5-479C-9526-7DE84AEAD3CA}">
      <dgm:prSet/>
      <dgm:spPr/>
      <dgm:t>
        <a:bodyPr/>
        <a:lstStyle/>
        <a:p>
          <a:endParaRPr lang="en-US"/>
        </a:p>
      </dgm:t>
    </dgm:pt>
    <dgm:pt modelId="{1FC5691B-3C7E-4EAE-9363-DE0E5D23B052}">
      <dgm:prSet phldrT="[Text]" phldr="0"/>
      <dgm:spPr/>
      <dgm:t>
        <a:bodyPr/>
        <a:lstStyle/>
        <a:p>
          <a:r>
            <a:rPr lang="en-US" dirty="0"/>
            <a:t>Motivation</a:t>
          </a:r>
        </a:p>
      </dgm:t>
    </dgm:pt>
    <dgm:pt modelId="{383CD7BE-A3A3-4670-AC16-B23672DFFC00}" type="parTrans" cxnId="{966EADA1-4C2C-41FC-B5FD-DC99A68386D1}">
      <dgm:prSet/>
      <dgm:spPr/>
      <dgm:t>
        <a:bodyPr/>
        <a:lstStyle/>
        <a:p>
          <a:endParaRPr lang="en-US" dirty="0"/>
        </a:p>
      </dgm:t>
    </dgm:pt>
    <dgm:pt modelId="{A89BFA5B-F32A-4AC2-845E-A8B321ED26BB}" type="sibTrans" cxnId="{966EADA1-4C2C-41FC-B5FD-DC99A68386D1}">
      <dgm:prSet/>
      <dgm:spPr/>
      <dgm:t>
        <a:bodyPr/>
        <a:lstStyle/>
        <a:p>
          <a:endParaRPr lang="en-US"/>
        </a:p>
      </dgm:t>
    </dgm:pt>
    <dgm:pt modelId="{1F25A47E-CC65-43DC-B8E5-7F04D3C308FC}" type="pres">
      <dgm:prSet presAssocID="{58C272AB-B5A8-4932-A9CC-DB7FAD2BFDDE}" presName="diagram" presStyleCnt="0">
        <dgm:presLayoutVars>
          <dgm:chPref val="1"/>
          <dgm:dir/>
          <dgm:animOne val="branch"/>
          <dgm:animLvl val="lvl"/>
          <dgm:resizeHandles val="exact"/>
        </dgm:presLayoutVars>
      </dgm:prSet>
      <dgm:spPr/>
    </dgm:pt>
    <dgm:pt modelId="{D32CAC86-F520-4797-B12F-22522F240006}" type="pres">
      <dgm:prSet presAssocID="{466EA044-FED0-474A-831E-CDA32C1FD487}" presName="root1" presStyleCnt="0"/>
      <dgm:spPr/>
    </dgm:pt>
    <dgm:pt modelId="{311B39CD-27AA-4330-A3A8-26F814C1942D}" type="pres">
      <dgm:prSet presAssocID="{466EA044-FED0-474A-831E-CDA32C1FD487}" presName="LevelOneTextNode" presStyleLbl="node0" presStyleIdx="0" presStyleCnt="1">
        <dgm:presLayoutVars>
          <dgm:chPref val="3"/>
        </dgm:presLayoutVars>
      </dgm:prSet>
      <dgm:spPr/>
    </dgm:pt>
    <dgm:pt modelId="{8A113359-4324-4E3D-992B-0CE005C9F316}" type="pres">
      <dgm:prSet presAssocID="{466EA044-FED0-474A-831E-CDA32C1FD487}" presName="level2hierChild" presStyleCnt="0"/>
      <dgm:spPr/>
    </dgm:pt>
    <dgm:pt modelId="{35A0E01E-DF12-4998-BFB0-F5E710347E12}" type="pres">
      <dgm:prSet presAssocID="{4E6A9F5D-0F9D-460E-BDDD-FC8B5B0BEB77}" presName="conn2-1" presStyleLbl="parChTrans1D2" presStyleIdx="0" presStyleCnt="3"/>
      <dgm:spPr/>
    </dgm:pt>
    <dgm:pt modelId="{4F51401F-39C1-4B4C-899B-CB441DAE9D8E}" type="pres">
      <dgm:prSet presAssocID="{4E6A9F5D-0F9D-460E-BDDD-FC8B5B0BEB77}" presName="connTx" presStyleLbl="parChTrans1D2" presStyleIdx="0" presStyleCnt="3"/>
      <dgm:spPr/>
    </dgm:pt>
    <dgm:pt modelId="{DDF079DE-7FB3-41E3-B0AF-073CFB507F08}" type="pres">
      <dgm:prSet presAssocID="{A16E4206-59C9-4491-974E-72EF82678970}" presName="root2" presStyleCnt="0"/>
      <dgm:spPr/>
    </dgm:pt>
    <dgm:pt modelId="{D548B12B-E70D-4C75-B6FC-ED5556FFF682}" type="pres">
      <dgm:prSet presAssocID="{A16E4206-59C9-4491-974E-72EF82678970}" presName="LevelTwoTextNode" presStyleLbl="node2" presStyleIdx="0" presStyleCnt="3">
        <dgm:presLayoutVars>
          <dgm:chPref val="3"/>
        </dgm:presLayoutVars>
      </dgm:prSet>
      <dgm:spPr/>
    </dgm:pt>
    <dgm:pt modelId="{73AEE825-C35B-4BA4-85D8-F77EF69FB214}" type="pres">
      <dgm:prSet presAssocID="{A16E4206-59C9-4491-974E-72EF82678970}" presName="level3hierChild" presStyleCnt="0"/>
      <dgm:spPr/>
    </dgm:pt>
    <dgm:pt modelId="{218ADC2D-3D30-49AA-B941-AB2C8C439AB3}" type="pres">
      <dgm:prSet presAssocID="{79DFEBC9-382A-44A2-83CB-C85B31BEFF89}" presName="conn2-1" presStyleLbl="parChTrans1D2" presStyleIdx="1" presStyleCnt="3"/>
      <dgm:spPr/>
    </dgm:pt>
    <dgm:pt modelId="{BAEA4A67-37F0-4005-A5C7-32B995C1C7AA}" type="pres">
      <dgm:prSet presAssocID="{79DFEBC9-382A-44A2-83CB-C85B31BEFF89}" presName="connTx" presStyleLbl="parChTrans1D2" presStyleIdx="1" presStyleCnt="3"/>
      <dgm:spPr/>
    </dgm:pt>
    <dgm:pt modelId="{C49CC09C-27D6-4143-AA33-495F04349982}" type="pres">
      <dgm:prSet presAssocID="{435A9C48-039B-4568-8E8B-89A43A7FBFD1}" presName="root2" presStyleCnt="0"/>
      <dgm:spPr/>
    </dgm:pt>
    <dgm:pt modelId="{35B9F734-E28E-4861-865C-28A5BCB81211}" type="pres">
      <dgm:prSet presAssocID="{435A9C48-039B-4568-8E8B-89A43A7FBFD1}" presName="LevelTwoTextNode" presStyleLbl="node2" presStyleIdx="1" presStyleCnt="3">
        <dgm:presLayoutVars>
          <dgm:chPref val="3"/>
        </dgm:presLayoutVars>
      </dgm:prSet>
      <dgm:spPr/>
    </dgm:pt>
    <dgm:pt modelId="{8F6C6299-A2CA-4786-A709-EFE7B0083217}" type="pres">
      <dgm:prSet presAssocID="{435A9C48-039B-4568-8E8B-89A43A7FBFD1}" presName="level3hierChild" presStyleCnt="0"/>
      <dgm:spPr/>
    </dgm:pt>
    <dgm:pt modelId="{125FA515-BD6B-4125-AF07-2C182679A0D3}" type="pres">
      <dgm:prSet presAssocID="{383CD7BE-A3A3-4670-AC16-B23672DFFC00}" presName="conn2-1" presStyleLbl="parChTrans1D2" presStyleIdx="2" presStyleCnt="3"/>
      <dgm:spPr/>
    </dgm:pt>
    <dgm:pt modelId="{8ACA7932-9A34-4233-8DAD-23CB71999667}" type="pres">
      <dgm:prSet presAssocID="{383CD7BE-A3A3-4670-AC16-B23672DFFC00}" presName="connTx" presStyleLbl="parChTrans1D2" presStyleIdx="2" presStyleCnt="3"/>
      <dgm:spPr/>
    </dgm:pt>
    <dgm:pt modelId="{DAE0BD36-1794-40B8-9D30-8B8FA7747B86}" type="pres">
      <dgm:prSet presAssocID="{1FC5691B-3C7E-4EAE-9363-DE0E5D23B052}" presName="root2" presStyleCnt="0"/>
      <dgm:spPr/>
    </dgm:pt>
    <dgm:pt modelId="{2C935BCC-2DA7-4A7B-A804-A42B4CE60513}" type="pres">
      <dgm:prSet presAssocID="{1FC5691B-3C7E-4EAE-9363-DE0E5D23B052}" presName="LevelTwoTextNode" presStyleLbl="node2" presStyleIdx="2" presStyleCnt="3">
        <dgm:presLayoutVars>
          <dgm:chPref val="3"/>
        </dgm:presLayoutVars>
      </dgm:prSet>
      <dgm:spPr/>
    </dgm:pt>
    <dgm:pt modelId="{B8EE8EEE-A20F-4B73-B10D-6D5505BEA124}" type="pres">
      <dgm:prSet presAssocID="{1FC5691B-3C7E-4EAE-9363-DE0E5D23B052}" presName="level3hierChild" presStyleCnt="0"/>
      <dgm:spPr/>
    </dgm:pt>
  </dgm:ptLst>
  <dgm:cxnLst>
    <dgm:cxn modelId="{16B5651C-ADEF-47C2-B8DF-60811C612502}" type="presOf" srcId="{4E6A9F5D-0F9D-460E-BDDD-FC8B5B0BEB77}" destId="{4F51401F-39C1-4B4C-899B-CB441DAE9D8E}" srcOrd="1" destOrd="0" presId="urn:microsoft.com/office/officeart/2005/8/layout/hierarchy2"/>
    <dgm:cxn modelId="{9B4B2223-CFD1-4D40-A4EC-4A9C01793A45}" type="presOf" srcId="{A16E4206-59C9-4491-974E-72EF82678970}" destId="{D548B12B-E70D-4C75-B6FC-ED5556FFF682}" srcOrd="0" destOrd="0" presId="urn:microsoft.com/office/officeart/2005/8/layout/hierarchy2"/>
    <dgm:cxn modelId="{F0099040-B641-4818-A761-424C7101A549}" srcId="{58C272AB-B5A8-4932-A9CC-DB7FAD2BFDDE}" destId="{466EA044-FED0-474A-831E-CDA32C1FD487}" srcOrd="0" destOrd="0" parTransId="{3D36E98F-4CB8-4FDC-9ED1-B6435D4DCF04}" sibTransId="{9AA4E0A3-ED6C-43AD-BBF6-4F40184BA0FC}"/>
    <dgm:cxn modelId="{28B83460-77CA-4A78-BC3A-A1A9A63F1700}" type="presOf" srcId="{1FC5691B-3C7E-4EAE-9363-DE0E5D23B052}" destId="{2C935BCC-2DA7-4A7B-A804-A42B4CE60513}" srcOrd="0" destOrd="0" presId="urn:microsoft.com/office/officeart/2005/8/layout/hierarchy2"/>
    <dgm:cxn modelId="{DCC40C44-769C-462A-B20C-E9D271DD68F5}" srcId="{466EA044-FED0-474A-831E-CDA32C1FD487}" destId="{A16E4206-59C9-4491-974E-72EF82678970}" srcOrd="0" destOrd="0" parTransId="{4E6A9F5D-0F9D-460E-BDDD-FC8B5B0BEB77}" sibTransId="{56C4951B-B86A-4949-97AE-24DAE04D7114}"/>
    <dgm:cxn modelId="{55124984-15C1-4DC7-A7E0-CB6FC49F038F}" type="presOf" srcId="{383CD7BE-A3A3-4670-AC16-B23672DFFC00}" destId="{125FA515-BD6B-4125-AF07-2C182679A0D3}" srcOrd="0" destOrd="0" presId="urn:microsoft.com/office/officeart/2005/8/layout/hierarchy2"/>
    <dgm:cxn modelId="{77695986-7C76-4339-A698-330DC97E40A8}" type="presOf" srcId="{4E6A9F5D-0F9D-460E-BDDD-FC8B5B0BEB77}" destId="{35A0E01E-DF12-4998-BFB0-F5E710347E12}" srcOrd="0" destOrd="0" presId="urn:microsoft.com/office/officeart/2005/8/layout/hierarchy2"/>
    <dgm:cxn modelId="{8A465490-8DB5-43F8-9F90-CEA347FF946D}" type="presOf" srcId="{58C272AB-B5A8-4932-A9CC-DB7FAD2BFDDE}" destId="{1F25A47E-CC65-43DC-B8E5-7F04D3C308FC}" srcOrd="0" destOrd="0" presId="urn:microsoft.com/office/officeart/2005/8/layout/hierarchy2"/>
    <dgm:cxn modelId="{966EADA1-4C2C-41FC-B5FD-DC99A68386D1}" srcId="{466EA044-FED0-474A-831E-CDA32C1FD487}" destId="{1FC5691B-3C7E-4EAE-9363-DE0E5D23B052}" srcOrd="2" destOrd="0" parTransId="{383CD7BE-A3A3-4670-AC16-B23672DFFC00}" sibTransId="{A89BFA5B-F32A-4AC2-845E-A8B321ED26BB}"/>
    <dgm:cxn modelId="{07C041A6-9EB2-402C-A3D5-C31011D8D8AA}" type="presOf" srcId="{466EA044-FED0-474A-831E-CDA32C1FD487}" destId="{311B39CD-27AA-4330-A3A8-26F814C1942D}" srcOrd="0" destOrd="0" presId="urn:microsoft.com/office/officeart/2005/8/layout/hierarchy2"/>
    <dgm:cxn modelId="{1BA5E1B2-BC46-4D2F-B6DF-5353CA557F17}" type="presOf" srcId="{79DFEBC9-382A-44A2-83CB-C85B31BEFF89}" destId="{BAEA4A67-37F0-4005-A5C7-32B995C1C7AA}" srcOrd="1" destOrd="0" presId="urn:microsoft.com/office/officeart/2005/8/layout/hierarchy2"/>
    <dgm:cxn modelId="{F4EA76CA-31C1-4909-A1E5-FFA22A30CCC5}" type="presOf" srcId="{79DFEBC9-382A-44A2-83CB-C85B31BEFF89}" destId="{218ADC2D-3D30-49AA-B941-AB2C8C439AB3}" srcOrd="0" destOrd="0" presId="urn:microsoft.com/office/officeart/2005/8/layout/hierarchy2"/>
    <dgm:cxn modelId="{F71A84DF-27FE-483B-B894-FBFB012BB4E0}" type="presOf" srcId="{383CD7BE-A3A3-4670-AC16-B23672DFFC00}" destId="{8ACA7932-9A34-4233-8DAD-23CB71999667}" srcOrd="1" destOrd="0" presId="urn:microsoft.com/office/officeart/2005/8/layout/hierarchy2"/>
    <dgm:cxn modelId="{853E45F1-5CF5-479C-9526-7DE84AEAD3CA}" srcId="{466EA044-FED0-474A-831E-CDA32C1FD487}" destId="{435A9C48-039B-4568-8E8B-89A43A7FBFD1}" srcOrd="1" destOrd="0" parTransId="{79DFEBC9-382A-44A2-83CB-C85B31BEFF89}" sibTransId="{2AB01D06-B783-46FB-905B-8BA714AC9724}"/>
    <dgm:cxn modelId="{691392F2-9A21-48B7-8A53-DBEC4C3025D1}" type="presOf" srcId="{435A9C48-039B-4568-8E8B-89A43A7FBFD1}" destId="{35B9F734-E28E-4861-865C-28A5BCB81211}" srcOrd="0" destOrd="0" presId="urn:microsoft.com/office/officeart/2005/8/layout/hierarchy2"/>
    <dgm:cxn modelId="{E11A0312-05DB-4F9C-8BD8-1C1FF04A09AC}" type="presParOf" srcId="{1F25A47E-CC65-43DC-B8E5-7F04D3C308FC}" destId="{D32CAC86-F520-4797-B12F-22522F240006}" srcOrd="0" destOrd="0" presId="urn:microsoft.com/office/officeart/2005/8/layout/hierarchy2"/>
    <dgm:cxn modelId="{CE469855-6169-445A-B220-173752B23D5A}" type="presParOf" srcId="{D32CAC86-F520-4797-B12F-22522F240006}" destId="{311B39CD-27AA-4330-A3A8-26F814C1942D}" srcOrd="0" destOrd="0" presId="urn:microsoft.com/office/officeart/2005/8/layout/hierarchy2"/>
    <dgm:cxn modelId="{FB1448F3-79C3-4826-8FC9-5C815925DDDF}" type="presParOf" srcId="{D32CAC86-F520-4797-B12F-22522F240006}" destId="{8A113359-4324-4E3D-992B-0CE005C9F316}" srcOrd="1" destOrd="0" presId="urn:microsoft.com/office/officeart/2005/8/layout/hierarchy2"/>
    <dgm:cxn modelId="{D57F0BCA-7AC2-469E-87E6-7B4D859C7901}" type="presParOf" srcId="{8A113359-4324-4E3D-992B-0CE005C9F316}" destId="{35A0E01E-DF12-4998-BFB0-F5E710347E12}" srcOrd="0" destOrd="0" presId="urn:microsoft.com/office/officeart/2005/8/layout/hierarchy2"/>
    <dgm:cxn modelId="{C4B18250-DD1F-4923-AA85-EBE91E51FA94}" type="presParOf" srcId="{35A0E01E-DF12-4998-BFB0-F5E710347E12}" destId="{4F51401F-39C1-4B4C-899B-CB441DAE9D8E}" srcOrd="0" destOrd="0" presId="urn:microsoft.com/office/officeart/2005/8/layout/hierarchy2"/>
    <dgm:cxn modelId="{1738B96F-D7F5-4E81-8067-44885EC7477D}" type="presParOf" srcId="{8A113359-4324-4E3D-992B-0CE005C9F316}" destId="{DDF079DE-7FB3-41E3-B0AF-073CFB507F08}" srcOrd="1" destOrd="0" presId="urn:microsoft.com/office/officeart/2005/8/layout/hierarchy2"/>
    <dgm:cxn modelId="{ACE12253-28F3-44CD-9036-F6459F57637C}" type="presParOf" srcId="{DDF079DE-7FB3-41E3-B0AF-073CFB507F08}" destId="{D548B12B-E70D-4C75-B6FC-ED5556FFF682}" srcOrd="0" destOrd="0" presId="urn:microsoft.com/office/officeart/2005/8/layout/hierarchy2"/>
    <dgm:cxn modelId="{C2C57248-2533-463C-8F94-6AAA86A300A6}" type="presParOf" srcId="{DDF079DE-7FB3-41E3-B0AF-073CFB507F08}" destId="{73AEE825-C35B-4BA4-85D8-F77EF69FB214}" srcOrd="1" destOrd="0" presId="urn:microsoft.com/office/officeart/2005/8/layout/hierarchy2"/>
    <dgm:cxn modelId="{4BEA0A38-473D-4E42-960C-E53B6E737E57}" type="presParOf" srcId="{8A113359-4324-4E3D-992B-0CE005C9F316}" destId="{218ADC2D-3D30-49AA-B941-AB2C8C439AB3}" srcOrd="2" destOrd="0" presId="urn:microsoft.com/office/officeart/2005/8/layout/hierarchy2"/>
    <dgm:cxn modelId="{38EF0939-72AF-4B6D-90E2-2F3B85A9EE67}" type="presParOf" srcId="{218ADC2D-3D30-49AA-B941-AB2C8C439AB3}" destId="{BAEA4A67-37F0-4005-A5C7-32B995C1C7AA}" srcOrd="0" destOrd="0" presId="urn:microsoft.com/office/officeart/2005/8/layout/hierarchy2"/>
    <dgm:cxn modelId="{A2781B8F-6F92-455C-96E0-F6D94E50ECE7}" type="presParOf" srcId="{8A113359-4324-4E3D-992B-0CE005C9F316}" destId="{C49CC09C-27D6-4143-AA33-495F04349982}" srcOrd="3" destOrd="0" presId="urn:microsoft.com/office/officeart/2005/8/layout/hierarchy2"/>
    <dgm:cxn modelId="{435E777A-1E00-4FCE-8074-5C820C642D4C}" type="presParOf" srcId="{C49CC09C-27D6-4143-AA33-495F04349982}" destId="{35B9F734-E28E-4861-865C-28A5BCB81211}" srcOrd="0" destOrd="0" presId="urn:microsoft.com/office/officeart/2005/8/layout/hierarchy2"/>
    <dgm:cxn modelId="{E0B86FC9-4C9F-4A4F-A91F-5F81E27A7678}" type="presParOf" srcId="{C49CC09C-27D6-4143-AA33-495F04349982}" destId="{8F6C6299-A2CA-4786-A709-EFE7B0083217}" srcOrd="1" destOrd="0" presId="urn:microsoft.com/office/officeart/2005/8/layout/hierarchy2"/>
    <dgm:cxn modelId="{A40F83D3-8C8A-4DBB-B84A-D1EE10E9240A}" type="presParOf" srcId="{8A113359-4324-4E3D-992B-0CE005C9F316}" destId="{125FA515-BD6B-4125-AF07-2C182679A0D3}" srcOrd="4" destOrd="0" presId="urn:microsoft.com/office/officeart/2005/8/layout/hierarchy2"/>
    <dgm:cxn modelId="{332B2316-5AEA-4FBB-8052-24B35CDAE3CA}" type="presParOf" srcId="{125FA515-BD6B-4125-AF07-2C182679A0D3}" destId="{8ACA7932-9A34-4233-8DAD-23CB71999667}" srcOrd="0" destOrd="0" presId="urn:microsoft.com/office/officeart/2005/8/layout/hierarchy2"/>
    <dgm:cxn modelId="{A788AF07-6A4A-4C68-A100-D876741861A6}" type="presParOf" srcId="{8A113359-4324-4E3D-992B-0CE005C9F316}" destId="{DAE0BD36-1794-40B8-9D30-8B8FA7747B86}" srcOrd="5" destOrd="0" presId="urn:microsoft.com/office/officeart/2005/8/layout/hierarchy2"/>
    <dgm:cxn modelId="{97122B68-B1A4-4681-B9CA-0B4CFF8649C0}" type="presParOf" srcId="{DAE0BD36-1794-40B8-9D30-8B8FA7747B86}" destId="{2C935BCC-2DA7-4A7B-A804-A42B4CE60513}" srcOrd="0" destOrd="0" presId="urn:microsoft.com/office/officeart/2005/8/layout/hierarchy2"/>
    <dgm:cxn modelId="{71B86FFC-4DEE-40D6-ABBE-B6A64232AD30}" type="presParOf" srcId="{DAE0BD36-1794-40B8-9D30-8B8FA7747B86}" destId="{B8EE8EEE-A20F-4B73-B10D-6D5505BEA124}"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AFCC09-479E-4DFF-B462-DD2D95456683}"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US"/>
        </a:p>
      </dgm:t>
    </dgm:pt>
    <dgm:pt modelId="{DB32EADB-ABAD-475F-ADFA-B13D38B205D2}">
      <dgm:prSet phldrT="[Text]" phldr="0" custT="1"/>
      <dgm:spPr/>
      <dgm:t>
        <a:bodyPr/>
        <a:lstStyle/>
        <a:p>
          <a:r>
            <a:rPr lang="en-US" sz="2000" dirty="0"/>
            <a:t>Four dimensions</a:t>
          </a:r>
        </a:p>
      </dgm:t>
    </dgm:pt>
    <dgm:pt modelId="{44038ED9-82B0-4F21-B2F3-3534A7D6E5C9}" type="parTrans" cxnId="{0C265483-8CF6-4B26-95B1-8AC2032BC048}">
      <dgm:prSet/>
      <dgm:spPr/>
      <dgm:t>
        <a:bodyPr/>
        <a:lstStyle/>
        <a:p>
          <a:endParaRPr lang="en-US" sz="2000"/>
        </a:p>
      </dgm:t>
    </dgm:pt>
    <dgm:pt modelId="{F55BA7F3-E38C-43E6-A7EA-06BCF9D0F2AF}" type="sibTrans" cxnId="{0C265483-8CF6-4B26-95B1-8AC2032BC048}">
      <dgm:prSet/>
      <dgm:spPr/>
      <dgm:t>
        <a:bodyPr/>
        <a:lstStyle/>
        <a:p>
          <a:endParaRPr lang="en-US" sz="2000"/>
        </a:p>
      </dgm:t>
    </dgm:pt>
    <dgm:pt modelId="{373FFE7F-D6A0-435D-A776-DF7CD80120BC}">
      <dgm:prSet phldrT="[Text]" phldr="0" custT="1"/>
      <dgm:spPr/>
      <dgm:t>
        <a:bodyPr/>
        <a:lstStyle/>
        <a:p>
          <a:endParaRPr lang="en-US" sz="2000" dirty="0"/>
        </a:p>
      </dgm:t>
    </dgm:pt>
    <dgm:pt modelId="{29FFA0D9-687B-4658-BA67-8B59D521315D}" type="parTrans" cxnId="{2E350BBC-F07A-48C7-B462-6616264ED977}">
      <dgm:prSet/>
      <dgm:spPr/>
      <dgm:t>
        <a:bodyPr/>
        <a:lstStyle/>
        <a:p>
          <a:endParaRPr lang="en-US" sz="2000"/>
        </a:p>
      </dgm:t>
    </dgm:pt>
    <dgm:pt modelId="{2A728497-03F8-48C8-8F1B-4BF42424FCDD}" type="sibTrans" cxnId="{2E350BBC-F07A-48C7-B462-6616264ED977}">
      <dgm:prSet/>
      <dgm:spPr/>
      <dgm:t>
        <a:bodyPr/>
        <a:lstStyle/>
        <a:p>
          <a:endParaRPr lang="en-US" sz="2000"/>
        </a:p>
      </dgm:t>
    </dgm:pt>
    <dgm:pt modelId="{0A5347A3-346C-4210-8258-94756CD60D47}">
      <dgm:prSet phldrT="[Text]" phldr="0" custT="1"/>
      <dgm:spPr/>
      <dgm:t>
        <a:bodyPr/>
        <a:lstStyle/>
        <a:p>
          <a:r>
            <a:rPr lang="en-US" sz="2000" dirty="0"/>
            <a:t>Motivational</a:t>
          </a:r>
        </a:p>
      </dgm:t>
    </dgm:pt>
    <dgm:pt modelId="{DD1C29A2-6482-4FF8-8AC3-A12F4F22306E}" type="parTrans" cxnId="{40B55C48-FCED-4628-B41F-64CC71494A84}">
      <dgm:prSet/>
      <dgm:spPr/>
      <dgm:t>
        <a:bodyPr/>
        <a:lstStyle/>
        <a:p>
          <a:endParaRPr lang="en-US" sz="2000"/>
        </a:p>
      </dgm:t>
    </dgm:pt>
    <dgm:pt modelId="{E986E7F1-57D8-4DB4-B301-4C8024EC9A6D}" type="sibTrans" cxnId="{40B55C48-FCED-4628-B41F-64CC71494A84}">
      <dgm:prSet/>
      <dgm:spPr/>
      <dgm:t>
        <a:bodyPr/>
        <a:lstStyle/>
        <a:p>
          <a:endParaRPr lang="en-US" sz="2000"/>
        </a:p>
      </dgm:t>
    </dgm:pt>
    <dgm:pt modelId="{7C00B5A7-FAAB-4302-8BE8-38B7DDC4C83C}">
      <dgm:prSet phldrT="[Text]" phldr="0" custT="1"/>
      <dgm:spPr/>
      <dgm:t>
        <a:bodyPr/>
        <a:lstStyle/>
        <a:p>
          <a:r>
            <a:rPr lang="en-US" sz="2000" dirty="0"/>
            <a:t>Behavioural</a:t>
          </a:r>
        </a:p>
      </dgm:t>
    </dgm:pt>
    <dgm:pt modelId="{47D05BFC-7A2C-4D42-B0CB-44C011F78147}" type="parTrans" cxnId="{62E1B6BA-BC22-403E-804D-F7F63979F52D}">
      <dgm:prSet/>
      <dgm:spPr/>
      <dgm:t>
        <a:bodyPr/>
        <a:lstStyle/>
        <a:p>
          <a:endParaRPr lang="en-US" sz="2000"/>
        </a:p>
      </dgm:t>
    </dgm:pt>
    <dgm:pt modelId="{2ECA672F-F68C-461A-A05B-D42CCCE12A34}" type="sibTrans" cxnId="{62E1B6BA-BC22-403E-804D-F7F63979F52D}">
      <dgm:prSet/>
      <dgm:spPr/>
      <dgm:t>
        <a:bodyPr/>
        <a:lstStyle/>
        <a:p>
          <a:endParaRPr lang="en-US" sz="2000"/>
        </a:p>
      </dgm:t>
    </dgm:pt>
    <dgm:pt modelId="{643528CB-A341-4FE7-AC4F-04ABA4FA409F}">
      <dgm:prSet phldrT="[Text]" phldr="0" custT="1"/>
      <dgm:spPr/>
      <dgm:t>
        <a:bodyPr/>
        <a:lstStyle/>
        <a:p>
          <a:r>
            <a:rPr lang="en-US" sz="2000" dirty="0"/>
            <a:t>Metacognitive</a:t>
          </a:r>
        </a:p>
      </dgm:t>
    </dgm:pt>
    <dgm:pt modelId="{1A69C0F9-10CA-4ADE-8267-DCC9BFD0029C}" type="parTrans" cxnId="{44D4A4C7-EA15-4815-8968-C0CE971777B9}">
      <dgm:prSet/>
      <dgm:spPr/>
    </dgm:pt>
    <dgm:pt modelId="{2BFFA650-B8E5-45C8-9384-9E0F1DB3BDAC}" type="sibTrans" cxnId="{44D4A4C7-EA15-4815-8968-C0CE971777B9}">
      <dgm:prSet/>
      <dgm:spPr/>
    </dgm:pt>
    <dgm:pt modelId="{544E9D9B-3C85-4446-A5C8-9B478F870211}">
      <dgm:prSet phldrT="[Text]" phldr="0" custT="1"/>
      <dgm:spPr/>
      <dgm:t>
        <a:bodyPr/>
        <a:lstStyle/>
        <a:p>
          <a:r>
            <a:rPr lang="en-US" sz="2000" dirty="0"/>
            <a:t>Cognitive</a:t>
          </a:r>
        </a:p>
      </dgm:t>
    </dgm:pt>
    <dgm:pt modelId="{DB529124-08C6-4354-AB05-CF3147A5988C}" type="parTrans" cxnId="{69C256AA-2CC9-4232-B975-33115AF0B9A9}">
      <dgm:prSet/>
      <dgm:spPr/>
    </dgm:pt>
    <dgm:pt modelId="{AB333BF5-A270-4964-BF8D-338A9B48DF41}" type="sibTrans" cxnId="{69C256AA-2CC9-4232-B975-33115AF0B9A9}">
      <dgm:prSet/>
      <dgm:spPr/>
    </dgm:pt>
    <dgm:pt modelId="{C36C2BC1-490F-4AA9-8E89-C2BD054DD3B2}" type="pres">
      <dgm:prSet presAssocID="{56AFCC09-479E-4DFF-B462-DD2D95456683}" presName="Name0" presStyleCnt="0">
        <dgm:presLayoutVars>
          <dgm:chMax val="7"/>
          <dgm:dir/>
          <dgm:animLvl val="lvl"/>
          <dgm:resizeHandles val="exact"/>
        </dgm:presLayoutVars>
      </dgm:prSet>
      <dgm:spPr/>
    </dgm:pt>
    <dgm:pt modelId="{73DA1A78-6A10-4A29-A021-D56D72BDC930}" type="pres">
      <dgm:prSet presAssocID="{DB32EADB-ABAD-475F-ADFA-B13D38B205D2}" presName="circle1" presStyleLbl="node1" presStyleIdx="0" presStyleCnt="1"/>
      <dgm:spPr/>
    </dgm:pt>
    <dgm:pt modelId="{6FE4C504-319F-455E-9730-BC02A43107BC}" type="pres">
      <dgm:prSet presAssocID="{DB32EADB-ABAD-475F-ADFA-B13D38B205D2}" presName="space" presStyleCnt="0"/>
      <dgm:spPr/>
    </dgm:pt>
    <dgm:pt modelId="{0EC26E57-49A0-43B1-8B86-314232D6D24A}" type="pres">
      <dgm:prSet presAssocID="{DB32EADB-ABAD-475F-ADFA-B13D38B205D2}" presName="rect1" presStyleLbl="alignAcc1" presStyleIdx="0" presStyleCnt="1"/>
      <dgm:spPr/>
    </dgm:pt>
    <dgm:pt modelId="{484C373A-49B9-4965-A954-1AC7F0702487}" type="pres">
      <dgm:prSet presAssocID="{DB32EADB-ABAD-475F-ADFA-B13D38B205D2}" presName="rect1ParTx" presStyleLbl="alignAcc1" presStyleIdx="0" presStyleCnt="1">
        <dgm:presLayoutVars>
          <dgm:chMax val="1"/>
          <dgm:bulletEnabled val="1"/>
        </dgm:presLayoutVars>
      </dgm:prSet>
      <dgm:spPr/>
    </dgm:pt>
    <dgm:pt modelId="{C9884A5F-C470-4F69-9D01-BB4B008175BE}" type="pres">
      <dgm:prSet presAssocID="{DB32EADB-ABAD-475F-ADFA-B13D38B205D2}" presName="rect1ChTx" presStyleLbl="alignAcc1" presStyleIdx="0" presStyleCnt="1">
        <dgm:presLayoutVars>
          <dgm:bulletEnabled val="1"/>
        </dgm:presLayoutVars>
      </dgm:prSet>
      <dgm:spPr/>
    </dgm:pt>
  </dgm:ptLst>
  <dgm:cxnLst>
    <dgm:cxn modelId="{40B55C48-FCED-4628-B41F-64CC71494A84}" srcId="{DB32EADB-ABAD-475F-ADFA-B13D38B205D2}" destId="{0A5347A3-346C-4210-8258-94756CD60D47}" srcOrd="3" destOrd="0" parTransId="{DD1C29A2-6482-4FF8-8AC3-A12F4F22306E}" sibTransId="{E986E7F1-57D8-4DB4-B301-4C8024EC9A6D}"/>
    <dgm:cxn modelId="{DCCFA056-FB72-449E-AB26-81C9783BDE82}" type="presOf" srcId="{7C00B5A7-FAAB-4302-8BE8-38B7DDC4C83C}" destId="{C9884A5F-C470-4F69-9D01-BB4B008175BE}" srcOrd="0" destOrd="4" presId="urn:microsoft.com/office/officeart/2005/8/layout/target3"/>
    <dgm:cxn modelId="{B886907D-CA3B-47D9-98FD-E0654E43D7B7}" type="presOf" srcId="{643528CB-A341-4FE7-AC4F-04ABA4FA409F}" destId="{C9884A5F-C470-4F69-9D01-BB4B008175BE}" srcOrd="0" destOrd="1" presId="urn:microsoft.com/office/officeart/2005/8/layout/target3"/>
    <dgm:cxn modelId="{0C265483-8CF6-4B26-95B1-8AC2032BC048}" srcId="{56AFCC09-479E-4DFF-B462-DD2D95456683}" destId="{DB32EADB-ABAD-475F-ADFA-B13D38B205D2}" srcOrd="0" destOrd="0" parTransId="{44038ED9-82B0-4F21-B2F3-3534A7D6E5C9}" sibTransId="{F55BA7F3-E38C-43E6-A7EA-06BCF9D0F2AF}"/>
    <dgm:cxn modelId="{B973BB84-0AFA-4905-A42C-EEBC0FFFA7F0}" type="presOf" srcId="{544E9D9B-3C85-4446-A5C8-9B478F870211}" destId="{C9884A5F-C470-4F69-9D01-BB4B008175BE}" srcOrd="0" destOrd="2" presId="urn:microsoft.com/office/officeart/2005/8/layout/target3"/>
    <dgm:cxn modelId="{7C9D5A91-A371-42A1-9085-557A19A3D894}" type="presOf" srcId="{DB32EADB-ABAD-475F-ADFA-B13D38B205D2}" destId="{484C373A-49B9-4965-A954-1AC7F0702487}" srcOrd="1" destOrd="0" presId="urn:microsoft.com/office/officeart/2005/8/layout/target3"/>
    <dgm:cxn modelId="{69C256AA-2CC9-4232-B975-33115AF0B9A9}" srcId="{DB32EADB-ABAD-475F-ADFA-B13D38B205D2}" destId="{544E9D9B-3C85-4446-A5C8-9B478F870211}" srcOrd="2" destOrd="0" parTransId="{DB529124-08C6-4354-AB05-CF3147A5988C}" sibTransId="{AB333BF5-A270-4964-BF8D-338A9B48DF41}"/>
    <dgm:cxn modelId="{24F198AF-483A-4A30-ACE0-3028AA0A6CCE}" type="presOf" srcId="{373FFE7F-D6A0-435D-A776-DF7CD80120BC}" destId="{C9884A5F-C470-4F69-9D01-BB4B008175BE}" srcOrd="0" destOrd="0" presId="urn:microsoft.com/office/officeart/2005/8/layout/target3"/>
    <dgm:cxn modelId="{62E1B6BA-BC22-403E-804D-F7F63979F52D}" srcId="{DB32EADB-ABAD-475F-ADFA-B13D38B205D2}" destId="{7C00B5A7-FAAB-4302-8BE8-38B7DDC4C83C}" srcOrd="4" destOrd="0" parTransId="{47D05BFC-7A2C-4D42-B0CB-44C011F78147}" sibTransId="{2ECA672F-F68C-461A-A05B-D42CCCE12A34}"/>
    <dgm:cxn modelId="{2E350BBC-F07A-48C7-B462-6616264ED977}" srcId="{DB32EADB-ABAD-475F-ADFA-B13D38B205D2}" destId="{373FFE7F-D6A0-435D-A776-DF7CD80120BC}" srcOrd="0" destOrd="0" parTransId="{29FFA0D9-687B-4658-BA67-8B59D521315D}" sibTransId="{2A728497-03F8-48C8-8F1B-4BF42424FCDD}"/>
    <dgm:cxn modelId="{483F56BD-DA2D-429F-9515-3A46757F5A1B}" type="presOf" srcId="{DB32EADB-ABAD-475F-ADFA-B13D38B205D2}" destId="{0EC26E57-49A0-43B1-8B86-314232D6D24A}" srcOrd="0" destOrd="0" presId="urn:microsoft.com/office/officeart/2005/8/layout/target3"/>
    <dgm:cxn modelId="{610608C1-2269-46AB-BAA6-54BF0024A78E}" type="presOf" srcId="{0A5347A3-346C-4210-8258-94756CD60D47}" destId="{C9884A5F-C470-4F69-9D01-BB4B008175BE}" srcOrd="0" destOrd="3" presId="urn:microsoft.com/office/officeart/2005/8/layout/target3"/>
    <dgm:cxn modelId="{44D4A4C7-EA15-4815-8968-C0CE971777B9}" srcId="{DB32EADB-ABAD-475F-ADFA-B13D38B205D2}" destId="{643528CB-A341-4FE7-AC4F-04ABA4FA409F}" srcOrd="1" destOrd="0" parTransId="{1A69C0F9-10CA-4ADE-8267-DCC9BFD0029C}" sibTransId="{2BFFA650-B8E5-45C8-9384-9E0F1DB3BDAC}"/>
    <dgm:cxn modelId="{92DCCBDB-6282-43C6-889F-F269E7416B6D}" type="presOf" srcId="{56AFCC09-479E-4DFF-B462-DD2D95456683}" destId="{C36C2BC1-490F-4AA9-8E89-C2BD054DD3B2}" srcOrd="0" destOrd="0" presId="urn:microsoft.com/office/officeart/2005/8/layout/target3"/>
    <dgm:cxn modelId="{5A59D29F-BCBD-4483-96DD-F2C35CE1C80C}" type="presParOf" srcId="{C36C2BC1-490F-4AA9-8E89-C2BD054DD3B2}" destId="{73DA1A78-6A10-4A29-A021-D56D72BDC930}" srcOrd="0" destOrd="0" presId="urn:microsoft.com/office/officeart/2005/8/layout/target3"/>
    <dgm:cxn modelId="{95DF974E-E0F8-4D73-B76F-51FDE8B8B1BC}" type="presParOf" srcId="{C36C2BC1-490F-4AA9-8E89-C2BD054DD3B2}" destId="{6FE4C504-319F-455E-9730-BC02A43107BC}" srcOrd="1" destOrd="0" presId="urn:microsoft.com/office/officeart/2005/8/layout/target3"/>
    <dgm:cxn modelId="{D56A9A13-1493-44FA-8745-36B9704603D6}" type="presParOf" srcId="{C36C2BC1-490F-4AA9-8E89-C2BD054DD3B2}" destId="{0EC26E57-49A0-43B1-8B86-314232D6D24A}" srcOrd="2" destOrd="0" presId="urn:microsoft.com/office/officeart/2005/8/layout/target3"/>
    <dgm:cxn modelId="{16812B68-240E-4907-BF19-6FB89DC3F45F}" type="presParOf" srcId="{C36C2BC1-490F-4AA9-8E89-C2BD054DD3B2}" destId="{484C373A-49B9-4965-A954-1AC7F0702487}" srcOrd="3" destOrd="0" presId="urn:microsoft.com/office/officeart/2005/8/layout/target3"/>
    <dgm:cxn modelId="{29E103A9-6906-4D5D-8F1D-37EB3F7225EB}" type="presParOf" srcId="{C36C2BC1-490F-4AA9-8E89-C2BD054DD3B2}" destId="{C9884A5F-C470-4F69-9D01-BB4B008175BE}"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795FF-E6D2-4455-B84B-48AD5D10ED86}" type="doc">
      <dgm:prSet loTypeId="urn:diagrams.loki3.com/BracketList" loCatId="list" qsTypeId="urn:microsoft.com/office/officeart/2005/8/quickstyle/simple1" qsCatId="simple" csTypeId="urn:microsoft.com/office/officeart/2005/8/colors/colorful4" csCatId="colorful" phldr="1"/>
      <dgm:spPr/>
      <dgm:t>
        <a:bodyPr/>
        <a:lstStyle/>
        <a:p>
          <a:endParaRPr lang="en-US"/>
        </a:p>
      </dgm:t>
    </dgm:pt>
    <dgm:pt modelId="{65020944-34D6-4DCC-BD29-1F85A9D45010}">
      <dgm:prSet phldrT="[Text]" phldr="0" custT="1"/>
      <dgm:spPr/>
      <dgm:t>
        <a:bodyPr/>
        <a:lstStyle/>
        <a:p>
          <a:r>
            <a:rPr lang="en-US" sz="3200" dirty="0"/>
            <a:t>Strengths </a:t>
          </a:r>
        </a:p>
      </dgm:t>
    </dgm:pt>
    <dgm:pt modelId="{188EE3AD-6322-4458-B2C7-54D9C98159D7}" type="parTrans" cxnId="{EE25CF24-27EB-403B-BD91-5B540058C9CC}">
      <dgm:prSet/>
      <dgm:spPr/>
      <dgm:t>
        <a:bodyPr/>
        <a:lstStyle/>
        <a:p>
          <a:endParaRPr lang="en-US" sz="1600"/>
        </a:p>
      </dgm:t>
    </dgm:pt>
    <dgm:pt modelId="{37F9790B-3F38-407F-85AA-267158543330}" type="sibTrans" cxnId="{EE25CF24-27EB-403B-BD91-5B540058C9CC}">
      <dgm:prSet/>
      <dgm:spPr/>
      <dgm:t>
        <a:bodyPr/>
        <a:lstStyle/>
        <a:p>
          <a:endParaRPr lang="en-US" sz="1600"/>
        </a:p>
      </dgm:t>
    </dgm:pt>
    <dgm:pt modelId="{B7889D53-30EA-4E8A-B744-15915601E4A4}">
      <dgm:prSet phldrT="[Text]" phldr="0" custT="1"/>
      <dgm:spPr/>
      <dgm:t>
        <a:bodyPr/>
        <a:lstStyle/>
        <a:p>
          <a:pPr algn="l"/>
          <a:r>
            <a:rPr lang="en-US" sz="1600" dirty="0"/>
            <a:t>Cross-cultural adaptability</a:t>
          </a:r>
        </a:p>
      </dgm:t>
    </dgm:pt>
    <dgm:pt modelId="{8E9904B4-EDF8-4C93-A41F-E59374C7E820}" type="parTrans" cxnId="{AC6AF423-435F-40C7-BEFB-210180DDF432}">
      <dgm:prSet/>
      <dgm:spPr/>
      <dgm:t>
        <a:bodyPr/>
        <a:lstStyle/>
        <a:p>
          <a:endParaRPr lang="en-US" sz="1600"/>
        </a:p>
      </dgm:t>
    </dgm:pt>
    <dgm:pt modelId="{65596E83-5879-4471-B234-D26386D81BC7}" type="sibTrans" cxnId="{AC6AF423-435F-40C7-BEFB-210180DDF432}">
      <dgm:prSet/>
      <dgm:spPr/>
      <dgm:t>
        <a:bodyPr/>
        <a:lstStyle/>
        <a:p>
          <a:endParaRPr lang="en-US" sz="1600"/>
        </a:p>
      </dgm:t>
    </dgm:pt>
    <dgm:pt modelId="{D2C0199C-8F91-47D8-9F90-1162F7964AC9}">
      <dgm:prSet phldrT="[Text]" phldr="0" custT="1"/>
      <dgm:spPr/>
      <dgm:t>
        <a:bodyPr/>
        <a:lstStyle/>
        <a:p>
          <a:pPr algn="l"/>
          <a:r>
            <a:rPr lang="en-US" sz="1600" dirty="0"/>
            <a:t>Adjust to others cultures</a:t>
          </a:r>
        </a:p>
      </dgm:t>
    </dgm:pt>
    <dgm:pt modelId="{351B65AF-C8AB-489D-8E27-920EFF385171}" type="parTrans" cxnId="{3E5686D4-C757-453A-BA57-07B44CF14AE7}">
      <dgm:prSet/>
      <dgm:spPr/>
      <dgm:t>
        <a:bodyPr/>
        <a:lstStyle/>
        <a:p>
          <a:endParaRPr lang="en-US" sz="1600"/>
        </a:p>
      </dgm:t>
    </dgm:pt>
    <dgm:pt modelId="{3B29C984-D046-4818-9342-BA8C1D10F729}" type="sibTrans" cxnId="{3E5686D4-C757-453A-BA57-07B44CF14AE7}">
      <dgm:prSet/>
      <dgm:spPr/>
      <dgm:t>
        <a:bodyPr/>
        <a:lstStyle/>
        <a:p>
          <a:endParaRPr lang="en-US" sz="1600"/>
        </a:p>
      </dgm:t>
    </dgm:pt>
    <dgm:pt modelId="{D76591B5-7DC0-4A63-A489-900B9A965290}">
      <dgm:prSet phldrT="[Text]" phldr="0" custT="1"/>
      <dgm:spPr/>
      <dgm:t>
        <a:bodyPr/>
        <a:lstStyle/>
        <a:p>
          <a:pPr algn="l"/>
          <a:r>
            <a:rPr lang="en-US" sz="1600" dirty="0"/>
            <a:t>Appreciate diversity in others</a:t>
          </a:r>
        </a:p>
      </dgm:t>
    </dgm:pt>
    <dgm:pt modelId="{3BB8BE6A-5F48-4B9A-BC43-F801DC8D89D5}" type="parTrans" cxnId="{6A19753B-D599-4E66-A909-258D4B3C497A}">
      <dgm:prSet/>
      <dgm:spPr/>
      <dgm:t>
        <a:bodyPr/>
        <a:lstStyle/>
        <a:p>
          <a:endParaRPr lang="en-US" sz="1600"/>
        </a:p>
      </dgm:t>
    </dgm:pt>
    <dgm:pt modelId="{C9AA5C2D-479C-4EF6-A7CA-F0D8104EB35D}" type="sibTrans" cxnId="{6A19753B-D599-4E66-A909-258D4B3C497A}">
      <dgm:prSet/>
      <dgm:spPr/>
      <dgm:t>
        <a:bodyPr/>
        <a:lstStyle/>
        <a:p>
          <a:endParaRPr lang="en-US" sz="1600"/>
        </a:p>
      </dgm:t>
    </dgm:pt>
    <dgm:pt modelId="{BBD02510-4E3D-4AE1-9B95-ACE4763A6E74}">
      <dgm:prSet phldrT="[Text]" phldr="0" custT="1"/>
      <dgm:spPr/>
      <dgm:t>
        <a:bodyPr/>
        <a:lstStyle/>
        <a:p>
          <a:pPr algn="l"/>
          <a:r>
            <a:rPr lang="en-US" sz="1600" dirty="0"/>
            <a:t>Recognise assumptions in own culture</a:t>
          </a:r>
        </a:p>
      </dgm:t>
    </dgm:pt>
    <dgm:pt modelId="{0F64A2A5-C361-4111-B762-3DCD91E08D41}" type="parTrans" cxnId="{DFC015F1-DAB4-4B91-B689-43D19D661943}">
      <dgm:prSet/>
      <dgm:spPr/>
      <dgm:t>
        <a:bodyPr/>
        <a:lstStyle/>
        <a:p>
          <a:endParaRPr lang="en-US" sz="1600"/>
        </a:p>
      </dgm:t>
    </dgm:pt>
    <dgm:pt modelId="{6ECE5A27-79C1-4AC2-9F4E-B9D5EC04F36E}" type="sibTrans" cxnId="{DFC015F1-DAB4-4B91-B689-43D19D661943}">
      <dgm:prSet/>
      <dgm:spPr/>
      <dgm:t>
        <a:bodyPr/>
        <a:lstStyle/>
        <a:p>
          <a:endParaRPr lang="en-US" sz="1600"/>
        </a:p>
      </dgm:t>
    </dgm:pt>
    <dgm:pt modelId="{B783C7B2-5550-4E3C-A9FE-E068C2F4C68E}" type="pres">
      <dgm:prSet presAssocID="{471795FF-E6D2-4455-B84B-48AD5D10ED86}" presName="Name0" presStyleCnt="0">
        <dgm:presLayoutVars>
          <dgm:dir/>
          <dgm:animLvl val="lvl"/>
          <dgm:resizeHandles val="exact"/>
        </dgm:presLayoutVars>
      </dgm:prSet>
      <dgm:spPr/>
    </dgm:pt>
    <dgm:pt modelId="{20ADC2CE-34DA-43C0-83BF-95D24B2059E4}" type="pres">
      <dgm:prSet presAssocID="{65020944-34D6-4DCC-BD29-1F85A9D45010}" presName="linNode" presStyleCnt="0"/>
      <dgm:spPr/>
    </dgm:pt>
    <dgm:pt modelId="{307228FD-D7CE-4770-91FB-36875BE407D6}" type="pres">
      <dgm:prSet presAssocID="{65020944-34D6-4DCC-BD29-1F85A9D45010}" presName="parTx" presStyleLbl="revTx" presStyleIdx="0" presStyleCnt="1" custScaleX="149285">
        <dgm:presLayoutVars>
          <dgm:chMax val="1"/>
          <dgm:bulletEnabled val="1"/>
        </dgm:presLayoutVars>
      </dgm:prSet>
      <dgm:spPr/>
    </dgm:pt>
    <dgm:pt modelId="{D0F8C657-EA7B-44AA-BBC4-9CF0D8DA220C}" type="pres">
      <dgm:prSet presAssocID="{65020944-34D6-4DCC-BD29-1F85A9D45010}" presName="bracket" presStyleLbl="parChTrans1D1" presStyleIdx="0" presStyleCnt="1"/>
      <dgm:spPr/>
    </dgm:pt>
    <dgm:pt modelId="{06CF5772-1917-4D6E-B914-CBD70D1496E1}" type="pres">
      <dgm:prSet presAssocID="{65020944-34D6-4DCC-BD29-1F85A9D45010}" presName="spH" presStyleCnt="0"/>
      <dgm:spPr/>
    </dgm:pt>
    <dgm:pt modelId="{E9182808-5FE7-4A70-8C9A-3C5C2A30EDB2}" type="pres">
      <dgm:prSet presAssocID="{65020944-34D6-4DCC-BD29-1F85A9D45010}" presName="desTx" presStyleLbl="node1" presStyleIdx="0" presStyleCnt="1" custScaleX="84178">
        <dgm:presLayoutVars>
          <dgm:bulletEnabled val="1"/>
        </dgm:presLayoutVars>
      </dgm:prSet>
      <dgm:spPr/>
    </dgm:pt>
  </dgm:ptLst>
  <dgm:cxnLst>
    <dgm:cxn modelId="{AD8A5023-362C-4806-9170-E448C2CE703F}" type="presOf" srcId="{B7889D53-30EA-4E8A-B744-15915601E4A4}" destId="{E9182808-5FE7-4A70-8C9A-3C5C2A30EDB2}" srcOrd="0" destOrd="0" presId="urn:diagrams.loki3.com/BracketList"/>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6A19753B-D599-4E66-A909-258D4B3C497A}" srcId="{65020944-34D6-4DCC-BD29-1F85A9D45010}" destId="{D76591B5-7DC0-4A63-A489-900B9A965290}" srcOrd="1" destOrd="0" parTransId="{3BB8BE6A-5F48-4B9A-BC43-F801DC8D89D5}" sibTransId="{C9AA5C2D-479C-4EF6-A7CA-F0D8104EB35D}"/>
    <dgm:cxn modelId="{676C9D47-D304-4AE2-B812-D11D30C026E5}" type="presOf" srcId="{D2C0199C-8F91-47D8-9F90-1162F7964AC9}" destId="{E9182808-5FE7-4A70-8C9A-3C5C2A30EDB2}" srcOrd="0" destOrd="1" presId="urn:diagrams.loki3.com/BracketList"/>
    <dgm:cxn modelId="{3EAD9D4C-2047-43B5-863D-8704F2925C0B}" type="presOf" srcId="{65020944-34D6-4DCC-BD29-1F85A9D45010}" destId="{307228FD-D7CE-4770-91FB-36875BE407D6}" srcOrd="0" destOrd="0" presId="urn:diagrams.loki3.com/BracketList"/>
    <dgm:cxn modelId="{3D175B81-E8A1-4930-A9BA-887143505B96}" type="presOf" srcId="{D76591B5-7DC0-4A63-A489-900B9A965290}" destId="{E9182808-5FE7-4A70-8C9A-3C5C2A30EDB2}" srcOrd="0" destOrd="2" presId="urn:diagrams.loki3.com/BracketList"/>
    <dgm:cxn modelId="{2D3D40AF-9F5D-4804-837D-047DFA654CF2}" type="presOf" srcId="{471795FF-E6D2-4455-B84B-48AD5D10ED86}" destId="{B783C7B2-5550-4E3C-A9FE-E068C2F4C68E}" srcOrd="0" destOrd="0" presId="urn:diagrams.loki3.com/BracketList"/>
    <dgm:cxn modelId="{3E5686D4-C757-453A-BA57-07B44CF14AE7}" srcId="{B7889D53-30EA-4E8A-B744-15915601E4A4}" destId="{D2C0199C-8F91-47D8-9F90-1162F7964AC9}" srcOrd="0" destOrd="0" parTransId="{351B65AF-C8AB-489D-8E27-920EFF385171}" sibTransId="{3B29C984-D046-4818-9342-BA8C1D10F729}"/>
    <dgm:cxn modelId="{C88208E3-E63C-489E-8121-4FB6C6D273B8}" type="presOf" srcId="{BBD02510-4E3D-4AE1-9B95-ACE4763A6E74}" destId="{E9182808-5FE7-4A70-8C9A-3C5C2A30EDB2}" srcOrd="0" destOrd="3" presId="urn:diagrams.loki3.com/BracketList"/>
    <dgm:cxn modelId="{DFC015F1-DAB4-4B91-B689-43D19D661943}" srcId="{D76591B5-7DC0-4A63-A489-900B9A965290}" destId="{BBD02510-4E3D-4AE1-9B95-ACE4763A6E74}" srcOrd="0" destOrd="0" parTransId="{0F64A2A5-C361-4111-B762-3DCD91E08D41}" sibTransId="{6ECE5A27-79C1-4AC2-9F4E-B9D5EC04F36E}"/>
    <dgm:cxn modelId="{1564D452-F21F-4B57-BADF-9AE51D28D0C2}" type="presParOf" srcId="{B783C7B2-5550-4E3C-A9FE-E068C2F4C68E}" destId="{20ADC2CE-34DA-43C0-83BF-95D24B2059E4}" srcOrd="0" destOrd="0" presId="urn:diagrams.loki3.com/BracketList"/>
    <dgm:cxn modelId="{86AB09B7-38AA-45DE-832C-D8895192336B}" type="presParOf" srcId="{20ADC2CE-34DA-43C0-83BF-95D24B2059E4}" destId="{307228FD-D7CE-4770-91FB-36875BE407D6}" srcOrd="0" destOrd="0" presId="urn:diagrams.loki3.com/BracketList"/>
    <dgm:cxn modelId="{F69ED911-D0A8-43CF-ADCA-38CD25A1F538}" type="presParOf" srcId="{20ADC2CE-34DA-43C0-83BF-95D24B2059E4}" destId="{D0F8C657-EA7B-44AA-BBC4-9CF0D8DA220C}" srcOrd="1" destOrd="0" presId="urn:diagrams.loki3.com/BracketList"/>
    <dgm:cxn modelId="{7971A51D-6B3C-42A5-B06D-D82E001FBA2A}" type="presParOf" srcId="{20ADC2CE-34DA-43C0-83BF-95D24B2059E4}" destId="{06CF5772-1917-4D6E-B914-CBD70D1496E1}" srcOrd="2" destOrd="0" presId="urn:diagrams.loki3.com/BracketList"/>
    <dgm:cxn modelId="{DB21AA52-C3F8-47D6-8B57-3F8EE0C25918}" type="presParOf" srcId="{20ADC2CE-34DA-43C0-83BF-95D24B2059E4}" destId="{E9182808-5FE7-4A70-8C9A-3C5C2A30EDB2}"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1795FF-E6D2-4455-B84B-48AD5D10ED86}" type="doc">
      <dgm:prSet loTypeId="urn:diagrams.loki3.com/BracketList" loCatId="list" qsTypeId="urn:microsoft.com/office/officeart/2005/8/quickstyle/simple1" qsCatId="simple" csTypeId="urn:microsoft.com/office/officeart/2005/8/colors/accent2_2" csCatId="accent2" phldr="1"/>
      <dgm:spPr/>
      <dgm:t>
        <a:bodyPr/>
        <a:lstStyle/>
        <a:p>
          <a:endParaRPr lang="en-US"/>
        </a:p>
      </dgm:t>
    </dgm:pt>
    <dgm:pt modelId="{65020944-34D6-4DCC-BD29-1F85A9D45010}">
      <dgm:prSet phldrT="[Text]" phldr="0" custT="1"/>
      <dgm:spPr/>
      <dgm:t>
        <a:bodyPr/>
        <a:lstStyle/>
        <a:p>
          <a:r>
            <a:rPr lang="en-US" sz="3200" dirty="0"/>
            <a:t>Risks</a:t>
          </a:r>
        </a:p>
      </dgm:t>
    </dgm:pt>
    <dgm:pt modelId="{188EE3AD-6322-4458-B2C7-54D9C98159D7}" type="parTrans" cxnId="{EE25CF24-27EB-403B-BD91-5B540058C9CC}">
      <dgm:prSet/>
      <dgm:spPr/>
      <dgm:t>
        <a:bodyPr/>
        <a:lstStyle/>
        <a:p>
          <a:endParaRPr lang="en-US" sz="2000"/>
        </a:p>
      </dgm:t>
    </dgm:pt>
    <dgm:pt modelId="{37F9790B-3F38-407F-85AA-267158543330}" type="sibTrans" cxnId="{EE25CF24-27EB-403B-BD91-5B540058C9CC}">
      <dgm:prSet/>
      <dgm:spPr/>
      <dgm:t>
        <a:bodyPr/>
        <a:lstStyle/>
        <a:p>
          <a:endParaRPr lang="en-US" sz="2000"/>
        </a:p>
      </dgm:t>
    </dgm:pt>
    <dgm:pt modelId="{B7889D53-30EA-4E8A-B744-15915601E4A4}">
      <dgm:prSet phldrT="[Text]" phldr="0" custT="1"/>
      <dgm:spPr/>
      <dgm:t>
        <a:bodyPr/>
        <a:lstStyle/>
        <a:p>
          <a:pPr algn="l"/>
          <a:r>
            <a:rPr lang="en-US" sz="2000" dirty="0"/>
            <a:t>Stereotyping</a:t>
          </a:r>
        </a:p>
      </dgm:t>
    </dgm:pt>
    <dgm:pt modelId="{8E9904B4-EDF8-4C93-A41F-E59374C7E820}" type="parTrans" cxnId="{AC6AF423-435F-40C7-BEFB-210180DDF432}">
      <dgm:prSet/>
      <dgm:spPr/>
      <dgm:t>
        <a:bodyPr/>
        <a:lstStyle/>
        <a:p>
          <a:endParaRPr lang="en-US" sz="2000"/>
        </a:p>
      </dgm:t>
    </dgm:pt>
    <dgm:pt modelId="{65596E83-5879-4471-B234-D26386D81BC7}" type="sibTrans" cxnId="{AC6AF423-435F-40C7-BEFB-210180DDF432}">
      <dgm:prSet/>
      <dgm:spPr/>
      <dgm:t>
        <a:bodyPr/>
        <a:lstStyle/>
        <a:p>
          <a:endParaRPr lang="en-US" sz="2000"/>
        </a:p>
      </dgm:t>
    </dgm:pt>
    <dgm:pt modelId="{B9AE595C-A747-4634-BFA2-D7ABDC6B0A40}">
      <dgm:prSet phldrT="[Text]" phldr="0" custT="1"/>
      <dgm:spPr/>
      <dgm:t>
        <a:bodyPr/>
        <a:lstStyle/>
        <a:p>
          <a:pPr algn="l"/>
          <a:r>
            <a:rPr lang="en-US" sz="2000" dirty="0"/>
            <a:t>Superficial competence</a:t>
          </a:r>
        </a:p>
      </dgm:t>
    </dgm:pt>
    <dgm:pt modelId="{B294DAB2-E9E6-49D9-9BC3-446BF20A7E01}" type="parTrans" cxnId="{307D3121-5877-43F1-969D-7A21EF14BA8C}">
      <dgm:prSet/>
      <dgm:spPr/>
      <dgm:t>
        <a:bodyPr/>
        <a:lstStyle/>
        <a:p>
          <a:endParaRPr lang="en-US" sz="2000"/>
        </a:p>
      </dgm:t>
    </dgm:pt>
    <dgm:pt modelId="{8FB27BED-E060-44FD-B9C0-FFB4A2217E02}" type="sibTrans" cxnId="{307D3121-5877-43F1-969D-7A21EF14BA8C}">
      <dgm:prSet/>
      <dgm:spPr/>
      <dgm:t>
        <a:bodyPr/>
        <a:lstStyle/>
        <a:p>
          <a:endParaRPr lang="en-US" sz="2000"/>
        </a:p>
      </dgm:t>
    </dgm:pt>
    <dgm:pt modelId="{2FC364DF-6D24-4F07-A68B-EDBA6228FAA7}" type="pres">
      <dgm:prSet presAssocID="{471795FF-E6D2-4455-B84B-48AD5D10ED86}" presName="Name0" presStyleCnt="0">
        <dgm:presLayoutVars>
          <dgm:dir/>
          <dgm:animLvl val="lvl"/>
          <dgm:resizeHandles val="exact"/>
        </dgm:presLayoutVars>
      </dgm:prSet>
      <dgm:spPr/>
    </dgm:pt>
    <dgm:pt modelId="{76AD6C3F-893F-4D67-A7DA-9E4FC332B92E}" type="pres">
      <dgm:prSet presAssocID="{65020944-34D6-4DCC-BD29-1F85A9D45010}" presName="linNode" presStyleCnt="0"/>
      <dgm:spPr/>
    </dgm:pt>
    <dgm:pt modelId="{90EA22CB-7D6A-4833-8318-9915E3B62B2B}" type="pres">
      <dgm:prSet presAssocID="{65020944-34D6-4DCC-BD29-1F85A9D45010}" presName="parTx" presStyleLbl="revTx" presStyleIdx="0" presStyleCnt="1">
        <dgm:presLayoutVars>
          <dgm:chMax val="1"/>
          <dgm:bulletEnabled val="1"/>
        </dgm:presLayoutVars>
      </dgm:prSet>
      <dgm:spPr/>
    </dgm:pt>
    <dgm:pt modelId="{73ED2E22-9259-42F1-97FB-3C3F63E013C7}" type="pres">
      <dgm:prSet presAssocID="{65020944-34D6-4DCC-BD29-1F85A9D45010}" presName="bracket" presStyleLbl="parChTrans1D1" presStyleIdx="0" presStyleCnt="1"/>
      <dgm:spPr/>
    </dgm:pt>
    <dgm:pt modelId="{66F06DBE-6647-4D2F-998F-4A40641DE67F}" type="pres">
      <dgm:prSet presAssocID="{65020944-34D6-4DCC-BD29-1F85A9D45010}" presName="spH" presStyleCnt="0"/>
      <dgm:spPr/>
    </dgm:pt>
    <dgm:pt modelId="{61BB0133-260D-46D1-8C78-27B3C57EBAC5}" type="pres">
      <dgm:prSet presAssocID="{65020944-34D6-4DCC-BD29-1F85A9D45010}" presName="desTx" presStyleLbl="node1" presStyleIdx="0" presStyleCnt="1" custScaleX="81852">
        <dgm:presLayoutVars>
          <dgm:bulletEnabled val="1"/>
        </dgm:presLayoutVars>
      </dgm:prSet>
      <dgm:spPr/>
    </dgm:pt>
  </dgm:ptLst>
  <dgm:cxnLst>
    <dgm:cxn modelId="{307D3121-5877-43F1-969D-7A21EF14BA8C}" srcId="{65020944-34D6-4DCC-BD29-1F85A9D45010}" destId="{B9AE595C-A747-4634-BFA2-D7ABDC6B0A40}" srcOrd="1" destOrd="0" parTransId="{B294DAB2-E9E6-49D9-9BC3-446BF20A7E01}" sibTransId="{8FB27BED-E060-44FD-B9C0-FFB4A2217E02}"/>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D1EA4339-2B54-4863-8180-9F5CB9E2652E}" type="presOf" srcId="{471795FF-E6D2-4455-B84B-48AD5D10ED86}" destId="{2FC364DF-6D24-4F07-A68B-EDBA6228FAA7}" srcOrd="0" destOrd="0" presId="urn:diagrams.loki3.com/BracketList"/>
    <dgm:cxn modelId="{80D65B4B-242A-4CB9-B4DD-E8B874CF236B}" type="presOf" srcId="{B9AE595C-A747-4634-BFA2-D7ABDC6B0A40}" destId="{61BB0133-260D-46D1-8C78-27B3C57EBAC5}" srcOrd="0" destOrd="1" presId="urn:diagrams.loki3.com/BracketList"/>
    <dgm:cxn modelId="{9431559E-A162-4B7A-B69A-1557AB38F697}" type="presOf" srcId="{B7889D53-30EA-4E8A-B744-15915601E4A4}" destId="{61BB0133-260D-46D1-8C78-27B3C57EBAC5}" srcOrd="0" destOrd="0" presId="urn:diagrams.loki3.com/BracketList"/>
    <dgm:cxn modelId="{887331E0-29C8-47E7-A867-CBE17511579F}" type="presOf" srcId="{65020944-34D6-4DCC-BD29-1F85A9D45010}" destId="{90EA22CB-7D6A-4833-8318-9915E3B62B2B}" srcOrd="0" destOrd="0" presId="urn:diagrams.loki3.com/BracketList"/>
    <dgm:cxn modelId="{995E3C8A-FE29-4E51-85FA-C31932A63802}" type="presParOf" srcId="{2FC364DF-6D24-4F07-A68B-EDBA6228FAA7}" destId="{76AD6C3F-893F-4D67-A7DA-9E4FC332B92E}" srcOrd="0" destOrd="0" presId="urn:diagrams.loki3.com/BracketList"/>
    <dgm:cxn modelId="{9E9029DC-A992-457D-947A-E076BBADE01E}" type="presParOf" srcId="{76AD6C3F-893F-4D67-A7DA-9E4FC332B92E}" destId="{90EA22CB-7D6A-4833-8318-9915E3B62B2B}" srcOrd="0" destOrd="0" presId="urn:diagrams.loki3.com/BracketList"/>
    <dgm:cxn modelId="{34068CEA-BC97-4D45-9714-CCC6E041A84D}" type="presParOf" srcId="{76AD6C3F-893F-4D67-A7DA-9E4FC332B92E}" destId="{73ED2E22-9259-42F1-97FB-3C3F63E013C7}" srcOrd="1" destOrd="0" presId="urn:diagrams.loki3.com/BracketList"/>
    <dgm:cxn modelId="{AB29962C-F540-484D-A2C2-8B33E2C98D14}" type="presParOf" srcId="{76AD6C3F-893F-4D67-A7DA-9E4FC332B92E}" destId="{66F06DBE-6647-4D2F-998F-4A40641DE67F}" srcOrd="2" destOrd="0" presId="urn:diagrams.loki3.com/BracketList"/>
    <dgm:cxn modelId="{5F90FBBD-6D77-41BC-843F-379A1F8D9903}" type="presParOf" srcId="{76AD6C3F-893F-4D67-A7DA-9E4FC332B92E}" destId="{61BB0133-260D-46D1-8C78-27B3C57EBAC5}" srcOrd="3" destOrd="0" presId="urn:diagrams.loki3.com/Bracket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1795FF-E6D2-4455-B84B-48AD5D10ED86}"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65020944-34D6-4DCC-BD29-1F85A9D45010}">
      <dgm:prSet phldrT="[Text]" phldr="0" custT="1"/>
      <dgm:spPr/>
      <dgm:t>
        <a:bodyPr/>
        <a:lstStyle/>
        <a:p>
          <a:r>
            <a:rPr lang="en-US" sz="2800" dirty="0"/>
            <a:t>Training </a:t>
          </a:r>
        </a:p>
        <a:p>
          <a:r>
            <a:rPr lang="en-US" sz="2800" dirty="0"/>
            <a:t>Transfer Challenges</a:t>
          </a:r>
        </a:p>
      </dgm:t>
    </dgm:pt>
    <dgm:pt modelId="{188EE3AD-6322-4458-B2C7-54D9C98159D7}" type="parTrans" cxnId="{EE25CF24-27EB-403B-BD91-5B540058C9CC}">
      <dgm:prSet/>
      <dgm:spPr/>
      <dgm:t>
        <a:bodyPr/>
        <a:lstStyle/>
        <a:p>
          <a:endParaRPr lang="en-US" sz="1600"/>
        </a:p>
      </dgm:t>
    </dgm:pt>
    <dgm:pt modelId="{37F9790B-3F38-407F-85AA-267158543330}" type="sibTrans" cxnId="{EE25CF24-27EB-403B-BD91-5B540058C9CC}">
      <dgm:prSet/>
      <dgm:spPr/>
      <dgm:t>
        <a:bodyPr/>
        <a:lstStyle/>
        <a:p>
          <a:endParaRPr lang="en-US" sz="1600"/>
        </a:p>
      </dgm:t>
    </dgm:pt>
    <dgm:pt modelId="{B7889D53-30EA-4E8A-B744-15915601E4A4}">
      <dgm:prSet phldrT="[Text]" phldr="0" custT="1"/>
      <dgm:spPr>
        <a:solidFill>
          <a:schemeClr val="tx1">
            <a:lumMod val="95000"/>
            <a:lumOff val="5000"/>
          </a:schemeClr>
        </a:solidFill>
      </dgm:spPr>
      <dgm:t>
        <a:bodyPr/>
        <a:lstStyle/>
        <a:p>
          <a:r>
            <a:rPr lang="en-US" sz="1600" dirty="0"/>
            <a:t>Barriers in communication</a:t>
          </a:r>
        </a:p>
      </dgm:t>
    </dgm:pt>
    <dgm:pt modelId="{8E9904B4-EDF8-4C93-A41F-E59374C7E820}" type="parTrans" cxnId="{AC6AF423-435F-40C7-BEFB-210180DDF432}">
      <dgm:prSet/>
      <dgm:spPr/>
      <dgm:t>
        <a:bodyPr/>
        <a:lstStyle/>
        <a:p>
          <a:endParaRPr lang="en-US" sz="1600"/>
        </a:p>
      </dgm:t>
    </dgm:pt>
    <dgm:pt modelId="{65596E83-5879-4471-B234-D26386D81BC7}" type="sibTrans" cxnId="{AC6AF423-435F-40C7-BEFB-210180DDF432}">
      <dgm:prSet/>
      <dgm:spPr/>
      <dgm:t>
        <a:bodyPr/>
        <a:lstStyle/>
        <a:p>
          <a:endParaRPr lang="en-US" sz="1600"/>
        </a:p>
      </dgm:t>
    </dgm:pt>
    <dgm:pt modelId="{93C00386-3625-473D-B5A3-8BBA51CB75B3}">
      <dgm:prSet phldrT="[Text]" phldr="0" custT="1"/>
      <dgm:spPr>
        <a:solidFill>
          <a:schemeClr val="tx1">
            <a:lumMod val="95000"/>
            <a:lumOff val="5000"/>
          </a:schemeClr>
        </a:solidFill>
      </dgm:spPr>
      <dgm:t>
        <a:bodyPr/>
        <a:lstStyle/>
        <a:p>
          <a:r>
            <a:rPr lang="en-US" sz="1600" dirty="0"/>
            <a:t>Surface-level knowledge</a:t>
          </a:r>
        </a:p>
      </dgm:t>
    </dgm:pt>
    <dgm:pt modelId="{310B45DD-389B-4411-A5DE-5011963C3AAB}" type="parTrans" cxnId="{D1CDEBC9-E570-4CF7-BED5-B2444AFD1FA3}">
      <dgm:prSet/>
      <dgm:spPr/>
      <dgm:t>
        <a:bodyPr/>
        <a:lstStyle/>
        <a:p>
          <a:endParaRPr lang="en-US"/>
        </a:p>
      </dgm:t>
    </dgm:pt>
    <dgm:pt modelId="{F752EFFA-629B-491D-A0D9-1B78F8D57A42}" type="sibTrans" cxnId="{D1CDEBC9-E570-4CF7-BED5-B2444AFD1FA3}">
      <dgm:prSet/>
      <dgm:spPr/>
      <dgm:t>
        <a:bodyPr/>
        <a:lstStyle/>
        <a:p>
          <a:endParaRPr lang="en-US"/>
        </a:p>
      </dgm:t>
    </dgm:pt>
    <dgm:pt modelId="{61AA3327-047A-4B7E-B9EF-455F64A317A4}">
      <dgm:prSet phldrT="[Text]" phldr="0" custT="1"/>
      <dgm:spPr>
        <a:solidFill>
          <a:schemeClr val="tx1">
            <a:lumMod val="95000"/>
            <a:lumOff val="5000"/>
          </a:schemeClr>
        </a:solidFill>
      </dgm:spPr>
      <dgm:t>
        <a:bodyPr/>
        <a:lstStyle/>
        <a:p>
          <a:r>
            <a:rPr lang="en-US" sz="1600" dirty="0"/>
            <a:t>Stereotypes</a:t>
          </a:r>
        </a:p>
      </dgm:t>
    </dgm:pt>
    <dgm:pt modelId="{C045FD8E-F103-4D81-9786-AB2C3AC7B67A}" type="parTrans" cxnId="{0A5634CC-773D-417E-B771-4F288598C6EE}">
      <dgm:prSet/>
      <dgm:spPr/>
      <dgm:t>
        <a:bodyPr/>
        <a:lstStyle/>
        <a:p>
          <a:endParaRPr lang="en-US"/>
        </a:p>
      </dgm:t>
    </dgm:pt>
    <dgm:pt modelId="{E3E067B3-917A-4017-9FA7-1C7D1BD33E04}" type="sibTrans" cxnId="{0A5634CC-773D-417E-B771-4F288598C6EE}">
      <dgm:prSet/>
      <dgm:spPr/>
      <dgm:t>
        <a:bodyPr/>
        <a:lstStyle/>
        <a:p>
          <a:endParaRPr lang="en-US"/>
        </a:p>
      </dgm:t>
    </dgm:pt>
    <dgm:pt modelId="{4B427AFD-E538-4B14-B7FD-141417FE9FB6}">
      <dgm:prSet phldrT="[Text]" phldr="0" custT="1"/>
      <dgm:spPr>
        <a:solidFill>
          <a:schemeClr val="tx1">
            <a:lumMod val="95000"/>
            <a:lumOff val="5000"/>
          </a:schemeClr>
        </a:solidFill>
      </dgm:spPr>
      <dgm:t>
        <a:bodyPr/>
        <a:lstStyle/>
        <a:p>
          <a:r>
            <a:rPr lang="en-US" sz="1600" dirty="0"/>
            <a:t>Analysis paralysis</a:t>
          </a:r>
        </a:p>
      </dgm:t>
    </dgm:pt>
    <dgm:pt modelId="{3827879C-9F27-4284-9A7D-2F9F2E3AE954}" type="parTrans" cxnId="{B7C68C6C-74E5-4578-9DBB-7F4C7172F622}">
      <dgm:prSet/>
      <dgm:spPr/>
      <dgm:t>
        <a:bodyPr/>
        <a:lstStyle/>
        <a:p>
          <a:endParaRPr lang="en-US"/>
        </a:p>
      </dgm:t>
    </dgm:pt>
    <dgm:pt modelId="{1E1CE9CE-F5BD-46B3-B991-CBB3DE1F3AFB}" type="sibTrans" cxnId="{B7C68C6C-74E5-4578-9DBB-7F4C7172F622}">
      <dgm:prSet/>
      <dgm:spPr/>
      <dgm:t>
        <a:bodyPr/>
        <a:lstStyle/>
        <a:p>
          <a:endParaRPr lang="en-US"/>
        </a:p>
      </dgm:t>
    </dgm:pt>
    <dgm:pt modelId="{3D98EF05-95B0-46FD-B072-37BC463FC559}">
      <dgm:prSet phldrT="[Text]" phldr="0" custT="1"/>
      <dgm:spPr>
        <a:solidFill>
          <a:schemeClr val="tx1">
            <a:lumMod val="95000"/>
            <a:lumOff val="5000"/>
          </a:schemeClr>
        </a:solidFill>
      </dgm:spPr>
      <dgm:t>
        <a:bodyPr/>
        <a:lstStyle/>
        <a:p>
          <a:endParaRPr lang="en-US" sz="1600" dirty="0"/>
        </a:p>
      </dgm:t>
    </dgm:pt>
    <dgm:pt modelId="{67249774-7AC7-4A9A-8328-8B694E96F925}" type="parTrans" cxnId="{13698FF0-ABDC-4EB8-8AB1-FF1C26B685D2}">
      <dgm:prSet/>
      <dgm:spPr/>
      <dgm:t>
        <a:bodyPr/>
        <a:lstStyle/>
        <a:p>
          <a:endParaRPr lang="en-US"/>
        </a:p>
      </dgm:t>
    </dgm:pt>
    <dgm:pt modelId="{5656A25D-6F5B-44A0-A64D-CF4105EE8F56}" type="sibTrans" cxnId="{13698FF0-ABDC-4EB8-8AB1-FF1C26B685D2}">
      <dgm:prSet/>
      <dgm:spPr/>
      <dgm:t>
        <a:bodyPr/>
        <a:lstStyle/>
        <a:p>
          <a:endParaRPr lang="en-US"/>
        </a:p>
      </dgm:t>
    </dgm:pt>
    <dgm:pt modelId="{46CE2852-3447-43B5-AC45-5DA288FBB1D3}" type="pres">
      <dgm:prSet presAssocID="{471795FF-E6D2-4455-B84B-48AD5D10ED86}" presName="Name0" presStyleCnt="0">
        <dgm:presLayoutVars>
          <dgm:dir/>
          <dgm:animLvl val="lvl"/>
          <dgm:resizeHandles val="exact"/>
        </dgm:presLayoutVars>
      </dgm:prSet>
      <dgm:spPr/>
    </dgm:pt>
    <dgm:pt modelId="{DAB23DFC-95FF-46AE-AAE7-E1555290580E}" type="pres">
      <dgm:prSet presAssocID="{65020944-34D6-4DCC-BD29-1F85A9D45010}" presName="linNode" presStyleCnt="0"/>
      <dgm:spPr/>
    </dgm:pt>
    <dgm:pt modelId="{4586301D-C068-491E-8147-4CB5724DCF18}" type="pres">
      <dgm:prSet presAssocID="{65020944-34D6-4DCC-BD29-1F85A9D45010}" presName="parTx" presStyleLbl="revTx" presStyleIdx="0" presStyleCnt="1" custScaleX="160983">
        <dgm:presLayoutVars>
          <dgm:chMax val="1"/>
          <dgm:bulletEnabled val="1"/>
        </dgm:presLayoutVars>
      </dgm:prSet>
      <dgm:spPr/>
    </dgm:pt>
    <dgm:pt modelId="{AE0AFB42-CE2C-417F-9924-2AD1EA193E68}" type="pres">
      <dgm:prSet presAssocID="{65020944-34D6-4DCC-BD29-1F85A9D45010}" presName="bracket" presStyleLbl="parChTrans1D1" presStyleIdx="0" presStyleCnt="1"/>
      <dgm:spPr/>
    </dgm:pt>
    <dgm:pt modelId="{260C687C-9FCA-4480-B906-70C7C609954F}" type="pres">
      <dgm:prSet presAssocID="{65020944-34D6-4DCC-BD29-1F85A9D45010}" presName="spH" presStyleCnt="0"/>
      <dgm:spPr/>
    </dgm:pt>
    <dgm:pt modelId="{35F824A9-92AF-4180-9916-4230CB979268}" type="pres">
      <dgm:prSet presAssocID="{65020944-34D6-4DCC-BD29-1F85A9D45010}" presName="desTx" presStyleLbl="node1" presStyleIdx="0" presStyleCnt="1" custScaleX="64919">
        <dgm:presLayoutVars>
          <dgm:bulletEnabled val="1"/>
        </dgm:presLayoutVars>
      </dgm:prSet>
      <dgm:spPr/>
    </dgm:pt>
  </dgm:ptLst>
  <dgm:cxnLst>
    <dgm:cxn modelId="{5E3D4021-8447-42F5-869F-1EA2D63AE0E2}" type="presOf" srcId="{61AA3327-047A-4B7E-B9EF-455F64A317A4}" destId="{35F824A9-92AF-4180-9916-4230CB979268}" srcOrd="0" destOrd="2" presId="urn:diagrams.loki3.com/BracketList"/>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67D31A2C-2C4A-4B2E-8BA3-4F9E571EFF9C}" type="presOf" srcId="{4B427AFD-E538-4B14-B7FD-141417FE9FB6}" destId="{35F824A9-92AF-4180-9916-4230CB979268}" srcOrd="0" destOrd="3" presId="urn:diagrams.loki3.com/BracketList"/>
    <dgm:cxn modelId="{3242F86A-C533-409A-A2C4-5FBA2CDE5339}" type="presOf" srcId="{3D98EF05-95B0-46FD-B072-37BC463FC559}" destId="{35F824A9-92AF-4180-9916-4230CB979268}" srcOrd="0" destOrd="4" presId="urn:diagrams.loki3.com/BracketList"/>
    <dgm:cxn modelId="{B7C68C6C-74E5-4578-9DBB-7F4C7172F622}" srcId="{65020944-34D6-4DCC-BD29-1F85A9D45010}" destId="{4B427AFD-E538-4B14-B7FD-141417FE9FB6}" srcOrd="3" destOrd="0" parTransId="{3827879C-9F27-4284-9A7D-2F9F2E3AE954}" sibTransId="{1E1CE9CE-F5BD-46B3-B991-CBB3DE1F3AFB}"/>
    <dgm:cxn modelId="{C3260876-28DA-4008-A076-73AB762CE817}" type="presOf" srcId="{B7889D53-30EA-4E8A-B744-15915601E4A4}" destId="{35F824A9-92AF-4180-9916-4230CB979268}" srcOrd="0" destOrd="0" presId="urn:diagrams.loki3.com/BracketList"/>
    <dgm:cxn modelId="{99CC5897-FB4A-4AAC-AEC4-D3DC6E78481F}" type="presOf" srcId="{471795FF-E6D2-4455-B84B-48AD5D10ED86}" destId="{46CE2852-3447-43B5-AC45-5DA288FBB1D3}" srcOrd="0" destOrd="0" presId="urn:diagrams.loki3.com/BracketList"/>
    <dgm:cxn modelId="{2FCC9EC4-A7C2-4000-B10B-5CC9F8ED342C}" type="presOf" srcId="{93C00386-3625-473D-B5A3-8BBA51CB75B3}" destId="{35F824A9-92AF-4180-9916-4230CB979268}" srcOrd="0" destOrd="1" presId="urn:diagrams.loki3.com/BracketList"/>
    <dgm:cxn modelId="{D1CDEBC9-E570-4CF7-BED5-B2444AFD1FA3}" srcId="{65020944-34D6-4DCC-BD29-1F85A9D45010}" destId="{93C00386-3625-473D-B5A3-8BBA51CB75B3}" srcOrd="1" destOrd="0" parTransId="{310B45DD-389B-4411-A5DE-5011963C3AAB}" sibTransId="{F752EFFA-629B-491D-A0D9-1B78F8D57A42}"/>
    <dgm:cxn modelId="{0A5634CC-773D-417E-B771-4F288598C6EE}" srcId="{65020944-34D6-4DCC-BD29-1F85A9D45010}" destId="{61AA3327-047A-4B7E-B9EF-455F64A317A4}" srcOrd="2" destOrd="0" parTransId="{C045FD8E-F103-4D81-9786-AB2C3AC7B67A}" sibTransId="{E3E067B3-917A-4017-9FA7-1C7D1BD33E04}"/>
    <dgm:cxn modelId="{6B170BD0-A58B-4565-896E-97EF9026086F}" type="presOf" srcId="{65020944-34D6-4DCC-BD29-1F85A9D45010}" destId="{4586301D-C068-491E-8147-4CB5724DCF18}" srcOrd="0" destOrd="0" presId="urn:diagrams.loki3.com/BracketList"/>
    <dgm:cxn modelId="{13698FF0-ABDC-4EB8-8AB1-FF1C26B685D2}" srcId="{65020944-34D6-4DCC-BD29-1F85A9D45010}" destId="{3D98EF05-95B0-46FD-B072-37BC463FC559}" srcOrd="4" destOrd="0" parTransId="{67249774-7AC7-4A9A-8328-8B694E96F925}" sibTransId="{5656A25D-6F5B-44A0-A64D-CF4105EE8F56}"/>
    <dgm:cxn modelId="{3FB77F43-CC72-4424-8574-C1E2DCBA260F}" type="presParOf" srcId="{46CE2852-3447-43B5-AC45-5DA288FBB1D3}" destId="{DAB23DFC-95FF-46AE-AAE7-E1555290580E}" srcOrd="0" destOrd="0" presId="urn:diagrams.loki3.com/BracketList"/>
    <dgm:cxn modelId="{17CC560C-CA59-4CB6-B5D6-0FE316762D80}" type="presParOf" srcId="{DAB23DFC-95FF-46AE-AAE7-E1555290580E}" destId="{4586301D-C068-491E-8147-4CB5724DCF18}" srcOrd="0" destOrd="0" presId="urn:diagrams.loki3.com/BracketList"/>
    <dgm:cxn modelId="{1B022297-B4EA-4E24-9BEB-E6CD5CAE4E62}" type="presParOf" srcId="{DAB23DFC-95FF-46AE-AAE7-E1555290580E}" destId="{AE0AFB42-CE2C-417F-9924-2AD1EA193E68}" srcOrd="1" destOrd="0" presId="urn:diagrams.loki3.com/BracketList"/>
    <dgm:cxn modelId="{6A943979-B0D5-48FA-B1A2-F6556C362BB6}" type="presParOf" srcId="{DAB23DFC-95FF-46AE-AAE7-E1555290580E}" destId="{260C687C-9FCA-4480-B906-70C7C609954F}" srcOrd="2" destOrd="0" presId="urn:diagrams.loki3.com/BracketList"/>
    <dgm:cxn modelId="{04DAF472-1CA8-4140-AEE0-4614E208E2DD}" type="presParOf" srcId="{DAB23DFC-95FF-46AE-AAE7-E1555290580E}" destId="{35F824A9-92AF-4180-9916-4230CB979268}" srcOrd="3" destOrd="0" presId="urn:diagrams.loki3.com/Bracket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1795FF-E6D2-4455-B84B-48AD5D10ED86}"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5020944-34D6-4DCC-BD29-1F85A9D45010}">
      <dgm:prSet phldrT="[Text]" phldr="0" custT="1"/>
      <dgm:spPr/>
      <dgm:t>
        <a:bodyPr/>
        <a:lstStyle/>
        <a:p>
          <a:r>
            <a:rPr lang="en-US" sz="2400" dirty="0"/>
            <a:t>Autocratic leader limitations </a:t>
          </a:r>
        </a:p>
      </dgm:t>
    </dgm:pt>
    <dgm:pt modelId="{188EE3AD-6322-4458-B2C7-54D9C98159D7}" type="parTrans" cxnId="{EE25CF24-27EB-403B-BD91-5B540058C9CC}">
      <dgm:prSet/>
      <dgm:spPr/>
      <dgm:t>
        <a:bodyPr/>
        <a:lstStyle/>
        <a:p>
          <a:endParaRPr lang="en-US" sz="2400"/>
        </a:p>
      </dgm:t>
    </dgm:pt>
    <dgm:pt modelId="{37F9790B-3F38-407F-85AA-267158543330}" type="sibTrans" cxnId="{EE25CF24-27EB-403B-BD91-5B540058C9CC}">
      <dgm:prSet/>
      <dgm:spPr/>
      <dgm:t>
        <a:bodyPr/>
        <a:lstStyle/>
        <a:p>
          <a:endParaRPr lang="en-US" sz="2400"/>
        </a:p>
      </dgm:t>
    </dgm:pt>
    <dgm:pt modelId="{B7889D53-30EA-4E8A-B744-15915601E4A4}">
      <dgm:prSet phldrT="[Text]" phldr="0" custT="1"/>
      <dgm:spPr/>
      <dgm:t>
        <a:bodyPr/>
        <a:lstStyle/>
        <a:p>
          <a:pPr>
            <a:lnSpc>
              <a:spcPct val="100000"/>
            </a:lnSpc>
            <a:buFont typeface="Wingdings" panose="05000000000000000000" pitchFamily="2" charset="2"/>
            <a:buChar char="Ø"/>
          </a:pPr>
          <a:r>
            <a:rPr lang="en-US" sz="2400" dirty="0"/>
            <a:t>Lack creativity</a:t>
          </a:r>
        </a:p>
      </dgm:t>
    </dgm:pt>
    <dgm:pt modelId="{8E9904B4-EDF8-4C93-A41F-E59374C7E820}" type="parTrans" cxnId="{AC6AF423-435F-40C7-BEFB-210180DDF432}">
      <dgm:prSet/>
      <dgm:spPr/>
      <dgm:t>
        <a:bodyPr/>
        <a:lstStyle/>
        <a:p>
          <a:endParaRPr lang="en-US" sz="2400"/>
        </a:p>
      </dgm:t>
    </dgm:pt>
    <dgm:pt modelId="{65596E83-5879-4471-B234-D26386D81BC7}" type="sibTrans" cxnId="{AC6AF423-435F-40C7-BEFB-210180DDF432}">
      <dgm:prSet/>
      <dgm:spPr/>
      <dgm:t>
        <a:bodyPr/>
        <a:lstStyle/>
        <a:p>
          <a:endParaRPr lang="en-US" sz="2400"/>
        </a:p>
      </dgm:t>
    </dgm:pt>
    <dgm:pt modelId="{D76591B5-7DC0-4A63-A489-900B9A965290}">
      <dgm:prSet phldrT="[Text]" phldr="0" custT="1"/>
      <dgm:spPr/>
      <dgm:t>
        <a:bodyPr/>
        <a:lstStyle/>
        <a:p>
          <a:pPr>
            <a:lnSpc>
              <a:spcPct val="100000"/>
            </a:lnSpc>
            <a:buFont typeface="Wingdings" panose="05000000000000000000" pitchFamily="2" charset="2"/>
            <a:buChar char="Ø"/>
          </a:pPr>
          <a:r>
            <a:rPr lang="en-US" sz="2400" dirty="0"/>
            <a:t>Low morale</a:t>
          </a:r>
        </a:p>
      </dgm:t>
    </dgm:pt>
    <dgm:pt modelId="{3BB8BE6A-5F48-4B9A-BC43-F801DC8D89D5}" type="parTrans" cxnId="{6A19753B-D599-4E66-A909-258D4B3C497A}">
      <dgm:prSet/>
      <dgm:spPr/>
      <dgm:t>
        <a:bodyPr/>
        <a:lstStyle/>
        <a:p>
          <a:endParaRPr lang="en-US" sz="2400"/>
        </a:p>
      </dgm:t>
    </dgm:pt>
    <dgm:pt modelId="{C9AA5C2D-479C-4EF6-A7CA-F0D8104EB35D}" type="sibTrans" cxnId="{6A19753B-D599-4E66-A909-258D4B3C497A}">
      <dgm:prSet/>
      <dgm:spPr/>
      <dgm:t>
        <a:bodyPr/>
        <a:lstStyle/>
        <a:p>
          <a:endParaRPr lang="en-US" sz="2400"/>
        </a:p>
      </dgm:t>
    </dgm:pt>
    <dgm:pt modelId="{C06A04AF-238D-468E-A0DF-E6C7F2C7FBD2}">
      <dgm:prSet phldrT="[Text]" phldr="0" custT="1"/>
      <dgm:spPr/>
      <dgm:t>
        <a:bodyPr/>
        <a:lstStyle/>
        <a:p>
          <a:pPr>
            <a:lnSpc>
              <a:spcPct val="100000"/>
            </a:lnSpc>
            <a:buFont typeface="Wingdings" panose="05000000000000000000" pitchFamily="2" charset="2"/>
            <a:buChar char="Ø"/>
          </a:pPr>
          <a:r>
            <a:rPr lang="en-US" sz="2400" dirty="0"/>
            <a:t> Dependence on a leader</a:t>
          </a:r>
        </a:p>
      </dgm:t>
    </dgm:pt>
    <dgm:pt modelId="{DAFAECAC-2C6C-4C58-948C-8220E9D6E593}" type="parTrans" cxnId="{6D3CB9B4-6CE8-4B15-9DD1-0A327A1AE473}">
      <dgm:prSet/>
      <dgm:spPr/>
      <dgm:t>
        <a:bodyPr/>
        <a:lstStyle/>
        <a:p>
          <a:endParaRPr lang="en-US"/>
        </a:p>
      </dgm:t>
    </dgm:pt>
    <dgm:pt modelId="{0A963CBE-28D3-423C-987B-9AAF9B60FE8E}" type="sibTrans" cxnId="{6D3CB9B4-6CE8-4B15-9DD1-0A327A1AE473}">
      <dgm:prSet/>
      <dgm:spPr/>
      <dgm:t>
        <a:bodyPr/>
        <a:lstStyle/>
        <a:p>
          <a:endParaRPr lang="en-US"/>
        </a:p>
      </dgm:t>
    </dgm:pt>
    <dgm:pt modelId="{34376042-06F2-4485-83A6-8A45269E50DE}">
      <dgm:prSet phldrT="[Text]" phldr="0" custT="1"/>
      <dgm:spPr/>
      <dgm:t>
        <a:bodyPr/>
        <a:lstStyle/>
        <a:p>
          <a:pPr>
            <a:lnSpc>
              <a:spcPct val="100000"/>
            </a:lnSpc>
            <a:buFont typeface="Wingdings" panose="05000000000000000000" pitchFamily="2" charset="2"/>
            <a:buChar char="Ø"/>
          </a:pPr>
          <a:r>
            <a:rPr lang="en-US" sz="2400" dirty="0"/>
            <a:t>High control</a:t>
          </a:r>
        </a:p>
      </dgm:t>
    </dgm:pt>
    <dgm:pt modelId="{F9471946-AD81-459D-A745-A0FA91E38877}" type="parTrans" cxnId="{F509359E-8846-4A52-991D-F1E561BF8723}">
      <dgm:prSet/>
      <dgm:spPr/>
      <dgm:t>
        <a:bodyPr/>
        <a:lstStyle/>
        <a:p>
          <a:endParaRPr lang="en-US"/>
        </a:p>
      </dgm:t>
    </dgm:pt>
    <dgm:pt modelId="{82A498DE-B079-4977-8BE6-876C3EF7EEF9}" type="sibTrans" cxnId="{F509359E-8846-4A52-991D-F1E561BF8723}">
      <dgm:prSet/>
      <dgm:spPr/>
      <dgm:t>
        <a:bodyPr/>
        <a:lstStyle/>
        <a:p>
          <a:endParaRPr lang="en-US"/>
        </a:p>
      </dgm:t>
    </dgm:pt>
    <dgm:pt modelId="{A6962464-9389-4762-8B98-540D9CB88982}">
      <dgm:prSet phldrT="[Text]" phldr="0" custT="1"/>
      <dgm:spPr/>
      <dgm:t>
        <a:bodyPr/>
        <a:lstStyle/>
        <a:p>
          <a:pPr>
            <a:lnSpc>
              <a:spcPct val="100000"/>
            </a:lnSpc>
            <a:buFont typeface="Wingdings" panose="05000000000000000000" pitchFamily="2" charset="2"/>
            <a:buChar char="Ø"/>
          </a:pPr>
          <a:r>
            <a:rPr lang="en-US" sz="2400" dirty="0"/>
            <a:t>Limits employee participation</a:t>
          </a:r>
        </a:p>
      </dgm:t>
    </dgm:pt>
    <dgm:pt modelId="{C982EC57-920D-4111-A9E2-6F16C5D55D06}" type="parTrans" cxnId="{2DEB57F8-8DD6-46CE-9C8C-3CDB4E5DAE30}">
      <dgm:prSet/>
      <dgm:spPr/>
      <dgm:t>
        <a:bodyPr/>
        <a:lstStyle/>
        <a:p>
          <a:endParaRPr lang="en-US"/>
        </a:p>
      </dgm:t>
    </dgm:pt>
    <dgm:pt modelId="{D9D20613-F053-46F2-A3A9-F1CACEAD9811}" type="sibTrans" cxnId="{2DEB57F8-8DD6-46CE-9C8C-3CDB4E5DAE30}">
      <dgm:prSet/>
      <dgm:spPr/>
      <dgm:t>
        <a:bodyPr/>
        <a:lstStyle/>
        <a:p>
          <a:endParaRPr lang="en-US"/>
        </a:p>
      </dgm:t>
    </dgm:pt>
    <dgm:pt modelId="{2DA6E950-3A53-403C-B623-23BBE6EFF47C}" type="pres">
      <dgm:prSet presAssocID="{471795FF-E6D2-4455-B84B-48AD5D10ED86}" presName="Name0" presStyleCnt="0">
        <dgm:presLayoutVars>
          <dgm:dir/>
          <dgm:animLvl val="lvl"/>
          <dgm:resizeHandles val="exact"/>
        </dgm:presLayoutVars>
      </dgm:prSet>
      <dgm:spPr/>
    </dgm:pt>
    <dgm:pt modelId="{E68454E5-678C-48F4-9291-ADB3CE41C206}" type="pres">
      <dgm:prSet presAssocID="{65020944-34D6-4DCC-BD29-1F85A9D45010}" presName="linNode" presStyleCnt="0"/>
      <dgm:spPr/>
    </dgm:pt>
    <dgm:pt modelId="{8F8A57CE-85D7-46EA-98B5-E4DB3D5E7E4C}" type="pres">
      <dgm:prSet presAssocID="{65020944-34D6-4DCC-BD29-1F85A9D45010}" presName="parentText" presStyleLbl="node1" presStyleIdx="0" presStyleCnt="1">
        <dgm:presLayoutVars>
          <dgm:chMax val="1"/>
          <dgm:bulletEnabled val="1"/>
        </dgm:presLayoutVars>
      </dgm:prSet>
      <dgm:spPr/>
    </dgm:pt>
    <dgm:pt modelId="{2811C76E-2CFB-42CE-9E57-1315C3DB88C1}" type="pres">
      <dgm:prSet presAssocID="{65020944-34D6-4DCC-BD29-1F85A9D45010}" presName="descendantText" presStyleLbl="alignAccFollowNode1" presStyleIdx="0" presStyleCnt="1">
        <dgm:presLayoutVars>
          <dgm:bulletEnabled val="1"/>
        </dgm:presLayoutVars>
      </dgm:prSet>
      <dgm:spPr/>
    </dgm:pt>
  </dgm:ptLst>
  <dgm:cxnLst>
    <dgm:cxn modelId="{4E6F041A-7840-40E6-8C3F-A0BFD3F3A39A}" type="presOf" srcId="{D76591B5-7DC0-4A63-A489-900B9A965290}" destId="{2811C76E-2CFB-42CE-9E57-1315C3DB88C1}" srcOrd="0" destOrd="3" presId="urn:microsoft.com/office/officeart/2005/8/layout/vList5"/>
    <dgm:cxn modelId="{8CA6301B-98C5-4C64-979C-0B51ADE43A06}" type="presOf" srcId="{A6962464-9389-4762-8B98-540D9CB88982}" destId="{2811C76E-2CFB-42CE-9E57-1315C3DB88C1}" srcOrd="0" destOrd="4" presId="urn:microsoft.com/office/officeart/2005/8/layout/vList5"/>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6A19753B-D599-4E66-A909-258D4B3C497A}" srcId="{65020944-34D6-4DCC-BD29-1F85A9D45010}" destId="{D76591B5-7DC0-4A63-A489-900B9A965290}" srcOrd="3" destOrd="0" parTransId="{3BB8BE6A-5F48-4B9A-BC43-F801DC8D89D5}" sibTransId="{C9AA5C2D-479C-4EF6-A7CA-F0D8104EB35D}"/>
    <dgm:cxn modelId="{2A114740-726E-478A-800E-722EED65095A}" type="presOf" srcId="{471795FF-E6D2-4455-B84B-48AD5D10ED86}" destId="{2DA6E950-3A53-403C-B623-23BBE6EFF47C}" srcOrd="0" destOrd="0" presId="urn:microsoft.com/office/officeart/2005/8/layout/vList5"/>
    <dgm:cxn modelId="{21048666-75AB-43B0-9246-35C1A65FF50C}" type="presOf" srcId="{B7889D53-30EA-4E8A-B744-15915601E4A4}" destId="{2811C76E-2CFB-42CE-9E57-1315C3DB88C1}" srcOrd="0" destOrd="0" presId="urn:microsoft.com/office/officeart/2005/8/layout/vList5"/>
    <dgm:cxn modelId="{00D88988-ED36-4887-A9CB-F48BCA4B5C11}" type="presOf" srcId="{34376042-06F2-4485-83A6-8A45269E50DE}" destId="{2811C76E-2CFB-42CE-9E57-1315C3DB88C1}" srcOrd="0" destOrd="2" presId="urn:microsoft.com/office/officeart/2005/8/layout/vList5"/>
    <dgm:cxn modelId="{F509359E-8846-4A52-991D-F1E561BF8723}" srcId="{65020944-34D6-4DCC-BD29-1F85A9D45010}" destId="{34376042-06F2-4485-83A6-8A45269E50DE}" srcOrd="2" destOrd="0" parTransId="{F9471946-AD81-459D-A745-A0FA91E38877}" sibTransId="{82A498DE-B079-4977-8BE6-876C3EF7EEF9}"/>
    <dgm:cxn modelId="{6D3CB9B4-6CE8-4B15-9DD1-0A327A1AE473}" srcId="{65020944-34D6-4DCC-BD29-1F85A9D45010}" destId="{C06A04AF-238D-468E-A0DF-E6C7F2C7FBD2}" srcOrd="1" destOrd="0" parTransId="{DAFAECAC-2C6C-4C58-948C-8220E9D6E593}" sibTransId="{0A963CBE-28D3-423C-987B-9AAF9B60FE8E}"/>
    <dgm:cxn modelId="{2CE16AF1-7FA5-4428-AF74-A50B190F4D63}" type="presOf" srcId="{65020944-34D6-4DCC-BD29-1F85A9D45010}" destId="{8F8A57CE-85D7-46EA-98B5-E4DB3D5E7E4C}" srcOrd="0" destOrd="0" presId="urn:microsoft.com/office/officeart/2005/8/layout/vList5"/>
    <dgm:cxn modelId="{2DEB57F8-8DD6-46CE-9C8C-3CDB4E5DAE30}" srcId="{65020944-34D6-4DCC-BD29-1F85A9D45010}" destId="{A6962464-9389-4762-8B98-540D9CB88982}" srcOrd="4" destOrd="0" parTransId="{C982EC57-920D-4111-A9E2-6F16C5D55D06}" sibTransId="{D9D20613-F053-46F2-A3A9-F1CACEAD9811}"/>
    <dgm:cxn modelId="{D01055FF-D40E-4680-BB1A-39B3CED68949}" type="presOf" srcId="{C06A04AF-238D-468E-A0DF-E6C7F2C7FBD2}" destId="{2811C76E-2CFB-42CE-9E57-1315C3DB88C1}" srcOrd="0" destOrd="1" presId="urn:microsoft.com/office/officeart/2005/8/layout/vList5"/>
    <dgm:cxn modelId="{7CAB4D61-33E7-4305-83F1-82D55C169B82}" type="presParOf" srcId="{2DA6E950-3A53-403C-B623-23BBE6EFF47C}" destId="{E68454E5-678C-48F4-9291-ADB3CE41C206}" srcOrd="0" destOrd="0" presId="urn:microsoft.com/office/officeart/2005/8/layout/vList5"/>
    <dgm:cxn modelId="{4D6E3855-8494-4CBD-83F3-2358EAD65E90}" type="presParOf" srcId="{E68454E5-678C-48F4-9291-ADB3CE41C206}" destId="{8F8A57CE-85D7-46EA-98B5-E4DB3D5E7E4C}" srcOrd="0" destOrd="0" presId="urn:microsoft.com/office/officeart/2005/8/layout/vList5"/>
    <dgm:cxn modelId="{7DB105E5-0455-476C-9A27-B6AEDCF1CA10}" type="presParOf" srcId="{E68454E5-678C-48F4-9291-ADB3CE41C206}" destId="{2811C76E-2CFB-42CE-9E57-1315C3DB88C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E364B-7DD8-4C44-A854-E007CBD0CCB6}">
      <dsp:nvSpPr>
        <dsp:cNvPr id="0" name=""/>
        <dsp:cNvSpPr/>
      </dsp:nvSpPr>
      <dsp:spPr>
        <a:xfrm>
          <a:off x="0" y="12791"/>
          <a:ext cx="7674015" cy="307764"/>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Student Name: Ionel Stefan</a:t>
          </a:r>
        </a:p>
      </dsp:txBody>
      <dsp:txXfrm>
        <a:off x="15024" y="27815"/>
        <a:ext cx="7643967" cy="277716"/>
      </dsp:txXfrm>
    </dsp:sp>
    <dsp:sp modelId="{1D1FEA52-093D-476C-9B85-AE20AE1AB3BF}">
      <dsp:nvSpPr>
        <dsp:cNvPr id="0" name=""/>
        <dsp:cNvSpPr/>
      </dsp:nvSpPr>
      <dsp:spPr>
        <a:xfrm>
          <a:off x="0" y="357996"/>
          <a:ext cx="7674015" cy="307764"/>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Student ID: 2216967</a:t>
          </a:r>
        </a:p>
      </dsp:txBody>
      <dsp:txXfrm>
        <a:off x="15024" y="373020"/>
        <a:ext cx="7643967" cy="277716"/>
      </dsp:txXfrm>
    </dsp:sp>
    <dsp:sp modelId="{B01C0D2A-6485-4BEA-880D-2D22C610EC2B}">
      <dsp:nvSpPr>
        <dsp:cNvPr id="0" name=""/>
        <dsp:cNvSpPr/>
      </dsp:nvSpPr>
      <dsp:spPr>
        <a:xfrm>
          <a:off x="0" y="703201"/>
          <a:ext cx="7674015" cy="307764"/>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LCBB6022 Leadership and Management Theory and Practice </a:t>
          </a:r>
        </a:p>
      </dsp:txBody>
      <dsp:txXfrm>
        <a:off x="15024" y="718225"/>
        <a:ext cx="7643967" cy="277716"/>
      </dsp:txXfrm>
    </dsp:sp>
    <dsp:sp modelId="{7B3D9E64-C82B-4062-97D5-F1B9C8E3678C}">
      <dsp:nvSpPr>
        <dsp:cNvPr id="0" name=""/>
        <dsp:cNvSpPr/>
      </dsp:nvSpPr>
      <dsp:spPr>
        <a:xfrm>
          <a:off x="0" y="1048406"/>
          <a:ext cx="7674015" cy="307764"/>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Date: 25/02/26</a:t>
          </a:r>
        </a:p>
      </dsp:txBody>
      <dsp:txXfrm>
        <a:off x="15024" y="1063430"/>
        <a:ext cx="7643967" cy="277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39CD-27AA-4330-A3A8-26F814C1942D}">
      <dsp:nvSpPr>
        <dsp:cNvPr id="0" name=""/>
        <dsp:cNvSpPr/>
      </dsp:nvSpPr>
      <dsp:spPr>
        <a:xfrm>
          <a:off x="1212217" y="936320"/>
          <a:ext cx="1626103" cy="8130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Strengths</a:t>
          </a:r>
        </a:p>
      </dsp:txBody>
      <dsp:txXfrm>
        <a:off x="1236030" y="960133"/>
        <a:ext cx="1578477" cy="765425"/>
      </dsp:txXfrm>
    </dsp:sp>
    <dsp:sp modelId="{35A0E01E-DF12-4998-BFB0-F5E710347E12}">
      <dsp:nvSpPr>
        <dsp:cNvPr id="0" name=""/>
        <dsp:cNvSpPr/>
      </dsp:nvSpPr>
      <dsp:spPr>
        <a:xfrm rot="18289469">
          <a:off x="2594042" y="848095"/>
          <a:ext cx="1138997" cy="54492"/>
        </a:xfrm>
        <a:custGeom>
          <a:avLst/>
          <a:gdLst/>
          <a:ahLst/>
          <a:cxnLst/>
          <a:rect l="0" t="0" r="0" b="0"/>
          <a:pathLst>
            <a:path>
              <a:moveTo>
                <a:pt x="0" y="27246"/>
              </a:moveTo>
              <a:lnTo>
                <a:pt x="1138997" y="27246"/>
              </a:lnTo>
            </a:path>
          </a:pathLst>
        </a:custGeom>
        <a:noFill/>
        <a:ln w="1905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135066" y="846866"/>
        <a:ext cx="56949" cy="56949"/>
      </dsp:txXfrm>
    </dsp:sp>
    <dsp:sp modelId="{D548B12B-E70D-4C75-B6FC-ED5556FFF682}">
      <dsp:nvSpPr>
        <dsp:cNvPr id="0" name=""/>
        <dsp:cNvSpPr/>
      </dsp:nvSpPr>
      <dsp:spPr>
        <a:xfrm>
          <a:off x="3488761" y="1311"/>
          <a:ext cx="1626103" cy="8130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Empathy</a:t>
          </a:r>
        </a:p>
      </dsp:txBody>
      <dsp:txXfrm>
        <a:off x="3512574" y="25124"/>
        <a:ext cx="1578477" cy="765425"/>
      </dsp:txXfrm>
    </dsp:sp>
    <dsp:sp modelId="{218ADC2D-3D30-49AA-B941-AB2C8C439AB3}">
      <dsp:nvSpPr>
        <dsp:cNvPr id="0" name=""/>
        <dsp:cNvSpPr/>
      </dsp:nvSpPr>
      <dsp:spPr>
        <a:xfrm>
          <a:off x="2838320" y="1315600"/>
          <a:ext cx="650441" cy="54492"/>
        </a:xfrm>
        <a:custGeom>
          <a:avLst/>
          <a:gdLst/>
          <a:ahLst/>
          <a:cxnLst/>
          <a:rect l="0" t="0" r="0" b="0"/>
          <a:pathLst>
            <a:path>
              <a:moveTo>
                <a:pt x="0" y="27246"/>
              </a:moveTo>
              <a:lnTo>
                <a:pt x="650441" y="27246"/>
              </a:lnTo>
            </a:path>
          </a:pathLst>
        </a:custGeom>
        <a:noFill/>
        <a:ln w="1905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147279" y="1326585"/>
        <a:ext cx="32522" cy="32522"/>
      </dsp:txXfrm>
    </dsp:sp>
    <dsp:sp modelId="{35B9F734-E28E-4861-865C-28A5BCB81211}">
      <dsp:nvSpPr>
        <dsp:cNvPr id="0" name=""/>
        <dsp:cNvSpPr/>
      </dsp:nvSpPr>
      <dsp:spPr>
        <a:xfrm>
          <a:off x="3488761" y="936320"/>
          <a:ext cx="1626103" cy="8130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Trust</a:t>
          </a:r>
        </a:p>
      </dsp:txBody>
      <dsp:txXfrm>
        <a:off x="3512574" y="960133"/>
        <a:ext cx="1578477" cy="765425"/>
      </dsp:txXfrm>
    </dsp:sp>
    <dsp:sp modelId="{125FA515-BD6B-4125-AF07-2C182679A0D3}">
      <dsp:nvSpPr>
        <dsp:cNvPr id="0" name=""/>
        <dsp:cNvSpPr/>
      </dsp:nvSpPr>
      <dsp:spPr>
        <a:xfrm rot="3310531">
          <a:off x="2594042" y="1783105"/>
          <a:ext cx="1138997" cy="54492"/>
        </a:xfrm>
        <a:custGeom>
          <a:avLst/>
          <a:gdLst/>
          <a:ahLst/>
          <a:cxnLst/>
          <a:rect l="0" t="0" r="0" b="0"/>
          <a:pathLst>
            <a:path>
              <a:moveTo>
                <a:pt x="0" y="27246"/>
              </a:moveTo>
              <a:lnTo>
                <a:pt x="1138997" y="27246"/>
              </a:lnTo>
            </a:path>
          </a:pathLst>
        </a:custGeom>
        <a:noFill/>
        <a:ln w="1905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135066" y="1781876"/>
        <a:ext cx="56949" cy="56949"/>
      </dsp:txXfrm>
    </dsp:sp>
    <dsp:sp modelId="{2C935BCC-2DA7-4A7B-A804-A42B4CE60513}">
      <dsp:nvSpPr>
        <dsp:cNvPr id="0" name=""/>
        <dsp:cNvSpPr/>
      </dsp:nvSpPr>
      <dsp:spPr>
        <a:xfrm>
          <a:off x="3488761" y="1871330"/>
          <a:ext cx="1626103" cy="8130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Motivation</a:t>
          </a:r>
        </a:p>
      </dsp:txBody>
      <dsp:txXfrm>
        <a:off x="3512574" y="1895143"/>
        <a:ext cx="1578477" cy="765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A1A78-6A10-4A29-A021-D56D72BDC930}">
      <dsp:nvSpPr>
        <dsp:cNvPr id="0" name=""/>
        <dsp:cNvSpPr/>
      </dsp:nvSpPr>
      <dsp:spPr>
        <a:xfrm>
          <a:off x="0" y="0"/>
          <a:ext cx="2249906" cy="2249906"/>
        </a:xfrm>
        <a:prstGeom prst="pie">
          <a:avLst>
            <a:gd name="adj1" fmla="val 5400000"/>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C26E57-49A0-43B1-8B86-314232D6D24A}">
      <dsp:nvSpPr>
        <dsp:cNvPr id="0" name=""/>
        <dsp:cNvSpPr/>
      </dsp:nvSpPr>
      <dsp:spPr>
        <a:xfrm>
          <a:off x="1124953" y="0"/>
          <a:ext cx="4496469" cy="2249906"/>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Four dimensions</a:t>
          </a:r>
        </a:p>
      </dsp:txBody>
      <dsp:txXfrm>
        <a:off x="1124953" y="0"/>
        <a:ext cx="2248234" cy="2249906"/>
      </dsp:txXfrm>
    </dsp:sp>
    <dsp:sp modelId="{C9884A5F-C470-4F69-9D01-BB4B008175BE}">
      <dsp:nvSpPr>
        <dsp:cNvPr id="0" name=""/>
        <dsp:cNvSpPr/>
      </dsp:nvSpPr>
      <dsp:spPr>
        <a:xfrm>
          <a:off x="3373187" y="0"/>
          <a:ext cx="2248234" cy="2249906"/>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Metacognitive</a:t>
          </a:r>
        </a:p>
        <a:p>
          <a:pPr marL="228600" lvl="1" indent="-228600" algn="l" defTabSz="889000">
            <a:lnSpc>
              <a:spcPct val="90000"/>
            </a:lnSpc>
            <a:spcBef>
              <a:spcPct val="0"/>
            </a:spcBef>
            <a:spcAft>
              <a:spcPct val="15000"/>
            </a:spcAft>
            <a:buChar char="•"/>
          </a:pPr>
          <a:r>
            <a:rPr lang="en-US" sz="2000" kern="1200" dirty="0"/>
            <a:t>Cognitive</a:t>
          </a:r>
        </a:p>
        <a:p>
          <a:pPr marL="228600" lvl="1" indent="-228600" algn="l" defTabSz="889000">
            <a:lnSpc>
              <a:spcPct val="90000"/>
            </a:lnSpc>
            <a:spcBef>
              <a:spcPct val="0"/>
            </a:spcBef>
            <a:spcAft>
              <a:spcPct val="15000"/>
            </a:spcAft>
            <a:buChar char="•"/>
          </a:pPr>
          <a:r>
            <a:rPr lang="en-US" sz="2000" kern="1200" dirty="0"/>
            <a:t>Motivational</a:t>
          </a:r>
        </a:p>
        <a:p>
          <a:pPr marL="228600" lvl="1" indent="-228600" algn="l" defTabSz="889000">
            <a:lnSpc>
              <a:spcPct val="90000"/>
            </a:lnSpc>
            <a:spcBef>
              <a:spcPct val="0"/>
            </a:spcBef>
            <a:spcAft>
              <a:spcPct val="15000"/>
            </a:spcAft>
            <a:buChar char="•"/>
          </a:pPr>
          <a:r>
            <a:rPr lang="en-US" sz="2000" kern="1200" dirty="0"/>
            <a:t>Behavioural</a:t>
          </a:r>
        </a:p>
      </dsp:txBody>
      <dsp:txXfrm>
        <a:off x="3373187" y="0"/>
        <a:ext cx="2248234" cy="2249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228FD-D7CE-4770-91FB-36875BE407D6}">
      <dsp:nvSpPr>
        <dsp:cNvPr id="0" name=""/>
        <dsp:cNvSpPr/>
      </dsp:nvSpPr>
      <dsp:spPr>
        <a:xfrm>
          <a:off x="788" y="181999"/>
          <a:ext cx="2352023"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US" sz="3200" kern="1200" dirty="0"/>
            <a:t>Strengths </a:t>
          </a:r>
        </a:p>
      </dsp:txBody>
      <dsp:txXfrm>
        <a:off x="788" y="181999"/>
        <a:ext cx="2352023" cy="1287000"/>
      </dsp:txXfrm>
    </dsp:sp>
    <dsp:sp modelId="{D0F8C657-EA7B-44AA-BBC4-9CF0D8DA220C}">
      <dsp:nvSpPr>
        <dsp:cNvPr id="0" name=""/>
        <dsp:cNvSpPr/>
      </dsp:nvSpPr>
      <dsp:spPr>
        <a:xfrm>
          <a:off x="2352811" y="150578"/>
          <a:ext cx="315105" cy="1349841"/>
        </a:xfrm>
        <a:prstGeom prst="leftBrace">
          <a:avLst>
            <a:gd name="adj1" fmla="val 35000"/>
            <a:gd name="adj2" fmla="val 50000"/>
          </a:avLst>
        </a:prstGeom>
        <a:noFill/>
        <a:ln w="1905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182808-5FE7-4A70-8C9A-3C5C2A30EDB2}">
      <dsp:nvSpPr>
        <dsp:cNvPr id="0" name=""/>
        <dsp:cNvSpPr/>
      </dsp:nvSpPr>
      <dsp:spPr>
        <a:xfrm>
          <a:off x="2793959" y="150578"/>
          <a:ext cx="3607389" cy="134984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Cross-cultural adaptability</a:t>
          </a:r>
        </a:p>
        <a:p>
          <a:pPr marL="342900" lvl="2" indent="-171450" algn="l" defTabSz="711200">
            <a:lnSpc>
              <a:spcPct val="90000"/>
            </a:lnSpc>
            <a:spcBef>
              <a:spcPct val="0"/>
            </a:spcBef>
            <a:spcAft>
              <a:spcPct val="15000"/>
            </a:spcAft>
            <a:buChar char="•"/>
          </a:pPr>
          <a:r>
            <a:rPr lang="en-US" sz="1600" kern="1200" dirty="0"/>
            <a:t>Adjust to others cultures</a:t>
          </a:r>
        </a:p>
        <a:p>
          <a:pPr marL="171450" lvl="1" indent="-171450" algn="l" defTabSz="711200">
            <a:lnSpc>
              <a:spcPct val="90000"/>
            </a:lnSpc>
            <a:spcBef>
              <a:spcPct val="0"/>
            </a:spcBef>
            <a:spcAft>
              <a:spcPct val="15000"/>
            </a:spcAft>
            <a:buChar char="•"/>
          </a:pPr>
          <a:r>
            <a:rPr lang="en-US" sz="1600" kern="1200" dirty="0"/>
            <a:t>Appreciate diversity in others</a:t>
          </a:r>
        </a:p>
        <a:p>
          <a:pPr marL="342900" lvl="2" indent="-171450" algn="l" defTabSz="711200">
            <a:lnSpc>
              <a:spcPct val="90000"/>
            </a:lnSpc>
            <a:spcBef>
              <a:spcPct val="0"/>
            </a:spcBef>
            <a:spcAft>
              <a:spcPct val="15000"/>
            </a:spcAft>
            <a:buChar char="•"/>
          </a:pPr>
          <a:r>
            <a:rPr lang="en-US" sz="1600" kern="1200" dirty="0"/>
            <a:t>Recognise assumptions in own culture</a:t>
          </a:r>
        </a:p>
      </dsp:txBody>
      <dsp:txXfrm>
        <a:off x="2793959" y="150578"/>
        <a:ext cx="3607389" cy="1349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A22CB-7D6A-4833-8318-9915E3B62B2B}">
      <dsp:nvSpPr>
        <dsp:cNvPr id="0" name=""/>
        <dsp:cNvSpPr/>
      </dsp:nvSpPr>
      <dsp:spPr>
        <a:xfrm>
          <a:off x="395032" y="243852"/>
          <a:ext cx="1600534"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US" sz="3200" kern="1200" dirty="0"/>
            <a:t>Risks</a:t>
          </a:r>
        </a:p>
      </dsp:txBody>
      <dsp:txXfrm>
        <a:off x="395032" y="243852"/>
        <a:ext cx="1600534" cy="1287000"/>
      </dsp:txXfrm>
    </dsp:sp>
    <dsp:sp modelId="{73ED2E22-9259-42F1-97FB-3C3F63E013C7}">
      <dsp:nvSpPr>
        <dsp:cNvPr id="0" name=""/>
        <dsp:cNvSpPr/>
      </dsp:nvSpPr>
      <dsp:spPr>
        <a:xfrm>
          <a:off x="1995566" y="243852"/>
          <a:ext cx="320106" cy="1287000"/>
        </a:xfrm>
        <a:prstGeom prst="leftBrace">
          <a:avLst>
            <a:gd name="adj1" fmla="val 35000"/>
            <a:gd name="adj2" fmla="val 50000"/>
          </a:avLst>
        </a:prstGeom>
        <a:noFill/>
        <a:ln w="1905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BB0133-260D-46D1-8C78-27B3C57EBAC5}">
      <dsp:nvSpPr>
        <dsp:cNvPr id="0" name=""/>
        <dsp:cNvSpPr/>
      </dsp:nvSpPr>
      <dsp:spPr>
        <a:xfrm>
          <a:off x="2443716" y="243852"/>
          <a:ext cx="3563388" cy="128700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Stereotyping</a:t>
          </a:r>
        </a:p>
        <a:p>
          <a:pPr marL="228600" lvl="1" indent="-228600" algn="l" defTabSz="889000">
            <a:lnSpc>
              <a:spcPct val="90000"/>
            </a:lnSpc>
            <a:spcBef>
              <a:spcPct val="0"/>
            </a:spcBef>
            <a:spcAft>
              <a:spcPct val="15000"/>
            </a:spcAft>
            <a:buChar char="•"/>
          </a:pPr>
          <a:r>
            <a:rPr lang="en-US" sz="2000" kern="1200" dirty="0"/>
            <a:t>Superficial competence</a:t>
          </a:r>
        </a:p>
      </dsp:txBody>
      <dsp:txXfrm>
        <a:off x="2443716" y="243852"/>
        <a:ext cx="3563388" cy="1287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6301D-C068-491E-8147-4CB5724DCF18}">
      <dsp:nvSpPr>
        <dsp:cNvPr id="0" name=""/>
        <dsp:cNvSpPr/>
      </dsp:nvSpPr>
      <dsp:spPr>
        <a:xfrm>
          <a:off x="347770" y="200431"/>
          <a:ext cx="3251425" cy="148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marL="0" lvl="0" indent="0" algn="r" defTabSz="1244600">
            <a:lnSpc>
              <a:spcPct val="90000"/>
            </a:lnSpc>
            <a:spcBef>
              <a:spcPct val="0"/>
            </a:spcBef>
            <a:spcAft>
              <a:spcPct val="35000"/>
            </a:spcAft>
            <a:buNone/>
          </a:pPr>
          <a:r>
            <a:rPr lang="en-US" sz="2800" kern="1200" dirty="0"/>
            <a:t>Training </a:t>
          </a:r>
        </a:p>
        <a:p>
          <a:pPr marL="0" lvl="0" indent="0" algn="r" defTabSz="1244600">
            <a:lnSpc>
              <a:spcPct val="90000"/>
            </a:lnSpc>
            <a:spcBef>
              <a:spcPct val="0"/>
            </a:spcBef>
            <a:spcAft>
              <a:spcPct val="35000"/>
            </a:spcAft>
            <a:buNone/>
          </a:pPr>
          <a:r>
            <a:rPr lang="en-US" sz="2800" kern="1200" dirty="0"/>
            <a:t>Transfer Challenges</a:t>
          </a:r>
        </a:p>
      </dsp:txBody>
      <dsp:txXfrm>
        <a:off x="347770" y="200431"/>
        <a:ext cx="3251425" cy="1488093"/>
      </dsp:txXfrm>
    </dsp:sp>
    <dsp:sp modelId="{AE0AFB42-CE2C-417F-9924-2AD1EA193E68}">
      <dsp:nvSpPr>
        <dsp:cNvPr id="0" name=""/>
        <dsp:cNvSpPr/>
      </dsp:nvSpPr>
      <dsp:spPr>
        <a:xfrm>
          <a:off x="3599196" y="200431"/>
          <a:ext cx="403946" cy="1488093"/>
        </a:xfrm>
        <a:prstGeom prst="leftBrace">
          <a:avLst>
            <a:gd name="adj1" fmla="val 35000"/>
            <a:gd name="adj2" fmla="val 50000"/>
          </a:avLst>
        </a:prstGeom>
        <a:noFill/>
        <a:ln w="1905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F824A9-92AF-4180-9916-4230CB979268}">
      <dsp:nvSpPr>
        <dsp:cNvPr id="0" name=""/>
        <dsp:cNvSpPr/>
      </dsp:nvSpPr>
      <dsp:spPr>
        <a:xfrm>
          <a:off x="4164721" y="200431"/>
          <a:ext cx="3566436" cy="1488093"/>
        </a:xfrm>
        <a:prstGeom prst="rect">
          <a:avLst/>
        </a:prstGeom>
        <a:solidFill>
          <a:schemeClr val="tx1">
            <a:lumMod val="95000"/>
            <a:lumOff val="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Barriers in communication</a:t>
          </a:r>
        </a:p>
        <a:p>
          <a:pPr marL="171450" lvl="1" indent="-171450" algn="l" defTabSz="711200">
            <a:lnSpc>
              <a:spcPct val="90000"/>
            </a:lnSpc>
            <a:spcBef>
              <a:spcPct val="0"/>
            </a:spcBef>
            <a:spcAft>
              <a:spcPct val="15000"/>
            </a:spcAft>
            <a:buChar char="•"/>
          </a:pPr>
          <a:r>
            <a:rPr lang="en-US" sz="1600" kern="1200" dirty="0"/>
            <a:t>Surface-level knowledge</a:t>
          </a:r>
        </a:p>
        <a:p>
          <a:pPr marL="171450" lvl="1" indent="-171450" algn="l" defTabSz="711200">
            <a:lnSpc>
              <a:spcPct val="90000"/>
            </a:lnSpc>
            <a:spcBef>
              <a:spcPct val="0"/>
            </a:spcBef>
            <a:spcAft>
              <a:spcPct val="15000"/>
            </a:spcAft>
            <a:buChar char="•"/>
          </a:pPr>
          <a:r>
            <a:rPr lang="en-US" sz="1600" kern="1200" dirty="0"/>
            <a:t>Stereotypes</a:t>
          </a:r>
        </a:p>
        <a:p>
          <a:pPr marL="171450" lvl="1" indent="-171450" algn="l" defTabSz="711200">
            <a:lnSpc>
              <a:spcPct val="90000"/>
            </a:lnSpc>
            <a:spcBef>
              <a:spcPct val="0"/>
            </a:spcBef>
            <a:spcAft>
              <a:spcPct val="15000"/>
            </a:spcAft>
            <a:buChar char="•"/>
          </a:pPr>
          <a:r>
            <a:rPr lang="en-US" sz="1600" kern="1200" dirty="0"/>
            <a:t>Analysis paralysis</a:t>
          </a:r>
        </a:p>
        <a:p>
          <a:pPr marL="171450" lvl="1" indent="-171450" algn="l" defTabSz="711200">
            <a:lnSpc>
              <a:spcPct val="90000"/>
            </a:lnSpc>
            <a:spcBef>
              <a:spcPct val="0"/>
            </a:spcBef>
            <a:spcAft>
              <a:spcPct val="15000"/>
            </a:spcAft>
            <a:buChar char="•"/>
          </a:pPr>
          <a:endParaRPr lang="en-US" sz="1600" kern="1200" dirty="0"/>
        </a:p>
      </dsp:txBody>
      <dsp:txXfrm>
        <a:off x="4164721" y="200431"/>
        <a:ext cx="3566436" cy="14880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1C76E-2CFB-42CE-9E57-1315C3DB88C1}">
      <dsp:nvSpPr>
        <dsp:cNvPr id="0" name=""/>
        <dsp:cNvSpPr/>
      </dsp:nvSpPr>
      <dsp:spPr>
        <a:xfrm rot="5400000">
          <a:off x="4357767" y="-1066672"/>
          <a:ext cx="2521136" cy="5287845"/>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100000"/>
            </a:lnSpc>
            <a:spcBef>
              <a:spcPct val="0"/>
            </a:spcBef>
            <a:spcAft>
              <a:spcPct val="15000"/>
            </a:spcAft>
            <a:buFont typeface="Wingdings" panose="05000000000000000000" pitchFamily="2" charset="2"/>
            <a:buChar char="Ø"/>
          </a:pPr>
          <a:r>
            <a:rPr lang="en-US" sz="2400" kern="1200" dirty="0"/>
            <a:t>Lack creativity</a:t>
          </a:r>
        </a:p>
        <a:p>
          <a:pPr marL="228600" lvl="1" indent="-228600" algn="l" defTabSz="1066800">
            <a:lnSpc>
              <a:spcPct val="100000"/>
            </a:lnSpc>
            <a:spcBef>
              <a:spcPct val="0"/>
            </a:spcBef>
            <a:spcAft>
              <a:spcPct val="15000"/>
            </a:spcAft>
            <a:buFont typeface="Wingdings" panose="05000000000000000000" pitchFamily="2" charset="2"/>
            <a:buChar char="Ø"/>
          </a:pPr>
          <a:r>
            <a:rPr lang="en-US" sz="2400" kern="1200" dirty="0"/>
            <a:t> Dependence on a leader</a:t>
          </a:r>
        </a:p>
        <a:p>
          <a:pPr marL="228600" lvl="1" indent="-228600" algn="l" defTabSz="1066800">
            <a:lnSpc>
              <a:spcPct val="100000"/>
            </a:lnSpc>
            <a:spcBef>
              <a:spcPct val="0"/>
            </a:spcBef>
            <a:spcAft>
              <a:spcPct val="15000"/>
            </a:spcAft>
            <a:buFont typeface="Wingdings" panose="05000000000000000000" pitchFamily="2" charset="2"/>
            <a:buChar char="Ø"/>
          </a:pPr>
          <a:r>
            <a:rPr lang="en-US" sz="2400" kern="1200" dirty="0"/>
            <a:t>High control</a:t>
          </a:r>
        </a:p>
        <a:p>
          <a:pPr marL="228600" lvl="1" indent="-228600" algn="l" defTabSz="1066800">
            <a:lnSpc>
              <a:spcPct val="100000"/>
            </a:lnSpc>
            <a:spcBef>
              <a:spcPct val="0"/>
            </a:spcBef>
            <a:spcAft>
              <a:spcPct val="15000"/>
            </a:spcAft>
            <a:buFont typeface="Wingdings" panose="05000000000000000000" pitchFamily="2" charset="2"/>
            <a:buChar char="Ø"/>
          </a:pPr>
          <a:r>
            <a:rPr lang="en-US" sz="2400" kern="1200" dirty="0"/>
            <a:t>Low morale</a:t>
          </a:r>
        </a:p>
        <a:p>
          <a:pPr marL="228600" lvl="1" indent="-228600" algn="l" defTabSz="1066800">
            <a:lnSpc>
              <a:spcPct val="100000"/>
            </a:lnSpc>
            <a:spcBef>
              <a:spcPct val="0"/>
            </a:spcBef>
            <a:spcAft>
              <a:spcPct val="15000"/>
            </a:spcAft>
            <a:buFont typeface="Wingdings" panose="05000000000000000000" pitchFamily="2" charset="2"/>
            <a:buChar char="Ø"/>
          </a:pPr>
          <a:r>
            <a:rPr lang="en-US" sz="2400" kern="1200" dirty="0"/>
            <a:t>Limits employee participation</a:t>
          </a:r>
        </a:p>
      </dsp:txBody>
      <dsp:txXfrm rot="-5400000">
        <a:off x="2974413" y="439754"/>
        <a:ext cx="5164773" cy="2274992"/>
      </dsp:txXfrm>
    </dsp:sp>
    <dsp:sp modelId="{8F8A57CE-85D7-46EA-98B5-E4DB3D5E7E4C}">
      <dsp:nvSpPr>
        <dsp:cNvPr id="0" name=""/>
        <dsp:cNvSpPr/>
      </dsp:nvSpPr>
      <dsp:spPr>
        <a:xfrm>
          <a:off x="0" y="1540"/>
          <a:ext cx="2974412" cy="31514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Autocratic leader limitations </a:t>
          </a:r>
        </a:p>
      </dsp:txBody>
      <dsp:txXfrm>
        <a:off x="145199" y="146739"/>
        <a:ext cx="2684014" cy="28610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BBD7F1-3762-4758-8B89-50BBA1729FBD}" type="datetimeFigureOut">
              <a:rPr lang="en-US" smtClean="0"/>
              <a:t>2/25/2026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71B10D-3F88-4515-9FE4-A9DB12A6775B}" type="slidenum">
              <a:rPr lang="en-US" smtClean="0"/>
              <a:t>‹#›</a:t>
            </a:fld>
            <a:endParaRPr lang="en-US" dirty="0"/>
          </a:p>
        </p:txBody>
      </p:sp>
    </p:spTree>
    <p:extLst>
      <p:ext uri="{BB962C8B-B14F-4D97-AF65-F5344CB8AC3E}">
        <p14:creationId xmlns:p14="http://schemas.microsoft.com/office/powerpoint/2010/main" val="262991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Hello everyone! </a:t>
            </a:r>
          </a:p>
          <a:p>
            <a:r>
              <a:rPr lang="en-US" b="1" dirty="0"/>
              <a:t>My name is Ionel Stefan</a:t>
            </a:r>
          </a:p>
          <a:p>
            <a:r>
              <a:rPr lang="en-US" b="1" dirty="0"/>
              <a:t> </a:t>
            </a:r>
          </a:p>
          <a:p>
            <a:r>
              <a:rPr lang="en-GB" dirty="0"/>
              <a:t>Welcome to this presentation on the importance of leadership that understands emotional and cultural intelligence. We will explore these concepts using various theories and models, as well as examine how these skills contribute to effective leadership through four case studies.</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a:t>
            </a:fld>
            <a:endParaRPr lang="en-US" dirty="0"/>
          </a:p>
        </p:txBody>
      </p:sp>
    </p:spTree>
    <p:extLst>
      <p:ext uri="{BB962C8B-B14F-4D97-AF65-F5344CB8AC3E}">
        <p14:creationId xmlns:p14="http://schemas.microsoft.com/office/powerpoint/2010/main" val="1280743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presentation covers a wide topics beginning from defining leadership and management, evaluate Emotional Intelligence (EI) and Cultural Intelligence (EI) as well as theories, models and strategies to supports their significance on leadership in business context.</a:t>
            </a:r>
          </a:p>
          <a:p>
            <a:r>
              <a:rPr lang="en-US" baseline="0" dirty="0"/>
              <a:t>The presentation will also adopt business examples to proof the importance of IE &amp; CQ</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2</a:t>
            </a:fld>
            <a:endParaRPr lang="en-US" dirty="0"/>
          </a:p>
        </p:txBody>
      </p:sp>
    </p:spTree>
    <p:extLst>
      <p:ext uri="{BB962C8B-B14F-4D97-AF65-F5344CB8AC3E}">
        <p14:creationId xmlns:p14="http://schemas.microsoft.com/office/powerpoint/2010/main" val="2318138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Management and leadership have evolved to fulfil various functions. Managers organize resources, plan, and regulate their usage while emphasizing system patterns, motivations, and employee skill utilization.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leadership focuses on supporting employees by developing approaches that enable them to achieve personal and organizational goals. They exemplify alignment with future objectives, share the organizational vision, and foster trust among all individuals.</a:t>
            </a:r>
          </a:p>
          <a:p>
            <a:r>
              <a:rPr lang="en-US" dirty="0"/>
              <a:t>The two underlying boundaries are evident in companies that lack strong EI and CQ practices. However, by implementing both concepts, organizations can begin to create flat and centralized way of working.  </a:t>
            </a:r>
          </a:p>
          <a:p>
            <a:r>
              <a:rPr lang="en-US" dirty="0"/>
              <a:t> </a:t>
            </a:r>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3</a:t>
            </a:fld>
            <a:endParaRPr lang="en-US" dirty="0"/>
          </a:p>
        </p:txBody>
      </p:sp>
    </p:spTree>
    <p:extLst>
      <p:ext uri="{BB962C8B-B14F-4D97-AF65-F5344CB8AC3E}">
        <p14:creationId xmlns:p14="http://schemas.microsoft.com/office/powerpoint/2010/main" val="3458715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Fayol (2013) studies management and employees in different settings. Even though 14 principles are evident, the four critical ones include having authority, unity of command, Esprit de Corps, and equity for everyone. </a:t>
            </a:r>
          </a:p>
          <a:p>
            <a:endParaRPr lang="en-US" dirty="0"/>
          </a:p>
          <a:p>
            <a:r>
              <a:rPr lang="en-GB" dirty="0"/>
              <a:t>The principles discussed shape organizational performance, as outlined by Fayol. Authority allows managers to issue instructions, while unity of command keeps employees focused and clear on reporting and receiving directives. Additionally, Fayol (2013) highlights the importance of Esprit de Corps, fostering a healthy workplace environment where employees feel valued. Equity also plays a crucial role in managerial treatment, as fair treatment enhances motivation among staff.</a:t>
            </a:r>
          </a:p>
          <a:p>
            <a:endParaRPr lang="en-US" b="0" dirty="0"/>
          </a:p>
          <a:p>
            <a:r>
              <a:rPr lang="en-US" b="0" dirty="0"/>
              <a:t>However, the administrative management have been argued to focus more on mechanistic and less on human-centric principles. </a:t>
            </a:r>
            <a:endParaRPr lang="en-US" b="1"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4</a:t>
            </a:fld>
            <a:endParaRPr lang="en-US" dirty="0"/>
          </a:p>
        </p:txBody>
      </p:sp>
    </p:spTree>
    <p:extLst>
      <p:ext uri="{BB962C8B-B14F-4D97-AF65-F5344CB8AC3E}">
        <p14:creationId xmlns:p14="http://schemas.microsoft.com/office/powerpoint/2010/main" val="913780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r>
              <a:rPr lang="en-US" sz="1200" b="0" dirty="0"/>
              <a:t>Scholars have developed different theories after studying what happens to employees. Such theories have categories employees according to their preferences, traits, and behaviours. In this presentation, we look four critical theories – Y, X, and Z</a:t>
            </a:r>
          </a:p>
          <a:p>
            <a:r>
              <a:rPr lang="en-GB" sz="1200" b="0" i="0" kern="1200" dirty="0">
                <a:solidFill>
                  <a:schemeClr val="tx1"/>
                </a:solidFill>
                <a:effectLst/>
                <a:latin typeface="+mn-lt"/>
                <a:ea typeface="+mn-ea"/>
                <a:cs typeface="+mn-cs"/>
              </a:rPr>
              <a:t>McGregor (1960) introduced theories X and Y to address managerial assumptions regarding employee motivation. Theory X represents an authoritarian style, assuming employees are unmotivated and require close supervision. In contrast, Theory Y promotes a more humanistic approach, suggesting that employees are self-motivated, enjoy their work, and seek responsibility, fostering trust and engagement between managers and employees. Meanwhile, Ouchi's theory Z merges American individualism with Japanese collectivism, emphasizing long-term employee commitment, participative decision-making, and holistic well-being, ultimately enhancing loyalty, satisfaction, and productivity.</a:t>
            </a:r>
            <a:endParaRPr lang="en-US" sz="1200"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5</a:t>
            </a:fld>
            <a:endParaRPr lang="en-US" dirty="0"/>
          </a:p>
        </p:txBody>
      </p:sp>
    </p:spTree>
    <p:extLst>
      <p:ext uri="{BB962C8B-B14F-4D97-AF65-F5344CB8AC3E}">
        <p14:creationId xmlns:p14="http://schemas.microsoft.com/office/powerpoint/2010/main" val="639356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Scholars have identified various leadership styles, beginning with Lewin et al. (1939) who distinguished between autocratic leadership, characterized by unilateral decision-making, and democratic leadership, aimed at inclusivity. Bass (1985) introduced transformational leadership, emphasizing inspiration and innovation to boost performance. Greenleaf (1998) promoted servant leadership, focusing on collaboration and employee growth. Additionally, Ouchi developed Theory Z, which merges American individualism with Japanese collectivism, advocating for long-term employee commitment and participative decision-making to enhance loyalty and productivity.</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6</a:t>
            </a:fld>
            <a:endParaRPr lang="en-US" dirty="0"/>
          </a:p>
        </p:txBody>
      </p:sp>
    </p:spTree>
    <p:extLst>
      <p:ext uri="{BB962C8B-B14F-4D97-AF65-F5344CB8AC3E}">
        <p14:creationId xmlns:p14="http://schemas.microsoft.com/office/powerpoint/2010/main" val="1841588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Goleman (2000) introduced the concept of emotional intelligence (EI), emphasizing that it is rooted in internal emotions rather than external stimuli like education. In his book, "Emotional Intelligence," he identifies five key components: self-awareness, passion, aptitude mastery, empathy, and creating social interactions. Leaders with strong EI can effectively assess themselves and engage with employees, fostering an environment that prioritizes the needs of others, aligning with principles of democratic, transformational, and servant leadership.</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7</a:t>
            </a:fld>
            <a:endParaRPr lang="en-US" dirty="0"/>
          </a:p>
        </p:txBody>
      </p:sp>
    </p:spTree>
    <p:extLst>
      <p:ext uri="{BB962C8B-B14F-4D97-AF65-F5344CB8AC3E}">
        <p14:creationId xmlns:p14="http://schemas.microsoft.com/office/powerpoint/2010/main" val="1315372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Goleman (2000) shows that Emotional Intelligence (EI) fosters strong empathy through self-awareness, making it easier for individuals to understand others' feelings. Difficulties in understanding one's own emotions lead to a lack of empathy, described as being emotionally tone deaf. However, awareness of subtle emotional cues, like body language and silence, enhances empathetic abilities. EI also cultivates trust and effective communication, allowing leaders to practice honesty and facilitate dialogue. Furthermore, Goleman (2002) asserts that EI contributes to motivation by enhancing passion, satisfaction, and purpose in individuals.</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8</a:t>
            </a:fld>
            <a:endParaRPr lang="en-US" dirty="0"/>
          </a:p>
        </p:txBody>
      </p:sp>
    </p:spTree>
    <p:extLst>
      <p:ext uri="{BB962C8B-B14F-4D97-AF65-F5344CB8AC3E}">
        <p14:creationId xmlns:p14="http://schemas.microsoft.com/office/powerpoint/2010/main" val="3578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Earley and Ang (2003) examine cultural intelligence, defined as an individual's ability to effectively adapt and function in diverse cultures. This involves four components: metacognitive (awareness of cultural assumptions and adjustments during interactions), cognitive (development of innovative strategies for understanding new cultural contexts), motivational (intrinsic motivation to engage with others), and behavioural (practical interactions and socialization skills). Each element is essential for successfully navigating cultural differences.</a:t>
            </a:r>
            <a:endParaRPr lang="en-US" dirty="0"/>
          </a:p>
          <a:p>
            <a:r>
              <a:rPr lang="en-US" dirty="0"/>
              <a:t>Indeed, Cultural intelligence has been found to be different from Emotional intelligence in several aspects. Three core differentiating features according to Earley and Ang include</a:t>
            </a:r>
          </a:p>
          <a:p>
            <a:pPr marL="285750" indent="-285750">
              <a:buFont typeface="Arial" panose="020B0604020202020204" pitchFamily="34" charset="0"/>
              <a:buChar char="•"/>
            </a:pPr>
            <a:r>
              <a:rPr lang="en-US" sz="1200" dirty="0"/>
              <a:t>The call to be sensitive towards different cultures</a:t>
            </a:r>
          </a:p>
          <a:p>
            <a:pPr marL="285750" indent="-285750">
              <a:buFont typeface="Arial" panose="020B0604020202020204" pitchFamily="34" charset="0"/>
              <a:buChar char="•"/>
            </a:pPr>
            <a:r>
              <a:rPr lang="en-US" sz="1200" dirty="0"/>
              <a:t> Dependent of external cultural elements such as actions, language, behaviour and others. </a:t>
            </a:r>
          </a:p>
          <a:p>
            <a:pPr marL="285750" indent="-285750">
              <a:buFont typeface="Arial" panose="020B0604020202020204" pitchFamily="34" charset="0"/>
              <a:buChar char="•"/>
            </a:pPr>
            <a:r>
              <a:rPr lang="en-US" sz="1200" dirty="0"/>
              <a:t>One must be guided by cognitive, motivational, and behavioural aspects to adapt and adopt cultural settings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9</a:t>
            </a:fld>
            <a:endParaRPr lang="en-US" dirty="0"/>
          </a:p>
        </p:txBody>
      </p:sp>
    </p:spTree>
    <p:extLst>
      <p:ext uri="{BB962C8B-B14F-4D97-AF65-F5344CB8AC3E}">
        <p14:creationId xmlns:p14="http://schemas.microsoft.com/office/powerpoint/2010/main" val="3242595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Cultural intelligence provides significant benefits for individuals and leaders by enabling effective adaptation to various cultures. It begins with metacognitive awareness, encouraging self-assessment of one's cultural assumptions, which helps leaders prepare for cultural interactions. This understanding allows leaders to navigate cultural differences among employees more fluidly. However, Earley and Ang (2003) warn that Cultural intelligence can lead to stereotyping and superficial competence. An overemphasis on knowledge risks categorizing individuals based on limited traits, fostering confirmation bias and neglecting deeper cultural dimensions. This may result in training that focuses on superficial elements rather than fundamental values and beliefs essential for genuine cultural understanding.</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10</a:t>
            </a:fld>
            <a:endParaRPr lang="en-US" dirty="0"/>
          </a:p>
        </p:txBody>
      </p:sp>
    </p:spTree>
    <p:extLst>
      <p:ext uri="{BB962C8B-B14F-4D97-AF65-F5344CB8AC3E}">
        <p14:creationId xmlns:p14="http://schemas.microsoft.com/office/powerpoint/2010/main" val="211928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analysis of Emotional Intelligence and Cultural Intelligence reveals their significant influence on leadership behaviours. Goleman identifies features associated with servant and democratic leadership, highlighting their focus on understanding employee perspectives, fostering open communication, and valuing team problem-solving. In contrast, Cultural intelligence aligns with transformative and participative leadership styles, emphasizing adaptability and workplace transformation. Autocratic leaders face constraints due to their reliance on personal experience, which restricts creativity and employee motivation, resulting in limited participation.</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11</a:t>
            </a:fld>
            <a:endParaRPr lang="en-US" dirty="0"/>
          </a:p>
        </p:txBody>
      </p:sp>
    </p:spTree>
    <p:extLst>
      <p:ext uri="{BB962C8B-B14F-4D97-AF65-F5344CB8AC3E}">
        <p14:creationId xmlns:p14="http://schemas.microsoft.com/office/powerpoint/2010/main" val="2855654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International companies like Google and Microsoft have adopted Emotional Intelligence, Cultural Intelligence, and leadership strategies to enhance creativity, performance, and motivation among employees. Google emphasizes psychological safety, allowing employees to discuss challenges and learn from failures without fear of punishment, fostering an environment of curiosity and innovation. Meanwhile, Microsoft CEO Satya Nadella practices empathetic leadership, supporting collaboration among his 228,000 global employees by understanding their needs and perspectives, particularly in the context of the AI landscape. These strategies highlight the critical role of leadership in shaping employee interactions and performance.</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12</a:t>
            </a:fld>
            <a:endParaRPr lang="en-US" dirty="0"/>
          </a:p>
        </p:txBody>
      </p:sp>
    </p:spTree>
    <p:extLst>
      <p:ext uri="{BB962C8B-B14F-4D97-AF65-F5344CB8AC3E}">
        <p14:creationId xmlns:p14="http://schemas.microsoft.com/office/powerpoint/2010/main" val="2724411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Starbucks and Airbnb are notable international companies focusing on cultural competence and diversity efforts. Starbucks initiated training for 175,000 employees across 8,000 stores following a 2018 incident involving the arrest of two black men. This training emphasizes curriculum development and aims to foster an inclusive environment where all employees feel valued and engaged, promoting long-term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 Similarly, Airbnb has implemented an inclusion governance framework advocating for diversity, equity, and inclusion (DEI), enhancing its program in 2023 to ensure participation across all departments and improve employee experiences.</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13</a:t>
            </a:fld>
            <a:endParaRPr lang="en-US" dirty="0"/>
          </a:p>
        </p:txBody>
      </p:sp>
    </p:spTree>
    <p:extLst>
      <p:ext uri="{BB962C8B-B14F-4D97-AF65-F5344CB8AC3E}">
        <p14:creationId xmlns:p14="http://schemas.microsoft.com/office/powerpoint/2010/main" val="1181067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Leaders and managers play a crucial role in developing Cultural Intelligence and Emotional Intelligence within their teams through a structured approach. The recruitment phase focuses on identifying suitable candidates by outlining desired traits, such as interpersonal skills. Training enhances employees' understanding of Cultural Intelligence and Emotional Intelligence, emphasizing their importance for personal and organizational growth. Lastly, performance management is essential for measuring the application of learned skills, identifying failures, and recognizing high-performing employees, thus promoting continuous improvement.</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14</a:t>
            </a:fld>
            <a:endParaRPr lang="en-US" dirty="0"/>
          </a:p>
        </p:txBody>
      </p:sp>
    </p:spTree>
    <p:extLst>
      <p:ext uri="{BB962C8B-B14F-4D97-AF65-F5344CB8AC3E}">
        <p14:creationId xmlns:p14="http://schemas.microsoft.com/office/powerpoint/2010/main" val="2854389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presentation outlines Edith's strategy for enhancing Emotional Intelligence and Cultural Intelligence across departments. It emphasizes a three-step approach: recruitment of top talent, comprehensive training, and effective performance management. By assembling a skilled team and providing necessary training, Edith aims to foster consistent performance and prepare employees to engage effectively in multicultural environments.</a:t>
            </a:r>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15</a:t>
            </a:fld>
            <a:endParaRPr lang="en-US" dirty="0"/>
          </a:p>
        </p:txBody>
      </p:sp>
    </p:spTree>
    <p:extLst>
      <p:ext uri="{BB962C8B-B14F-4D97-AF65-F5344CB8AC3E}">
        <p14:creationId xmlns:p14="http://schemas.microsoft.com/office/powerpoint/2010/main" val="33644090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a:t>
            </a:r>
            <a:r>
              <a:rPr lang="en-US" baseline="0" dirty="0"/>
              <a:t> you for your time. </a:t>
            </a:r>
          </a:p>
          <a:p>
            <a:r>
              <a:rPr lang="en-US" baseline="0" dirty="0"/>
              <a:t>Time for questions and clarifications.</a:t>
            </a:r>
            <a:endParaRPr lang="en-US" dirty="0"/>
          </a:p>
        </p:txBody>
      </p:sp>
      <p:sp>
        <p:nvSpPr>
          <p:cNvPr id="4" name="Slide Number Placeholder 3"/>
          <p:cNvSpPr>
            <a:spLocks noGrp="1"/>
          </p:cNvSpPr>
          <p:nvPr>
            <p:ph type="sldNum" sz="quarter" idx="10"/>
          </p:nvPr>
        </p:nvSpPr>
        <p:spPr/>
        <p:txBody>
          <a:bodyPr/>
          <a:lstStyle/>
          <a:p>
            <a:fld id="{2471B10D-3F88-4515-9FE4-A9DB12A6775B}" type="slidenum">
              <a:rPr lang="en-US" smtClean="0"/>
              <a:t>17</a:t>
            </a:fld>
            <a:endParaRPr lang="en-US" dirty="0"/>
          </a:p>
        </p:txBody>
      </p:sp>
    </p:spTree>
    <p:extLst>
      <p:ext uri="{BB962C8B-B14F-4D97-AF65-F5344CB8AC3E}">
        <p14:creationId xmlns:p14="http://schemas.microsoft.com/office/powerpoint/2010/main" val="3932716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F148B3-680B-4A9E-A259-985321B786E3}" type="datetimeFigureOut">
              <a:rPr lang="en-US" smtClean="0"/>
              <a:t>2/25/2026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D4F2244-350F-4364-B975-05C75CF2E44D}"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174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86333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1188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191830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569984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71316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049540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844637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476577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143233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69579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F148B3-680B-4A9E-A259-985321B786E3}" type="datetimeFigureOut">
              <a:rPr lang="en-US" smtClean="0"/>
              <a:t>2/25/2026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D4F2244-350F-4364-B975-05C75CF2E44D}" type="slidenum">
              <a:rPr lang="en-US" smtClean="0"/>
              <a:t>‹#›</a:t>
            </a:fld>
            <a:endParaRPr lang="en-US" dirty="0"/>
          </a:p>
        </p:txBody>
      </p:sp>
    </p:spTree>
    <p:extLst>
      <p:ext uri="{BB962C8B-B14F-4D97-AF65-F5344CB8AC3E}">
        <p14:creationId xmlns:p14="http://schemas.microsoft.com/office/powerpoint/2010/main" val="352563788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1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notesSlide" Target="../notesSlides/notesSlide10.xml"/><Relationship Id="rId16" Type="http://schemas.openxmlformats.org/officeDocument/2006/relationships/diagramColors" Target="../diagrams/colors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sv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andfonline.com/doi/full/10.1080/08956308.2023.2164439" TargetMode="External"/><Relationship Id="rId2" Type="http://schemas.openxmlformats.org/officeDocument/2006/relationships/hyperlink" Target="https://www.tandfonline.com/doi/pdf/10.1080/00224545.1939.9713366" TargetMode="External"/><Relationship Id="rId1" Type="http://schemas.openxmlformats.org/officeDocument/2006/relationships/slideLayout" Target="../slideLayouts/slideLayout2.xml"/><Relationship Id="rId6" Type="http://schemas.openxmlformats.org/officeDocument/2006/relationships/hyperlink" Target="https://africa.businessinsider.com/careers/microsoft-ceo-says-empathy-is-a-workplace-superpower-in-the-age-of-ai-iq-without-eq/bb7dxkf" TargetMode="External"/><Relationship Id="rId5" Type="http://schemas.openxmlformats.org/officeDocument/2006/relationships/hyperlink" Target="https://scholar.google.com/scholar?output=instlink&amp;q=info:lIcGliz1OFYJ:scholar.google.com/&amp;hl=en&amp;as_sdt=0,5&amp;scillfp=16228108326527452243&amp;oi=lle" TargetMode="External"/><Relationship Id="rId4" Type="http://schemas.openxmlformats.org/officeDocument/2006/relationships/hyperlink" Target="https://static1.squarespace.com/static/60bddec1a93337235ecfdbcf/t/6205165bca24ea4adc4943df/1644500572175/McGregor_Thinker.pd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C682B56-0154-752F-38D8-1FC85C17D894}"/>
              </a:ext>
            </a:extLst>
          </p:cNvPr>
          <p:cNvPicPr>
            <a:picLocks noChangeAspect="1"/>
          </p:cNvPicPr>
          <p:nvPr/>
        </p:nvPicPr>
        <p:blipFill rotWithShape="1">
          <a:blip r:embed="rId3">
            <a:extLst>
              <a:ext uri="{28A0092B-C50C-407E-A947-70E740481C1C}">
                <a14:useLocalDpi xmlns:a14="http://schemas.microsoft.com/office/drawing/2010/main" val="0"/>
              </a:ext>
            </a:extLst>
          </a:blip>
          <a:srcRect b="7531"/>
          <a:stretch/>
        </p:blipFill>
        <p:spPr>
          <a:xfrm>
            <a:off x="0" y="1182028"/>
            <a:ext cx="12192000" cy="5899987"/>
          </a:xfrm>
          <a:prstGeom prst="rect">
            <a:avLst/>
          </a:prstGeom>
        </p:spPr>
      </p:pic>
      <p:sp>
        <p:nvSpPr>
          <p:cNvPr id="2" name="Title 1">
            <a:extLst>
              <a:ext uri="{FF2B5EF4-FFF2-40B4-BE49-F238E27FC236}">
                <a16:creationId xmlns:a16="http://schemas.microsoft.com/office/drawing/2014/main" id="{A40213DE-98A2-39C3-5B34-65662A509EFF}"/>
              </a:ext>
            </a:extLst>
          </p:cNvPr>
          <p:cNvSpPr>
            <a:spLocks noGrp="1"/>
          </p:cNvSpPr>
          <p:nvPr>
            <p:ph type="ctrTitle"/>
          </p:nvPr>
        </p:nvSpPr>
        <p:spPr>
          <a:xfrm>
            <a:off x="0" y="178418"/>
            <a:ext cx="12192000" cy="1739591"/>
          </a:xfrm>
          <a:solidFill>
            <a:schemeClr val="accent1">
              <a:lumMod val="75000"/>
            </a:schemeClr>
          </a:solidFill>
        </p:spPr>
        <p:txBody>
          <a:bodyPr>
            <a:noAutofit/>
          </a:bodyPr>
          <a:lstStyle/>
          <a:p>
            <a:pPr algn="ctr"/>
            <a:r>
              <a:rPr lang="en-US" sz="4000" dirty="0">
                <a:solidFill>
                  <a:schemeClr val="accent6">
                    <a:lumMod val="20000"/>
                    <a:lumOff val="80000"/>
                  </a:schemeClr>
                </a:solidFill>
                <a:effectLst>
                  <a:outerShdw blurRad="38100" dist="38100" dir="2700000" algn="tl">
                    <a:srgbClr val="000000">
                      <a:alpha val="43137"/>
                    </a:srgbClr>
                  </a:outerShdw>
                </a:effectLst>
              </a:rPr>
              <a:t>Importance of emotional and cultural intelligence in Leadership in business context</a:t>
            </a:r>
          </a:p>
        </p:txBody>
      </p:sp>
      <p:sp>
        <p:nvSpPr>
          <p:cNvPr id="4" name="Rectangle 3"/>
          <p:cNvSpPr/>
          <p:nvPr/>
        </p:nvSpPr>
        <p:spPr>
          <a:xfrm>
            <a:off x="5096719" y="1918009"/>
            <a:ext cx="7095281" cy="6925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Component 1: Individual Presentations  </a:t>
            </a:r>
          </a:p>
          <a:p>
            <a:pPr algn="ctr"/>
            <a:endParaRPr lang="en-US" dirty="0"/>
          </a:p>
        </p:txBody>
      </p:sp>
      <p:graphicFrame>
        <p:nvGraphicFramePr>
          <p:cNvPr id="3" name="Diagram 2"/>
          <p:cNvGraphicFramePr/>
          <p:nvPr>
            <p:extLst>
              <p:ext uri="{D42A27DB-BD31-4B8C-83A1-F6EECF244321}">
                <p14:modId xmlns:p14="http://schemas.microsoft.com/office/powerpoint/2010/main" val="125306070"/>
              </p:ext>
            </p:extLst>
          </p:nvPr>
        </p:nvGraphicFramePr>
        <p:xfrm>
          <a:off x="0" y="5486400"/>
          <a:ext cx="7674015" cy="1368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37930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374FE0-747E-C55D-84DA-E2E91EA265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7987" y="48028"/>
            <a:ext cx="12309987" cy="6697747"/>
          </a:xfrm>
          <a:prstGeom prst="rect">
            <a:avLst/>
          </a:prstGeom>
        </p:spPr>
      </p:pic>
      <p:sp>
        <p:nvSpPr>
          <p:cNvPr id="4" name="Content Placeholder 2">
            <a:extLst>
              <a:ext uri="{FF2B5EF4-FFF2-40B4-BE49-F238E27FC236}">
                <a16:creationId xmlns:a16="http://schemas.microsoft.com/office/drawing/2014/main" id="{18A61604-9498-22CB-404E-A4F4A645CA72}"/>
              </a:ext>
            </a:extLst>
          </p:cNvPr>
          <p:cNvSpPr txBox="1">
            <a:spLocks/>
          </p:cNvSpPr>
          <p:nvPr/>
        </p:nvSpPr>
        <p:spPr>
          <a:xfrm>
            <a:off x="685800" y="1392260"/>
            <a:ext cx="5410200" cy="44989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Contents </a:t>
            </a:r>
          </a:p>
          <a:p>
            <a:pPr lvl="1"/>
            <a:endParaRPr lang="en-US" dirty="0"/>
          </a:p>
        </p:txBody>
      </p:sp>
      <p:sp>
        <p:nvSpPr>
          <p:cNvPr id="5" name="Content Placeholder 2">
            <a:extLst>
              <a:ext uri="{FF2B5EF4-FFF2-40B4-BE49-F238E27FC236}">
                <a16:creationId xmlns:a16="http://schemas.microsoft.com/office/drawing/2014/main" id="{07D87A36-DC05-0A64-0210-CC110FEA81F0}"/>
              </a:ext>
            </a:extLst>
          </p:cNvPr>
          <p:cNvSpPr txBox="1">
            <a:spLocks/>
          </p:cNvSpPr>
          <p:nvPr/>
        </p:nvSpPr>
        <p:spPr>
          <a:xfrm>
            <a:off x="-2" y="1042000"/>
            <a:ext cx="8801101" cy="5690698"/>
          </a:xfrm>
          <a:prstGeom prst="rect">
            <a:avLst/>
          </a:prstGeom>
          <a:solidFill>
            <a:schemeClr val="accent1">
              <a:lumMod val="20000"/>
              <a:lumOff val="8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50" dirty="0">
                <a:latin typeface="Arial" panose="020B0604020202020204" pitchFamily="34" charset="0"/>
                <a:cs typeface="Arial" panose="020B0604020202020204" pitchFamily="34" charset="0"/>
              </a:rPr>
              <a:t>Defining Leadership &amp; Management ……………………………………………………..… 3</a:t>
            </a:r>
          </a:p>
          <a:p>
            <a:pPr marL="0" indent="0">
              <a:buNone/>
            </a:pPr>
            <a:r>
              <a:rPr lang="en-US" sz="1750" dirty="0">
                <a:latin typeface="Arial" panose="020B0604020202020204" pitchFamily="34" charset="0"/>
                <a:cs typeface="Arial" panose="020B0604020202020204" pitchFamily="34" charset="0"/>
              </a:rPr>
              <a:t>Classical Management Foundations  …………………………………………….………… 4</a:t>
            </a:r>
          </a:p>
          <a:p>
            <a:pPr marL="0" indent="0">
              <a:buNone/>
            </a:pPr>
            <a:r>
              <a:rPr lang="en-US" sz="1750" dirty="0">
                <a:latin typeface="Arial" panose="020B0604020202020204" pitchFamily="34" charset="0"/>
                <a:cs typeface="Arial" panose="020B0604020202020204" pitchFamily="34" charset="0"/>
              </a:rPr>
              <a:t>Management Assumptions About People …………………………………........................5</a:t>
            </a:r>
          </a:p>
          <a:p>
            <a:pPr marL="0" indent="0">
              <a:buNone/>
            </a:pPr>
            <a:r>
              <a:rPr lang="en-US" sz="1750" dirty="0">
                <a:latin typeface="Arial" panose="020B0604020202020204" pitchFamily="34" charset="0"/>
                <a:cs typeface="Arial" panose="020B0604020202020204" pitchFamily="34" charset="0"/>
              </a:rPr>
              <a:t>Leadership Styles Spectrum……………...........................………………..…………..….. 6</a:t>
            </a:r>
          </a:p>
          <a:p>
            <a:pPr marL="0" indent="0">
              <a:buNone/>
            </a:pPr>
            <a:r>
              <a:rPr lang="en-US" sz="1750" dirty="0">
                <a:latin typeface="Arial" panose="020B0604020202020204" pitchFamily="34" charset="0"/>
                <a:cs typeface="Arial" panose="020B0604020202020204" pitchFamily="34" charset="0"/>
              </a:rPr>
              <a:t>Emotional Intelligence (EI): Concepts &amp; Model…………………………………………..... 7</a:t>
            </a:r>
          </a:p>
          <a:p>
            <a:pPr marL="0" indent="0">
              <a:buNone/>
            </a:pPr>
            <a:r>
              <a:rPr lang="en-US" sz="1750" dirty="0">
                <a:latin typeface="Arial" panose="020B0604020202020204" pitchFamily="34" charset="0"/>
                <a:cs typeface="Arial" panose="020B0604020202020204" pitchFamily="34" charset="0"/>
              </a:rPr>
              <a:t>Critical Evaluation of EI ……………………………………………………………..……….. 8</a:t>
            </a:r>
          </a:p>
          <a:p>
            <a:pPr marL="0" indent="0">
              <a:buNone/>
            </a:pPr>
            <a:r>
              <a:rPr lang="en-US" sz="1750" dirty="0">
                <a:latin typeface="Arial" panose="020B0604020202020204" pitchFamily="34" charset="0"/>
                <a:cs typeface="Arial" panose="020B0604020202020204" pitchFamily="34" charset="0"/>
              </a:rPr>
              <a:t>Cultural Intelligence (CQ): Concepts &amp; Model……………………………….…………..… 9</a:t>
            </a:r>
          </a:p>
          <a:p>
            <a:pPr marL="0" indent="0">
              <a:buNone/>
            </a:pPr>
            <a:r>
              <a:rPr lang="en-US" sz="1750" dirty="0">
                <a:latin typeface="Arial" panose="020B0604020202020204" pitchFamily="34" charset="0"/>
                <a:cs typeface="Arial" panose="020B0604020202020204" pitchFamily="34" charset="0"/>
              </a:rPr>
              <a:t>Critical Evaluation of CQ……………………………………………………………….…… 10</a:t>
            </a:r>
          </a:p>
          <a:p>
            <a:pPr marL="0" indent="0">
              <a:buNone/>
            </a:pPr>
            <a:r>
              <a:rPr lang="en-US" sz="1750" dirty="0">
                <a:latin typeface="Arial" panose="020B0604020202020204" pitchFamily="34" charset="0"/>
                <a:cs typeface="Arial" panose="020B0604020202020204" pitchFamily="34" charset="0"/>
              </a:rPr>
              <a:t>Integrating EI, CQ &amp; Leadership Styles…………………………………………………….11</a:t>
            </a:r>
          </a:p>
          <a:p>
            <a:pPr marL="0" indent="0">
              <a:buNone/>
            </a:pPr>
            <a:r>
              <a:rPr lang="en-US" sz="1750" dirty="0">
                <a:latin typeface="Arial" panose="020B0604020202020204" pitchFamily="34" charset="0"/>
                <a:cs typeface="Arial" panose="020B0604020202020204" pitchFamily="34" charset="0"/>
              </a:rPr>
              <a:t>Business Examples ………………………………………………………………...….. 12 –13</a:t>
            </a:r>
          </a:p>
          <a:p>
            <a:pPr marL="0" indent="0">
              <a:buNone/>
            </a:pPr>
            <a:r>
              <a:rPr lang="en-US" sz="1750" dirty="0">
                <a:latin typeface="Arial" panose="020B0604020202020204" pitchFamily="34" charset="0"/>
                <a:cs typeface="Arial" panose="020B0604020202020204" pitchFamily="34" charset="0"/>
              </a:rPr>
              <a:t>Strategy Design and Implementation…………………..………………..………………… 14</a:t>
            </a:r>
          </a:p>
          <a:p>
            <a:pPr marL="0" indent="0">
              <a:buNone/>
            </a:pPr>
            <a:r>
              <a:rPr lang="en-US" sz="1750" dirty="0">
                <a:latin typeface="Arial" panose="020B0604020202020204" pitchFamily="34" charset="0"/>
                <a:cs typeface="Arial" panose="020B0604020202020204" pitchFamily="34" charset="0"/>
              </a:rPr>
              <a:t>Conclusion………………………………………………………………………………….… 15</a:t>
            </a:r>
          </a:p>
          <a:p>
            <a:pPr marL="0" indent="0">
              <a:buNone/>
            </a:pPr>
            <a:r>
              <a:rPr lang="en-US" sz="1750" dirty="0">
                <a:latin typeface="Arial" panose="020B0604020202020204" pitchFamily="34" charset="0"/>
                <a:cs typeface="Arial" panose="020B0604020202020204" pitchFamily="34" charset="0"/>
              </a:rPr>
              <a:t>References…………………………………………………………………………………… 16</a:t>
            </a:r>
          </a:p>
          <a:p>
            <a:pPr marL="0" indent="0">
              <a:buNone/>
            </a:pPr>
            <a:endParaRPr lang="en-US" sz="1750" dirty="0">
              <a:latin typeface="Arial" panose="020B0604020202020204" pitchFamily="34" charset="0"/>
              <a:cs typeface="Arial" panose="020B0604020202020204" pitchFamily="34" charset="0"/>
            </a:endParaRPr>
          </a:p>
          <a:p>
            <a:pPr marL="0" indent="0">
              <a:buNone/>
            </a:pPr>
            <a:endParaRPr lang="en-US" sz="1750" dirty="0">
              <a:latin typeface="Arial" panose="020B0604020202020204" pitchFamily="34" charset="0"/>
              <a:cs typeface="Arial" panose="020B0604020202020204" pitchFamily="34" charset="0"/>
            </a:endParaRPr>
          </a:p>
          <a:p>
            <a:pPr marL="0" indent="0">
              <a:buNone/>
            </a:pPr>
            <a:r>
              <a:rPr lang="en-US" sz="1750" dirty="0">
                <a:latin typeface="Arial" panose="020B0604020202020204" pitchFamily="34" charset="0"/>
                <a:cs typeface="Arial" panose="020B0604020202020204" pitchFamily="34" charset="0"/>
              </a:rPr>
              <a:t> </a:t>
            </a:r>
          </a:p>
          <a:p>
            <a:pPr lvl="1"/>
            <a:endParaRPr lang="en-US" sz="1600" dirty="0"/>
          </a:p>
        </p:txBody>
      </p:sp>
      <p:sp>
        <p:nvSpPr>
          <p:cNvPr id="7" name="Content Placeholder 2">
            <a:extLst>
              <a:ext uri="{FF2B5EF4-FFF2-40B4-BE49-F238E27FC236}">
                <a16:creationId xmlns:a16="http://schemas.microsoft.com/office/drawing/2014/main" id="{18A61604-9498-22CB-404E-A4F4A645CA72}"/>
              </a:ext>
            </a:extLst>
          </p:cNvPr>
          <p:cNvSpPr txBox="1">
            <a:spLocks/>
          </p:cNvSpPr>
          <p:nvPr/>
        </p:nvSpPr>
        <p:spPr>
          <a:xfrm>
            <a:off x="4400549" y="125302"/>
            <a:ext cx="4400551" cy="5167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bg1"/>
                </a:solidFill>
              </a:rPr>
              <a:t>Contents </a:t>
            </a:r>
          </a:p>
          <a:p>
            <a:pPr lvl="1"/>
            <a:endParaRPr lang="en-US" dirty="0"/>
          </a:p>
        </p:txBody>
      </p:sp>
    </p:spTree>
    <p:extLst>
      <p:ext uri="{BB962C8B-B14F-4D97-AF65-F5344CB8AC3E}">
        <p14:creationId xmlns:p14="http://schemas.microsoft.com/office/powerpoint/2010/main" val="65980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86D1D-DDF5-F3B8-9AA1-4F97DDFE6E60}"/>
              </a:ext>
            </a:extLst>
          </p:cNvPr>
          <p:cNvSpPr>
            <a:spLocks noGrp="1"/>
          </p:cNvSpPr>
          <p:nvPr>
            <p:ph type="title"/>
          </p:nvPr>
        </p:nvSpPr>
        <p:spPr>
          <a:xfrm>
            <a:off x="720272" y="0"/>
            <a:ext cx="10515600" cy="777875"/>
          </a:xfrm>
          <a:solidFill>
            <a:srgbClr val="002060"/>
          </a:solidFill>
        </p:spPr>
        <p:txBody>
          <a:bodyPr/>
          <a:lstStyle/>
          <a:p>
            <a:r>
              <a:rPr lang="en-US" dirty="0"/>
              <a:t>Defining Leadership &amp; Management </a:t>
            </a:r>
          </a:p>
        </p:txBody>
      </p:sp>
      <p:sp>
        <p:nvSpPr>
          <p:cNvPr id="4" name="TextBox 3">
            <a:extLst>
              <a:ext uri="{FF2B5EF4-FFF2-40B4-BE49-F238E27FC236}">
                <a16:creationId xmlns:a16="http://schemas.microsoft.com/office/drawing/2014/main" id="{5A650621-CCF4-A8A9-2990-C6885F37077C}"/>
              </a:ext>
            </a:extLst>
          </p:cNvPr>
          <p:cNvSpPr txBox="1"/>
          <p:nvPr/>
        </p:nvSpPr>
        <p:spPr>
          <a:xfrm>
            <a:off x="5339896" y="1400445"/>
            <a:ext cx="6492914" cy="4893647"/>
          </a:xfrm>
          <a:prstGeom prst="rect">
            <a:avLst/>
          </a:prstGeom>
          <a:solidFill>
            <a:schemeClr val="bg1"/>
          </a:solidFill>
        </p:spPr>
        <p:txBody>
          <a:bodyPr wrap="square" rtlCol="0">
            <a:spAutoFit/>
          </a:bodyPr>
          <a:lstStyle/>
          <a:p>
            <a:r>
              <a:rPr lang="en-US" sz="3000" b="1" dirty="0"/>
              <a:t>Management </a:t>
            </a:r>
          </a:p>
          <a:p>
            <a:pPr marL="285750" indent="-285750">
              <a:buFont typeface="Arial" panose="020B0604020202020204" pitchFamily="34" charset="0"/>
              <a:buChar char="•"/>
            </a:pPr>
            <a:r>
              <a:rPr lang="en-US" dirty="0"/>
              <a:t>Management involves integrating the needs of people and those of organization</a:t>
            </a:r>
          </a:p>
          <a:p>
            <a:pPr marL="285750" indent="-285750">
              <a:buFont typeface="Arial" panose="020B0604020202020204" pitchFamily="34" charset="0"/>
              <a:buChar char="•"/>
            </a:pPr>
            <a:r>
              <a:rPr lang="en-US" dirty="0"/>
              <a:t>Management focuses on patterns of work, systems of motivation, and harnessing of employee talents</a:t>
            </a:r>
          </a:p>
          <a:p>
            <a:endParaRPr lang="en-US" dirty="0"/>
          </a:p>
          <a:p>
            <a:endParaRPr lang="en-US" dirty="0"/>
          </a:p>
          <a:p>
            <a:r>
              <a:rPr lang="en-US" sz="3000" b="1" dirty="0"/>
              <a:t>Leadership</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Leadership focuses on influencing employees</a:t>
            </a:r>
          </a:p>
          <a:p>
            <a:pPr marL="285750" indent="-285750">
              <a:buFont typeface="Arial" panose="020B0604020202020204" pitchFamily="34" charset="0"/>
              <a:buChar char="•"/>
            </a:pPr>
            <a:r>
              <a:rPr lang="en-US" dirty="0"/>
              <a:t>Maximize the capability of employees to achieve organizational goals</a:t>
            </a:r>
          </a:p>
          <a:p>
            <a:pPr marL="285750" indent="-285750">
              <a:buFont typeface="Arial" panose="020B0604020202020204" pitchFamily="34" charset="0"/>
              <a:buChar char="•"/>
            </a:pPr>
            <a:r>
              <a:rPr lang="en-US" dirty="0"/>
              <a:t>Fosters collaboration among teams</a:t>
            </a:r>
          </a:p>
          <a:p>
            <a:pPr marL="285750" indent="-285750">
              <a:buFont typeface="Arial" panose="020B0604020202020204" pitchFamily="34" charset="0"/>
              <a:buChar char="•"/>
            </a:pPr>
            <a:endParaRPr lang="en-US" dirty="0"/>
          </a:p>
          <a:p>
            <a:r>
              <a:rPr lang="en-US" dirty="0"/>
              <a:t>However, both EI and CQ help eliminate these boundaries</a:t>
            </a:r>
          </a:p>
          <a:p>
            <a:endParaRPr lang="en-US" dirty="0"/>
          </a:p>
        </p:txBody>
      </p:sp>
      <p:pic>
        <p:nvPicPr>
          <p:cNvPr id="8" name="Picture 7">
            <a:extLst>
              <a:ext uri="{FF2B5EF4-FFF2-40B4-BE49-F238E27FC236}">
                <a16:creationId xmlns:a16="http://schemas.microsoft.com/office/drawing/2014/main" id="{072E3EDB-69ED-DE4A-8D92-D5B7407EB879}"/>
              </a:ext>
            </a:extLst>
          </p:cNvPr>
          <p:cNvPicPr>
            <a:picLocks noChangeAspect="1"/>
          </p:cNvPicPr>
          <p:nvPr/>
        </p:nvPicPr>
        <p:blipFill>
          <a:blip r:embed="rId3">
            <a:extLst>
              <a:ext uri="{28A0092B-C50C-407E-A947-70E740481C1C}">
                <a14:useLocalDpi xmlns:a14="http://schemas.microsoft.com/office/drawing/2010/main" val="0"/>
              </a:ext>
            </a:extLst>
          </a:blip>
          <a:srcRect l="26889" t="4905" r="24238" b="6146"/>
          <a:stretch>
            <a:fillRect/>
          </a:stretch>
        </p:blipFill>
        <p:spPr>
          <a:xfrm>
            <a:off x="298411" y="1150139"/>
            <a:ext cx="5041485" cy="5143953"/>
          </a:xfrm>
          <a:prstGeom prst="rect">
            <a:avLst/>
          </a:prstGeom>
        </p:spPr>
      </p:pic>
    </p:spTree>
    <p:extLst>
      <p:ext uri="{BB962C8B-B14F-4D97-AF65-F5344CB8AC3E}">
        <p14:creationId xmlns:p14="http://schemas.microsoft.com/office/powerpoint/2010/main" val="1751414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23000">
              <a:schemeClr val="tx2"/>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B1AF84A-03C6-9603-CBCD-196050CDD3B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3D222F0D-026B-B78B-AC09-0CA6B11C9AC9}"/>
              </a:ext>
            </a:extLst>
          </p:cNvPr>
          <p:cNvPicPr>
            <a:picLocks noChangeAspect="1"/>
          </p:cNvPicPr>
          <p:nvPr/>
        </p:nvPicPr>
        <p:blipFill>
          <a:blip r:embed="rId3">
            <a:extLst>
              <a:ext uri="{28A0092B-C50C-407E-A947-70E740481C1C}">
                <a14:useLocalDpi xmlns:a14="http://schemas.microsoft.com/office/drawing/2010/main" val="0"/>
              </a:ext>
            </a:extLst>
          </a:blip>
          <a:srcRect r="17649"/>
          <a:stretch>
            <a:fillRect/>
          </a:stretch>
        </p:blipFill>
        <p:spPr>
          <a:xfrm>
            <a:off x="1" y="0"/>
            <a:ext cx="5734050" cy="6858000"/>
          </a:xfrm>
          <a:prstGeom prst="rect">
            <a:avLst/>
          </a:prstGeom>
        </p:spPr>
      </p:pic>
      <p:sp>
        <p:nvSpPr>
          <p:cNvPr id="2" name="Title 1">
            <a:extLst>
              <a:ext uri="{FF2B5EF4-FFF2-40B4-BE49-F238E27FC236}">
                <a16:creationId xmlns:a16="http://schemas.microsoft.com/office/drawing/2014/main" id="{E5A1CB12-5FB4-E61B-9566-B0D8A703D328}"/>
              </a:ext>
            </a:extLst>
          </p:cNvPr>
          <p:cNvSpPr>
            <a:spLocks noGrp="1"/>
          </p:cNvSpPr>
          <p:nvPr>
            <p:ph type="title"/>
          </p:nvPr>
        </p:nvSpPr>
        <p:spPr>
          <a:xfrm>
            <a:off x="838200" y="0"/>
            <a:ext cx="10515600" cy="777875"/>
          </a:xfrm>
          <a:solidFill>
            <a:srgbClr val="002060"/>
          </a:solidFill>
        </p:spPr>
        <p:txBody>
          <a:bodyPr vert="horz" lIns="91440" tIns="45720" rIns="91440" bIns="45720" rtlCol="0" anchor="ctr">
            <a:normAutofit/>
          </a:bodyPr>
          <a:lstStyle/>
          <a:p>
            <a:r>
              <a:rPr lang="en-US" dirty="0"/>
              <a:t>Classical Management Foundations</a:t>
            </a:r>
          </a:p>
        </p:txBody>
      </p:sp>
      <p:sp>
        <p:nvSpPr>
          <p:cNvPr id="4" name="TextBox 3">
            <a:extLst>
              <a:ext uri="{FF2B5EF4-FFF2-40B4-BE49-F238E27FC236}">
                <a16:creationId xmlns:a16="http://schemas.microsoft.com/office/drawing/2014/main" id="{E3A9CA72-6C1F-51C8-6BCB-851E85CA0348}"/>
              </a:ext>
            </a:extLst>
          </p:cNvPr>
          <p:cNvSpPr txBox="1"/>
          <p:nvPr/>
        </p:nvSpPr>
        <p:spPr>
          <a:xfrm>
            <a:off x="5850165" y="1359272"/>
            <a:ext cx="6102347" cy="4801314"/>
          </a:xfrm>
          <a:prstGeom prst="rect">
            <a:avLst/>
          </a:prstGeom>
          <a:noFill/>
        </p:spPr>
        <p:txBody>
          <a:bodyPr wrap="square" rtlCol="0">
            <a:spAutoFit/>
          </a:bodyPr>
          <a:lstStyle/>
          <a:p>
            <a:r>
              <a:rPr lang="en-US" b="1" dirty="0"/>
              <a:t>Authority: </a:t>
            </a:r>
            <a:r>
              <a:rPr lang="en-US" dirty="0"/>
              <a:t>Managers use their power to give instructions to their followers to get the work done</a:t>
            </a:r>
          </a:p>
          <a:p>
            <a:endParaRPr lang="en-US" dirty="0"/>
          </a:p>
          <a:p>
            <a:r>
              <a:rPr lang="en-US" b="1" dirty="0"/>
              <a:t>Unity of Command: </a:t>
            </a:r>
            <a:r>
              <a:rPr lang="en-US" dirty="0"/>
              <a:t>Organisations need policies that demand every employee to report to only one manager. Similarly, instructions should come from one manager. </a:t>
            </a:r>
          </a:p>
          <a:p>
            <a:endParaRPr lang="en-US" b="1" dirty="0"/>
          </a:p>
          <a:p>
            <a:r>
              <a:rPr lang="mi-NZ" b="1" dirty="0"/>
              <a:t>Esprit de Corps: </a:t>
            </a:r>
            <a:r>
              <a:rPr lang="mi-NZ" dirty="0"/>
              <a:t> Teams should also maintain harmony to function effectively. This helps teams achieve collective success, trust, and mutual respect.</a:t>
            </a:r>
          </a:p>
          <a:p>
            <a:r>
              <a:rPr lang="mi-NZ" dirty="0"/>
              <a:t> </a:t>
            </a:r>
          </a:p>
          <a:p>
            <a:r>
              <a:rPr lang="mi-NZ" b="1" dirty="0"/>
              <a:t>Equity: </a:t>
            </a:r>
            <a:r>
              <a:rPr lang="en-US" b="1" dirty="0"/>
              <a:t> </a:t>
            </a:r>
            <a:r>
              <a:rPr lang="en-US" dirty="0"/>
              <a:t>Every manager should consider how they interact and treat their followers. Such treatment helps employees become loyal and develop a sense of respect.</a:t>
            </a:r>
          </a:p>
          <a:p>
            <a:r>
              <a:rPr lang="mi-NZ" b="1" dirty="0"/>
              <a:t>Mechanistic vs human focus: </a:t>
            </a:r>
            <a:r>
              <a:rPr lang="mi-NZ" dirty="0"/>
              <a:t>Fayol principles are more mechanistic than focusing on human</a:t>
            </a:r>
            <a:endParaRPr lang="en-US" dirty="0"/>
          </a:p>
          <a:p>
            <a:r>
              <a:rPr lang="en-US" dirty="0"/>
              <a:t> </a:t>
            </a:r>
            <a:endParaRPr lang="en-US" b="1" dirty="0"/>
          </a:p>
        </p:txBody>
      </p:sp>
      <p:sp>
        <p:nvSpPr>
          <p:cNvPr id="5" name="TextBox 4">
            <a:extLst>
              <a:ext uri="{FF2B5EF4-FFF2-40B4-BE49-F238E27FC236}">
                <a16:creationId xmlns:a16="http://schemas.microsoft.com/office/drawing/2014/main" id="{8B8381F6-7545-632A-E2A6-245072CBB49B}"/>
              </a:ext>
            </a:extLst>
          </p:cNvPr>
          <p:cNvSpPr txBox="1"/>
          <p:nvPr/>
        </p:nvSpPr>
        <p:spPr>
          <a:xfrm>
            <a:off x="9399683" y="6160586"/>
            <a:ext cx="2444749" cy="477054"/>
          </a:xfrm>
          <a:prstGeom prst="rect">
            <a:avLst/>
          </a:prstGeom>
          <a:noFill/>
        </p:spPr>
        <p:txBody>
          <a:bodyPr wrap="square">
            <a:spAutoFit/>
          </a:bodyPr>
          <a:lstStyle/>
          <a:p>
            <a:r>
              <a:rPr lang="en-US" sz="2500" dirty="0"/>
              <a:t>(Fayol, 2013) </a:t>
            </a:r>
          </a:p>
        </p:txBody>
      </p:sp>
    </p:spTree>
    <p:extLst>
      <p:ext uri="{BB962C8B-B14F-4D97-AF65-F5344CB8AC3E}">
        <p14:creationId xmlns:p14="http://schemas.microsoft.com/office/powerpoint/2010/main" val="346874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C7829-12E4-9848-F68C-DA98198D7446}"/>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8712DE40-4DD7-AA4F-1CD9-A66646AF71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2904" y="745770"/>
            <a:ext cx="6072098" cy="3162958"/>
          </a:xfrm>
          <a:prstGeom prst="rect">
            <a:avLst/>
          </a:prstGeom>
        </p:spPr>
      </p:pic>
      <p:sp>
        <p:nvSpPr>
          <p:cNvPr id="2" name="Title 1">
            <a:extLst>
              <a:ext uri="{FF2B5EF4-FFF2-40B4-BE49-F238E27FC236}">
                <a16:creationId xmlns:a16="http://schemas.microsoft.com/office/drawing/2014/main" id="{94BED0BD-1206-534B-5181-0229407578D3}"/>
              </a:ext>
            </a:extLst>
          </p:cNvPr>
          <p:cNvSpPr>
            <a:spLocks noGrp="1"/>
          </p:cNvSpPr>
          <p:nvPr>
            <p:ph type="title"/>
          </p:nvPr>
        </p:nvSpPr>
        <p:spPr>
          <a:xfrm>
            <a:off x="838200" y="127130"/>
            <a:ext cx="10515600" cy="777875"/>
          </a:xfrm>
          <a:solidFill>
            <a:srgbClr val="002060"/>
          </a:solidFill>
        </p:spPr>
        <p:txBody>
          <a:bodyPr vert="horz" lIns="91440" tIns="45720" rIns="91440" bIns="45720" rtlCol="0" anchor="ctr">
            <a:normAutofit/>
          </a:bodyPr>
          <a:lstStyle/>
          <a:p>
            <a:r>
              <a:rPr lang="en-US" dirty="0"/>
              <a:t>Management Assumptions About People</a:t>
            </a:r>
          </a:p>
        </p:txBody>
      </p:sp>
      <p:sp>
        <p:nvSpPr>
          <p:cNvPr id="4" name="TextBox 3">
            <a:extLst>
              <a:ext uri="{FF2B5EF4-FFF2-40B4-BE49-F238E27FC236}">
                <a16:creationId xmlns:a16="http://schemas.microsoft.com/office/drawing/2014/main" id="{6E6D538E-61E8-EA2E-49CE-6817947F754E}"/>
              </a:ext>
            </a:extLst>
          </p:cNvPr>
          <p:cNvSpPr txBox="1"/>
          <p:nvPr/>
        </p:nvSpPr>
        <p:spPr>
          <a:xfrm>
            <a:off x="7276858" y="1366669"/>
            <a:ext cx="3559062" cy="1477328"/>
          </a:xfrm>
          <a:prstGeom prst="rect">
            <a:avLst/>
          </a:prstGeom>
          <a:noFill/>
        </p:spPr>
        <p:txBody>
          <a:bodyPr wrap="square" rtlCol="0">
            <a:spAutoFit/>
          </a:bodyPr>
          <a:lstStyle/>
          <a:p>
            <a:r>
              <a:rPr lang="en-US" sz="1500" b="1" dirty="0"/>
              <a:t>Theory X</a:t>
            </a:r>
          </a:p>
          <a:p>
            <a:pPr marL="285750" indent="-285750">
              <a:buFont typeface="Arial" panose="020B0604020202020204" pitchFamily="34" charset="0"/>
              <a:buChar char="•"/>
            </a:pPr>
            <a:r>
              <a:rPr lang="en-US" sz="1500" dirty="0"/>
              <a:t>Employees dislike their work</a:t>
            </a:r>
          </a:p>
          <a:p>
            <a:pPr marL="285750" indent="-285750">
              <a:buFont typeface="Arial" panose="020B0604020202020204" pitchFamily="34" charset="0"/>
              <a:buChar char="•"/>
            </a:pPr>
            <a:r>
              <a:rPr lang="en-US" sz="1500" dirty="0"/>
              <a:t>Employees avoid responsibilities</a:t>
            </a:r>
          </a:p>
          <a:p>
            <a:pPr marL="285750" indent="-285750">
              <a:buFont typeface="Arial" panose="020B0604020202020204" pitchFamily="34" charset="0"/>
              <a:buChar char="•"/>
            </a:pPr>
            <a:r>
              <a:rPr lang="en-US" sz="1500" dirty="0"/>
              <a:t>Employees work with clear directions</a:t>
            </a:r>
          </a:p>
          <a:p>
            <a:pPr marL="285750" indent="-285750">
              <a:buFont typeface="Arial" panose="020B0604020202020204" pitchFamily="34" charset="0"/>
              <a:buChar char="•"/>
            </a:pPr>
            <a:r>
              <a:rPr lang="en-US" sz="1500" dirty="0"/>
              <a:t>Employees need close supervision </a:t>
            </a:r>
          </a:p>
          <a:p>
            <a:endParaRPr lang="en-US" sz="1500" b="1" dirty="0"/>
          </a:p>
        </p:txBody>
      </p:sp>
      <p:sp>
        <p:nvSpPr>
          <p:cNvPr id="5" name="TextBox 4">
            <a:extLst>
              <a:ext uri="{FF2B5EF4-FFF2-40B4-BE49-F238E27FC236}">
                <a16:creationId xmlns:a16="http://schemas.microsoft.com/office/drawing/2014/main" id="{7F16F239-2B30-5B02-FB6D-0313F276A96C}"/>
              </a:ext>
            </a:extLst>
          </p:cNvPr>
          <p:cNvSpPr txBox="1"/>
          <p:nvPr/>
        </p:nvSpPr>
        <p:spPr>
          <a:xfrm>
            <a:off x="395726" y="1340758"/>
            <a:ext cx="3914410" cy="2400657"/>
          </a:xfrm>
          <a:prstGeom prst="rect">
            <a:avLst/>
          </a:prstGeom>
          <a:noFill/>
        </p:spPr>
        <p:txBody>
          <a:bodyPr wrap="square" rtlCol="0">
            <a:spAutoFit/>
          </a:bodyPr>
          <a:lstStyle>
            <a:defPPr>
              <a:defRPr lang="en-US"/>
            </a:defPPr>
            <a:lvl1pPr>
              <a:defRPr sz="1000" b="1"/>
            </a:lvl1pPr>
          </a:lstStyle>
          <a:p>
            <a:r>
              <a:rPr lang="en-US" sz="1500" dirty="0"/>
              <a:t>Theory Y</a:t>
            </a:r>
          </a:p>
          <a:p>
            <a:pPr marL="285750" indent="-285750">
              <a:buFont typeface="Arial" panose="020B0604020202020204" pitchFamily="34" charset="0"/>
              <a:buChar char="•"/>
            </a:pPr>
            <a:r>
              <a:rPr lang="en-US" sz="1500" b="0" dirty="0"/>
              <a:t>Internal motivation to work</a:t>
            </a:r>
          </a:p>
          <a:p>
            <a:pPr marL="285750" indent="-285750">
              <a:buFont typeface="Arial" panose="020B0604020202020204" pitchFamily="34" charset="0"/>
              <a:buChar char="•"/>
            </a:pPr>
            <a:r>
              <a:rPr lang="en-US" sz="1500" b="0" dirty="0"/>
              <a:t>Complete responsibilities</a:t>
            </a:r>
          </a:p>
          <a:p>
            <a:pPr marL="285750" indent="-285750">
              <a:buFont typeface="Arial" panose="020B0604020202020204" pitchFamily="34" charset="0"/>
              <a:buChar char="•"/>
            </a:pPr>
            <a:r>
              <a:rPr lang="en-US" sz="1500" b="0" dirty="0"/>
              <a:t>Perform with minimum supervision</a:t>
            </a:r>
          </a:p>
          <a:p>
            <a:pPr marL="285750" indent="-285750">
              <a:buFont typeface="Arial" panose="020B0604020202020204" pitchFamily="34" charset="0"/>
              <a:buChar char="•"/>
            </a:pPr>
            <a:r>
              <a:rPr lang="en-US" sz="1500" b="0" dirty="0"/>
              <a:t>Consider work as a challenge to grow</a:t>
            </a:r>
          </a:p>
          <a:p>
            <a:pPr marL="285750" indent="-285750">
              <a:buFont typeface="Arial" panose="020B0604020202020204" pitchFamily="34" charset="0"/>
              <a:buChar char="•"/>
            </a:pPr>
            <a:r>
              <a:rPr lang="en-US" sz="1500" b="0" dirty="0"/>
              <a:t>Seek to grow their careers</a:t>
            </a:r>
            <a:endParaRPr lang="en-US" sz="1500" dirty="0"/>
          </a:p>
          <a:p>
            <a:endParaRPr lang="en-US" sz="1500" dirty="0"/>
          </a:p>
          <a:p>
            <a:endParaRPr lang="en-US" sz="1500" dirty="0"/>
          </a:p>
          <a:p>
            <a:endParaRPr lang="en-US" sz="1500" dirty="0"/>
          </a:p>
          <a:p>
            <a:endParaRPr lang="en-US" sz="1500" dirty="0"/>
          </a:p>
        </p:txBody>
      </p:sp>
      <p:sp>
        <p:nvSpPr>
          <p:cNvPr id="6" name="TextBox 5">
            <a:extLst>
              <a:ext uri="{FF2B5EF4-FFF2-40B4-BE49-F238E27FC236}">
                <a16:creationId xmlns:a16="http://schemas.microsoft.com/office/drawing/2014/main" id="{A6A6E70B-4696-6D4B-E4F0-4F0CFB51696E}"/>
              </a:ext>
            </a:extLst>
          </p:cNvPr>
          <p:cNvSpPr txBox="1"/>
          <p:nvPr/>
        </p:nvSpPr>
        <p:spPr>
          <a:xfrm>
            <a:off x="228661" y="3908728"/>
            <a:ext cx="4777324" cy="1708160"/>
          </a:xfrm>
          <a:prstGeom prst="rect">
            <a:avLst/>
          </a:prstGeom>
          <a:noFill/>
        </p:spPr>
        <p:txBody>
          <a:bodyPr wrap="square" rtlCol="0">
            <a:spAutoFit/>
          </a:bodyPr>
          <a:lstStyle>
            <a:defPPr>
              <a:defRPr lang="en-US"/>
            </a:defPPr>
            <a:lvl1pPr>
              <a:defRPr sz="1000" b="1"/>
            </a:lvl1pPr>
          </a:lstStyle>
          <a:p>
            <a:r>
              <a:rPr lang="en-US" sz="1500" dirty="0"/>
              <a:t>Theory  Y connection to trust and empathy</a:t>
            </a:r>
          </a:p>
          <a:p>
            <a:pPr marL="171450" indent="-171450">
              <a:buFont typeface="Arial" panose="020B0604020202020204" pitchFamily="34" charset="0"/>
              <a:buChar char="•"/>
            </a:pPr>
            <a:r>
              <a:rPr lang="en-US" sz="1500" b="0" dirty="0"/>
              <a:t>Management encourages long-term employment terms</a:t>
            </a:r>
          </a:p>
          <a:p>
            <a:pPr marL="171450" indent="-171450">
              <a:buFont typeface="Arial" panose="020B0604020202020204" pitchFamily="34" charset="0"/>
              <a:buChar char="•"/>
            </a:pPr>
            <a:r>
              <a:rPr lang="en-US" sz="1500" b="0" dirty="0"/>
              <a:t>Employees increase productivity</a:t>
            </a:r>
          </a:p>
          <a:p>
            <a:pPr marL="171450" indent="-171450">
              <a:buFont typeface="Arial" panose="020B0604020202020204" pitchFamily="34" charset="0"/>
              <a:buChar char="•"/>
            </a:pPr>
            <a:r>
              <a:rPr lang="en-US" sz="1500" b="0" dirty="0"/>
              <a:t>High satisfaction level</a:t>
            </a:r>
          </a:p>
          <a:p>
            <a:pPr marL="171450" indent="-171450">
              <a:buFont typeface="Arial" panose="020B0604020202020204" pitchFamily="34" charset="0"/>
              <a:buChar char="•"/>
            </a:pPr>
            <a:r>
              <a:rPr lang="en-US" sz="1500" b="0" dirty="0"/>
              <a:t>High motivation</a:t>
            </a:r>
          </a:p>
          <a:p>
            <a:endParaRPr lang="en-US" sz="1500" b="0" dirty="0"/>
          </a:p>
          <a:p>
            <a:endParaRPr lang="en-US" sz="1500" dirty="0"/>
          </a:p>
        </p:txBody>
      </p:sp>
      <p:sp>
        <p:nvSpPr>
          <p:cNvPr id="9" name="TextBox 8">
            <a:extLst>
              <a:ext uri="{FF2B5EF4-FFF2-40B4-BE49-F238E27FC236}">
                <a16:creationId xmlns:a16="http://schemas.microsoft.com/office/drawing/2014/main" id="{C0ACC0C0-2C86-BDD2-9595-324466755CD9}"/>
              </a:ext>
            </a:extLst>
          </p:cNvPr>
          <p:cNvSpPr txBox="1"/>
          <p:nvPr/>
        </p:nvSpPr>
        <p:spPr>
          <a:xfrm>
            <a:off x="7018950" y="3497089"/>
            <a:ext cx="4777324" cy="2400657"/>
          </a:xfrm>
          <a:prstGeom prst="rect">
            <a:avLst/>
          </a:prstGeom>
          <a:noFill/>
        </p:spPr>
        <p:txBody>
          <a:bodyPr wrap="square" rtlCol="0">
            <a:spAutoFit/>
          </a:bodyPr>
          <a:lstStyle>
            <a:defPPr>
              <a:defRPr lang="en-US"/>
            </a:defPPr>
            <a:lvl1pPr>
              <a:defRPr sz="1000" b="1"/>
            </a:lvl1pPr>
          </a:lstStyle>
          <a:p>
            <a:r>
              <a:rPr lang="en-US" sz="1500" dirty="0"/>
              <a:t>Theory Z  </a:t>
            </a:r>
          </a:p>
          <a:p>
            <a:pPr marL="285750" indent="-285750">
              <a:buFont typeface="Arial" panose="020B0604020202020204" pitchFamily="34" charset="0"/>
              <a:buChar char="•"/>
            </a:pPr>
            <a:r>
              <a:rPr lang="en-US" sz="1500" b="0" dirty="0"/>
              <a:t>Managers and employees make collective decisions</a:t>
            </a:r>
          </a:p>
          <a:p>
            <a:pPr marL="285750" indent="-285750">
              <a:buFont typeface="Arial" panose="020B0604020202020204" pitchFamily="34" charset="0"/>
              <a:buChar char="•"/>
            </a:pPr>
            <a:r>
              <a:rPr lang="en-US" sz="1500" b="0" dirty="0"/>
              <a:t>Holds employees accountable</a:t>
            </a:r>
          </a:p>
          <a:p>
            <a:pPr marL="285750" indent="-285750">
              <a:buFont typeface="Arial" panose="020B0604020202020204" pitchFamily="34" charset="0"/>
              <a:buChar char="•"/>
            </a:pPr>
            <a:r>
              <a:rPr lang="en-US" sz="1500" b="0" dirty="0"/>
              <a:t>Managers value professional development and work-life</a:t>
            </a:r>
          </a:p>
          <a:p>
            <a:pPr marL="285750" indent="-285750">
              <a:buFont typeface="Arial" panose="020B0604020202020204" pitchFamily="34" charset="0"/>
              <a:buChar char="•"/>
            </a:pPr>
            <a:r>
              <a:rPr lang="en-US" sz="1500" b="0" dirty="0"/>
              <a:t>Employees Managers encourage employees to take a long-term view of their employment</a:t>
            </a:r>
          </a:p>
          <a:p>
            <a:pPr marL="285750" indent="-285750">
              <a:buFont typeface="Arial" panose="020B0604020202020204" pitchFamily="34" charset="0"/>
              <a:buChar char="•"/>
            </a:pPr>
            <a:endParaRPr lang="en-US" sz="1500" b="0" dirty="0"/>
          </a:p>
          <a:p>
            <a:r>
              <a:rPr lang="en-US" sz="1500" b="0" dirty="0"/>
              <a:t>(Ouchi, 1981)</a:t>
            </a:r>
          </a:p>
          <a:p>
            <a:endParaRPr lang="en-US" sz="1500" dirty="0"/>
          </a:p>
        </p:txBody>
      </p:sp>
      <p:sp>
        <p:nvSpPr>
          <p:cNvPr id="8" name="TextBox 7">
            <a:extLst>
              <a:ext uri="{FF2B5EF4-FFF2-40B4-BE49-F238E27FC236}">
                <a16:creationId xmlns:a16="http://schemas.microsoft.com/office/drawing/2014/main" id="{FF11F9A5-162F-F66F-2FB3-6980759E4BBF}"/>
              </a:ext>
            </a:extLst>
          </p:cNvPr>
          <p:cNvSpPr txBox="1"/>
          <p:nvPr/>
        </p:nvSpPr>
        <p:spPr>
          <a:xfrm>
            <a:off x="4741131" y="6178605"/>
            <a:ext cx="6448300" cy="369332"/>
          </a:xfrm>
          <a:prstGeom prst="rect">
            <a:avLst/>
          </a:prstGeom>
          <a:noFill/>
        </p:spPr>
        <p:txBody>
          <a:bodyPr wrap="square">
            <a:spAutoFit/>
          </a:bodyPr>
          <a:lstStyle/>
          <a:p>
            <a:r>
              <a:rPr lang="en-US" dirty="0"/>
              <a:t>(McGregor, 1960)</a:t>
            </a:r>
          </a:p>
        </p:txBody>
      </p:sp>
    </p:spTree>
    <p:extLst>
      <p:ext uri="{BB962C8B-B14F-4D97-AF65-F5344CB8AC3E}">
        <p14:creationId xmlns:p14="http://schemas.microsoft.com/office/powerpoint/2010/main" val="923531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50A02-0B20-7268-B552-08AE781322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098FAB-0311-C881-A506-AA4DB50C75E1}"/>
              </a:ext>
            </a:extLst>
          </p:cNvPr>
          <p:cNvSpPr>
            <a:spLocks noGrp="1"/>
          </p:cNvSpPr>
          <p:nvPr>
            <p:ph type="title"/>
          </p:nvPr>
        </p:nvSpPr>
        <p:spPr>
          <a:xfrm>
            <a:off x="449892" y="27784"/>
            <a:ext cx="6026713" cy="777875"/>
          </a:xfrm>
          <a:solidFill>
            <a:srgbClr val="002060"/>
          </a:solidFill>
        </p:spPr>
        <p:txBody>
          <a:bodyPr vert="horz" lIns="91440" tIns="45720" rIns="91440" bIns="45720" rtlCol="0" anchor="ctr">
            <a:normAutofit fontScale="90000"/>
          </a:bodyPr>
          <a:lstStyle/>
          <a:p>
            <a:r>
              <a:rPr lang="en-US" dirty="0"/>
              <a:t>Leadership Style Spectrum</a:t>
            </a:r>
          </a:p>
        </p:txBody>
      </p:sp>
      <p:sp>
        <p:nvSpPr>
          <p:cNvPr id="12" name="TextBox 11">
            <a:extLst>
              <a:ext uri="{FF2B5EF4-FFF2-40B4-BE49-F238E27FC236}">
                <a16:creationId xmlns:a16="http://schemas.microsoft.com/office/drawing/2014/main" id="{3D6E10DC-B769-21BE-942F-F59EAB24AC84}"/>
              </a:ext>
            </a:extLst>
          </p:cNvPr>
          <p:cNvSpPr txBox="1"/>
          <p:nvPr/>
        </p:nvSpPr>
        <p:spPr>
          <a:xfrm>
            <a:off x="449893" y="1096919"/>
            <a:ext cx="2929639" cy="2169825"/>
          </a:xfrm>
          <a:prstGeom prst="rect">
            <a:avLst/>
          </a:prstGeom>
          <a:noFill/>
        </p:spPr>
        <p:txBody>
          <a:bodyPr wrap="square" rtlCol="0">
            <a:spAutoFit/>
          </a:bodyPr>
          <a:lstStyle/>
          <a:p>
            <a:r>
              <a:rPr lang="en-US" sz="1500" b="1" dirty="0"/>
              <a:t>Autocratic leadership style</a:t>
            </a:r>
          </a:p>
          <a:p>
            <a:pPr marL="285750" indent="-285750">
              <a:buFont typeface="Arial" panose="020B0604020202020204" pitchFamily="34" charset="0"/>
              <a:buChar char="•"/>
            </a:pPr>
            <a:r>
              <a:rPr lang="en-US" sz="1500" dirty="0"/>
              <a:t>Makes decisions alone</a:t>
            </a:r>
          </a:p>
          <a:p>
            <a:pPr marL="285750" indent="-285750">
              <a:buFont typeface="Arial" panose="020B0604020202020204" pitchFamily="34" charset="0"/>
              <a:buChar char="•"/>
            </a:pPr>
            <a:r>
              <a:rPr lang="en-US" sz="1500" dirty="0"/>
              <a:t>Maintains control</a:t>
            </a:r>
          </a:p>
          <a:p>
            <a:pPr marL="285750" indent="-285750">
              <a:buFont typeface="Arial" panose="020B0604020202020204" pitchFamily="34" charset="0"/>
              <a:buChar char="•"/>
            </a:pPr>
            <a:r>
              <a:rPr lang="en-US" sz="1500" dirty="0"/>
              <a:t>Has clear instructions</a:t>
            </a:r>
          </a:p>
          <a:p>
            <a:pPr marL="285750" indent="-285750">
              <a:buFont typeface="Arial" panose="020B0604020202020204" pitchFamily="34" charset="0"/>
              <a:buChar char="•"/>
            </a:pPr>
            <a:r>
              <a:rPr lang="en-US" sz="1500" dirty="0"/>
              <a:t>Employee has limited say</a:t>
            </a:r>
          </a:p>
          <a:p>
            <a:pPr marL="285750" indent="-285750">
              <a:buFont typeface="Arial" panose="020B0604020202020204" pitchFamily="34" charset="0"/>
              <a:buChar char="•"/>
            </a:pPr>
            <a:r>
              <a:rPr lang="en-US" sz="1500" dirty="0"/>
              <a:t>Not suitable for multicultural contexts</a:t>
            </a:r>
          </a:p>
          <a:p>
            <a:pPr marL="285750" indent="-285750">
              <a:buFont typeface="Arial" panose="020B0604020202020204" pitchFamily="34" charset="0"/>
              <a:buChar char="•"/>
            </a:pPr>
            <a:endParaRPr lang="en-US" sz="1500" dirty="0"/>
          </a:p>
          <a:p>
            <a:endParaRPr lang="en-US" sz="1500" b="1" dirty="0"/>
          </a:p>
        </p:txBody>
      </p:sp>
      <p:sp>
        <p:nvSpPr>
          <p:cNvPr id="13" name="TextBox 12">
            <a:extLst>
              <a:ext uri="{FF2B5EF4-FFF2-40B4-BE49-F238E27FC236}">
                <a16:creationId xmlns:a16="http://schemas.microsoft.com/office/drawing/2014/main" id="{070F0DFA-D79E-3DA9-632C-67FC9C3E9F35}"/>
              </a:ext>
            </a:extLst>
          </p:cNvPr>
          <p:cNvSpPr txBox="1"/>
          <p:nvPr/>
        </p:nvSpPr>
        <p:spPr>
          <a:xfrm>
            <a:off x="3379532" y="1216944"/>
            <a:ext cx="6194147" cy="1246495"/>
          </a:xfrm>
          <a:prstGeom prst="rect">
            <a:avLst/>
          </a:prstGeom>
          <a:noFill/>
        </p:spPr>
        <p:txBody>
          <a:bodyPr wrap="square" rtlCol="0">
            <a:spAutoFit/>
          </a:bodyPr>
          <a:lstStyle/>
          <a:p>
            <a:r>
              <a:rPr lang="en-US" sz="1500" b="1" dirty="0"/>
              <a:t>Democratic leadership style</a:t>
            </a:r>
          </a:p>
          <a:p>
            <a:pPr marL="285750" indent="-285750">
              <a:buFont typeface="Arial" panose="020B0604020202020204" pitchFamily="34" charset="0"/>
              <a:buChar char="•"/>
            </a:pPr>
            <a:r>
              <a:rPr lang="en-US" sz="1500" dirty="0"/>
              <a:t>Involve employees in decision-making</a:t>
            </a:r>
          </a:p>
          <a:p>
            <a:pPr marL="285750" indent="-285750">
              <a:buFont typeface="Arial" panose="020B0604020202020204" pitchFamily="34" charset="0"/>
              <a:buChar char="•"/>
            </a:pPr>
            <a:r>
              <a:rPr lang="en-US" sz="1500" dirty="0"/>
              <a:t>Encourages open communication </a:t>
            </a:r>
          </a:p>
          <a:p>
            <a:pPr marL="285750" indent="-285750">
              <a:buFont typeface="Arial" panose="020B0604020202020204" pitchFamily="34" charset="0"/>
              <a:buChar char="•"/>
            </a:pPr>
            <a:r>
              <a:rPr lang="en-US" sz="1500" dirty="0"/>
              <a:t>Encourage employees to participate</a:t>
            </a:r>
          </a:p>
          <a:p>
            <a:pPr marL="285750" indent="-285750">
              <a:buFont typeface="Arial" panose="020B0604020202020204" pitchFamily="34" charset="0"/>
              <a:buChar char="•"/>
            </a:pPr>
            <a:r>
              <a:rPr lang="en-US" sz="1500" dirty="0"/>
              <a:t>Suitable in a multicultural context</a:t>
            </a:r>
            <a:endParaRPr lang="en-US" sz="1500" b="1" dirty="0"/>
          </a:p>
        </p:txBody>
      </p:sp>
      <p:sp>
        <p:nvSpPr>
          <p:cNvPr id="14" name="TextBox 13">
            <a:extLst>
              <a:ext uri="{FF2B5EF4-FFF2-40B4-BE49-F238E27FC236}">
                <a16:creationId xmlns:a16="http://schemas.microsoft.com/office/drawing/2014/main" id="{C5F9F936-0D02-3097-0B5C-837980B67CB2}"/>
              </a:ext>
            </a:extLst>
          </p:cNvPr>
          <p:cNvSpPr txBox="1"/>
          <p:nvPr/>
        </p:nvSpPr>
        <p:spPr>
          <a:xfrm>
            <a:off x="282459" y="3599125"/>
            <a:ext cx="6194147" cy="1477328"/>
          </a:xfrm>
          <a:prstGeom prst="rect">
            <a:avLst/>
          </a:prstGeom>
          <a:noFill/>
        </p:spPr>
        <p:txBody>
          <a:bodyPr wrap="square" rtlCol="0">
            <a:spAutoFit/>
          </a:bodyPr>
          <a:lstStyle/>
          <a:p>
            <a:r>
              <a:rPr lang="en-US" sz="1500" b="1" dirty="0"/>
              <a:t>Transformational leadership style</a:t>
            </a:r>
          </a:p>
          <a:p>
            <a:pPr marL="285750" indent="-285750">
              <a:buFont typeface="Arial" panose="020B0604020202020204" pitchFamily="34" charset="0"/>
              <a:buChar char="•"/>
            </a:pPr>
            <a:r>
              <a:rPr lang="en-US" sz="1500" dirty="0"/>
              <a:t> Leaders inspire employees</a:t>
            </a:r>
          </a:p>
          <a:p>
            <a:pPr marL="285750" indent="-285750">
              <a:buFont typeface="Arial" panose="020B0604020202020204" pitchFamily="34" charset="0"/>
              <a:buChar char="•"/>
            </a:pPr>
            <a:r>
              <a:rPr lang="en-US" sz="1500" dirty="0"/>
              <a:t>Employees to exceed goals</a:t>
            </a:r>
          </a:p>
          <a:p>
            <a:pPr marL="285750" indent="-285750">
              <a:buFont typeface="Arial" panose="020B0604020202020204" pitchFamily="34" charset="0"/>
              <a:buChar char="•"/>
            </a:pPr>
            <a:r>
              <a:rPr lang="en-US" sz="1500" dirty="0"/>
              <a:t>Leaders encourage innovation</a:t>
            </a:r>
          </a:p>
          <a:p>
            <a:pPr marL="285750" indent="-285750">
              <a:buFont typeface="Arial" panose="020B0604020202020204" pitchFamily="34" charset="0"/>
              <a:buChar char="•"/>
            </a:pPr>
            <a:r>
              <a:rPr lang="en-US" sz="1500" dirty="0"/>
              <a:t>Critical in multicultural contexts</a:t>
            </a:r>
          </a:p>
          <a:p>
            <a:endParaRPr lang="en-US" sz="1500" b="1" dirty="0"/>
          </a:p>
        </p:txBody>
      </p:sp>
      <p:sp>
        <p:nvSpPr>
          <p:cNvPr id="15" name="TextBox 14">
            <a:extLst>
              <a:ext uri="{FF2B5EF4-FFF2-40B4-BE49-F238E27FC236}">
                <a16:creationId xmlns:a16="http://schemas.microsoft.com/office/drawing/2014/main" id="{1DDBB550-D80E-9EBB-850B-1B4290730BAC}"/>
              </a:ext>
            </a:extLst>
          </p:cNvPr>
          <p:cNvSpPr txBox="1"/>
          <p:nvPr/>
        </p:nvSpPr>
        <p:spPr>
          <a:xfrm>
            <a:off x="3546966" y="3459654"/>
            <a:ext cx="3266871" cy="1938992"/>
          </a:xfrm>
          <a:prstGeom prst="rect">
            <a:avLst/>
          </a:prstGeom>
          <a:noFill/>
        </p:spPr>
        <p:txBody>
          <a:bodyPr wrap="square" rtlCol="0">
            <a:spAutoFit/>
          </a:bodyPr>
          <a:lstStyle/>
          <a:p>
            <a:r>
              <a:rPr lang="en-US" sz="1500" b="1" dirty="0"/>
              <a:t>Servant leadership style</a:t>
            </a:r>
          </a:p>
          <a:p>
            <a:pPr marL="285750" indent="-285750">
              <a:buFont typeface="Arial" panose="020B0604020202020204" pitchFamily="34" charset="0"/>
              <a:buChar char="•"/>
            </a:pPr>
            <a:r>
              <a:rPr lang="en-US" sz="1500" dirty="0"/>
              <a:t>Work closely with employees</a:t>
            </a:r>
          </a:p>
          <a:p>
            <a:pPr marL="285750" indent="-285750">
              <a:buFont typeface="Arial" panose="020B0604020202020204" pitchFamily="34" charset="0"/>
              <a:buChar char="•"/>
            </a:pPr>
            <a:r>
              <a:rPr lang="en-US" sz="1500" dirty="0"/>
              <a:t>Use past experiences to plan ahead</a:t>
            </a:r>
          </a:p>
          <a:p>
            <a:pPr marL="285750" indent="-285750">
              <a:buFont typeface="Arial" panose="020B0604020202020204" pitchFamily="34" charset="0"/>
              <a:buChar char="•"/>
            </a:pPr>
            <a:r>
              <a:rPr lang="en-US" sz="1500" dirty="0"/>
              <a:t>Strong collaboration</a:t>
            </a:r>
          </a:p>
          <a:p>
            <a:pPr marL="285750" indent="-285750">
              <a:buFont typeface="Arial" panose="020B0604020202020204" pitchFamily="34" charset="0"/>
              <a:buChar char="•"/>
            </a:pPr>
            <a:r>
              <a:rPr lang="en-US" sz="1500" dirty="0"/>
              <a:t>Leaders advocate for career growth</a:t>
            </a:r>
          </a:p>
          <a:p>
            <a:pPr marL="285750" indent="-285750">
              <a:buFont typeface="Arial" panose="020B0604020202020204" pitchFamily="34" charset="0"/>
              <a:buChar char="•"/>
            </a:pPr>
            <a:r>
              <a:rPr lang="en-US" sz="1500" dirty="0"/>
              <a:t>Self-awareness and team awareness</a:t>
            </a:r>
          </a:p>
          <a:p>
            <a:endParaRPr lang="en-US" sz="1500" b="1" dirty="0"/>
          </a:p>
        </p:txBody>
      </p:sp>
      <p:pic>
        <p:nvPicPr>
          <p:cNvPr id="5" name="Picture 4">
            <a:extLst>
              <a:ext uri="{FF2B5EF4-FFF2-40B4-BE49-F238E27FC236}">
                <a16:creationId xmlns:a16="http://schemas.microsoft.com/office/drawing/2014/main" id="{95245D24-480A-7FBC-4E99-156C78E163CE}"/>
              </a:ext>
            </a:extLst>
          </p:cNvPr>
          <p:cNvPicPr>
            <a:picLocks noChangeAspect="1"/>
          </p:cNvPicPr>
          <p:nvPr/>
        </p:nvPicPr>
        <p:blipFill>
          <a:blip r:embed="rId3">
            <a:extLst>
              <a:ext uri="{28A0092B-C50C-407E-A947-70E740481C1C}">
                <a14:useLocalDpi xmlns:a14="http://schemas.microsoft.com/office/drawing/2010/main" val="0"/>
              </a:ext>
            </a:extLst>
          </a:blip>
          <a:srcRect l="43392" r="11001"/>
          <a:stretch>
            <a:fillRect/>
          </a:stretch>
        </p:blipFill>
        <p:spPr>
          <a:xfrm>
            <a:off x="6908800" y="220729"/>
            <a:ext cx="5038420" cy="6416542"/>
          </a:xfrm>
          <a:prstGeom prst="rect">
            <a:avLst/>
          </a:prstGeom>
        </p:spPr>
      </p:pic>
      <p:sp>
        <p:nvSpPr>
          <p:cNvPr id="7" name="TextBox 6">
            <a:extLst>
              <a:ext uri="{FF2B5EF4-FFF2-40B4-BE49-F238E27FC236}">
                <a16:creationId xmlns:a16="http://schemas.microsoft.com/office/drawing/2014/main" id="{5DFD6402-00B7-93D9-0E0B-F70900629366}"/>
              </a:ext>
            </a:extLst>
          </p:cNvPr>
          <p:cNvSpPr txBox="1"/>
          <p:nvPr/>
        </p:nvSpPr>
        <p:spPr>
          <a:xfrm>
            <a:off x="3860800" y="5456390"/>
            <a:ext cx="6096000" cy="369332"/>
          </a:xfrm>
          <a:prstGeom prst="rect">
            <a:avLst/>
          </a:prstGeom>
          <a:noFill/>
        </p:spPr>
        <p:txBody>
          <a:bodyPr wrap="square">
            <a:spAutoFit/>
          </a:bodyPr>
          <a:lstStyle/>
          <a:p>
            <a:r>
              <a:rPr lang="en-US" dirty="0"/>
              <a:t>Greenleaf, 1998</a:t>
            </a:r>
          </a:p>
        </p:txBody>
      </p:sp>
      <p:sp>
        <p:nvSpPr>
          <p:cNvPr id="4" name="TextBox 3">
            <a:extLst>
              <a:ext uri="{FF2B5EF4-FFF2-40B4-BE49-F238E27FC236}">
                <a16:creationId xmlns:a16="http://schemas.microsoft.com/office/drawing/2014/main" id="{CE6AD79A-2D59-3932-5123-A290F3B26AD5}"/>
              </a:ext>
            </a:extLst>
          </p:cNvPr>
          <p:cNvSpPr txBox="1"/>
          <p:nvPr/>
        </p:nvSpPr>
        <p:spPr>
          <a:xfrm>
            <a:off x="497737" y="2746769"/>
            <a:ext cx="6098458" cy="369332"/>
          </a:xfrm>
          <a:prstGeom prst="rect">
            <a:avLst/>
          </a:prstGeom>
          <a:noFill/>
        </p:spPr>
        <p:txBody>
          <a:bodyPr wrap="square">
            <a:spAutoFit/>
          </a:bodyPr>
          <a:lstStyle/>
          <a:p>
            <a:r>
              <a:rPr lang="en-US" dirty="0"/>
              <a:t>Lewin, Lippitt, and White, 1939</a:t>
            </a:r>
          </a:p>
        </p:txBody>
      </p:sp>
      <p:sp>
        <p:nvSpPr>
          <p:cNvPr id="8" name="TextBox 7">
            <a:extLst>
              <a:ext uri="{FF2B5EF4-FFF2-40B4-BE49-F238E27FC236}">
                <a16:creationId xmlns:a16="http://schemas.microsoft.com/office/drawing/2014/main" id="{7BD715EE-4026-3B56-CFB1-98CC4A98C4CC}"/>
              </a:ext>
            </a:extLst>
          </p:cNvPr>
          <p:cNvSpPr txBox="1"/>
          <p:nvPr/>
        </p:nvSpPr>
        <p:spPr>
          <a:xfrm>
            <a:off x="4229100" y="2707560"/>
            <a:ext cx="6098458" cy="369332"/>
          </a:xfrm>
          <a:prstGeom prst="rect">
            <a:avLst/>
          </a:prstGeom>
          <a:noFill/>
        </p:spPr>
        <p:txBody>
          <a:bodyPr wrap="square">
            <a:spAutoFit/>
          </a:bodyPr>
          <a:lstStyle/>
          <a:p>
            <a:r>
              <a:rPr lang="en-US" dirty="0"/>
              <a:t>Bass, 1985</a:t>
            </a:r>
          </a:p>
        </p:txBody>
      </p:sp>
    </p:spTree>
    <p:extLst>
      <p:ext uri="{BB962C8B-B14F-4D97-AF65-F5344CB8AC3E}">
        <p14:creationId xmlns:p14="http://schemas.microsoft.com/office/powerpoint/2010/main" val="388639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a:extLst>
            <a:ext uri="{FF2B5EF4-FFF2-40B4-BE49-F238E27FC236}">
              <a16:creationId xmlns:a16="http://schemas.microsoft.com/office/drawing/2014/main" id="{76ADAF46-786E-3446-5919-CD53DEA579C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7A4CD74-E864-FE65-D50B-2BAD55449797}"/>
              </a:ext>
            </a:extLst>
          </p:cNvPr>
          <p:cNvSpPr txBox="1"/>
          <p:nvPr/>
        </p:nvSpPr>
        <p:spPr>
          <a:xfrm>
            <a:off x="498107" y="1026992"/>
            <a:ext cx="5597893" cy="1200329"/>
          </a:xfrm>
          <a:prstGeom prst="rect">
            <a:avLst/>
          </a:prstGeom>
          <a:noFill/>
        </p:spPr>
        <p:txBody>
          <a:bodyPr wrap="square" rtlCol="0">
            <a:spAutoFit/>
          </a:bodyPr>
          <a:lstStyle/>
          <a:p>
            <a:r>
              <a:rPr lang="en-US" b="1" dirty="0"/>
              <a:t>Emotional Intelligence (EI) </a:t>
            </a:r>
          </a:p>
          <a:p>
            <a:pPr marL="285750" indent="-285750">
              <a:buFont typeface="Arial" panose="020B0604020202020204" pitchFamily="34" charset="0"/>
              <a:buChar char="•"/>
            </a:pPr>
            <a:r>
              <a:rPr lang="en-US" dirty="0"/>
              <a:t>The power to monitor own emotions and those of others in order to think and act appropriately</a:t>
            </a:r>
          </a:p>
          <a:p>
            <a:endParaRPr lang="en-US" b="1" dirty="0"/>
          </a:p>
        </p:txBody>
      </p:sp>
      <p:sp>
        <p:nvSpPr>
          <p:cNvPr id="5" name="TextBox 4">
            <a:extLst>
              <a:ext uri="{FF2B5EF4-FFF2-40B4-BE49-F238E27FC236}">
                <a16:creationId xmlns:a16="http://schemas.microsoft.com/office/drawing/2014/main" id="{16DB5C8D-689C-A2D9-2729-17E649079BF8}"/>
              </a:ext>
            </a:extLst>
          </p:cNvPr>
          <p:cNvSpPr txBox="1"/>
          <p:nvPr/>
        </p:nvSpPr>
        <p:spPr>
          <a:xfrm>
            <a:off x="595211" y="4563374"/>
            <a:ext cx="5403683" cy="1631216"/>
          </a:xfrm>
          <a:prstGeom prst="rect">
            <a:avLst/>
          </a:prstGeom>
          <a:noFill/>
        </p:spPr>
        <p:txBody>
          <a:bodyPr wrap="square" rtlCol="0">
            <a:spAutoFit/>
          </a:bodyPr>
          <a:lstStyle/>
          <a:p>
            <a:r>
              <a:rPr lang="en-US" sz="2000" b="1" dirty="0"/>
              <a:t>Linking EI to leadership styles</a:t>
            </a:r>
          </a:p>
          <a:p>
            <a:pPr marL="285750" indent="-285750">
              <a:buFont typeface="Arial" panose="020B0604020202020204" pitchFamily="34" charset="0"/>
              <a:buChar char="•"/>
            </a:pPr>
            <a:r>
              <a:rPr lang="en-US" sz="2000" dirty="0"/>
              <a:t>Democratic</a:t>
            </a:r>
          </a:p>
          <a:p>
            <a:pPr marL="285750" indent="-285750">
              <a:buFont typeface="Arial" panose="020B0604020202020204" pitchFamily="34" charset="0"/>
              <a:buChar char="•"/>
            </a:pPr>
            <a:r>
              <a:rPr lang="en-US" sz="2000" dirty="0"/>
              <a:t>Transformational</a:t>
            </a:r>
          </a:p>
          <a:p>
            <a:pPr marL="285750" indent="-285750">
              <a:buFont typeface="Arial" panose="020B0604020202020204" pitchFamily="34" charset="0"/>
              <a:buChar char="•"/>
            </a:pPr>
            <a:r>
              <a:rPr lang="en-US" sz="2000" dirty="0"/>
              <a:t>Servant leadership </a:t>
            </a:r>
          </a:p>
          <a:p>
            <a:endParaRPr lang="en-US" sz="2000" b="1" dirty="0"/>
          </a:p>
        </p:txBody>
      </p:sp>
      <p:sp>
        <p:nvSpPr>
          <p:cNvPr id="2" name="Title 1">
            <a:extLst>
              <a:ext uri="{FF2B5EF4-FFF2-40B4-BE49-F238E27FC236}">
                <a16:creationId xmlns:a16="http://schemas.microsoft.com/office/drawing/2014/main" id="{EA1D4192-C675-76CE-DDED-7784D06CAF36}"/>
              </a:ext>
            </a:extLst>
          </p:cNvPr>
          <p:cNvSpPr>
            <a:spLocks noGrp="1"/>
          </p:cNvSpPr>
          <p:nvPr>
            <p:ph type="title"/>
          </p:nvPr>
        </p:nvSpPr>
        <p:spPr>
          <a:xfrm>
            <a:off x="800100" y="40777"/>
            <a:ext cx="10591800" cy="777875"/>
          </a:xfrm>
          <a:solidFill>
            <a:srgbClr val="002060"/>
          </a:solidFill>
        </p:spPr>
        <p:txBody>
          <a:bodyPr vert="horz" lIns="91440" tIns="45720" rIns="91440" bIns="45720" rtlCol="0" anchor="ctr">
            <a:normAutofit/>
          </a:bodyPr>
          <a:lstStyle/>
          <a:p>
            <a:r>
              <a:rPr lang="en-US" dirty="0"/>
              <a:t>Emotional Intelligence (EI): Concept &amp; Model </a:t>
            </a:r>
          </a:p>
        </p:txBody>
      </p:sp>
      <p:sp>
        <p:nvSpPr>
          <p:cNvPr id="9" name="TextBox 8">
            <a:extLst>
              <a:ext uri="{FF2B5EF4-FFF2-40B4-BE49-F238E27FC236}">
                <a16:creationId xmlns:a16="http://schemas.microsoft.com/office/drawing/2014/main" id="{0D9E135E-027F-5D22-D388-1DE6FFC0A2FA}"/>
              </a:ext>
            </a:extLst>
          </p:cNvPr>
          <p:cNvSpPr txBox="1"/>
          <p:nvPr/>
        </p:nvSpPr>
        <p:spPr>
          <a:xfrm>
            <a:off x="573991" y="2311323"/>
            <a:ext cx="6106026" cy="1754326"/>
          </a:xfrm>
          <a:prstGeom prst="rect">
            <a:avLst/>
          </a:prstGeom>
          <a:noFill/>
        </p:spPr>
        <p:txBody>
          <a:bodyPr wrap="square">
            <a:spAutoFit/>
          </a:bodyPr>
          <a:lstStyle/>
          <a:p>
            <a:r>
              <a:rPr lang="en-US" sz="1800" b="1" dirty="0"/>
              <a:t>Five components of EI include</a:t>
            </a:r>
          </a:p>
          <a:p>
            <a:pPr marL="285750" indent="-285750">
              <a:buFont typeface="Arial" panose="020B0604020202020204" pitchFamily="34" charset="0"/>
              <a:buChar char="•"/>
            </a:pPr>
            <a:r>
              <a:rPr lang="en-US" dirty="0"/>
              <a:t>Self-awareness</a:t>
            </a:r>
            <a:r>
              <a:rPr lang="en-US" sz="1800" dirty="0"/>
              <a:t>, </a:t>
            </a:r>
          </a:p>
          <a:p>
            <a:pPr marL="285750" indent="-285750">
              <a:buFont typeface="Arial" panose="020B0604020202020204" pitchFamily="34" charset="0"/>
              <a:buChar char="•"/>
            </a:pPr>
            <a:r>
              <a:rPr lang="en-US" sz="1800" dirty="0"/>
              <a:t>Self-control, </a:t>
            </a:r>
          </a:p>
          <a:p>
            <a:pPr marL="285750" indent="-285750">
              <a:buFont typeface="Arial" panose="020B0604020202020204" pitchFamily="34" charset="0"/>
              <a:buChar char="•"/>
            </a:pPr>
            <a:r>
              <a:rPr lang="en-US" dirty="0"/>
              <a:t>passion</a:t>
            </a:r>
            <a:r>
              <a:rPr lang="en-US" sz="1800" dirty="0"/>
              <a:t>, </a:t>
            </a:r>
          </a:p>
          <a:p>
            <a:pPr marL="285750" indent="-285750">
              <a:buFont typeface="Arial" panose="020B0604020202020204" pitchFamily="34" charset="0"/>
              <a:buChar char="•"/>
            </a:pPr>
            <a:r>
              <a:rPr lang="en-US" sz="1800" dirty="0"/>
              <a:t>Empathy, </a:t>
            </a:r>
          </a:p>
          <a:p>
            <a:pPr marL="285750" indent="-285750">
              <a:buFont typeface="Arial" panose="020B0604020202020204" pitchFamily="34" charset="0"/>
              <a:buChar char="•"/>
            </a:pPr>
            <a:r>
              <a:rPr lang="en-US" dirty="0"/>
              <a:t>Social art</a:t>
            </a:r>
            <a:r>
              <a:rPr lang="en-US" sz="1800" dirty="0"/>
              <a:t> </a:t>
            </a:r>
          </a:p>
        </p:txBody>
      </p:sp>
      <p:pic>
        <p:nvPicPr>
          <p:cNvPr id="8" name="Picture 7">
            <a:extLst>
              <a:ext uri="{FF2B5EF4-FFF2-40B4-BE49-F238E27FC236}">
                <a16:creationId xmlns:a16="http://schemas.microsoft.com/office/drawing/2014/main" id="{E554A728-7EB6-C488-9B3A-3C5624F1827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648623"/>
            <a:ext cx="5174425" cy="3449136"/>
          </a:xfrm>
          <a:prstGeom prst="rect">
            <a:avLst/>
          </a:prstGeom>
        </p:spPr>
      </p:pic>
      <p:sp>
        <p:nvSpPr>
          <p:cNvPr id="10" name="TextBox 9">
            <a:extLst>
              <a:ext uri="{FF2B5EF4-FFF2-40B4-BE49-F238E27FC236}">
                <a16:creationId xmlns:a16="http://schemas.microsoft.com/office/drawing/2014/main" id="{DD275E9F-B87E-EA10-75AC-270927EAE838}"/>
              </a:ext>
            </a:extLst>
          </p:cNvPr>
          <p:cNvSpPr txBox="1"/>
          <p:nvPr/>
        </p:nvSpPr>
        <p:spPr>
          <a:xfrm>
            <a:off x="6203950" y="6009924"/>
            <a:ext cx="1751698" cy="369332"/>
          </a:xfrm>
          <a:prstGeom prst="rect">
            <a:avLst/>
          </a:prstGeom>
          <a:noFill/>
        </p:spPr>
        <p:txBody>
          <a:bodyPr wrap="none" rtlCol="0">
            <a:spAutoFit/>
          </a:bodyPr>
          <a:lstStyle/>
          <a:p>
            <a:r>
              <a:rPr lang="en-US" dirty="0"/>
              <a:t>(Goleman, 2019)</a:t>
            </a:r>
          </a:p>
        </p:txBody>
      </p:sp>
    </p:spTree>
    <p:extLst>
      <p:ext uri="{BB962C8B-B14F-4D97-AF65-F5344CB8AC3E}">
        <p14:creationId xmlns:p14="http://schemas.microsoft.com/office/powerpoint/2010/main" val="8068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66972">
              <a:srgbClr val="002060"/>
            </a:gs>
            <a:gs pos="24000">
              <a:schemeClr val="tx2">
                <a:lumMod val="75000"/>
              </a:schemeClr>
            </a:gs>
            <a:gs pos="32000">
              <a:schemeClr val="bg2">
                <a:shade val="96000"/>
                <a:satMod val="120000"/>
                <a:lumMod val="90000"/>
              </a:schemeClr>
            </a:gs>
          </a:gsLst>
          <a:path path="circle">
            <a:fillToRect l="100000" t="100000"/>
          </a:path>
          <a:tileRect r="-100000" b="-100000"/>
        </a:gradFill>
        <a:effectLst/>
      </p:bgPr>
    </p:bg>
    <p:spTree>
      <p:nvGrpSpPr>
        <p:cNvPr id="1" name="">
          <a:extLst>
            <a:ext uri="{FF2B5EF4-FFF2-40B4-BE49-F238E27FC236}">
              <a16:creationId xmlns:a16="http://schemas.microsoft.com/office/drawing/2014/main" id="{350B53EE-479B-04B6-FB90-F4379FE862A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FF5CC2B-9C7B-801B-ABB4-4A4DF2EF6242}"/>
              </a:ext>
            </a:extLst>
          </p:cNvPr>
          <p:cNvSpPr txBox="1"/>
          <p:nvPr/>
        </p:nvSpPr>
        <p:spPr>
          <a:xfrm>
            <a:off x="851402" y="3429000"/>
            <a:ext cx="5244598" cy="1323439"/>
          </a:xfrm>
          <a:prstGeom prst="rect">
            <a:avLst/>
          </a:prstGeom>
          <a:noFill/>
        </p:spPr>
        <p:txBody>
          <a:bodyPr wrap="square" rtlCol="0">
            <a:spAutoFit/>
          </a:bodyPr>
          <a:lstStyle/>
          <a:p>
            <a:r>
              <a:rPr lang="en-US" sz="2000" b="1" dirty="0"/>
              <a:t>Limitations </a:t>
            </a:r>
          </a:p>
          <a:p>
            <a:pPr marL="285750" indent="-285750">
              <a:buFont typeface="Arial" panose="020B0604020202020204" pitchFamily="34" charset="0"/>
              <a:buChar char="•"/>
            </a:pPr>
            <a:r>
              <a:rPr lang="en-US" sz="2000" dirty="0"/>
              <a:t>Issues of validation </a:t>
            </a:r>
          </a:p>
          <a:p>
            <a:pPr marL="285750" indent="-285750">
              <a:buFont typeface="Arial" panose="020B0604020202020204" pitchFamily="34" charset="0"/>
              <a:buChar char="•"/>
            </a:pPr>
            <a:r>
              <a:rPr lang="en-US" sz="2000" dirty="0"/>
              <a:t>Cannot be applied across cultures</a:t>
            </a:r>
          </a:p>
          <a:p>
            <a:endParaRPr lang="en-US" sz="2000" b="1" dirty="0"/>
          </a:p>
        </p:txBody>
      </p:sp>
      <p:sp>
        <p:nvSpPr>
          <p:cNvPr id="2" name="Title 1">
            <a:extLst>
              <a:ext uri="{FF2B5EF4-FFF2-40B4-BE49-F238E27FC236}">
                <a16:creationId xmlns:a16="http://schemas.microsoft.com/office/drawing/2014/main" id="{3B3747BB-DE3C-FF18-0764-B897828C80CE}"/>
              </a:ext>
            </a:extLst>
          </p:cNvPr>
          <p:cNvSpPr>
            <a:spLocks noGrp="1"/>
          </p:cNvSpPr>
          <p:nvPr>
            <p:ph type="title"/>
          </p:nvPr>
        </p:nvSpPr>
        <p:spPr>
          <a:xfrm>
            <a:off x="566338" y="215899"/>
            <a:ext cx="5613400" cy="777875"/>
          </a:xfrm>
          <a:solidFill>
            <a:srgbClr val="002060"/>
          </a:solidFill>
        </p:spPr>
        <p:txBody>
          <a:bodyPr vert="horz" lIns="91440" tIns="45720" rIns="91440" bIns="45720" rtlCol="0" anchor="ctr">
            <a:normAutofit/>
          </a:bodyPr>
          <a:lstStyle/>
          <a:p>
            <a:r>
              <a:rPr lang="en-US" dirty="0"/>
              <a:t>Critical Evaluation of EI </a:t>
            </a:r>
          </a:p>
        </p:txBody>
      </p:sp>
      <p:graphicFrame>
        <p:nvGraphicFramePr>
          <p:cNvPr id="13" name="Diagram 12">
            <a:extLst>
              <a:ext uri="{FF2B5EF4-FFF2-40B4-BE49-F238E27FC236}">
                <a16:creationId xmlns:a16="http://schemas.microsoft.com/office/drawing/2014/main" id="{DFFA8B52-45C1-5A93-A8BC-47329D913591}"/>
              </a:ext>
            </a:extLst>
          </p:cNvPr>
          <p:cNvGraphicFramePr/>
          <p:nvPr>
            <p:extLst>
              <p:ext uri="{D42A27DB-BD31-4B8C-83A1-F6EECF244321}">
                <p14:modId xmlns:p14="http://schemas.microsoft.com/office/powerpoint/2010/main" val="4064236856"/>
              </p:ext>
            </p:extLst>
          </p:nvPr>
        </p:nvGraphicFramePr>
        <p:xfrm>
          <a:off x="393032" y="977899"/>
          <a:ext cx="6327082" cy="2685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B2B90D3-8A2A-1871-BDAC-1FB9D1D19A54}"/>
              </a:ext>
            </a:extLst>
          </p:cNvPr>
          <p:cNvSpPr txBox="1"/>
          <p:nvPr/>
        </p:nvSpPr>
        <p:spPr>
          <a:xfrm>
            <a:off x="650075" y="4611231"/>
            <a:ext cx="8733470" cy="2246769"/>
          </a:xfrm>
          <a:prstGeom prst="rect">
            <a:avLst/>
          </a:prstGeom>
          <a:noFill/>
        </p:spPr>
        <p:txBody>
          <a:bodyPr wrap="square" rtlCol="0">
            <a:spAutoFit/>
          </a:bodyPr>
          <a:lstStyle/>
          <a:p>
            <a:r>
              <a:rPr lang="en-US" sz="2000" b="1" dirty="0"/>
              <a:t>EI vs Personality debate</a:t>
            </a:r>
          </a:p>
          <a:p>
            <a:pPr marL="285750" indent="-285750">
              <a:buFont typeface="Arial" panose="020B0604020202020204" pitchFamily="34" charset="0"/>
              <a:buChar char="•"/>
            </a:pPr>
            <a:r>
              <a:rPr lang="en-US" sz="2000" dirty="0"/>
              <a:t>EI occurs as skills and traits, while personality dimensions are variations of personality</a:t>
            </a:r>
          </a:p>
          <a:p>
            <a:pPr marL="285750" indent="-285750">
              <a:buFont typeface="Arial" panose="020B0604020202020204" pitchFamily="34" charset="0"/>
              <a:buChar char="•"/>
            </a:pPr>
            <a:r>
              <a:rPr lang="en-US" sz="2000" dirty="0"/>
              <a:t>Personality dimensions are indicators of social effectiveness</a:t>
            </a:r>
          </a:p>
          <a:p>
            <a:pPr marL="285750" indent="-285750">
              <a:buFont typeface="Arial" panose="020B0604020202020204" pitchFamily="34" charset="0"/>
              <a:buChar char="•"/>
            </a:pPr>
            <a:r>
              <a:rPr lang="en-US" sz="2000" dirty="0"/>
              <a:t>Personality dimensions enhance social networks</a:t>
            </a:r>
          </a:p>
          <a:p>
            <a:pPr marL="285750" indent="-285750">
              <a:buFont typeface="Arial" panose="020B0604020202020204" pitchFamily="34" charset="0"/>
              <a:buChar char="•"/>
            </a:pPr>
            <a:r>
              <a:rPr lang="en-US" sz="2000" dirty="0"/>
              <a:t>EI are self perceptions</a:t>
            </a:r>
          </a:p>
          <a:p>
            <a:endParaRPr lang="en-US" sz="2000" b="1" dirty="0"/>
          </a:p>
        </p:txBody>
      </p:sp>
      <p:pic>
        <p:nvPicPr>
          <p:cNvPr id="4" name="Picture 3">
            <a:extLst>
              <a:ext uri="{FF2B5EF4-FFF2-40B4-BE49-F238E27FC236}">
                <a16:creationId xmlns:a16="http://schemas.microsoft.com/office/drawing/2014/main" id="{AC183E33-1166-10B8-EC3C-EA9726B03E2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096000" y="215899"/>
            <a:ext cx="5946747" cy="4686300"/>
          </a:xfrm>
          <a:prstGeom prst="rect">
            <a:avLst/>
          </a:prstGeom>
        </p:spPr>
      </p:pic>
    </p:spTree>
    <p:extLst>
      <p:ext uri="{BB962C8B-B14F-4D97-AF65-F5344CB8AC3E}">
        <p14:creationId xmlns:p14="http://schemas.microsoft.com/office/powerpoint/2010/main" val="439066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7A69C-FD6A-1CF3-FB28-00244121455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4788CBF-BDDB-AF43-F23A-3F08469C838D}"/>
              </a:ext>
            </a:extLst>
          </p:cNvPr>
          <p:cNvSpPr txBox="1"/>
          <p:nvPr/>
        </p:nvSpPr>
        <p:spPr>
          <a:xfrm>
            <a:off x="5296043" y="746886"/>
            <a:ext cx="6792686" cy="1323439"/>
          </a:xfrm>
          <a:prstGeom prst="rect">
            <a:avLst/>
          </a:prstGeom>
          <a:noFill/>
        </p:spPr>
        <p:txBody>
          <a:bodyPr wrap="square" rtlCol="0">
            <a:spAutoFit/>
          </a:bodyPr>
          <a:lstStyle/>
          <a:p>
            <a:r>
              <a:rPr lang="en-US" sz="2000" b="1" dirty="0"/>
              <a:t>CQ Definition</a:t>
            </a:r>
          </a:p>
          <a:p>
            <a:r>
              <a:rPr lang="en-US" sz="2000" dirty="0"/>
              <a:t>Being able to work, operate, and adapt effectively among different cultures without much difficulties </a:t>
            </a:r>
          </a:p>
          <a:p>
            <a:endParaRPr lang="en-US" sz="2000" b="1" dirty="0"/>
          </a:p>
        </p:txBody>
      </p:sp>
      <p:sp>
        <p:nvSpPr>
          <p:cNvPr id="10" name="TextBox 9">
            <a:extLst>
              <a:ext uri="{FF2B5EF4-FFF2-40B4-BE49-F238E27FC236}">
                <a16:creationId xmlns:a16="http://schemas.microsoft.com/office/drawing/2014/main" id="{52FC77C3-2398-1A0F-2AE2-481C24019E75}"/>
              </a:ext>
            </a:extLst>
          </p:cNvPr>
          <p:cNvSpPr txBox="1"/>
          <p:nvPr/>
        </p:nvSpPr>
        <p:spPr>
          <a:xfrm>
            <a:off x="5660572" y="4509774"/>
            <a:ext cx="5874844" cy="1938992"/>
          </a:xfrm>
          <a:prstGeom prst="rect">
            <a:avLst/>
          </a:prstGeom>
          <a:noFill/>
        </p:spPr>
        <p:txBody>
          <a:bodyPr wrap="square" rtlCol="0">
            <a:spAutoFit/>
          </a:bodyPr>
          <a:lstStyle/>
          <a:p>
            <a:r>
              <a:rPr lang="en-US" sz="2000" b="1" dirty="0"/>
              <a:t>Distinction from EI</a:t>
            </a:r>
          </a:p>
          <a:p>
            <a:pPr marL="285750" indent="-285750">
              <a:buFont typeface="Arial" panose="020B0604020202020204" pitchFamily="34" charset="0"/>
              <a:buChar char="•"/>
            </a:pPr>
            <a:r>
              <a:rPr lang="en-US" sz="2000" dirty="0"/>
              <a:t>Sensitive to different cultures</a:t>
            </a:r>
          </a:p>
          <a:p>
            <a:pPr marL="285750" indent="-285750">
              <a:buFont typeface="Arial" panose="020B0604020202020204" pitchFamily="34" charset="0"/>
              <a:buChar char="•"/>
            </a:pPr>
            <a:r>
              <a:rPr lang="en-US" sz="2000" dirty="0"/>
              <a:t>Relies on external cultural elements</a:t>
            </a:r>
          </a:p>
          <a:p>
            <a:pPr marL="285750" indent="-285750">
              <a:buFont typeface="Arial" panose="020B0604020202020204" pitchFamily="34" charset="0"/>
              <a:buChar char="•"/>
            </a:pPr>
            <a:r>
              <a:rPr lang="en-US" sz="2000" dirty="0"/>
              <a:t>Provides requirements on how to behave in a different culture</a:t>
            </a:r>
          </a:p>
          <a:p>
            <a:endParaRPr lang="en-US" sz="2000" b="1" dirty="0"/>
          </a:p>
        </p:txBody>
      </p:sp>
      <p:graphicFrame>
        <p:nvGraphicFramePr>
          <p:cNvPr id="11" name="Diagram 10">
            <a:extLst>
              <a:ext uri="{FF2B5EF4-FFF2-40B4-BE49-F238E27FC236}">
                <a16:creationId xmlns:a16="http://schemas.microsoft.com/office/drawing/2014/main" id="{32F569D5-D152-E9ED-AC8E-6BE0376B2798}"/>
              </a:ext>
            </a:extLst>
          </p:cNvPr>
          <p:cNvGraphicFramePr/>
          <p:nvPr>
            <p:extLst>
              <p:ext uri="{D42A27DB-BD31-4B8C-83A1-F6EECF244321}">
                <p14:modId xmlns:p14="http://schemas.microsoft.com/office/powerpoint/2010/main" val="414951072"/>
              </p:ext>
            </p:extLst>
          </p:nvPr>
        </p:nvGraphicFramePr>
        <p:xfrm>
          <a:off x="6164179" y="1899661"/>
          <a:ext cx="5621422" cy="2249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E4FFE31-7737-8E44-6DAD-5F088E8330DB}"/>
              </a:ext>
            </a:extLst>
          </p:cNvPr>
          <p:cNvSpPr txBox="1"/>
          <p:nvPr/>
        </p:nvSpPr>
        <p:spPr>
          <a:xfrm>
            <a:off x="8906514" y="6042631"/>
            <a:ext cx="2769671" cy="369332"/>
          </a:xfrm>
          <a:prstGeom prst="rect">
            <a:avLst/>
          </a:prstGeom>
          <a:noFill/>
        </p:spPr>
        <p:txBody>
          <a:bodyPr wrap="square">
            <a:spAutoFit/>
          </a:bodyPr>
          <a:lstStyle/>
          <a:p>
            <a:r>
              <a:rPr lang="en-US" dirty="0"/>
              <a:t>(Earley and Ang, 2003) </a:t>
            </a:r>
          </a:p>
        </p:txBody>
      </p:sp>
      <p:sp>
        <p:nvSpPr>
          <p:cNvPr id="7" name="Title 1">
            <a:extLst>
              <a:ext uri="{FF2B5EF4-FFF2-40B4-BE49-F238E27FC236}">
                <a16:creationId xmlns:a16="http://schemas.microsoft.com/office/drawing/2014/main" id="{04234FB7-AE57-EEA4-26FD-8FEFB63C8137}"/>
              </a:ext>
            </a:extLst>
          </p:cNvPr>
          <p:cNvSpPr>
            <a:spLocks noGrp="1"/>
          </p:cNvSpPr>
          <p:nvPr>
            <p:ph type="title"/>
          </p:nvPr>
        </p:nvSpPr>
        <p:spPr>
          <a:xfrm>
            <a:off x="943518" y="290999"/>
            <a:ext cx="10842083" cy="777875"/>
          </a:xfrm>
          <a:solidFill>
            <a:srgbClr val="002060"/>
          </a:solidFill>
        </p:spPr>
        <p:txBody>
          <a:bodyPr vert="horz" lIns="91440" tIns="45720" rIns="91440" bIns="45720" rtlCol="0" anchor="ctr">
            <a:normAutofit fontScale="90000"/>
          </a:bodyPr>
          <a:lstStyle/>
          <a:p>
            <a:r>
              <a:rPr lang="en-US" dirty="0"/>
              <a:t>Cultural Intelligence (CQ): Concepts and model</a:t>
            </a:r>
          </a:p>
        </p:txBody>
      </p:sp>
      <p:pic>
        <p:nvPicPr>
          <p:cNvPr id="9" name="Picture 8">
            <a:extLst>
              <a:ext uri="{FF2B5EF4-FFF2-40B4-BE49-F238E27FC236}">
                <a16:creationId xmlns:a16="http://schemas.microsoft.com/office/drawing/2014/main" id="{EF1C1142-8FD4-CF32-A12E-01EBBD00A6D6}"/>
              </a:ext>
            </a:extLst>
          </p:cNvPr>
          <p:cNvPicPr>
            <a:picLocks noChangeAspect="1"/>
          </p:cNvPicPr>
          <p:nvPr/>
        </p:nvPicPr>
        <p:blipFill>
          <a:blip r:embed="rId8">
            <a:extLst>
              <a:ext uri="{28A0092B-C50C-407E-A947-70E740481C1C}">
                <a14:useLocalDpi xmlns:a14="http://schemas.microsoft.com/office/drawing/2010/main" val="0"/>
              </a:ext>
            </a:extLst>
          </a:blip>
          <a:srcRect l="44286" b="7883"/>
          <a:stretch>
            <a:fillRect/>
          </a:stretch>
        </p:blipFill>
        <p:spPr>
          <a:xfrm>
            <a:off x="207973" y="1408605"/>
            <a:ext cx="5018531" cy="4667340"/>
          </a:xfrm>
          <a:prstGeom prst="rect">
            <a:avLst/>
          </a:prstGeom>
        </p:spPr>
      </p:pic>
    </p:spTree>
    <p:extLst>
      <p:ext uri="{BB962C8B-B14F-4D97-AF65-F5344CB8AC3E}">
        <p14:creationId xmlns:p14="http://schemas.microsoft.com/office/powerpoint/2010/main" val="1640264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AA973-17C3-E737-B213-AF2BC83AEA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CE2BAA-58BE-B91E-174A-1E90373B2051}"/>
              </a:ext>
            </a:extLst>
          </p:cNvPr>
          <p:cNvSpPr>
            <a:spLocks noGrp="1"/>
          </p:cNvSpPr>
          <p:nvPr>
            <p:ph type="title"/>
          </p:nvPr>
        </p:nvSpPr>
        <p:spPr>
          <a:xfrm>
            <a:off x="838200" y="365125"/>
            <a:ext cx="10515600" cy="777875"/>
          </a:xfrm>
          <a:solidFill>
            <a:srgbClr val="002060"/>
          </a:solidFill>
        </p:spPr>
        <p:txBody>
          <a:bodyPr vert="horz" lIns="91440" tIns="45720" rIns="91440" bIns="45720" rtlCol="0" anchor="ctr">
            <a:normAutofit/>
          </a:bodyPr>
          <a:lstStyle/>
          <a:p>
            <a:r>
              <a:rPr lang="en-US" dirty="0"/>
              <a:t>Critical Evaluation of CQ</a:t>
            </a:r>
          </a:p>
        </p:txBody>
      </p:sp>
      <p:graphicFrame>
        <p:nvGraphicFramePr>
          <p:cNvPr id="8" name="Diagram 7">
            <a:extLst>
              <a:ext uri="{FF2B5EF4-FFF2-40B4-BE49-F238E27FC236}">
                <a16:creationId xmlns:a16="http://schemas.microsoft.com/office/drawing/2014/main" id="{816C99E8-0F43-B02C-D8DB-F0AE3FDD02C3}"/>
              </a:ext>
            </a:extLst>
          </p:cNvPr>
          <p:cNvGraphicFramePr/>
          <p:nvPr>
            <p:extLst>
              <p:ext uri="{D42A27DB-BD31-4B8C-83A1-F6EECF244321}">
                <p14:modId xmlns:p14="http://schemas.microsoft.com/office/powerpoint/2010/main" val="4117857589"/>
              </p:ext>
            </p:extLst>
          </p:nvPr>
        </p:nvGraphicFramePr>
        <p:xfrm>
          <a:off x="303464" y="1009687"/>
          <a:ext cx="6402137" cy="1650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DE8FB615-051A-90AD-A8D8-7408FF2A1805}"/>
              </a:ext>
            </a:extLst>
          </p:cNvPr>
          <p:cNvGraphicFramePr/>
          <p:nvPr>
            <p:extLst>
              <p:ext uri="{D42A27DB-BD31-4B8C-83A1-F6EECF244321}">
                <p14:modId xmlns:p14="http://schemas.microsoft.com/office/powerpoint/2010/main" val="3873909637"/>
              </p:ext>
            </p:extLst>
          </p:nvPr>
        </p:nvGraphicFramePr>
        <p:xfrm>
          <a:off x="647700" y="2709212"/>
          <a:ext cx="6402137" cy="17747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3ED618DA-04C9-D075-955B-DCA78F0B6B34}"/>
              </a:ext>
            </a:extLst>
          </p:cNvPr>
          <p:cNvGraphicFramePr/>
          <p:nvPr>
            <p:extLst>
              <p:ext uri="{D42A27DB-BD31-4B8C-83A1-F6EECF244321}">
                <p14:modId xmlns:p14="http://schemas.microsoft.com/office/powerpoint/2010/main" val="4173302586"/>
              </p:ext>
            </p:extLst>
          </p:nvPr>
        </p:nvGraphicFramePr>
        <p:xfrm>
          <a:off x="-1029092" y="4532444"/>
          <a:ext cx="8078929" cy="188895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5" name="TextBox 4">
            <a:extLst>
              <a:ext uri="{FF2B5EF4-FFF2-40B4-BE49-F238E27FC236}">
                <a16:creationId xmlns:a16="http://schemas.microsoft.com/office/drawing/2014/main" id="{90354220-927A-DCD3-1744-DACFF6313066}"/>
              </a:ext>
            </a:extLst>
          </p:cNvPr>
          <p:cNvSpPr txBox="1"/>
          <p:nvPr/>
        </p:nvSpPr>
        <p:spPr>
          <a:xfrm>
            <a:off x="451313" y="6236735"/>
            <a:ext cx="6106438" cy="369332"/>
          </a:xfrm>
          <a:prstGeom prst="rect">
            <a:avLst/>
          </a:prstGeom>
          <a:noFill/>
        </p:spPr>
        <p:txBody>
          <a:bodyPr wrap="square">
            <a:spAutoFit/>
          </a:bodyPr>
          <a:lstStyle/>
          <a:p>
            <a:r>
              <a:rPr lang="en-US" dirty="0"/>
              <a:t>(Earley and Ang, 2003) </a:t>
            </a:r>
          </a:p>
        </p:txBody>
      </p:sp>
      <p:pic>
        <p:nvPicPr>
          <p:cNvPr id="6" name="Picture 5">
            <a:extLst>
              <a:ext uri="{FF2B5EF4-FFF2-40B4-BE49-F238E27FC236}">
                <a16:creationId xmlns:a16="http://schemas.microsoft.com/office/drawing/2014/main" id="{ECD33B56-D318-DEA7-BED7-454E83394A99}"/>
              </a:ext>
            </a:extLst>
          </p:cNvPr>
          <p:cNvPicPr>
            <a:picLocks noChangeAspect="1"/>
          </p:cNvPicPr>
          <p:nvPr/>
        </p:nvPicPr>
        <p:blipFill>
          <a:blip r:embed="rId18">
            <a:extLst>
              <a:ext uri="{28A0092B-C50C-407E-A947-70E740481C1C}">
                <a14:useLocalDpi xmlns:a14="http://schemas.microsoft.com/office/drawing/2010/main" val="0"/>
              </a:ext>
            </a:extLst>
          </a:blip>
          <a:srcRect r="11051"/>
          <a:stretch>
            <a:fillRect/>
          </a:stretch>
        </p:blipFill>
        <p:spPr>
          <a:xfrm>
            <a:off x="7092487" y="549791"/>
            <a:ext cx="4796049" cy="5943084"/>
          </a:xfrm>
          <a:prstGeom prst="rect">
            <a:avLst/>
          </a:prstGeom>
        </p:spPr>
      </p:pic>
    </p:spTree>
    <p:extLst>
      <p:ext uri="{BB962C8B-B14F-4D97-AF65-F5344CB8AC3E}">
        <p14:creationId xmlns:p14="http://schemas.microsoft.com/office/powerpoint/2010/main" val="2762578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83000">
              <a:schemeClr val="bg2"/>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01BAD385-339B-A8BE-7916-3F7D724359ED}"/>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FD33F67-95EF-0F09-4C97-83841660D0C6}"/>
              </a:ext>
            </a:extLst>
          </p:cNvPr>
          <p:cNvPicPr>
            <a:picLocks noChangeAspect="1"/>
          </p:cNvPicPr>
          <p:nvPr/>
        </p:nvPicPr>
        <p:blipFill>
          <a:blip r:embed="rId3">
            <a:extLst>
              <a:ext uri="{28A0092B-C50C-407E-A947-70E740481C1C}">
                <a14:useLocalDpi xmlns:a14="http://schemas.microsoft.com/office/drawing/2010/main" val="0"/>
              </a:ext>
            </a:extLst>
          </a:blip>
          <a:srcRect r="41138"/>
          <a:stretch>
            <a:fillRect/>
          </a:stretch>
        </p:blipFill>
        <p:spPr>
          <a:xfrm>
            <a:off x="5123543" y="-12032"/>
            <a:ext cx="7068457" cy="6858000"/>
          </a:xfrm>
          <a:prstGeom prst="rect">
            <a:avLst/>
          </a:prstGeom>
        </p:spPr>
      </p:pic>
      <p:sp>
        <p:nvSpPr>
          <p:cNvPr id="2" name="Title 1">
            <a:extLst>
              <a:ext uri="{FF2B5EF4-FFF2-40B4-BE49-F238E27FC236}">
                <a16:creationId xmlns:a16="http://schemas.microsoft.com/office/drawing/2014/main" id="{CF7C3D44-7147-4D92-14D8-D67927804404}"/>
              </a:ext>
            </a:extLst>
          </p:cNvPr>
          <p:cNvSpPr>
            <a:spLocks noGrp="1"/>
          </p:cNvSpPr>
          <p:nvPr>
            <p:ph type="title"/>
          </p:nvPr>
        </p:nvSpPr>
        <p:spPr>
          <a:xfrm>
            <a:off x="838200" y="12032"/>
            <a:ext cx="10515600" cy="777875"/>
          </a:xfrm>
          <a:solidFill>
            <a:srgbClr val="002060"/>
          </a:solidFill>
        </p:spPr>
        <p:txBody>
          <a:bodyPr vert="horz" lIns="91440" tIns="45720" rIns="91440" bIns="45720" rtlCol="0" anchor="ctr">
            <a:normAutofit/>
          </a:bodyPr>
          <a:lstStyle/>
          <a:p>
            <a:r>
              <a:rPr lang="en-US" dirty="0"/>
              <a:t>Integrating EI, CQ &amp; Leadership Styles </a:t>
            </a:r>
          </a:p>
        </p:txBody>
      </p:sp>
      <p:graphicFrame>
        <p:nvGraphicFramePr>
          <p:cNvPr id="4" name="Content Placeholder 3">
            <a:extLst>
              <a:ext uri="{FF2B5EF4-FFF2-40B4-BE49-F238E27FC236}">
                <a16:creationId xmlns:a16="http://schemas.microsoft.com/office/drawing/2014/main" id="{ED956D7F-4FDE-CA71-46D6-25E9BBED77C5}"/>
              </a:ext>
            </a:extLst>
          </p:cNvPr>
          <p:cNvGraphicFramePr>
            <a:graphicFrameLocks noGrp="1"/>
          </p:cNvGraphicFramePr>
          <p:nvPr>
            <p:ph idx="1"/>
            <p:extLst>
              <p:ext uri="{D42A27DB-BD31-4B8C-83A1-F6EECF244321}">
                <p14:modId xmlns:p14="http://schemas.microsoft.com/office/powerpoint/2010/main" val="4222712491"/>
              </p:ext>
            </p:extLst>
          </p:nvPr>
        </p:nvGraphicFramePr>
        <p:xfrm>
          <a:off x="214084" y="1041720"/>
          <a:ext cx="8262258" cy="2397934"/>
        </p:xfrm>
        <a:graphic>
          <a:graphicData uri="http://schemas.openxmlformats.org/drawingml/2006/table">
            <a:tbl>
              <a:tblPr>
                <a:tableStyleId>{E269D01E-BC32-4049-B463-5C60D7B0CCD2}</a:tableStyleId>
              </a:tblPr>
              <a:tblGrid>
                <a:gridCol w="4131129">
                  <a:extLst>
                    <a:ext uri="{9D8B030D-6E8A-4147-A177-3AD203B41FA5}">
                      <a16:colId xmlns:a16="http://schemas.microsoft.com/office/drawing/2014/main" val="3599755806"/>
                    </a:ext>
                  </a:extLst>
                </a:gridCol>
                <a:gridCol w="4131129">
                  <a:extLst>
                    <a:ext uri="{9D8B030D-6E8A-4147-A177-3AD203B41FA5}">
                      <a16:colId xmlns:a16="http://schemas.microsoft.com/office/drawing/2014/main" val="915702764"/>
                    </a:ext>
                  </a:extLst>
                </a:gridCol>
              </a:tblGrid>
              <a:tr h="809076">
                <a:tc>
                  <a:txBody>
                    <a:bodyPr/>
                    <a:lstStyle/>
                    <a:p>
                      <a:pPr>
                        <a:buNone/>
                      </a:pPr>
                      <a:r>
                        <a:rPr lang="en-GB" sz="2400" b="1" dirty="0"/>
                        <a:t>Style</a:t>
                      </a:r>
                    </a:p>
                  </a:txBody>
                  <a:tcPr anchor="ctr"/>
                </a:tc>
                <a:tc>
                  <a:txBody>
                    <a:bodyPr/>
                    <a:lstStyle/>
                    <a:p>
                      <a:pPr>
                        <a:buNone/>
                      </a:pPr>
                      <a:r>
                        <a:rPr lang="en-GB" sz="2400" b="1" dirty="0"/>
                        <a:t>Leadership styles</a:t>
                      </a:r>
                    </a:p>
                  </a:txBody>
                  <a:tcPr anchor="ctr"/>
                </a:tc>
                <a:extLst>
                  <a:ext uri="{0D108BD9-81ED-4DB2-BD59-A6C34878D82A}">
                    <a16:rowId xmlns:a16="http://schemas.microsoft.com/office/drawing/2014/main" val="2116319973"/>
                  </a:ext>
                </a:extLst>
              </a:tr>
              <a:tr h="794429">
                <a:tc>
                  <a:txBody>
                    <a:bodyPr/>
                    <a:lstStyle/>
                    <a:p>
                      <a:pPr>
                        <a:buNone/>
                      </a:pPr>
                      <a:r>
                        <a:rPr lang="en-GB" b="1" dirty="0"/>
                        <a:t>EI</a:t>
                      </a:r>
                      <a:endParaRPr lang="en-GB" dirty="0"/>
                    </a:p>
                  </a:txBody>
                  <a:tcPr anchor="ctr"/>
                </a:tc>
                <a:tc>
                  <a:txBody>
                    <a:bodyPr/>
                    <a:lstStyle/>
                    <a:p>
                      <a:pPr>
                        <a:buNone/>
                      </a:pPr>
                      <a:r>
                        <a:rPr lang="en-GB" dirty="0"/>
                        <a:t>Servant and Democratic</a:t>
                      </a:r>
                    </a:p>
                  </a:txBody>
                  <a:tcPr anchor="ctr"/>
                </a:tc>
                <a:extLst>
                  <a:ext uri="{0D108BD9-81ED-4DB2-BD59-A6C34878D82A}">
                    <a16:rowId xmlns:a16="http://schemas.microsoft.com/office/drawing/2014/main" val="2115465510"/>
                  </a:ext>
                </a:extLst>
              </a:tr>
              <a:tr h="794429">
                <a:tc>
                  <a:txBody>
                    <a:bodyPr/>
                    <a:lstStyle/>
                    <a:p>
                      <a:pPr>
                        <a:buNone/>
                      </a:pPr>
                      <a:r>
                        <a:rPr lang="en-GB" b="1" dirty="0"/>
                        <a:t>CQ</a:t>
                      </a:r>
                      <a:endParaRPr lang="en-GB" dirty="0"/>
                    </a:p>
                  </a:txBody>
                  <a:tcPr anchor="ctr"/>
                </a:tc>
                <a:tc>
                  <a:txBody>
                    <a:bodyPr/>
                    <a:lstStyle/>
                    <a:p>
                      <a:pPr>
                        <a:buNone/>
                      </a:pPr>
                      <a:r>
                        <a:rPr lang="en-GB" dirty="0"/>
                        <a:t>Participative  and Transformative</a:t>
                      </a:r>
                    </a:p>
                  </a:txBody>
                  <a:tcPr anchor="ctr"/>
                </a:tc>
                <a:extLst>
                  <a:ext uri="{0D108BD9-81ED-4DB2-BD59-A6C34878D82A}">
                    <a16:rowId xmlns:a16="http://schemas.microsoft.com/office/drawing/2014/main" val="400722961"/>
                  </a:ext>
                </a:extLst>
              </a:tr>
            </a:tbl>
          </a:graphicData>
        </a:graphic>
      </p:graphicFrame>
      <p:graphicFrame>
        <p:nvGraphicFramePr>
          <p:cNvPr id="5" name="Diagram 4">
            <a:extLst>
              <a:ext uri="{FF2B5EF4-FFF2-40B4-BE49-F238E27FC236}">
                <a16:creationId xmlns:a16="http://schemas.microsoft.com/office/drawing/2014/main" id="{61DCABE4-9900-7FE1-814A-C62F10638340}"/>
              </a:ext>
            </a:extLst>
          </p:cNvPr>
          <p:cNvGraphicFramePr/>
          <p:nvPr>
            <p:extLst>
              <p:ext uri="{D42A27DB-BD31-4B8C-83A1-F6EECF244321}">
                <p14:modId xmlns:p14="http://schemas.microsoft.com/office/powerpoint/2010/main" val="2731014376"/>
              </p:ext>
            </p:extLst>
          </p:nvPr>
        </p:nvGraphicFramePr>
        <p:xfrm>
          <a:off x="214084" y="3691467"/>
          <a:ext cx="8262258" cy="31545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9337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3F66C-9B7A-04E2-F68D-7F28D42CDA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02A6D1-96F2-9608-E92C-70C30ED1C899}"/>
              </a:ext>
            </a:extLst>
          </p:cNvPr>
          <p:cNvSpPr>
            <a:spLocks noGrp="1"/>
          </p:cNvSpPr>
          <p:nvPr>
            <p:ph type="title"/>
          </p:nvPr>
        </p:nvSpPr>
        <p:spPr>
          <a:xfrm>
            <a:off x="838200" y="57847"/>
            <a:ext cx="10515600" cy="777875"/>
          </a:xfrm>
          <a:solidFill>
            <a:srgbClr val="002060"/>
          </a:solidFill>
        </p:spPr>
        <p:txBody>
          <a:bodyPr vert="horz" lIns="91440" tIns="45720" rIns="91440" bIns="45720" rtlCol="0" anchor="ctr">
            <a:normAutofit/>
          </a:bodyPr>
          <a:lstStyle/>
          <a:p>
            <a:r>
              <a:rPr lang="en-US" dirty="0"/>
              <a:t>Business Examples</a:t>
            </a:r>
          </a:p>
        </p:txBody>
      </p:sp>
      <p:sp>
        <p:nvSpPr>
          <p:cNvPr id="4" name="TextBox 3">
            <a:extLst>
              <a:ext uri="{FF2B5EF4-FFF2-40B4-BE49-F238E27FC236}">
                <a16:creationId xmlns:a16="http://schemas.microsoft.com/office/drawing/2014/main" id="{FFD337A8-06A4-EABC-61B1-7625A30B71C1}"/>
              </a:ext>
            </a:extLst>
          </p:cNvPr>
          <p:cNvSpPr txBox="1"/>
          <p:nvPr/>
        </p:nvSpPr>
        <p:spPr>
          <a:xfrm>
            <a:off x="8153117" y="5568434"/>
            <a:ext cx="6107906" cy="400110"/>
          </a:xfrm>
          <a:prstGeom prst="rect">
            <a:avLst/>
          </a:prstGeom>
          <a:noFill/>
        </p:spPr>
        <p:txBody>
          <a:bodyPr wrap="square">
            <a:spAutoFit/>
          </a:bodyPr>
          <a:lstStyle/>
          <a:p>
            <a:r>
              <a:rPr lang="en-US" sz="2000" dirty="0"/>
              <a:t>(Tecotzky, 2025) </a:t>
            </a:r>
          </a:p>
        </p:txBody>
      </p:sp>
      <p:sp>
        <p:nvSpPr>
          <p:cNvPr id="3" name="Rectangle 2">
            <a:extLst>
              <a:ext uri="{FF2B5EF4-FFF2-40B4-BE49-F238E27FC236}">
                <a16:creationId xmlns:a16="http://schemas.microsoft.com/office/drawing/2014/main" id="{C0726DC1-921F-7292-93F1-310AA0D19B89}"/>
              </a:ext>
            </a:extLst>
          </p:cNvPr>
          <p:cNvSpPr/>
          <p:nvPr/>
        </p:nvSpPr>
        <p:spPr>
          <a:xfrm>
            <a:off x="838200" y="1393371"/>
            <a:ext cx="4252686" cy="493486"/>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Psychological safety</a:t>
            </a:r>
          </a:p>
        </p:txBody>
      </p:sp>
      <p:sp>
        <p:nvSpPr>
          <p:cNvPr id="12" name="Rectangle 11">
            <a:extLst>
              <a:ext uri="{FF2B5EF4-FFF2-40B4-BE49-F238E27FC236}">
                <a16:creationId xmlns:a16="http://schemas.microsoft.com/office/drawing/2014/main" id="{D3CCFB1A-B31E-8635-0E29-0D5C1FDA5134}"/>
              </a:ext>
            </a:extLst>
          </p:cNvPr>
          <p:cNvSpPr/>
          <p:nvPr/>
        </p:nvSpPr>
        <p:spPr>
          <a:xfrm>
            <a:off x="6486582" y="1393371"/>
            <a:ext cx="5076486" cy="493486"/>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Nadella’s empathetic leadership</a:t>
            </a:r>
          </a:p>
        </p:txBody>
      </p:sp>
      <p:pic>
        <p:nvPicPr>
          <p:cNvPr id="14" name="Picture 13">
            <a:extLst>
              <a:ext uri="{FF2B5EF4-FFF2-40B4-BE49-F238E27FC236}">
                <a16:creationId xmlns:a16="http://schemas.microsoft.com/office/drawing/2014/main" id="{536045CF-1AFA-FC89-B5AA-8C5C4D1EC767}"/>
              </a:ext>
            </a:extLst>
          </p:cNvPr>
          <p:cNvPicPr>
            <a:picLocks noChangeAspect="1"/>
          </p:cNvPicPr>
          <p:nvPr/>
        </p:nvPicPr>
        <p:blipFill>
          <a:blip r:embed="rId3"/>
          <a:stretch>
            <a:fillRect/>
          </a:stretch>
        </p:blipFill>
        <p:spPr>
          <a:xfrm>
            <a:off x="522639" y="2231005"/>
            <a:ext cx="4981541" cy="3097765"/>
          </a:xfrm>
          <a:prstGeom prst="rect">
            <a:avLst/>
          </a:prstGeom>
        </p:spPr>
      </p:pic>
      <p:pic>
        <p:nvPicPr>
          <p:cNvPr id="16" name="Picture 15">
            <a:extLst>
              <a:ext uri="{FF2B5EF4-FFF2-40B4-BE49-F238E27FC236}">
                <a16:creationId xmlns:a16="http://schemas.microsoft.com/office/drawing/2014/main" id="{1416D53C-8D27-0F1D-8039-A9B532F0959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37828" y="2231005"/>
            <a:ext cx="4269242" cy="3193336"/>
          </a:xfrm>
          <a:prstGeom prst="rect">
            <a:avLst/>
          </a:prstGeom>
        </p:spPr>
      </p:pic>
      <p:sp>
        <p:nvSpPr>
          <p:cNvPr id="6" name="TextBox 5">
            <a:extLst>
              <a:ext uri="{FF2B5EF4-FFF2-40B4-BE49-F238E27FC236}">
                <a16:creationId xmlns:a16="http://schemas.microsoft.com/office/drawing/2014/main" id="{54F5D295-6D69-CC0C-4624-367E2F9FC133}"/>
              </a:ext>
            </a:extLst>
          </p:cNvPr>
          <p:cNvSpPr txBox="1"/>
          <p:nvPr/>
        </p:nvSpPr>
        <p:spPr>
          <a:xfrm>
            <a:off x="1525361" y="5599212"/>
            <a:ext cx="7131050" cy="369332"/>
          </a:xfrm>
          <a:prstGeom prst="rect">
            <a:avLst/>
          </a:prstGeom>
          <a:noFill/>
        </p:spPr>
        <p:txBody>
          <a:bodyPr wrap="square">
            <a:spAutoFit/>
          </a:bodyPr>
          <a:lstStyle/>
          <a:p>
            <a:r>
              <a:rPr lang="en-US" sz="1800" dirty="0"/>
              <a:t>(McCausland, 2023</a:t>
            </a:r>
            <a:r>
              <a:rPr lang="en-US" dirty="0"/>
              <a:t>)</a:t>
            </a:r>
            <a:r>
              <a:rPr lang="en-US" sz="1800" dirty="0"/>
              <a:t> </a:t>
            </a:r>
            <a:endParaRPr lang="en-US" dirty="0"/>
          </a:p>
        </p:txBody>
      </p:sp>
    </p:spTree>
    <p:extLst>
      <p:ext uri="{BB962C8B-B14F-4D97-AF65-F5344CB8AC3E}">
        <p14:creationId xmlns:p14="http://schemas.microsoft.com/office/powerpoint/2010/main" val="150562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07635-27BD-A050-5EF9-4B29B91DC3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1EF4B1-B40C-961B-BBFD-03CCA7EA2DF4}"/>
              </a:ext>
            </a:extLst>
          </p:cNvPr>
          <p:cNvSpPr>
            <a:spLocks noGrp="1"/>
          </p:cNvSpPr>
          <p:nvPr>
            <p:ph type="title"/>
          </p:nvPr>
        </p:nvSpPr>
        <p:spPr>
          <a:xfrm>
            <a:off x="838200" y="103796"/>
            <a:ext cx="10515600" cy="777875"/>
          </a:xfrm>
          <a:solidFill>
            <a:srgbClr val="002060"/>
          </a:solidFill>
        </p:spPr>
        <p:txBody>
          <a:bodyPr vert="horz" lIns="91440" tIns="45720" rIns="91440" bIns="45720" rtlCol="0" anchor="ctr">
            <a:normAutofit/>
          </a:bodyPr>
          <a:lstStyle/>
          <a:p>
            <a:r>
              <a:rPr lang="en-US" dirty="0"/>
              <a:t>Business Examples Continued</a:t>
            </a:r>
          </a:p>
        </p:txBody>
      </p:sp>
      <p:sp>
        <p:nvSpPr>
          <p:cNvPr id="5" name="TextBox 4">
            <a:extLst>
              <a:ext uri="{FF2B5EF4-FFF2-40B4-BE49-F238E27FC236}">
                <a16:creationId xmlns:a16="http://schemas.microsoft.com/office/drawing/2014/main" id="{299EB84E-36A8-06F4-C245-6E6FBD0B7B3F}"/>
              </a:ext>
            </a:extLst>
          </p:cNvPr>
          <p:cNvSpPr txBox="1"/>
          <p:nvPr/>
        </p:nvSpPr>
        <p:spPr>
          <a:xfrm>
            <a:off x="2478947" y="6095392"/>
            <a:ext cx="6110514" cy="400110"/>
          </a:xfrm>
          <a:prstGeom prst="rect">
            <a:avLst/>
          </a:prstGeom>
          <a:noFill/>
        </p:spPr>
        <p:txBody>
          <a:bodyPr wrap="square">
            <a:spAutoFit/>
          </a:bodyPr>
          <a:lstStyle/>
          <a:p>
            <a:r>
              <a:rPr lang="en-US" sz="2000" dirty="0"/>
              <a:t>(Starbucks, 2025) </a:t>
            </a:r>
          </a:p>
        </p:txBody>
      </p:sp>
      <p:sp>
        <p:nvSpPr>
          <p:cNvPr id="4" name="Rectangle 3">
            <a:extLst>
              <a:ext uri="{FF2B5EF4-FFF2-40B4-BE49-F238E27FC236}">
                <a16:creationId xmlns:a16="http://schemas.microsoft.com/office/drawing/2014/main" id="{D82FC254-E375-E25A-B269-C03B719314DA}"/>
              </a:ext>
            </a:extLst>
          </p:cNvPr>
          <p:cNvSpPr/>
          <p:nvPr/>
        </p:nvSpPr>
        <p:spPr>
          <a:xfrm>
            <a:off x="838200" y="1167038"/>
            <a:ext cx="5257800" cy="551543"/>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Cultural Competence Training</a:t>
            </a:r>
          </a:p>
        </p:txBody>
      </p:sp>
      <p:pic>
        <p:nvPicPr>
          <p:cNvPr id="12" name="Picture 11">
            <a:extLst>
              <a:ext uri="{FF2B5EF4-FFF2-40B4-BE49-F238E27FC236}">
                <a16:creationId xmlns:a16="http://schemas.microsoft.com/office/drawing/2014/main" id="{C71F266F-56B0-7BA5-0498-4E543C5425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1453" y="1815542"/>
            <a:ext cx="4371294" cy="4430101"/>
          </a:xfrm>
          <a:prstGeom prst="rect">
            <a:avLst/>
          </a:prstGeom>
        </p:spPr>
      </p:pic>
      <p:sp>
        <p:nvSpPr>
          <p:cNvPr id="13" name="Rectangle 12">
            <a:extLst>
              <a:ext uri="{FF2B5EF4-FFF2-40B4-BE49-F238E27FC236}">
                <a16:creationId xmlns:a16="http://schemas.microsoft.com/office/drawing/2014/main" id="{454C1E9C-06DD-C2F4-F47F-AC2189B1BCB3}"/>
              </a:ext>
            </a:extLst>
          </p:cNvPr>
          <p:cNvSpPr/>
          <p:nvPr/>
        </p:nvSpPr>
        <p:spPr>
          <a:xfrm>
            <a:off x="7649028" y="1167037"/>
            <a:ext cx="3831771" cy="551543"/>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Inclusion Governance </a:t>
            </a:r>
          </a:p>
        </p:txBody>
      </p:sp>
      <p:pic>
        <p:nvPicPr>
          <p:cNvPr id="15" name="Picture 14">
            <a:extLst>
              <a:ext uri="{FF2B5EF4-FFF2-40B4-BE49-F238E27FC236}">
                <a16:creationId xmlns:a16="http://schemas.microsoft.com/office/drawing/2014/main" id="{49DBF91B-75BB-4EA1-F17D-CE9DF065B3D5}"/>
              </a:ext>
            </a:extLst>
          </p:cNvPr>
          <p:cNvPicPr>
            <a:picLocks noChangeAspect="1"/>
          </p:cNvPicPr>
          <p:nvPr/>
        </p:nvPicPr>
        <p:blipFill>
          <a:blip r:embed="rId4">
            <a:extLst>
              <a:ext uri="{28A0092B-C50C-407E-A947-70E740481C1C}">
                <a14:useLocalDpi xmlns:a14="http://schemas.microsoft.com/office/drawing/2010/main" val="0"/>
              </a:ext>
            </a:extLst>
          </a:blip>
          <a:srcRect l="8150" t="26342" r="64206" b="21610"/>
          <a:stretch>
            <a:fillRect/>
          </a:stretch>
        </p:blipFill>
        <p:spPr>
          <a:xfrm>
            <a:off x="7779658" y="2147110"/>
            <a:ext cx="3701142" cy="3919862"/>
          </a:xfrm>
          <a:prstGeom prst="rect">
            <a:avLst/>
          </a:prstGeom>
        </p:spPr>
      </p:pic>
      <p:sp>
        <p:nvSpPr>
          <p:cNvPr id="3" name="TextBox 2">
            <a:extLst>
              <a:ext uri="{FF2B5EF4-FFF2-40B4-BE49-F238E27FC236}">
                <a16:creationId xmlns:a16="http://schemas.microsoft.com/office/drawing/2014/main" id="{B95AF4BB-9053-008B-5249-D3DC75B6D450}"/>
              </a:ext>
            </a:extLst>
          </p:cNvPr>
          <p:cNvSpPr txBox="1"/>
          <p:nvPr/>
        </p:nvSpPr>
        <p:spPr>
          <a:xfrm>
            <a:off x="8298543" y="6123812"/>
            <a:ext cx="6110514" cy="400110"/>
          </a:xfrm>
          <a:prstGeom prst="rect">
            <a:avLst/>
          </a:prstGeom>
          <a:noFill/>
        </p:spPr>
        <p:txBody>
          <a:bodyPr wrap="square">
            <a:spAutoFit/>
          </a:bodyPr>
          <a:lstStyle/>
          <a:p>
            <a:r>
              <a:rPr lang="en-US" sz="2000" dirty="0"/>
              <a:t>(Airbnb, 2022) </a:t>
            </a:r>
          </a:p>
        </p:txBody>
      </p:sp>
    </p:spTree>
    <p:extLst>
      <p:ext uri="{BB962C8B-B14F-4D97-AF65-F5344CB8AC3E}">
        <p14:creationId xmlns:p14="http://schemas.microsoft.com/office/powerpoint/2010/main" val="2840094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7309E-13EB-D954-EC56-6D0070B9876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E10B0D0-0566-619F-70C5-97C76597E435}"/>
              </a:ext>
            </a:extLst>
          </p:cNvPr>
          <p:cNvPicPr>
            <a:picLocks noChangeAspect="1"/>
          </p:cNvPicPr>
          <p:nvPr/>
        </p:nvPicPr>
        <p:blipFill>
          <a:blip r:embed="rId3">
            <a:extLst>
              <a:ext uri="{28A0092B-C50C-407E-A947-70E740481C1C}">
                <a14:useLocalDpi xmlns:a14="http://schemas.microsoft.com/office/drawing/2010/main" val="0"/>
              </a:ext>
            </a:extLst>
          </a:blip>
          <a:srcRect l="32230" r="15376"/>
          <a:stretch>
            <a:fillRect/>
          </a:stretch>
        </p:blipFill>
        <p:spPr>
          <a:xfrm>
            <a:off x="6628544" y="245824"/>
            <a:ext cx="5372955" cy="6467951"/>
          </a:xfrm>
          <a:prstGeom prst="rect">
            <a:avLst/>
          </a:prstGeom>
        </p:spPr>
      </p:pic>
      <p:sp>
        <p:nvSpPr>
          <p:cNvPr id="2" name="Title 1">
            <a:extLst>
              <a:ext uri="{FF2B5EF4-FFF2-40B4-BE49-F238E27FC236}">
                <a16:creationId xmlns:a16="http://schemas.microsoft.com/office/drawing/2014/main" id="{6C97E6E1-63DA-7D9F-598D-475CE382B11C}"/>
              </a:ext>
            </a:extLst>
          </p:cNvPr>
          <p:cNvSpPr>
            <a:spLocks noGrp="1"/>
          </p:cNvSpPr>
          <p:nvPr>
            <p:ph type="title"/>
          </p:nvPr>
        </p:nvSpPr>
        <p:spPr>
          <a:xfrm>
            <a:off x="190501" y="178000"/>
            <a:ext cx="11810998" cy="777875"/>
          </a:xfrm>
          <a:solidFill>
            <a:srgbClr val="002060"/>
          </a:solidFill>
        </p:spPr>
        <p:txBody>
          <a:bodyPr vert="horz" lIns="91440" tIns="45720" rIns="91440" bIns="45720" rtlCol="0" anchor="ctr">
            <a:normAutofit/>
          </a:bodyPr>
          <a:lstStyle/>
          <a:p>
            <a:r>
              <a:rPr lang="en-US" dirty="0"/>
              <a:t>Strategy Design &amp; Implementation </a:t>
            </a:r>
          </a:p>
        </p:txBody>
      </p:sp>
      <p:sp>
        <p:nvSpPr>
          <p:cNvPr id="12" name="Rectangle 11">
            <a:extLst>
              <a:ext uri="{FF2B5EF4-FFF2-40B4-BE49-F238E27FC236}">
                <a16:creationId xmlns:a16="http://schemas.microsoft.com/office/drawing/2014/main" id="{74F6C8C4-4AEB-97BA-FA6C-B80E19F1EC36}"/>
              </a:ext>
            </a:extLst>
          </p:cNvPr>
          <p:cNvSpPr/>
          <p:nvPr/>
        </p:nvSpPr>
        <p:spPr>
          <a:xfrm>
            <a:off x="0" y="955875"/>
            <a:ext cx="6651172" cy="5902125"/>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How organisations can develop EI &amp; CQ</a:t>
            </a:r>
          </a:p>
          <a:p>
            <a:pPr algn="ctr"/>
            <a:endParaRPr lang="en-US" sz="2000" dirty="0"/>
          </a:p>
          <a:p>
            <a:pPr algn="ctr"/>
            <a:endParaRPr lang="en-US" sz="2000" dirty="0"/>
          </a:p>
          <a:p>
            <a:r>
              <a:rPr lang="en-US" sz="2000" dirty="0"/>
              <a:t>                     				Recruitment</a:t>
            </a:r>
          </a:p>
          <a:p>
            <a:endParaRPr lang="en-US" sz="2000" dirty="0"/>
          </a:p>
          <a:p>
            <a:r>
              <a:rPr lang="en-US" sz="2000" dirty="0"/>
              <a:t>						</a:t>
            </a:r>
          </a:p>
          <a:p>
            <a:r>
              <a:rPr lang="en-US" sz="2000" dirty="0"/>
              <a:t>						Training</a:t>
            </a:r>
          </a:p>
          <a:p>
            <a:r>
              <a:rPr lang="en-US" sz="2000" dirty="0"/>
              <a:t>		</a:t>
            </a:r>
          </a:p>
          <a:p>
            <a:r>
              <a:rPr lang="en-US" sz="2000" dirty="0"/>
              <a:t>		       				</a:t>
            </a:r>
          </a:p>
          <a:p>
            <a:r>
              <a:rPr lang="en-US" sz="2000" dirty="0"/>
              <a:t>						Performance Management </a:t>
            </a:r>
          </a:p>
          <a:p>
            <a:pPr algn="ctr"/>
            <a:endParaRPr lang="en-US" sz="2000" dirty="0"/>
          </a:p>
        </p:txBody>
      </p:sp>
      <p:grpSp>
        <p:nvGrpSpPr>
          <p:cNvPr id="4" name="Group 3">
            <a:extLst>
              <a:ext uri="{FF2B5EF4-FFF2-40B4-BE49-F238E27FC236}">
                <a16:creationId xmlns:a16="http://schemas.microsoft.com/office/drawing/2014/main" id="{557444C8-53F7-40C7-B6F2-D11ABC183C55}"/>
              </a:ext>
            </a:extLst>
          </p:cNvPr>
          <p:cNvGrpSpPr/>
          <p:nvPr/>
        </p:nvGrpSpPr>
        <p:grpSpPr>
          <a:xfrm>
            <a:off x="1091647" y="2870199"/>
            <a:ext cx="1702908" cy="2781300"/>
            <a:chOff x="648407" y="3870253"/>
            <a:chExt cx="580975" cy="1739754"/>
          </a:xfrm>
        </p:grpSpPr>
        <p:pic>
          <p:nvPicPr>
            <p:cNvPr id="15" name="Graphic 14" descr="Target Audience">
              <a:extLst>
                <a:ext uri="{FF2B5EF4-FFF2-40B4-BE49-F238E27FC236}">
                  <a16:creationId xmlns:a16="http://schemas.microsoft.com/office/drawing/2014/main" id="{83582452-35FF-6F29-9ABE-0EBB55EC91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58185" y="3870253"/>
              <a:ext cx="527402" cy="590268"/>
            </a:xfrm>
            <a:prstGeom prst="rect">
              <a:avLst/>
            </a:prstGeom>
          </p:spPr>
        </p:pic>
        <p:pic>
          <p:nvPicPr>
            <p:cNvPr id="17" name="Graphic 16" descr="Teacher">
              <a:extLst>
                <a:ext uri="{FF2B5EF4-FFF2-40B4-BE49-F238E27FC236}">
                  <a16:creationId xmlns:a16="http://schemas.microsoft.com/office/drawing/2014/main" id="{33003EDC-D6F3-9947-1AEA-80424F8E864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48407" y="4444997"/>
              <a:ext cx="527402" cy="590267"/>
            </a:xfrm>
            <a:prstGeom prst="rect">
              <a:avLst/>
            </a:prstGeom>
          </p:spPr>
        </p:pic>
        <p:pic>
          <p:nvPicPr>
            <p:cNvPr id="19" name="Graphic 18" descr="Presentation with bar chart">
              <a:extLst>
                <a:ext uri="{FF2B5EF4-FFF2-40B4-BE49-F238E27FC236}">
                  <a16:creationId xmlns:a16="http://schemas.microsoft.com/office/drawing/2014/main" id="{07271FA2-1575-6D74-879B-1EDEF6E52AC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01980" y="5019739"/>
              <a:ext cx="527402" cy="590268"/>
            </a:xfrm>
            <a:prstGeom prst="rect">
              <a:avLst/>
            </a:prstGeom>
          </p:spPr>
        </p:pic>
      </p:grpSp>
    </p:spTree>
    <p:extLst>
      <p:ext uri="{BB962C8B-B14F-4D97-AF65-F5344CB8AC3E}">
        <p14:creationId xmlns:p14="http://schemas.microsoft.com/office/powerpoint/2010/main" val="2066243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75050-7CD8-7E01-50DC-223A4340C4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794D22-0CE5-1B2A-621A-9743671B10DB}"/>
              </a:ext>
            </a:extLst>
          </p:cNvPr>
          <p:cNvSpPr>
            <a:spLocks noGrp="1"/>
          </p:cNvSpPr>
          <p:nvPr>
            <p:ph type="title"/>
          </p:nvPr>
        </p:nvSpPr>
        <p:spPr>
          <a:xfrm>
            <a:off x="838200" y="365125"/>
            <a:ext cx="10515600" cy="777875"/>
          </a:xfrm>
          <a:solidFill>
            <a:srgbClr val="002060"/>
          </a:solidFill>
        </p:spPr>
        <p:txBody>
          <a:bodyPr vert="horz" lIns="91440" tIns="45720" rIns="91440" bIns="45720" rtlCol="0" anchor="ctr">
            <a:normAutofit/>
          </a:bodyPr>
          <a:lstStyle/>
          <a:p>
            <a:r>
              <a:rPr lang="en-US" dirty="0"/>
              <a:t>Conclusion </a:t>
            </a:r>
          </a:p>
        </p:txBody>
      </p:sp>
      <p:sp>
        <p:nvSpPr>
          <p:cNvPr id="6" name="TextBox 5">
            <a:extLst>
              <a:ext uri="{FF2B5EF4-FFF2-40B4-BE49-F238E27FC236}">
                <a16:creationId xmlns:a16="http://schemas.microsoft.com/office/drawing/2014/main" id="{7E088926-C385-99B7-6838-D31EDB814494}"/>
              </a:ext>
            </a:extLst>
          </p:cNvPr>
          <p:cNvSpPr txBox="1"/>
          <p:nvPr/>
        </p:nvSpPr>
        <p:spPr>
          <a:xfrm>
            <a:off x="1748064" y="1784171"/>
            <a:ext cx="8695871" cy="2015936"/>
          </a:xfrm>
          <a:prstGeom prst="rect">
            <a:avLst/>
          </a:prstGeom>
          <a:noFill/>
        </p:spPr>
        <p:txBody>
          <a:bodyPr wrap="square" rtlCol="0">
            <a:spAutoFit/>
          </a:bodyPr>
          <a:lstStyle/>
          <a:p>
            <a:pPr marL="285750" indent="-285750">
              <a:buFont typeface="Arial" panose="020B0604020202020204" pitchFamily="34" charset="0"/>
              <a:buChar char="•"/>
            </a:pPr>
            <a:r>
              <a:rPr lang="en-US" sz="2500" dirty="0"/>
              <a:t>Leadership skills are crucial at job place or at any given place</a:t>
            </a:r>
          </a:p>
          <a:p>
            <a:pPr marL="285750" indent="-285750">
              <a:buFont typeface="Arial" panose="020B0604020202020204" pitchFamily="34" charset="0"/>
              <a:buChar char="•"/>
            </a:pPr>
            <a:r>
              <a:rPr lang="en-US" sz="2500" dirty="0"/>
              <a:t>Leaders  and managers to implement both EI and CQ across every department</a:t>
            </a:r>
          </a:p>
          <a:p>
            <a:pPr marL="285750" indent="-285750">
              <a:buFont typeface="Arial" panose="020B0604020202020204" pitchFamily="34" charset="0"/>
              <a:buChar char="•"/>
            </a:pPr>
            <a:r>
              <a:rPr lang="en-US" sz="2500" dirty="0"/>
              <a:t>Edith Heard can use targeted recruitment, training and development to achieve both EI and CQ </a:t>
            </a:r>
          </a:p>
        </p:txBody>
      </p:sp>
    </p:spTree>
    <p:extLst>
      <p:ext uri="{BB962C8B-B14F-4D97-AF65-F5344CB8AC3E}">
        <p14:creationId xmlns:p14="http://schemas.microsoft.com/office/powerpoint/2010/main" val="2080351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90820CB4-BBB5-A588-AEFB-09A14CE8F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B467F8-1F31-1F29-BF18-B83A9E68C0B8}"/>
              </a:ext>
            </a:extLst>
          </p:cNvPr>
          <p:cNvSpPr>
            <a:spLocks noGrp="1"/>
          </p:cNvSpPr>
          <p:nvPr>
            <p:ph type="title"/>
          </p:nvPr>
        </p:nvSpPr>
        <p:spPr>
          <a:xfrm>
            <a:off x="838200" y="363415"/>
            <a:ext cx="10515600" cy="269631"/>
          </a:xfrm>
          <a:solidFill>
            <a:schemeClr val="bg1"/>
          </a:solidFill>
        </p:spPr>
        <p:txBody>
          <a:bodyPr vert="horz" lIns="91440" tIns="45720" rIns="91440" bIns="45720" rtlCol="0" anchor="ctr">
            <a:noAutofit/>
          </a:bodyPr>
          <a:lstStyle/>
          <a:p>
            <a:pPr algn="ctr"/>
            <a:r>
              <a:rPr lang="en-US" sz="2800" dirty="0">
                <a:solidFill>
                  <a:schemeClr val="tx1"/>
                </a:solidFill>
                <a:latin typeface="Arial" panose="020B0604020202020204" pitchFamily="34" charset="0"/>
                <a:cs typeface="Arial" panose="020B0604020202020204" pitchFamily="34" charset="0"/>
              </a:rPr>
              <a:t>References</a:t>
            </a:r>
            <a:r>
              <a:rPr lang="en-US" sz="28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3516B54-5169-4E5E-E45F-4D4D5E68CC68}"/>
              </a:ext>
            </a:extLst>
          </p:cNvPr>
          <p:cNvSpPr>
            <a:spLocks noGrp="1"/>
          </p:cNvSpPr>
          <p:nvPr>
            <p:ph idx="1"/>
          </p:nvPr>
        </p:nvSpPr>
        <p:spPr>
          <a:xfrm>
            <a:off x="303920" y="633046"/>
            <a:ext cx="11584159" cy="5709138"/>
          </a:xfrm>
        </p:spPr>
        <p:txBody>
          <a:bodyPr>
            <a:noAutofit/>
          </a:bodyPr>
          <a:lstStyle/>
          <a:p>
            <a:pPr lvl="0"/>
            <a:r>
              <a:rPr lang="mi-NZ" sz="1200" dirty="0">
                <a:solidFill>
                  <a:schemeClr val="tx1"/>
                </a:solidFill>
                <a:latin typeface="Arial" panose="020B0604020202020204" pitchFamily="34" charset="0"/>
                <a:cs typeface="Arial" panose="020B0604020202020204" pitchFamily="34" charset="0"/>
              </a:rPr>
              <a:t>Ang, S., Van Dyne, L., Koh, C., Ng, K. Y., Templer, K. J., Tay, C., &amp; Chandrasekar, N. A. (2007). Cultural Intelligence: Its Measurement and Effects on Cultural Judgment and Decision Making, Cultural Adaptation and Task Performance. Management and Organization Review, 3(3), 335–371. doi:10.1111/j.1740-8784.2007.00082.x   </a:t>
            </a:r>
            <a:r>
              <a:rPr lang="en-GB" sz="1200" dirty="0">
                <a:solidFill>
                  <a:schemeClr val="tx1"/>
                </a:solidFill>
                <a:latin typeface="Arial" panose="020B0604020202020204" pitchFamily="34" charset="0"/>
                <a:cs typeface="Arial" panose="020B0604020202020204" pitchFamily="34" charset="0"/>
              </a:rPr>
              <a:t>(Accessed 19</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Bass, B.M. 1985. Leadership and performance beyond expectations (Vol. 25, No. 3, pp. 481-484). New York: Free press. (Accessed 19</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Earley, C., and Ang, S. 2003. Cultural Intelligence: Individual interactions across cultures. Stanford University Press. (Accessed 18</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Fayol, H. 2013. General and industrial management. Martino Fine Books. (Accessed 12</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Goleman, D. 2000. Working with Emotional Intelligence. Bantam Bell (Accessed 14</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Greenleaf, R. 1998. The power of servant leadership. Bennet Koehler Publishers (Accessed 18</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Lewin, K., Lippitt, R. and White, R.K., 1939. Patterns of aggressive behavior in experimentally created “social climates”. The Journal of Social Psychology, 10(2), pp.269-299. Available at: </a:t>
            </a:r>
            <a:r>
              <a:rPr lang="en-US" sz="1200" dirty="0">
                <a:solidFill>
                  <a:schemeClr val="tx1"/>
                </a:solidFill>
                <a:latin typeface="Arial" panose="020B0604020202020204" pitchFamily="34" charset="0"/>
                <a:cs typeface="Arial" panose="020B0604020202020204" pitchFamily="34" charset="0"/>
                <a:hlinkClick r:id="rId2"/>
              </a:rPr>
              <a:t>https://www.tandfonline.com/doi/pdf/10.1080/00224545.1939.9713366</a:t>
            </a:r>
            <a:r>
              <a:rPr lang="en-US" sz="120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17</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McCausland, T. 2023. Creating Psychological Safety in the Workplace. Available from: </a:t>
            </a:r>
            <a:r>
              <a:rPr lang="en-US" sz="1200" dirty="0">
                <a:solidFill>
                  <a:schemeClr val="tx1"/>
                </a:solidFill>
                <a:latin typeface="Arial" panose="020B0604020202020204" pitchFamily="34" charset="0"/>
                <a:cs typeface="Arial" panose="020B0604020202020204" pitchFamily="34" charset="0"/>
                <a:hlinkClick r:id="rId3"/>
              </a:rPr>
              <a:t>https://www.tandfonline.com/doi/full/10.1080/08956308.2023.2164439</a:t>
            </a:r>
            <a:r>
              <a:rPr lang="en-US" sz="1200" dirty="0">
                <a:solidFill>
                  <a:schemeClr val="tx1"/>
                </a:solidFill>
                <a:latin typeface="Arial" panose="020B0604020202020204" pitchFamily="34" charset="0"/>
                <a:cs typeface="Arial" panose="020B0604020202020204" pitchFamily="34" charset="0"/>
              </a:rPr>
              <a:t> (Accessed 23rd Feb 2026) </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McGregor, D., 1960. Theory X and theory Y. Organization theory, 358(374), p.5. Available at: </a:t>
            </a:r>
            <a:r>
              <a:rPr lang="en-US" sz="1200" dirty="0">
                <a:solidFill>
                  <a:schemeClr val="tx1"/>
                </a:solidFill>
                <a:latin typeface="Arial" panose="020B0604020202020204" pitchFamily="34" charset="0"/>
                <a:cs typeface="Arial" panose="020B0604020202020204" pitchFamily="34" charset="0"/>
                <a:hlinkClick r:id="rId4"/>
              </a:rPr>
              <a:t>https://static1.squarespace.com/static/60bddec1a93337235ecfdbcf/t/6205165bca24ea4adc4943df/1644500572175/McGregor_Thinker.pdf</a:t>
            </a:r>
            <a:r>
              <a:rPr lang="en-US" sz="120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20</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Ng, K.Y. and Earley, P.C., 2006. Culture+ intelligence: Old constructs, new frontiers. Group &amp; Organization Management, 31(1), pp.4-19. (Accessed 16</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Sharma, A.K., Goyal, A. and Sharma, A., 2024. Relevance of classical management concepts in the contemporary era–a case study of Fayol’s principles. IIMT Journal of Management, 1(1), pp.112-120. Available at: </a:t>
            </a:r>
            <a:r>
              <a:rPr lang="en-US" sz="1200" dirty="0">
                <a:solidFill>
                  <a:schemeClr val="tx1"/>
                </a:solidFill>
                <a:latin typeface="Arial" panose="020B0604020202020204" pitchFamily="34" charset="0"/>
                <a:cs typeface="Arial" panose="020B0604020202020204" pitchFamily="34" charset="0"/>
                <a:hlinkClick r:id="rId5"/>
              </a:rPr>
              <a:t>https://scholar.google.com/scholar?output=instlink&amp;q=info:lIcGliz1OFYJ:scholar.google.com/&amp;hl=en&amp;as_sdt=0,5&amp;scillfp=16228108326527452243&amp;oi=lle</a:t>
            </a:r>
            <a:r>
              <a:rPr lang="en-US" sz="120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14</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Squires, V., 2018. Northouse, PG (2016). Leadership: Theory and practice. Thousand Oaks, CA: Sage. Pages: 494. </a:t>
            </a:r>
            <a:r>
              <a:rPr lang="en-US" sz="1200" i="1" dirty="0">
                <a:solidFill>
                  <a:schemeClr val="tx1"/>
                </a:solidFill>
                <a:latin typeface="Arial" panose="020B0604020202020204" pitchFamily="34" charset="0"/>
                <a:cs typeface="Arial" panose="020B0604020202020204" pitchFamily="34" charset="0"/>
              </a:rPr>
              <a:t>Canadian Journal of Educational Administration and Policy</a:t>
            </a:r>
            <a:r>
              <a:rPr lang="en-US" sz="1200" dirty="0">
                <a:solidFill>
                  <a:schemeClr val="tx1"/>
                </a:solidFill>
                <a:latin typeface="Arial" panose="020B0604020202020204" pitchFamily="34" charset="0"/>
                <a:cs typeface="Arial" panose="020B0604020202020204" pitchFamily="34" charset="0"/>
              </a:rPr>
              <a:t>, (185). (Accessed 17</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a:p>
            <a:pPr lvl="0"/>
            <a:r>
              <a:rPr lang="en-US" sz="1200" dirty="0">
                <a:solidFill>
                  <a:schemeClr val="tx1"/>
                </a:solidFill>
                <a:latin typeface="Arial" panose="020B0604020202020204" pitchFamily="34" charset="0"/>
                <a:cs typeface="Arial" panose="020B0604020202020204" pitchFamily="34" charset="0"/>
              </a:rPr>
              <a:t>Tecotzky, A. 2025. Microsoft CEO says empathy is a workplace superpower in the age of AI: 'IQ without EQ, it's just a waste’ Available from: </a:t>
            </a:r>
            <a:r>
              <a:rPr lang="en-US" sz="1200" dirty="0">
                <a:solidFill>
                  <a:schemeClr val="tx1"/>
                </a:solidFill>
                <a:latin typeface="Arial" panose="020B0604020202020204" pitchFamily="34" charset="0"/>
                <a:cs typeface="Arial" panose="020B0604020202020204" pitchFamily="34" charset="0"/>
                <a:hlinkClick r:id="rId6"/>
              </a:rPr>
              <a:t>https://africa.businessinsider.com/careers/microsoft-ceo-says-empathy-is-a-workplace-superpower-in-the-age-of-ai-iq-without-eq/bb7dxkf</a:t>
            </a:r>
            <a:r>
              <a:rPr lang="en-US" sz="120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17</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Feb 2026)</a:t>
            </a:r>
            <a:endParaRPr lang="x-none"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944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09F51E-C3CC-91B2-9952-98B6D303225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59080"/>
            <a:ext cx="12192000" cy="6339840"/>
          </a:xfrm>
          <a:prstGeom prst="rect">
            <a:avLst/>
          </a:prstGeom>
        </p:spPr>
      </p:pic>
    </p:spTree>
    <p:extLst>
      <p:ext uri="{BB962C8B-B14F-4D97-AF65-F5344CB8AC3E}">
        <p14:creationId xmlns:p14="http://schemas.microsoft.com/office/powerpoint/2010/main" val="282052916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0</TotalTime>
  <Words>2984</Words>
  <Application>Microsoft Office PowerPoint</Application>
  <PresentationFormat>Widescreen</PresentationFormat>
  <Paragraphs>258</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Corbel</vt:lpstr>
      <vt:lpstr>Wingdings</vt:lpstr>
      <vt:lpstr>Basis</vt:lpstr>
      <vt:lpstr>Importance of emotional and cultural intelligence in Leadership in business context</vt:lpstr>
      <vt:lpstr>PowerPoint Presentation</vt:lpstr>
      <vt:lpstr>Defining Leadership &amp; Management </vt:lpstr>
      <vt:lpstr>Classical Management Foundations</vt:lpstr>
      <vt:lpstr>Management Assumptions About People</vt:lpstr>
      <vt:lpstr>Leadership Style Spectrum</vt:lpstr>
      <vt:lpstr>Emotional Intelligence (EI): Concept &amp; Model </vt:lpstr>
      <vt:lpstr>Critical Evaluation of EI </vt:lpstr>
      <vt:lpstr>Cultural Intelligence (CQ): Concepts and model</vt:lpstr>
      <vt:lpstr>Critical Evaluation of CQ</vt:lpstr>
      <vt:lpstr>Integrating EI, CQ &amp; Leadership Styles </vt:lpstr>
      <vt:lpstr>Business Examples</vt:lpstr>
      <vt:lpstr>Business Examples Continued</vt:lpstr>
      <vt:lpstr>Strategy Design &amp; Implementation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leadership in multicultural environments matter now</dc:title>
  <dc:creator>Ionel Stefan</dc:creator>
  <cp:lastModifiedBy>Ionel Stefan (2216967)</cp:lastModifiedBy>
  <cp:revision>4</cp:revision>
  <dcterms:created xsi:type="dcterms:W3CDTF">2026-02-04T15:01:54Z</dcterms:created>
  <dcterms:modified xsi:type="dcterms:W3CDTF">2026-02-26T16:14:03Z</dcterms:modified>
</cp:coreProperties>
</file>