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1" r:id="rId3"/>
    <p:sldId id="260" r:id="rId4"/>
    <p:sldId id="259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CB18"/>
    <a:srgbClr val="4C80B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0" d="100"/>
          <a:sy n="120" d="100"/>
        </p:scale>
        <p:origin x="-13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E7EF8-30E6-5649-96EA-3C3D56B70312}" type="datetimeFigureOut">
              <a:rPr lang="en-US" smtClean="0"/>
              <a:t>16/01/18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EAFBE-CE1B-6641-8E93-0345B6BF5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hyperlink" Target="https://youtu.be/RpKV8psvnaQ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46387"/>
            <a:ext cx="7772400" cy="1470025"/>
          </a:xfrm>
        </p:spPr>
        <p:txBody>
          <a:bodyPr>
            <a:noAutofit/>
          </a:bodyPr>
          <a:lstStyle/>
          <a:p>
            <a:r>
              <a:rPr lang="en-US" sz="6000" dirty="0" smtClean="0">
                <a:latin typeface="Arial Black"/>
                <a:cs typeface="Arial Black"/>
              </a:rPr>
              <a:t>International Human Rights Intervention: a realist and liberal perspective </a:t>
            </a:r>
            <a:endParaRPr lang="en-US" sz="6000" dirty="0"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871576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4148" y="366131"/>
            <a:ext cx="6538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4C80B0"/>
                </a:solidFill>
              </a:rPr>
              <a:t>Humanitarian Intervention</a:t>
            </a:r>
            <a:r>
              <a:rPr lang="en-US" b="1" dirty="0" smtClean="0"/>
              <a:t> is undertaken to prevent horrendous crimes such as widespread slaughter and other serious vicious acts that put citizens of a given state at risk.</a:t>
            </a:r>
          </a:p>
        </p:txBody>
      </p:sp>
      <p:sp>
        <p:nvSpPr>
          <p:cNvPr id="5" name="Rectangle 4"/>
          <p:cNvSpPr/>
          <p:nvPr/>
        </p:nvSpPr>
        <p:spPr>
          <a:xfrm>
            <a:off x="354148" y="1746261"/>
            <a:ext cx="362302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 smtClean="0"/>
              <a:t> Good to note </a:t>
            </a:r>
          </a:p>
          <a:p>
            <a:endParaRPr lang="en-US" b="1" u="sng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S</a:t>
            </a:r>
            <a:r>
              <a:rPr lang="en-US" dirty="0" smtClean="0"/>
              <a:t>ome </a:t>
            </a:r>
            <a:r>
              <a:rPr lang="en-US" dirty="0"/>
              <a:t>accountability should be rendered during and after the </a:t>
            </a:r>
            <a:r>
              <a:rPr lang="en-US" dirty="0" smtClean="0"/>
              <a:t>intervention</a:t>
            </a:r>
          </a:p>
          <a:p>
            <a:pPr marL="285750" indent="-285750">
              <a:buFont typeface="Arial"/>
              <a:buChar char="•"/>
            </a:pPr>
            <a:endParaRPr lang="en-US" u="sng" dirty="0"/>
          </a:p>
          <a:p>
            <a:pPr marL="285750" indent="-285750">
              <a:buFont typeface="Arial"/>
              <a:buChar char="•"/>
            </a:pPr>
            <a:r>
              <a:rPr lang="en-US" dirty="0"/>
              <a:t>I</a:t>
            </a:r>
            <a:r>
              <a:rPr lang="en-US" dirty="0" smtClean="0"/>
              <a:t>nterventions </a:t>
            </a:r>
            <a:r>
              <a:rPr lang="en-US" dirty="0"/>
              <a:t>should, where possible, attempt to stop the government from committing atrocities but should simultaneously minimize destabilizing effects on the country's fundamental political structures.</a:t>
            </a:r>
            <a:endParaRPr lang="en-US" u="sng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0232" y="2007220"/>
            <a:ext cx="5154341" cy="3479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2829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33968" y="387844"/>
            <a:ext cx="5009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u="sng" dirty="0" smtClean="0"/>
              <a:t>What is liberalism and Realism ? </a:t>
            </a:r>
            <a:endParaRPr lang="en-US" sz="2800" u="sng" dirty="0"/>
          </a:p>
        </p:txBody>
      </p:sp>
      <p:sp>
        <p:nvSpPr>
          <p:cNvPr id="5" name="Rectangle 4"/>
          <p:cNvSpPr/>
          <p:nvPr/>
        </p:nvSpPr>
        <p:spPr>
          <a:xfrm>
            <a:off x="929464" y="1116644"/>
            <a:ext cx="9380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Realism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943147" y="1116644"/>
            <a:ext cx="11682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Liberalism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743645" y="1605145"/>
            <a:ext cx="359301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v"/>
            </a:pPr>
            <a:r>
              <a:rPr lang="en-US" b="1" dirty="0" smtClean="0">
                <a:solidFill>
                  <a:srgbClr val="FF6600"/>
                </a:solidFill>
              </a:rPr>
              <a:t>Emphasizes the interdependence between states and sub-state actors as the key characteristic of the international system. That can lead to more orderly ,just and cooperative world.</a:t>
            </a:r>
            <a:endParaRPr lang="en-US" dirty="0">
              <a:solidFill>
                <a:srgbClr val="FF66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44965" y="4655557"/>
            <a:ext cx="2066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FF"/>
                </a:solidFill>
              </a:rPr>
              <a:t>POWER + CONFLICT</a:t>
            </a:r>
            <a:endParaRPr lang="en-US" dirty="0">
              <a:solidFill>
                <a:srgbClr val="FF00F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91911" y="4655557"/>
            <a:ext cx="3636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FF"/>
                </a:solidFill>
              </a:rPr>
              <a:t>COOPERATION+ INTERDEPENDENCE </a:t>
            </a:r>
            <a:endParaRPr lang="en-US" b="1" dirty="0">
              <a:solidFill>
                <a:srgbClr val="FF00FF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96899" y="1605145"/>
            <a:ext cx="318459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v"/>
            </a:pPr>
            <a:r>
              <a:rPr lang="en-US" b="1" dirty="0" smtClean="0">
                <a:solidFill>
                  <a:srgbClr val="FF6600"/>
                </a:solidFill>
              </a:rPr>
              <a:t>A paradigm based on the premise that world politics is essentially and unchangeably a struggle among self- interested states for power and position under anarchy with each competing state pursuing its own interest </a:t>
            </a:r>
            <a:endParaRPr lang="en-US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5299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1771" y="617210"/>
            <a:ext cx="7390965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u="sng" dirty="0" smtClean="0"/>
              <a:t>CASE STUDY : The Rwandan Genocide 1994 </a:t>
            </a:r>
            <a:endParaRPr lang="en-US" sz="3200" u="sng" dirty="0"/>
          </a:p>
        </p:txBody>
      </p:sp>
      <p:sp>
        <p:nvSpPr>
          <p:cNvPr id="6" name="Rectangle 5"/>
          <p:cNvSpPr/>
          <p:nvPr/>
        </p:nvSpPr>
        <p:spPr>
          <a:xfrm>
            <a:off x="481650" y="1429956"/>
            <a:ext cx="80503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v"/>
            </a:pPr>
            <a:r>
              <a:rPr lang="en-US" b="1" dirty="0" smtClean="0">
                <a:solidFill>
                  <a:srgbClr val="660066"/>
                </a:solidFill>
              </a:rPr>
              <a:t>Genocide – a systematic eradication or mass killing of a group or large populations identified by the perpetrators . Large scale violation of human rights .</a:t>
            </a:r>
            <a:endParaRPr lang="en-US" dirty="0">
              <a:solidFill>
                <a:srgbClr val="660066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1650" y="2602964"/>
            <a:ext cx="435969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/>
              <a:t>Background</a:t>
            </a:r>
            <a:r>
              <a:rPr lang="en-US" dirty="0" smtClean="0"/>
              <a:t> </a:t>
            </a:r>
          </a:p>
          <a:p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Colonial hand in ethnic tension</a:t>
            </a:r>
          </a:p>
          <a:p>
            <a:pPr marL="285750" indent="-285750">
              <a:buFont typeface="Arial"/>
              <a:buChar char="•"/>
            </a:pP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Power handed over to the Hutu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Economic downturn and rise of the RPF</a:t>
            </a:r>
          </a:p>
          <a:p>
            <a:pPr marL="285750" indent="-285750">
              <a:buFont typeface="Arial"/>
              <a:buChar char="•"/>
            </a:pP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Shooting down of the presidents plane</a:t>
            </a:r>
          </a:p>
          <a:p>
            <a:pPr marL="285750" indent="-285750">
              <a:buFont typeface="Arial"/>
              <a:buChar char="•"/>
            </a:pP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Radio broadcasts and mass killings </a:t>
            </a:r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003" y="2353286"/>
            <a:ext cx="4500995" cy="366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422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528" y="359558"/>
            <a:ext cx="873330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 smtClean="0"/>
              <a:t>Actors</a:t>
            </a:r>
          </a:p>
          <a:p>
            <a:endParaRPr lang="en-US" u="sng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rgbClr val="B4CB18"/>
                </a:solidFill>
              </a:rPr>
              <a:t>France – </a:t>
            </a:r>
            <a:r>
              <a:rPr lang="en-US" dirty="0" smtClean="0"/>
              <a:t>Before and after the death of the </a:t>
            </a:r>
            <a:r>
              <a:rPr lang="en-US" dirty="0"/>
              <a:t>R</a:t>
            </a:r>
            <a:r>
              <a:rPr lang="en-US" dirty="0" smtClean="0"/>
              <a:t>wandan president France maintained very close relations with </a:t>
            </a:r>
            <a:r>
              <a:rPr lang="en-US" dirty="0"/>
              <a:t>R</a:t>
            </a:r>
            <a:r>
              <a:rPr lang="en-US" dirty="0" smtClean="0"/>
              <a:t>wanda as part of their policy of </a:t>
            </a:r>
            <a:r>
              <a:rPr lang="en-US" b="1" dirty="0" err="1"/>
              <a:t>Françafrique</a:t>
            </a:r>
            <a:endParaRPr lang="en-US" i="1" dirty="0" smtClean="0"/>
          </a:p>
          <a:p>
            <a:pPr marL="285750" indent="-285750">
              <a:buFont typeface="Arial"/>
              <a:buChar char="•"/>
            </a:pPr>
            <a:endParaRPr lang="en-US" i="1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rgbClr val="B4CB18"/>
                </a:solidFill>
              </a:rPr>
              <a:t>United States of America – </a:t>
            </a:r>
            <a:r>
              <a:rPr lang="en-US" dirty="0" smtClean="0"/>
              <a:t>Following the plane crash US intelligence warned US deputy secretary of state that “there was a strong like hood that violence could break-out.”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endParaRPr lang="en-US" dirty="0">
              <a:solidFill>
                <a:srgbClr val="B4CB18"/>
              </a:solidFill>
            </a:endParaRPr>
          </a:p>
          <a:p>
            <a:endParaRPr lang="en-US" u="sng" dirty="0" smtClean="0"/>
          </a:p>
          <a:p>
            <a:endParaRPr lang="en-US" u="sng" dirty="0"/>
          </a:p>
          <a:p>
            <a:endParaRPr lang="en-US" u="sng" dirty="0" smtClean="0"/>
          </a:p>
          <a:p>
            <a:endParaRPr lang="en-US" dirty="0"/>
          </a:p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062" y="2435499"/>
            <a:ext cx="6279701" cy="378875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8062" y="6366417"/>
            <a:ext cx="60027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https://youtu.be/</a:t>
            </a:r>
            <a:r>
              <a:rPr lang="en-US" dirty="0" smtClean="0">
                <a:hlinkClick r:id="rId3"/>
              </a:rPr>
              <a:t>RpKV8psvnaQ</a:t>
            </a:r>
            <a:r>
              <a:rPr lang="en-US" dirty="0" smtClean="0"/>
              <a:t> (President Clinton comments)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46097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8649" y="593752"/>
            <a:ext cx="84507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rgbClr val="B4CB18"/>
                </a:solidFill>
              </a:rPr>
              <a:t>UNAMIR (the United Nations Assistance for Rwanda)- </a:t>
            </a:r>
            <a:r>
              <a:rPr lang="en-US" dirty="0" smtClean="0"/>
              <a:t> had been Rwanda since October 1993 overseeing the implementation of the </a:t>
            </a:r>
            <a:r>
              <a:rPr lang="en-US" dirty="0" err="1" smtClean="0"/>
              <a:t>Arusha</a:t>
            </a:r>
            <a:r>
              <a:rPr lang="en-US" dirty="0" smtClean="0"/>
              <a:t> Accords </a:t>
            </a:r>
            <a:r>
              <a:rPr lang="en-US" dirty="0" smtClean="0">
                <a:solidFill>
                  <a:srgbClr val="000000"/>
                </a:solidFill>
              </a:rPr>
              <a:t>.</a:t>
            </a:r>
          </a:p>
          <a:p>
            <a:pPr marL="285750" indent="-285750">
              <a:buFont typeface="Arial"/>
              <a:buChar char="•"/>
            </a:pPr>
            <a:endParaRPr lang="en-US" dirty="0">
              <a:solidFill>
                <a:srgbClr val="0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rgbClr val="B4CB18"/>
                </a:solidFill>
              </a:rPr>
              <a:t>The OAU( Organization of African Unity ) – </a:t>
            </a:r>
            <a:r>
              <a:rPr lang="en-US" dirty="0" smtClean="0"/>
              <a:t>Sent a neutral military observation  group . Criticism  of the OAU lack of intervention as crisis unfolded in Rwanda .</a:t>
            </a:r>
            <a:endParaRPr lang="en-US" dirty="0" smtClean="0">
              <a:solidFill>
                <a:srgbClr val="B4CB18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2500" y="2119224"/>
            <a:ext cx="5651500" cy="380911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4084" y="4402087"/>
            <a:ext cx="301624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>
                <a:latin typeface="Baskerville SemiBold"/>
                <a:cs typeface="Baskerville SemiBold"/>
              </a:rPr>
              <a:t>"The OAU [</a:t>
            </a:r>
            <a:r>
              <a:rPr lang="en-US" sz="1600" i="1" dirty="0" err="1">
                <a:latin typeface="Baskerville SemiBold"/>
                <a:cs typeface="Baskerville SemiBold"/>
              </a:rPr>
              <a:t>Organisation</a:t>
            </a:r>
            <a:r>
              <a:rPr lang="en-US" sz="1600" i="1" dirty="0">
                <a:latin typeface="Baskerville SemiBold"/>
                <a:cs typeface="Baskerville SemiBold"/>
              </a:rPr>
              <a:t> of African Unity] was nowhere to be found … during the 1994 Rwandan genocide against the Tutsis, the OAU was furiously doing the </a:t>
            </a:r>
            <a:r>
              <a:rPr lang="en-US" sz="1600" i="1" dirty="0" err="1">
                <a:latin typeface="Baskerville SemiBold"/>
                <a:cs typeface="Baskerville SemiBold"/>
              </a:rPr>
              <a:t>watutsi</a:t>
            </a:r>
            <a:r>
              <a:rPr lang="en-US" sz="1600" i="1" dirty="0">
                <a:latin typeface="Baskerville SemiBold"/>
                <a:cs typeface="Baskerville SemiBold"/>
              </a:rPr>
              <a:t>* in Addis Ababa [Ethiopia]</a:t>
            </a:r>
            <a:r>
              <a:rPr lang="en-US" sz="1600" i="1" dirty="0" smtClean="0">
                <a:latin typeface="Baskerville SemiBold"/>
                <a:cs typeface="Baskerville SemiBold"/>
              </a:rPr>
              <a:t>."</a:t>
            </a:r>
            <a:endParaRPr lang="en-US" sz="1600" i="1" dirty="0">
              <a:latin typeface="Baskerville SemiBold"/>
              <a:cs typeface="Baskerville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6108722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3417" y="339920"/>
            <a:ext cx="8159749" cy="5078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6600"/>
                </a:solidFill>
              </a:rPr>
              <a:t>References </a:t>
            </a:r>
          </a:p>
          <a:p>
            <a:r>
              <a:rPr lang="en-US" dirty="0"/>
              <a:t>Fred </a:t>
            </a:r>
            <a:r>
              <a:rPr lang="en-US" dirty="0" err="1"/>
              <a:t>Aja</a:t>
            </a:r>
            <a:r>
              <a:rPr lang="en-US" dirty="0"/>
              <a:t> </a:t>
            </a:r>
            <a:r>
              <a:rPr lang="en-US" dirty="0" err="1"/>
              <a:t>Agwu</a:t>
            </a:r>
            <a:r>
              <a:rPr lang="en-US" dirty="0"/>
              <a:t>. (2014). </a:t>
            </a:r>
            <a:r>
              <a:rPr lang="en-US" i="1" dirty="0"/>
              <a:t>The Challenge of Humanitarian Intervention Since Rwanda.</a:t>
            </a:r>
            <a:r>
              <a:rPr lang="en-US" dirty="0"/>
              <a:t> Available: https://</a:t>
            </a:r>
            <a:r>
              <a:rPr lang="en-US" dirty="0" err="1"/>
              <a:t>www.cfr.org</a:t>
            </a:r>
            <a:r>
              <a:rPr lang="en-US" dirty="0"/>
              <a:t>/</a:t>
            </a:r>
            <a:r>
              <a:rPr lang="en-US" dirty="0" err="1"/>
              <a:t>councilofcouncils</a:t>
            </a:r>
            <a:r>
              <a:rPr lang="en-US" dirty="0"/>
              <a:t>/</a:t>
            </a:r>
            <a:r>
              <a:rPr lang="en-US" dirty="0" err="1"/>
              <a:t>global_memos</a:t>
            </a:r>
            <a:r>
              <a:rPr lang="en-US" dirty="0"/>
              <a:t>/p33324. Last accessed 15th Jan </a:t>
            </a:r>
            <a:r>
              <a:rPr lang="en-US" dirty="0" smtClean="0"/>
              <a:t>2018.</a:t>
            </a:r>
          </a:p>
          <a:p>
            <a:endParaRPr lang="en-US" dirty="0">
              <a:solidFill>
                <a:srgbClr val="FF6600"/>
              </a:solidFill>
            </a:endParaRPr>
          </a:p>
          <a:p>
            <a:r>
              <a:rPr lang="en-US" dirty="0" err="1" smtClean="0"/>
              <a:t>Dawit@justiceforafrica.org</a:t>
            </a:r>
            <a:r>
              <a:rPr lang="en-US" dirty="0" smtClean="0"/>
              <a:t>. </a:t>
            </a:r>
            <a:r>
              <a:rPr lang="en-US" dirty="0"/>
              <a:t>(2012). </a:t>
            </a:r>
            <a:r>
              <a:rPr lang="en-US" i="1" dirty="0"/>
              <a:t>Why the African Union Needs a Human Rights Memorial.</a:t>
            </a:r>
            <a:r>
              <a:rPr lang="en-US" dirty="0"/>
              <a:t> Available: https://</a:t>
            </a:r>
            <a:r>
              <a:rPr lang="en-US" dirty="0" err="1"/>
              <a:t>sites.tufts.edu</a:t>
            </a:r>
            <a:r>
              <a:rPr lang="en-US" dirty="0"/>
              <a:t>/</a:t>
            </a:r>
            <a:r>
              <a:rPr lang="en-US" dirty="0" err="1"/>
              <a:t>reinventingpeace</a:t>
            </a:r>
            <a:r>
              <a:rPr lang="en-US" dirty="0"/>
              <a:t>/2012/04/30/why-the-</a:t>
            </a:r>
            <a:r>
              <a:rPr lang="en-US" dirty="0" err="1"/>
              <a:t>african</a:t>
            </a:r>
            <a:r>
              <a:rPr lang="en-US" dirty="0"/>
              <a:t>-union-needs-a-human-rights-memorial/. Last accessed 15th Jan 2018</a:t>
            </a:r>
            <a:r>
              <a:rPr lang="en-US" dirty="0" smtClean="0"/>
              <a:t>.</a:t>
            </a:r>
          </a:p>
          <a:p>
            <a:endParaRPr lang="en-US" dirty="0">
              <a:solidFill>
                <a:srgbClr val="FF6600"/>
              </a:solidFill>
            </a:endParaRPr>
          </a:p>
          <a:p>
            <a:r>
              <a:rPr lang="en-US" dirty="0"/>
              <a:t>(2016). </a:t>
            </a:r>
            <a:r>
              <a:rPr lang="en-US" i="1" dirty="0"/>
              <a:t>The Rwandan Genocide.</a:t>
            </a:r>
            <a:r>
              <a:rPr lang="en-US" dirty="0"/>
              <a:t> Available: http://</a:t>
            </a:r>
            <a:r>
              <a:rPr lang="en-US" dirty="0" err="1"/>
              <a:t>endgenocide.org</a:t>
            </a:r>
            <a:r>
              <a:rPr lang="en-US" dirty="0"/>
              <a:t>/learn/past-genocides/the-</a:t>
            </a:r>
            <a:r>
              <a:rPr lang="en-US" dirty="0" err="1"/>
              <a:t>rwandan</a:t>
            </a:r>
            <a:r>
              <a:rPr lang="en-US" dirty="0"/>
              <a:t>-genocide/. Last accessed 15th Jan 2018</a:t>
            </a:r>
            <a:r>
              <a:rPr lang="en-US" dirty="0" smtClean="0"/>
              <a:t>.</a:t>
            </a:r>
          </a:p>
          <a:p>
            <a:endParaRPr lang="en-US" i="1" dirty="0">
              <a:solidFill>
                <a:srgbClr val="FF6600"/>
              </a:solidFill>
            </a:endParaRPr>
          </a:p>
          <a:p>
            <a:r>
              <a:rPr lang="en-US" i="1" dirty="0" smtClean="0">
                <a:solidFill>
                  <a:srgbClr val="FFFFFF"/>
                </a:solidFill>
              </a:rPr>
              <a:t>Hotel Rwanda Movie </a:t>
            </a:r>
            <a:r>
              <a:rPr lang="en-US" dirty="0" smtClean="0">
                <a:solidFill>
                  <a:srgbClr val="FFFFFF"/>
                </a:solidFill>
              </a:rPr>
              <a:t>(2014)</a:t>
            </a:r>
          </a:p>
          <a:p>
            <a:endParaRPr lang="en-US" dirty="0">
              <a:solidFill>
                <a:srgbClr val="FFFFFF"/>
              </a:solidFill>
            </a:endParaRPr>
          </a:p>
          <a:p>
            <a:r>
              <a:rPr lang="en-US" dirty="0" err="1"/>
              <a:t>Prunier</a:t>
            </a:r>
            <a:r>
              <a:rPr lang="en-US" dirty="0"/>
              <a:t>, Gérard (</a:t>
            </a:r>
            <a:r>
              <a:rPr lang="en-US" dirty="0" smtClean="0"/>
              <a:t>1999) </a:t>
            </a:r>
            <a:r>
              <a:rPr lang="en-US" i="1" dirty="0" smtClean="0"/>
              <a:t>The </a:t>
            </a:r>
            <a:r>
              <a:rPr lang="en-US" i="1" dirty="0"/>
              <a:t>Rwanda Crisis: History of a Genocide (2nd ed.). Kampala: Fountain Publishers Limited</a:t>
            </a:r>
            <a:r>
              <a:rPr lang="en-US" i="1" dirty="0" smtClean="0"/>
              <a:t>.</a:t>
            </a:r>
          </a:p>
          <a:p>
            <a:endParaRPr lang="en-US" i="1" dirty="0">
              <a:solidFill>
                <a:srgbClr val="FFFFFF"/>
              </a:solidFill>
            </a:endParaRPr>
          </a:p>
          <a:p>
            <a:endParaRPr lang="en-US" dirty="0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55259"/>
      </p:ext>
    </p:extLst>
  </p:cSld>
  <p:clrMapOvr>
    <a:masterClrMapping/>
  </p:clrMapOvr>
</p:sld>
</file>

<file path=ppt/theme/theme1.xml><?xml version="1.0" encoding="utf-8"?>
<a:theme xmlns:a="http://schemas.openxmlformats.org/drawingml/2006/main" name="Blac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6253</TotalTime>
  <Words>548</Words>
  <Application>Microsoft Macintosh PowerPoint</Application>
  <PresentationFormat>On-screen Show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Black</vt:lpstr>
      <vt:lpstr>International Human Rights Intervention: a realist and liberal perspective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Human Rights Intervention: a realist and liberal perspective </dc:title>
  <dc:creator>Melany</dc:creator>
  <cp:lastModifiedBy>Melany</cp:lastModifiedBy>
  <cp:revision>27</cp:revision>
  <dcterms:created xsi:type="dcterms:W3CDTF">2017-12-30T00:30:42Z</dcterms:created>
  <dcterms:modified xsi:type="dcterms:W3CDTF">2018-01-16T12:19:42Z</dcterms:modified>
</cp:coreProperties>
</file>