
<file path=[Content_Types].xml><?xml version="1.0" encoding="utf-8"?>
<Types xmlns="http://schemas.openxmlformats.org/package/2006/content-types">
  <Default ContentType="application/x-fontdata" Extension="fntdata"/>
  <Default ContentType="image/jpeg" Extension="jpeg"/>
  <Default ContentType="image/png" Extension="png"/>
  <Default ContentType="application/vnd.openxmlformats-package.relationships+xml" Extension="rels"/>
  <Default ContentType="image/svg+xml" Extension="svg"/>
  <Default ContentType="application/xml" Extension="xml"/>
  <Override ContentType="application/vnd.openxmlformats-officedocument.extended-properties+xml" PartName="/docProps/app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4.xml"/>
  <Override ContentType="application/vnd.openxmlformats-officedocument.presentationml.slide+xml" PartName="/ppt/slides/slide5.xml"/>
  <Override ContentType="application/vnd.openxmlformats-officedocument.presentationml.slide+xml" PartName="/ppt/slides/slide6.xml"/>
  <Override ContentType="application/vnd.openxmlformats-officedocument.presentationml.slide+xml" PartName="/ppt/slides/slide7.xml"/>
  <Override ContentType="application/vnd.openxmlformats-officedocument.presentationml.tableStyles+xml" PartName="/ppt/tableStyles.xml"/>
  <Override ContentType="application/vnd.openxmlformats-officedocument.theme+xml" PartName="/ppt/theme/theme1.xml"/>
  <Override ContentType="application/vnd.openxmlformats-officedocument.presentationml.viewProps+xml" PartName="/ppt/viewProps.xml"/>
</Types>
</file>

<file path=_rels/.rels><?xml version="1.0" encoding="UTF-8" standalone="yes"?><Relationships xmlns="http://schemas.openxmlformats.org/package/2006/relationships"><Relationship Id="rId1" Target="ppt/presentation.xml" Type="http://schemas.openxmlformats.org/officeDocument/2006/relationships/officeDocument"/><Relationship Id="rId2" Target="docProps/thumbnail.jpeg" Type="http://schemas.openxmlformats.org/package/2006/relationships/metadata/thumbnail"/><Relationship Id="rId3" Target="docProps/core.xml" Type="http://schemas.openxmlformats.org/package/2006/relationships/metadata/core-properties"/><Relationship Id="rId4" Target="docProps/app.xml" Type="http://schemas.openxmlformats.org/officeDocument/2006/relationships/extended-properties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embedTrueTypeFonts="true">
  <p:sldMasterIdLst>
    <p:sldMasterId id="2147483648" r:id="rId1"/>
  </p:sld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</p:sldIdLst>
  <p:sldSz cx="18288000" cy="10287000"/>
  <p:notesSz cx="6858000" cy="9144000"/>
  <p:embeddedFontLst>
    <p:embeddedFont>
      <p:font typeface="Open Sans Extra Bold" charset="1" panose="020B0906030804020204"/>
      <p:regular r:id="rId13"/>
    </p:embeddedFont>
    <p:embeddedFont>
      <p:font typeface="Open Sans Bold" charset="1" panose="00000000000000000000"/>
      <p:regular r:id="rId14"/>
    </p:embeddedFont>
    <p:embeddedFont>
      <p:font typeface="Open Sans Bold Bold" charset="1" panose="00000000000000000000"/>
      <p:regular r:id="rId15"/>
    </p:embeddedFont>
    <p:embeddedFont>
      <p:font typeface="Canva Sans" charset="1" panose="020B0503030501040103"/>
      <p:regular r:id="rId16"/>
    </p:embeddedFont>
    <p:embeddedFont>
      <p:font typeface="Open Sans" charset="1" panose="020B0606030504020204"/>
      <p:regular r:id="rId17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<Relationships xmlns="http://schemas.openxmlformats.org/package/2006/relationships"><Relationship Id="rId1" Target="slideMasters/slideMaster1.xml" Type="http://schemas.openxmlformats.org/officeDocument/2006/relationships/slideMaster"/><Relationship Id="rId10" Target="slides/slide5.xml" Type="http://schemas.openxmlformats.org/officeDocument/2006/relationships/slide"/><Relationship Id="rId11" Target="slides/slide6.xml" Type="http://schemas.openxmlformats.org/officeDocument/2006/relationships/slide"/><Relationship Id="rId12" Target="slides/slide7.xml" Type="http://schemas.openxmlformats.org/officeDocument/2006/relationships/slide"/><Relationship Id="rId13" Target="fonts/font13.fntdata" Type="http://schemas.openxmlformats.org/officeDocument/2006/relationships/font"/><Relationship Id="rId14" Target="fonts/font14.fntdata" Type="http://schemas.openxmlformats.org/officeDocument/2006/relationships/font"/><Relationship Id="rId15" Target="fonts/font15.fntdata" Type="http://schemas.openxmlformats.org/officeDocument/2006/relationships/font"/><Relationship Id="rId16" Target="fonts/font16.fntdata" Type="http://schemas.openxmlformats.org/officeDocument/2006/relationships/font"/><Relationship Id="rId17" Target="fonts/font17.fntdata" Type="http://schemas.openxmlformats.org/officeDocument/2006/relationships/font"/><Relationship Id="rId2" Target="presProps.xml" Type="http://schemas.openxmlformats.org/officeDocument/2006/relationships/presProps"/><Relationship Id="rId3" Target="viewProps.xml" Type="http://schemas.openxmlformats.org/officeDocument/2006/relationships/viewProps"/><Relationship Id="rId4" Target="theme/theme1.xml" Type="http://schemas.openxmlformats.org/officeDocument/2006/relationships/theme"/><Relationship Id="rId5" Target="tableStyles.xml" Type="http://schemas.openxmlformats.org/officeDocument/2006/relationships/tableStyles"/><Relationship Id="rId6" Target="slides/slide1.xml" Type="http://schemas.openxmlformats.org/officeDocument/2006/relationships/slide"/><Relationship Id="rId7" Target="slides/slide2.xml" Type="http://schemas.openxmlformats.org/officeDocument/2006/relationships/slide"/><Relationship Id="rId8" Target="slides/slide3.xml" Type="http://schemas.openxmlformats.org/officeDocument/2006/relationships/slide"/><Relationship Id="rId9" Target="slides/slide4.xml" Type="http://schemas.openxmlformats.org/officeDocument/2006/relationships/slide"/></Relationships>
</file>

<file path=ppt/slideLayouts/_rels/slideLayout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arget="../slideLayouts/slideLayout1.xml" Type="http://schemas.openxmlformats.org/officeDocument/2006/relationships/slideLayout"/><Relationship Id="rId10" Target="../slideLayouts/slideLayout10.xml" Type="http://schemas.openxmlformats.org/officeDocument/2006/relationships/slideLayout"/><Relationship Id="rId11" Target="../slideLayouts/slideLayout11.xml" Type="http://schemas.openxmlformats.org/officeDocument/2006/relationships/slideLayout"/><Relationship Id="rId12" Target="../theme/theme1.xml" Type="http://schemas.openxmlformats.org/officeDocument/2006/relationships/theme"/><Relationship Id="rId2" Target="../slideLayouts/slideLayout2.xml" Type="http://schemas.openxmlformats.org/officeDocument/2006/relationships/slideLayout"/><Relationship Id="rId3" Target="../slideLayouts/slideLayout3.xml" Type="http://schemas.openxmlformats.org/officeDocument/2006/relationships/slideLayout"/><Relationship Id="rId4" Target="../slideLayouts/slideLayout4.xml" Type="http://schemas.openxmlformats.org/officeDocument/2006/relationships/slideLayout"/><Relationship Id="rId5" Target="../slideLayouts/slideLayout5.xml" Type="http://schemas.openxmlformats.org/officeDocument/2006/relationships/slideLayout"/><Relationship Id="rId6" Target="../slideLayouts/slideLayout6.xml" Type="http://schemas.openxmlformats.org/officeDocument/2006/relationships/slideLayout"/><Relationship Id="rId7" Target="../slideLayouts/slideLayout7.xml" Type="http://schemas.openxmlformats.org/officeDocument/2006/relationships/slideLayout"/><Relationship Id="rId8" Target="../slideLayouts/slideLayout8.xml" Type="http://schemas.openxmlformats.org/officeDocument/2006/relationships/slideLayout"/><Relationship Id="rId9" Target="../slideLayouts/slideLayout9.xml" Type="http://schemas.openxmlformats.org/officeDocument/2006/relationships/slideLayout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jpeg" Type="http://schemas.openxmlformats.org/officeDocument/2006/relationships/image"/><Relationship Id="rId3" Target="../media/image2.jpeg" Type="http://schemas.openxmlformats.org/officeDocument/2006/relationships/image"/><Relationship Id="rId4" Target="../media/image3.jpeg" Type="http://schemas.openxmlformats.org/officeDocument/2006/relationships/image"/><Relationship Id="rId5" Target="../media/image4.png" Type="http://schemas.openxmlformats.org/officeDocument/2006/relationships/image"/><Relationship Id="rId6" Target="../media/image5.svg" Type="http://schemas.openxmlformats.org/officeDocument/2006/relationships/image"/></Relationships>
</file>

<file path=ppt/slides/_rels/slide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6.jpeg" Type="http://schemas.openxmlformats.org/officeDocument/2006/relationships/image"/><Relationship Id="rId3" Target="../media/image7.png" Type="http://schemas.openxmlformats.org/officeDocument/2006/relationships/image"/><Relationship Id="rId4" Target="../media/image8.png" Type="http://schemas.openxmlformats.org/officeDocument/2006/relationships/image"/><Relationship Id="rId5" Target="../media/image9.png" Type="http://schemas.openxmlformats.org/officeDocument/2006/relationships/image"/><Relationship Id="rId6" Target="../media/image10.png" Type="http://schemas.openxmlformats.org/officeDocument/2006/relationships/image"/></Relationships>
</file>

<file path=ppt/slides/_rels/slide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1.jpeg" Type="http://schemas.openxmlformats.org/officeDocument/2006/relationships/image"/><Relationship Id="rId3" Target="../media/image12.jpeg" Type="http://schemas.openxmlformats.org/officeDocument/2006/relationships/image"/><Relationship Id="rId4" Target="../media/image13.png" Type="http://schemas.openxmlformats.org/officeDocument/2006/relationships/image"/></Relationships>
</file>

<file path=ppt/slides/_rels/slide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4.jpeg" Type="http://schemas.openxmlformats.org/officeDocument/2006/relationships/image"/><Relationship Id="rId3" Target="../media/image4.png" Type="http://schemas.openxmlformats.org/officeDocument/2006/relationships/image"/><Relationship Id="rId4" Target="../media/image5.svg" Type="http://schemas.openxmlformats.org/officeDocument/2006/relationships/image"/><Relationship Id="rId5" Target="../media/image15.png" Type="http://schemas.openxmlformats.org/officeDocument/2006/relationships/image"/><Relationship Id="rId6" Target="../media/image16.png" Type="http://schemas.openxmlformats.org/officeDocument/2006/relationships/image"/><Relationship Id="rId7" Target="../media/image17.png" Type="http://schemas.openxmlformats.org/officeDocument/2006/relationships/image"/></Relationships>
</file>

<file path=ppt/slides/_rels/slide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8.png" Type="http://schemas.openxmlformats.org/officeDocument/2006/relationships/image"/><Relationship Id="rId3" Target="../media/image19.svg" Type="http://schemas.openxmlformats.org/officeDocument/2006/relationships/image"/><Relationship Id="rId4" Target="../media/image20.png" Type="http://schemas.openxmlformats.org/officeDocument/2006/relationships/image"/></Relationships>
</file>

<file path=ppt/slides/_rels/slide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1.jpeg" Type="http://schemas.openxmlformats.org/officeDocument/2006/relationships/image"/><Relationship Id="rId3" Target="../media/image18.png" Type="http://schemas.openxmlformats.org/officeDocument/2006/relationships/image"/><Relationship Id="rId4" Target="../media/image19.svg" Type="http://schemas.openxmlformats.org/officeDocument/2006/relationships/image"/></Relationships>
</file>

<file path=ppt/slides/_rels/slide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28.png" Type="http://schemas.openxmlformats.org/officeDocument/2006/relationships/image"/><Relationship Id="rId2" Target="../media/image22.jpeg" Type="http://schemas.openxmlformats.org/officeDocument/2006/relationships/image"/><Relationship Id="rId3" Target="../media/image23.jpeg" Type="http://schemas.openxmlformats.org/officeDocument/2006/relationships/image"/><Relationship Id="rId4" Target="../media/image24.jpeg" Type="http://schemas.openxmlformats.org/officeDocument/2006/relationships/image"/><Relationship Id="rId5" Target="../media/image25.jpeg" Type="http://schemas.openxmlformats.org/officeDocument/2006/relationships/image"/><Relationship Id="rId6" Target="../media/image26.jpeg" Type="http://schemas.openxmlformats.org/officeDocument/2006/relationships/image"/><Relationship Id="rId7" Target="../media/image27.jpeg" Type="http://schemas.openxmlformats.org/officeDocument/2006/relationships/image"/><Relationship Id="rId8" Target="../media/image18.png" Type="http://schemas.openxmlformats.org/officeDocument/2006/relationships/image"/><Relationship Id="rId9" Target="../media/image19.svg" Type="http://schemas.openxmlformats.org/officeDocument/2006/relationships/image"/></Relationships>
</file>

<file path=ppt/slides/slide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>
            <a:grpSpLocks noChangeAspect="true"/>
          </p:cNvGrpSpPr>
          <p:nvPr/>
        </p:nvGrpSpPr>
        <p:grpSpPr>
          <a:xfrm rot="0">
            <a:off x="10177428" y="-3844894"/>
            <a:ext cx="6058164" cy="5246370"/>
            <a:chOff x="0" y="0"/>
            <a:chExt cx="6350000" cy="5499100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6350000" cy="5499100"/>
            </a:xfrm>
            <a:custGeom>
              <a:avLst/>
              <a:gdLst/>
              <a:ahLst/>
              <a:cxnLst/>
              <a:rect r="r" b="b" t="t" l="l"/>
              <a:pathLst>
                <a:path h="5499100" w="6350000">
                  <a:moveTo>
                    <a:pt x="4762500" y="0"/>
                  </a:moveTo>
                  <a:lnTo>
                    <a:pt x="1587500" y="0"/>
                  </a:lnTo>
                  <a:lnTo>
                    <a:pt x="0" y="2749550"/>
                  </a:lnTo>
                  <a:lnTo>
                    <a:pt x="1587500" y="5499100"/>
                  </a:lnTo>
                  <a:lnTo>
                    <a:pt x="4762500" y="5499100"/>
                  </a:lnTo>
                  <a:lnTo>
                    <a:pt x="6350000" y="2749550"/>
                  </a:lnTo>
                  <a:close/>
                </a:path>
              </a:pathLst>
            </a:custGeom>
            <a:solidFill>
              <a:srgbClr val="CA3964"/>
            </a:solidFill>
            <a:ln w="12700">
              <a:solidFill>
                <a:srgbClr val="000000"/>
              </a:solidFill>
            </a:ln>
          </p:spPr>
        </p:sp>
      </p:grpSp>
      <p:grpSp>
        <p:nvGrpSpPr>
          <p:cNvPr name="Group 4" id="4"/>
          <p:cNvGrpSpPr/>
          <p:nvPr/>
        </p:nvGrpSpPr>
        <p:grpSpPr>
          <a:xfrm rot="0">
            <a:off x="14983982" y="-815226"/>
            <a:ext cx="5665256" cy="4868579"/>
            <a:chOff x="0" y="0"/>
            <a:chExt cx="812800" cy="698500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0"/>
              <a:ext cx="812800" cy="698500"/>
            </a:xfrm>
            <a:custGeom>
              <a:avLst/>
              <a:gdLst/>
              <a:ahLst/>
              <a:cxnLst/>
              <a:rect r="r" b="b" t="t" l="l"/>
              <a:pathLst>
                <a:path h="698500" w="812800">
                  <a:moveTo>
                    <a:pt x="812800" y="349250"/>
                  </a:moveTo>
                  <a:lnTo>
                    <a:pt x="609600" y="698500"/>
                  </a:lnTo>
                  <a:lnTo>
                    <a:pt x="203200" y="698500"/>
                  </a:lnTo>
                  <a:lnTo>
                    <a:pt x="0" y="349250"/>
                  </a:lnTo>
                  <a:lnTo>
                    <a:pt x="203200" y="0"/>
                  </a:lnTo>
                  <a:lnTo>
                    <a:pt x="609600" y="0"/>
                  </a:lnTo>
                  <a:lnTo>
                    <a:pt x="812800" y="349250"/>
                  </a:lnTo>
                  <a:close/>
                </a:path>
              </a:pathLst>
            </a:custGeom>
            <a:solidFill>
              <a:srgbClr val="282258"/>
            </a:solidFill>
          </p:spPr>
        </p:sp>
        <p:sp>
          <p:nvSpPr>
            <p:cNvPr name="TextBox 6" id="6"/>
            <p:cNvSpPr txBox="true"/>
            <p:nvPr/>
          </p:nvSpPr>
          <p:spPr>
            <a:xfrm>
              <a:off x="114300" y="-57150"/>
              <a:ext cx="584200" cy="75565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grpSp>
        <p:nvGrpSpPr>
          <p:cNvPr name="Group 7" id="7"/>
          <p:cNvGrpSpPr>
            <a:grpSpLocks noChangeAspect="true"/>
          </p:cNvGrpSpPr>
          <p:nvPr/>
        </p:nvGrpSpPr>
        <p:grpSpPr>
          <a:xfrm rot="0">
            <a:off x="10110753" y="1657115"/>
            <a:ext cx="6058164" cy="5246370"/>
            <a:chOff x="0" y="0"/>
            <a:chExt cx="6350000" cy="5499100"/>
          </a:xfrm>
        </p:grpSpPr>
        <p:sp>
          <p:nvSpPr>
            <p:cNvPr name="Freeform 8" id="8"/>
            <p:cNvSpPr/>
            <p:nvPr/>
          </p:nvSpPr>
          <p:spPr>
            <a:xfrm flipH="false" flipV="false" rot="0">
              <a:off x="0" y="0"/>
              <a:ext cx="6350000" cy="5499100"/>
            </a:xfrm>
            <a:custGeom>
              <a:avLst/>
              <a:gdLst/>
              <a:ahLst/>
              <a:cxnLst/>
              <a:rect r="r" b="b" t="t" l="l"/>
              <a:pathLst>
                <a:path h="5499100" w="6350000">
                  <a:moveTo>
                    <a:pt x="4762500" y="0"/>
                  </a:moveTo>
                  <a:lnTo>
                    <a:pt x="1587500" y="0"/>
                  </a:lnTo>
                  <a:lnTo>
                    <a:pt x="0" y="2749550"/>
                  </a:lnTo>
                  <a:lnTo>
                    <a:pt x="1587500" y="5499100"/>
                  </a:lnTo>
                  <a:lnTo>
                    <a:pt x="4762500" y="5499100"/>
                  </a:lnTo>
                  <a:lnTo>
                    <a:pt x="6350000" y="2749550"/>
                  </a:lnTo>
                  <a:close/>
                </a:path>
              </a:pathLst>
            </a:custGeom>
            <a:blipFill>
              <a:blip r:embed="rId2"/>
              <a:stretch>
                <a:fillRect l="-29981" t="0" r="0" b="0"/>
              </a:stretch>
            </a:blipFill>
          </p:spPr>
        </p:sp>
      </p:grpSp>
      <p:grpSp>
        <p:nvGrpSpPr>
          <p:cNvPr name="Group 9" id="9"/>
          <p:cNvGrpSpPr>
            <a:grpSpLocks noChangeAspect="true"/>
          </p:cNvGrpSpPr>
          <p:nvPr/>
        </p:nvGrpSpPr>
        <p:grpSpPr>
          <a:xfrm rot="0">
            <a:off x="14907782" y="4375550"/>
            <a:ext cx="6058164" cy="5246370"/>
            <a:chOff x="0" y="0"/>
            <a:chExt cx="6350000" cy="5499100"/>
          </a:xfrm>
        </p:grpSpPr>
        <p:sp>
          <p:nvSpPr>
            <p:cNvPr name="Freeform 10" id="10"/>
            <p:cNvSpPr/>
            <p:nvPr/>
          </p:nvSpPr>
          <p:spPr>
            <a:xfrm flipH="false" flipV="false" rot="0">
              <a:off x="0" y="0"/>
              <a:ext cx="6350000" cy="5499100"/>
            </a:xfrm>
            <a:custGeom>
              <a:avLst/>
              <a:gdLst/>
              <a:ahLst/>
              <a:cxnLst/>
              <a:rect r="r" b="b" t="t" l="l"/>
              <a:pathLst>
                <a:path h="5499100" w="6350000">
                  <a:moveTo>
                    <a:pt x="4762500" y="0"/>
                  </a:moveTo>
                  <a:lnTo>
                    <a:pt x="1587500" y="0"/>
                  </a:lnTo>
                  <a:lnTo>
                    <a:pt x="0" y="2749550"/>
                  </a:lnTo>
                  <a:lnTo>
                    <a:pt x="1587500" y="5499100"/>
                  </a:lnTo>
                  <a:lnTo>
                    <a:pt x="4762500" y="5499100"/>
                  </a:lnTo>
                  <a:lnTo>
                    <a:pt x="6350000" y="2749550"/>
                  </a:lnTo>
                  <a:close/>
                </a:path>
              </a:pathLst>
            </a:custGeom>
            <a:blipFill>
              <a:blip r:embed="rId3"/>
              <a:stretch>
                <a:fillRect l="-29981" t="0" r="0" b="0"/>
              </a:stretch>
            </a:blipFill>
          </p:spPr>
        </p:sp>
      </p:grpSp>
      <p:grpSp>
        <p:nvGrpSpPr>
          <p:cNvPr name="Group 11" id="11"/>
          <p:cNvGrpSpPr/>
          <p:nvPr/>
        </p:nvGrpSpPr>
        <p:grpSpPr>
          <a:xfrm rot="0">
            <a:off x="10202432" y="7151135"/>
            <a:ext cx="5928385" cy="5094706"/>
            <a:chOff x="0" y="0"/>
            <a:chExt cx="812800" cy="698500"/>
          </a:xfrm>
        </p:grpSpPr>
        <p:sp>
          <p:nvSpPr>
            <p:cNvPr name="Freeform 12" id="12"/>
            <p:cNvSpPr/>
            <p:nvPr/>
          </p:nvSpPr>
          <p:spPr>
            <a:xfrm flipH="false" flipV="false" rot="0">
              <a:off x="0" y="0"/>
              <a:ext cx="812800" cy="698500"/>
            </a:xfrm>
            <a:custGeom>
              <a:avLst/>
              <a:gdLst/>
              <a:ahLst/>
              <a:cxnLst/>
              <a:rect r="r" b="b" t="t" l="l"/>
              <a:pathLst>
                <a:path h="698500" w="812800">
                  <a:moveTo>
                    <a:pt x="812800" y="349250"/>
                  </a:moveTo>
                  <a:lnTo>
                    <a:pt x="609600" y="698500"/>
                  </a:lnTo>
                  <a:lnTo>
                    <a:pt x="203200" y="698500"/>
                  </a:lnTo>
                  <a:lnTo>
                    <a:pt x="0" y="349250"/>
                  </a:lnTo>
                  <a:lnTo>
                    <a:pt x="203200" y="0"/>
                  </a:lnTo>
                  <a:lnTo>
                    <a:pt x="609600" y="0"/>
                  </a:lnTo>
                  <a:lnTo>
                    <a:pt x="812800" y="349250"/>
                  </a:lnTo>
                  <a:close/>
                </a:path>
              </a:pathLst>
            </a:custGeom>
            <a:solidFill>
              <a:srgbClr val="ABC3D7"/>
            </a:solidFill>
          </p:spPr>
        </p:sp>
        <p:sp>
          <p:nvSpPr>
            <p:cNvPr name="TextBox 13" id="13"/>
            <p:cNvSpPr txBox="true"/>
            <p:nvPr/>
          </p:nvSpPr>
          <p:spPr>
            <a:xfrm>
              <a:off x="114300" y="-57150"/>
              <a:ext cx="584200" cy="75565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grpSp>
        <p:nvGrpSpPr>
          <p:cNvPr name="Group 14" id="14"/>
          <p:cNvGrpSpPr/>
          <p:nvPr/>
        </p:nvGrpSpPr>
        <p:grpSpPr>
          <a:xfrm rot="0">
            <a:off x="14907782" y="9879095"/>
            <a:ext cx="5928385" cy="5094706"/>
            <a:chOff x="0" y="0"/>
            <a:chExt cx="812800" cy="698500"/>
          </a:xfrm>
        </p:grpSpPr>
        <p:sp>
          <p:nvSpPr>
            <p:cNvPr name="Freeform 15" id="15"/>
            <p:cNvSpPr/>
            <p:nvPr/>
          </p:nvSpPr>
          <p:spPr>
            <a:xfrm flipH="false" flipV="false" rot="0">
              <a:off x="0" y="0"/>
              <a:ext cx="812800" cy="698500"/>
            </a:xfrm>
            <a:custGeom>
              <a:avLst/>
              <a:gdLst/>
              <a:ahLst/>
              <a:cxnLst/>
              <a:rect r="r" b="b" t="t" l="l"/>
              <a:pathLst>
                <a:path h="698500" w="812800">
                  <a:moveTo>
                    <a:pt x="812800" y="349250"/>
                  </a:moveTo>
                  <a:lnTo>
                    <a:pt x="609600" y="698500"/>
                  </a:lnTo>
                  <a:lnTo>
                    <a:pt x="203200" y="698500"/>
                  </a:lnTo>
                  <a:lnTo>
                    <a:pt x="0" y="349250"/>
                  </a:lnTo>
                  <a:lnTo>
                    <a:pt x="203200" y="0"/>
                  </a:lnTo>
                  <a:lnTo>
                    <a:pt x="609600" y="0"/>
                  </a:lnTo>
                  <a:lnTo>
                    <a:pt x="812800" y="349250"/>
                  </a:lnTo>
                  <a:close/>
                </a:path>
              </a:pathLst>
            </a:custGeom>
            <a:solidFill>
              <a:srgbClr val="B5CF61"/>
            </a:solidFill>
          </p:spPr>
        </p:sp>
        <p:sp>
          <p:nvSpPr>
            <p:cNvPr name="TextBox 16" id="16"/>
            <p:cNvSpPr txBox="true"/>
            <p:nvPr/>
          </p:nvSpPr>
          <p:spPr>
            <a:xfrm>
              <a:off x="114300" y="-57150"/>
              <a:ext cx="584200" cy="75565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grpSp>
        <p:nvGrpSpPr>
          <p:cNvPr name="Group 17" id="17"/>
          <p:cNvGrpSpPr>
            <a:grpSpLocks noChangeAspect="true"/>
          </p:cNvGrpSpPr>
          <p:nvPr/>
        </p:nvGrpSpPr>
        <p:grpSpPr>
          <a:xfrm rot="0">
            <a:off x="5331557" y="-1221709"/>
            <a:ext cx="6058164" cy="5246370"/>
            <a:chOff x="0" y="0"/>
            <a:chExt cx="6350000" cy="5499100"/>
          </a:xfrm>
        </p:grpSpPr>
        <p:sp>
          <p:nvSpPr>
            <p:cNvPr name="Freeform 18" id="18"/>
            <p:cNvSpPr/>
            <p:nvPr/>
          </p:nvSpPr>
          <p:spPr>
            <a:xfrm flipH="false" flipV="false" rot="0">
              <a:off x="0" y="0"/>
              <a:ext cx="6350000" cy="5499100"/>
            </a:xfrm>
            <a:custGeom>
              <a:avLst/>
              <a:gdLst/>
              <a:ahLst/>
              <a:cxnLst/>
              <a:rect r="r" b="b" t="t" l="l"/>
              <a:pathLst>
                <a:path h="5499100" w="6350000">
                  <a:moveTo>
                    <a:pt x="4762500" y="0"/>
                  </a:moveTo>
                  <a:lnTo>
                    <a:pt x="1587500" y="0"/>
                  </a:lnTo>
                  <a:lnTo>
                    <a:pt x="0" y="2749550"/>
                  </a:lnTo>
                  <a:lnTo>
                    <a:pt x="1587500" y="5499100"/>
                  </a:lnTo>
                  <a:lnTo>
                    <a:pt x="4762500" y="5499100"/>
                  </a:lnTo>
                  <a:lnTo>
                    <a:pt x="6350000" y="2749550"/>
                  </a:lnTo>
                  <a:close/>
                </a:path>
              </a:pathLst>
            </a:custGeom>
            <a:blipFill>
              <a:blip r:embed="rId4"/>
              <a:stretch>
                <a:fillRect l="-16579" t="0" r="-13401" b="0"/>
              </a:stretch>
            </a:blipFill>
          </p:spPr>
        </p:sp>
      </p:grpSp>
      <p:grpSp>
        <p:nvGrpSpPr>
          <p:cNvPr name="Group 19" id="19"/>
          <p:cNvGrpSpPr/>
          <p:nvPr/>
        </p:nvGrpSpPr>
        <p:grpSpPr>
          <a:xfrm rot="0">
            <a:off x="379572" y="398622"/>
            <a:ext cx="4210323" cy="6419139"/>
            <a:chOff x="0" y="0"/>
            <a:chExt cx="3585346" cy="5466287"/>
          </a:xfrm>
        </p:grpSpPr>
        <p:sp>
          <p:nvSpPr>
            <p:cNvPr name="Freeform 20" id="20"/>
            <p:cNvSpPr/>
            <p:nvPr/>
          </p:nvSpPr>
          <p:spPr>
            <a:xfrm flipH="false" flipV="false" rot="0">
              <a:off x="0" y="0"/>
              <a:ext cx="3585346" cy="5466286"/>
            </a:xfrm>
            <a:custGeom>
              <a:avLst/>
              <a:gdLst/>
              <a:ahLst/>
              <a:cxnLst/>
              <a:rect r="r" b="b" t="t" l="l"/>
              <a:pathLst>
                <a:path h="5466286" w="3585346">
                  <a:moveTo>
                    <a:pt x="3421516" y="0"/>
                  </a:moveTo>
                  <a:lnTo>
                    <a:pt x="0" y="0"/>
                  </a:lnTo>
                  <a:lnTo>
                    <a:pt x="0" y="5466286"/>
                  </a:lnTo>
                  <a:lnTo>
                    <a:pt x="76200" y="5466286"/>
                  </a:lnTo>
                  <a:lnTo>
                    <a:pt x="76200" y="76200"/>
                  </a:lnTo>
                  <a:lnTo>
                    <a:pt x="3585346" y="76200"/>
                  </a:lnTo>
                  <a:lnTo>
                    <a:pt x="3585346" y="0"/>
                  </a:lnTo>
                  <a:close/>
                </a:path>
              </a:pathLst>
            </a:custGeom>
            <a:solidFill>
              <a:srgbClr val="CA3964"/>
            </a:solidFill>
          </p:spPr>
        </p:sp>
      </p:grpSp>
      <p:sp>
        <p:nvSpPr>
          <p:cNvPr name="Freeform 21" id="21"/>
          <p:cNvSpPr/>
          <p:nvPr/>
        </p:nvSpPr>
        <p:spPr>
          <a:xfrm flipH="false" flipV="false" rot="0">
            <a:off x="-169140" y="9438019"/>
            <a:ext cx="3225149" cy="3213055"/>
          </a:xfrm>
          <a:custGeom>
            <a:avLst/>
            <a:gdLst/>
            <a:ahLst/>
            <a:cxnLst/>
            <a:rect r="r" b="b" t="t" l="l"/>
            <a:pathLst>
              <a:path h="3213055" w="3225149">
                <a:moveTo>
                  <a:pt x="0" y="0"/>
                </a:moveTo>
                <a:lnTo>
                  <a:pt x="3225149" y="0"/>
                </a:lnTo>
                <a:lnTo>
                  <a:pt x="3225149" y="3213055"/>
                </a:lnTo>
                <a:lnTo>
                  <a:pt x="0" y="3213055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22" id="22"/>
          <p:cNvSpPr txBox="true"/>
          <p:nvPr/>
        </p:nvSpPr>
        <p:spPr>
          <a:xfrm rot="0">
            <a:off x="1242600" y="4818374"/>
            <a:ext cx="7331939" cy="265790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0269"/>
              </a:lnSpc>
            </a:pPr>
            <a:r>
              <a:rPr lang="en-US" sz="10373">
                <a:solidFill>
                  <a:srgbClr val="000000"/>
                </a:solidFill>
                <a:latin typeface="Open Sans Extra Bold"/>
                <a:ea typeface="Open Sans Extra Bold"/>
                <a:cs typeface="Open Sans Extra Bold"/>
                <a:sym typeface="Open Sans Extra Bold"/>
              </a:rPr>
              <a:t>PUBLIC</a:t>
            </a:r>
          </a:p>
          <a:p>
            <a:pPr algn="l">
              <a:lnSpc>
                <a:spcPts val="10269"/>
              </a:lnSpc>
            </a:pPr>
            <a:r>
              <a:rPr lang="en-US" sz="10373">
                <a:solidFill>
                  <a:srgbClr val="000000"/>
                </a:solidFill>
                <a:latin typeface="Open Sans Extra Bold"/>
                <a:ea typeface="Open Sans Extra Bold"/>
                <a:cs typeface="Open Sans Extra Bold"/>
                <a:sym typeface="Open Sans Extra Bold"/>
              </a:rPr>
              <a:t>HEALTH</a:t>
            </a:r>
          </a:p>
        </p:txBody>
      </p:sp>
      <p:sp>
        <p:nvSpPr>
          <p:cNvPr name="TextBox 23" id="23"/>
          <p:cNvSpPr txBox="true"/>
          <p:nvPr/>
        </p:nvSpPr>
        <p:spPr>
          <a:xfrm rot="0">
            <a:off x="1313624" y="7268328"/>
            <a:ext cx="7830376" cy="88697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7279"/>
              </a:lnSpc>
            </a:pPr>
            <a:r>
              <a:rPr lang="en-US" sz="5199" spc="436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CAREERS</a:t>
            </a:r>
          </a:p>
        </p:txBody>
      </p:sp>
    </p:spTree>
  </p:cSld>
  <p:clrMapOvr>
    <a:masterClrMapping/>
  </p:clrMapOvr>
</p:sld>
</file>

<file path=ppt/slides/slide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>
            <a:grpSpLocks noChangeAspect="true"/>
          </p:cNvGrpSpPr>
          <p:nvPr/>
        </p:nvGrpSpPr>
        <p:grpSpPr>
          <a:xfrm rot="0">
            <a:off x="14077260" y="2694838"/>
            <a:ext cx="5659888" cy="4901463"/>
            <a:chOff x="0" y="0"/>
            <a:chExt cx="6350000" cy="5499100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6350000" cy="5499100"/>
            </a:xfrm>
            <a:custGeom>
              <a:avLst/>
              <a:gdLst/>
              <a:ahLst/>
              <a:cxnLst/>
              <a:rect r="r" b="b" t="t" l="l"/>
              <a:pathLst>
                <a:path h="5499100" w="6350000">
                  <a:moveTo>
                    <a:pt x="4762500" y="0"/>
                  </a:moveTo>
                  <a:lnTo>
                    <a:pt x="1587500" y="0"/>
                  </a:lnTo>
                  <a:lnTo>
                    <a:pt x="0" y="2749550"/>
                  </a:lnTo>
                  <a:lnTo>
                    <a:pt x="1587500" y="5499100"/>
                  </a:lnTo>
                  <a:lnTo>
                    <a:pt x="4762500" y="5499100"/>
                  </a:lnTo>
                  <a:lnTo>
                    <a:pt x="6350000" y="2749550"/>
                  </a:lnTo>
                  <a:close/>
                </a:path>
              </a:pathLst>
            </a:custGeom>
            <a:blipFill>
              <a:blip r:embed="rId2"/>
              <a:stretch>
                <a:fillRect l="0" t="-29500" r="0" b="-43817"/>
              </a:stretch>
            </a:blipFill>
          </p:spPr>
        </p:sp>
      </p:grpSp>
      <p:grpSp>
        <p:nvGrpSpPr>
          <p:cNvPr name="Group 4" id="4"/>
          <p:cNvGrpSpPr/>
          <p:nvPr/>
        </p:nvGrpSpPr>
        <p:grpSpPr>
          <a:xfrm rot="0">
            <a:off x="14077260" y="-2378679"/>
            <a:ext cx="5659888" cy="4863966"/>
            <a:chOff x="0" y="0"/>
            <a:chExt cx="812800" cy="698500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0"/>
              <a:ext cx="812800" cy="698500"/>
            </a:xfrm>
            <a:custGeom>
              <a:avLst/>
              <a:gdLst/>
              <a:ahLst/>
              <a:cxnLst/>
              <a:rect r="r" b="b" t="t" l="l"/>
              <a:pathLst>
                <a:path h="698500" w="812800">
                  <a:moveTo>
                    <a:pt x="812800" y="349250"/>
                  </a:moveTo>
                  <a:lnTo>
                    <a:pt x="609600" y="698500"/>
                  </a:lnTo>
                  <a:lnTo>
                    <a:pt x="203200" y="698500"/>
                  </a:lnTo>
                  <a:lnTo>
                    <a:pt x="0" y="349250"/>
                  </a:lnTo>
                  <a:lnTo>
                    <a:pt x="203200" y="0"/>
                  </a:lnTo>
                  <a:lnTo>
                    <a:pt x="609600" y="0"/>
                  </a:lnTo>
                  <a:lnTo>
                    <a:pt x="812800" y="349250"/>
                  </a:lnTo>
                  <a:close/>
                </a:path>
              </a:pathLst>
            </a:custGeom>
            <a:solidFill>
              <a:srgbClr val="B5CF61"/>
            </a:solidFill>
          </p:spPr>
        </p:sp>
        <p:sp>
          <p:nvSpPr>
            <p:cNvPr name="TextBox 6" id="6"/>
            <p:cNvSpPr txBox="true"/>
            <p:nvPr/>
          </p:nvSpPr>
          <p:spPr>
            <a:xfrm>
              <a:off x="114300" y="-57150"/>
              <a:ext cx="584200" cy="75565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grpSp>
        <p:nvGrpSpPr>
          <p:cNvPr name="Group 7" id="7"/>
          <p:cNvGrpSpPr/>
          <p:nvPr/>
        </p:nvGrpSpPr>
        <p:grpSpPr>
          <a:xfrm rot="0">
            <a:off x="-3357542" y="459209"/>
            <a:ext cx="15390304" cy="1614317"/>
            <a:chOff x="0" y="0"/>
            <a:chExt cx="4053413" cy="425170"/>
          </a:xfrm>
        </p:grpSpPr>
        <p:sp>
          <p:nvSpPr>
            <p:cNvPr name="Freeform 8" id="8"/>
            <p:cNvSpPr/>
            <p:nvPr/>
          </p:nvSpPr>
          <p:spPr>
            <a:xfrm flipH="false" flipV="false" rot="0">
              <a:off x="0" y="0"/>
              <a:ext cx="4053413" cy="425170"/>
            </a:xfrm>
            <a:custGeom>
              <a:avLst/>
              <a:gdLst/>
              <a:ahLst/>
              <a:cxnLst/>
              <a:rect r="r" b="b" t="t" l="l"/>
              <a:pathLst>
                <a:path h="425170" w="4053413">
                  <a:moveTo>
                    <a:pt x="4024" y="0"/>
                  </a:moveTo>
                  <a:lnTo>
                    <a:pt x="4049389" y="0"/>
                  </a:lnTo>
                  <a:cubicBezTo>
                    <a:pt x="4051612" y="0"/>
                    <a:pt x="4053413" y="1802"/>
                    <a:pt x="4053413" y="4024"/>
                  </a:cubicBezTo>
                  <a:lnTo>
                    <a:pt x="4053413" y="421146"/>
                  </a:lnTo>
                  <a:cubicBezTo>
                    <a:pt x="4053413" y="423368"/>
                    <a:pt x="4051612" y="425170"/>
                    <a:pt x="4049389" y="425170"/>
                  </a:cubicBezTo>
                  <a:lnTo>
                    <a:pt x="4024" y="425170"/>
                  </a:lnTo>
                  <a:cubicBezTo>
                    <a:pt x="1802" y="425170"/>
                    <a:pt x="0" y="423368"/>
                    <a:pt x="0" y="421146"/>
                  </a:cubicBezTo>
                  <a:lnTo>
                    <a:pt x="0" y="4024"/>
                  </a:lnTo>
                  <a:cubicBezTo>
                    <a:pt x="0" y="1802"/>
                    <a:pt x="1802" y="0"/>
                    <a:pt x="4024" y="0"/>
                  </a:cubicBezTo>
                  <a:close/>
                </a:path>
              </a:pathLst>
            </a:custGeom>
            <a:solidFill>
              <a:srgbClr val="CA3964"/>
            </a:solidFill>
          </p:spPr>
        </p:sp>
        <p:sp>
          <p:nvSpPr>
            <p:cNvPr name="TextBox 9" id="9"/>
            <p:cNvSpPr txBox="true"/>
            <p:nvPr/>
          </p:nvSpPr>
          <p:spPr>
            <a:xfrm>
              <a:off x="0" y="-57150"/>
              <a:ext cx="4053413" cy="48232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10" id="10"/>
          <p:cNvGrpSpPr/>
          <p:nvPr/>
        </p:nvGrpSpPr>
        <p:grpSpPr>
          <a:xfrm rot="0">
            <a:off x="3261166" y="3834657"/>
            <a:ext cx="1491475" cy="1281736"/>
            <a:chOff x="0" y="0"/>
            <a:chExt cx="812800" cy="698500"/>
          </a:xfrm>
        </p:grpSpPr>
        <p:sp>
          <p:nvSpPr>
            <p:cNvPr name="Freeform 11" id="11"/>
            <p:cNvSpPr/>
            <p:nvPr/>
          </p:nvSpPr>
          <p:spPr>
            <a:xfrm flipH="false" flipV="false" rot="0">
              <a:off x="7974" y="0"/>
              <a:ext cx="796852" cy="698500"/>
            </a:xfrm>
            <a:custGeom>
              <a:avLst/>
              <a:gdLst/>
              <a:ahLst/>
              <a:cxnLst/>
              <a:rect r="r" b="b" t="t" l="l"/>
              <a:pathLst>
                <a:path h="698500" w="796852">
                  <a:moveTo>
                    <a:pt x="783943" y="385143"/>
                  </a:moveTo>
                  <a:lnTo>
                    <a:pt x="622509" y="662607"/>
                  </a:lnTo>
                  <a:cubicBezTo>
                    <a:pt x="609580" y="684829"/>
                    <a:pt x="585810" y="698500"/>
                    <a:pt x="560100" y="698500"/>
                  </a:cubicBezTo>
                  <a:lnTo>
                    <a:pt x="236752" y="698500"/>
                  </a:lnTo>
                  <a:cubicBezTo>
                    <a:pt x="211042" y="698500"/>
                    <a:pt x="187272" y="684829"/>
                    <a:pt x="174343" y="662607"/>
                  </a:cubicBezTo>
                  <a:lnTo>
                    <a:pt x="12909" y="385143"/>
                  </a:lnTo>
                  <a:cubicBezTo>
                    <a:pt x="0" y="362955"/>
                    <a:pt x="0" y="335545"/>
                    <a:pt x="12909" y="313357"/>
                  </a:cubicBezTo>
                  <a:lnTo>
                    <a:pt x="174343" y="35893"/>
                  </a:lnTo>
                  <a:cubicBezTo>
                    <a:pt x="187272" y="13671"/>
                    <a:pt x="211042" y="0"/>
                    <a:pt x="236752" y="0"/>
                  </a:cubicBezTo>
                  <a:lnTo>
                    <a:pt x="560100" y="0"/>
                  </a:lnTo>
                  <a:cubicBezTo>
                    <a:pt x="585810" y="0"/>
                    <a:pt x="609580" y="13671"/>
                    <a:pt x="622509" y="35893"/>
                  </a:cubicBezTo>
                  <a:lnTo>
                    <a:pt x="783943" y="313357"/>
                  </a:lnTo>
                  <a:cubicBezTo>
                    <a:pt x="796852" y="335545"/>
                    <a:pt x="796852" y="362955"/>
                    <a:pt x="783943" y="385143"/>
                  </a:cubicBezTo>
                  <a:close/>
                </a:path>
              </a:pathLst>
            </a:custGeom>
            <a:solidFill>
              <a:srgbClr val="CA3964"/>
            </a:solidFill>
            <a:ln w="152400" cap="sq">
              <a:solidFill>
                <a:srgbClr val="282258"/>
              </a:solidFill>
              <a:prstDash val="solid"/>
              <a:miter/>
            </a:ln>
          </p:spPr>
        </p:sp>
        <p:sp>
          <p:nvSpPr>
            <p:cNvPr name="TextBox 12" id="12"/>
            <p:cNvSpPr txBox="true"/>
            <p:nvPr/>
          </p:nvSpPr>
          <p:spPr>
            <a:xfrm>
              <a:off x="114300" y="-57150"/>
              <a:ext cx="584200" cy="75565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sp>
        <p:nvSpPr>
          <p:cNvPr name="Freeform 13" id="13"/>
          <p:cNvSpPr/>
          <p:nvPr/>
        </p:nvSpPr>
        <p:spPr>
          <a:xfrm flipH="false" flipV="false" rot="0">
            <a:off x="593220" y="8320579"/>
            <a:ext cx="2667945" cy="1661999"/>
          </a:xfrm>
          <a:custGeom>
            <a:avLst/>
            <a:gdLst/>
            <a:ahLst/>
            <a:cxnLst/>
            <a:rect r="r" b="b" t="t" l="l"/>
            <a:pathLst>
              <a:path h="1661999" w="2667945">
                <a:moveTo>
                  <a:pt x="0" y="0"/>
                </a:moveTo>
                <a:lnTo>
                  <a:pt x="2667946" y="0"/>
                </a:lnTo>
                <a:lnTo>
                  <a:pt x="2667946" y="1661999"/>
                </a:lnTo>
                <a:lnTo>
                  <a:pt x="0" y="1661999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  <p:sp>
        <p:nvSpPr>
          <p:cNvPr name="Freeform 14" id="14"/>
          <p:cNvSpPr/>
          <p:nvPr/>
        </p:nvSpPr>
        <p:spPr>
          <a:xfrm flipH="false" flipV="false" rot="0">
            <a:off x="3771591" y="8555096"/>
            <a:ext cx="3717364" cy="1192965"/>
          </a:xfrm>
          <a:custGeom>
            <a:avLst/>
            <a:gdLst/>
            <a:ahLst/>
            <a:cxnLst/>
            <a:rect r="r" b="b" t="t" l="l"/>
            <a:pathLst>
              <a:path h="1192965" w="3717364">
                <a:moveTo>
                  <a:pt x="0" y="0"/>
                </a:moveTo>
                <a:lnTo>
                  <a:pt x="3717364" y="0"/>
                </a:lnTo>
                <a:lnTo>
                  <a:pt x="3717364" y="1192965"/>
                </a:lnTo>
                <a:lnTo>
                  <a:pt x="0" y="1192965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sp>
        <p:nvSpPr>
          <p:cNvPr name="Freeform 15" id="15"/>
          <p:cNvSpPr/>
          <p:nvPr/>
        </p:nvSpPr>
        <p:spPr>
          <a:xfrm flipH="false" flipV="false" rot="0">
            <a:off x="11559843" y="8161585"/>
            <a:ext cx="2093495" cy="1979986"/>
          </a:xfrm>
          <a:custGeom>
            <a:avLst/>
            <a:gdLst/>
            <a:ahLst/>
            <a:cxnLst/>
            <a:rect r="r" b="b" t="t" l="l"/>
            <a:pathLst>
              <a:path h="1979986" w="2093495">
                <a:moveTo>
                  <a:pt x="0" y="0"/>
                </a:moveTo>
                <a:lnTo>
                  <a:pt x="2093495" y="0"/>
                </a:lnTo>
                <a:lnTo>
                  <a:pt x="2093495" y="1979986"/>
                </a:lnTo>
                <a:lnTo>
                  <a:pt x="0" y="1979986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-48115" t="0" r="-212926" b="0"/>
            </a:stretch>
          </a:blipFill>
        </p:spPr>
      </p:sp>
      <p:sp>
        <p:nvSpPr>
          <p:cNvPr name="Freeform 16" id="16"/>
          <p:cNvSpPr/>
          <p:nvPr/>
        </p:nvSpPr>
        <p:spPr>
          <a:xfrm flipH="false" flipV="false" rot="0">
            <a:off x="8003305" y="8253672"/>
            <a:ext cx="3042188" cy="1599602"/>
          </a:xfrm>
          <a:custGeom>
            <a:avLst/>
            <a:gdLst/>
            <a:ahLst/>
            <a:cxnLst/>
            <a:rect r="r" b="b" t="t" l="l"/>
            <a:pathLst>
              <a:path h="1599602" w="3042188">
                <a:moveTo>
                  <a:pt x="0" y="0"/>
                </a:moveTo>
                <a:lnTo>
                  <a:pt x="3042188" y="0"/>
                </a:lnTo>
                <a:lnTo>
                  <a:pt x="3042188" y="1599602"/>
                </a:lnTo>
                <a:lnTo>
                  <a:pt x="0" y="1599602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l="0" t="0" r="0" b="0"/>
            </a:stretch>
          </a:blipFill>
        </p:spPr>
      </p:sp>
      <p:sp>
        <p:nvSpPr>
          <p:cNvPr name="TextBox 17" id="17"/>
          <p:cNvSpPr txBox="true"/>
          <p:nvPr/>
        </p:nvSpPr>
        <p:spPr>
          <a:xfrm rot="0">
            <a:off x="783076" y="790398"/>
            <a:ext cx="11200688" cy="112567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8549"/>
              </a:lnSpc>
            </a:pPr>
            <a:r>
              <a:rPr lang="en-US" sz="8636">
                <a:solidFill>
                  <a:srgbClr val="FFFFFF"/>
                </a:solidFill>
                <a:latin typeface="Open Sans Extra Bold"/>
                <a:ea typeface="Open Sans Extra Bold"/>
                <a:cs typeface="Open Sans Extra Bold"/>
                <a:sym typeface="Open Sans Extra Bold"/>
              </a:rPr>
              <a:t>AREAS OF WORK</a:t>
            </a:r>
          </a:p>
        </p:txBody>
      </p:sp>
      <p:sp>
        <p:nvSpPr>
          <p:cNvPr name="TextBox 18" id="18"/>
          <p:cNvSpPr txBox="true"/>
          <p:nvPr/>
        </p:nvSpPr>
        <p:spPr>
          <a:xfrm rot="0">
            <a:off x="5055166" y="3787223"/>
            <a:ext cx="5058798" cy="138423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5433"/>
              </a:lnSpc>
            </a:pPr>
            <a:r>
              <a:rPr lang="en-US" b="true" sz="4643">
                <a:solidFill>
                  <a:srgbClr val="000000"/>
                </a:solidFill>
                <a:latin typeface="Open Sans Bold Bold"/>
                <a:ea typeface="Open Sans Bold Bold"/>
                <a:cs typeface="Open Sans Bold Bold"/>
                <a:sym typeface="Open Sans Bold Bold"/>
              </a:rPr>
              <a:t>HEALTH PROTECTION</a:t>
            </a:r>
          </a:p>
        </p:txBody>
      </p:sp>
      <p:sp>
        <p:nvSpPr>
          <p:cNvPr name="TextBox 19" id="19"/>
          <p:cNvSpPr txBox="true"/>
          <p:nvPr/>
        </p:nvSpPr>
        <p:spPr>
          <a:xfrm rot="0">
            <a:off x="3261166" y="5543541"/>
            <a:ext cx="8722599" cy="100515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919"/>
              </a:lnSpc>
            </a:pPr>
            <a:r>
              <a:rPr lang="en-US" sz="27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working to prevent the outbreak of epidemics, plan responses to emergencies, or in food safety.</a:t>
            </a:r>
          </a:p>
        </p:txBody>
      </p:sp>
      <p:grpSp>
        <p:nvGrpSpPr>
          <p:cNvPr name="Group 20" id="20"/>
          <p:cNvGrpSpPr/>
          <p:nvPr/>
        </p:nvGrpSpPr>
        <p:grpSpPr>
          <a:xfrm rot="0">
            <a:off x="14077260" y="7801712"/>
            <a:ext cx="5659888" cy="4863966"/>
            <a:chOff x="0" y="0"/>
            <a:chExt cx="812800" cy="698500"/>
          </a:xfrm>
        </p:grpSpPr>
        <p:sp>
          <p:nvSpPr>
            <p:cNvPr name="Freeform 21" id="21"/>
            <p:cNvSpPr/>
            <p:nvPr/>
          </p:nvSpPr>
          <p:spPr>
            <a:xfrm flipH="false" flipV="false" rot="0">
              <a:off x="0" y="0"/>
              <a:ext cx="812800" cy="698500"/>
            </a:xfrm>
            <a:custGeom>
              <a:avLst/>
              <a:gdLst/>
              <a:ahLst/>
              <a:cxnLst/>
              <a:rect r="r" b="b" t="t" l="l"/>
              <a:pathLst>
                <a:path h="698500" w="812800">
                  <a:moveTo>
                    <a:pt x="812800" y="349250"/>
                  </a:moveTo>
                  <a:lnTo>
                    <a:pt x="609600" y="698500"/>
                  </a:lnTo>
                  <a:lnTo>
                    <a:pt x="203200" y="698500"/>
                  </a:lnTo>
                  <a:lnTo>
                    <a:pt x="0" y="349250"/>
                  </a:lnTo>
                  <a:lnTo>
                    <a:pt x="203200" y="0"/>
                  </a:lnTo>
                  <a:lnTo>
                    <a:pt x="609600" y="0"/>
                  </a:lnTo>
                  <a:lnTo>
                    <a:pt x="812800" y="349250"/>
                  </a:lnTo>
                  <a:close/>
                </a:path>
              </a:pathLst>
            </a:custGeom>
            <a:solidFill>
              <a:srgbClr val="ABC3D7"/>
            </a:solidFill>
          </p:spPr>
        </p:sp>
        <p:sp>
          <p:nvSpPr>
            <p:cNvPr name="TextBox 22" id="22"/>
            <p:cNvSpPr txBox="true"/>
            <p:nvPr/>
          </p:nvSpPr>
          <p:spPr>
            <a:xfrm>
              <a:off x="114300" y="-57150"/>
              <a:ext cx="584200" cy="75565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</p:spTree>
  </p:cSld>
  <p:clrMapOvr>
    <a:masterClrMapping/>
  </p:clrMapOvr>
</p:sld>
</file>

<file path=ppt/slides/slide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>
            <a:grpSpLocks noChangeAspect="true"/>
          </p:cNvGrpSpPr>
          <p:nvPr/>
        </p:nvGrpSpPr>
        <p:grpSpPr>
          <a:xfrm rot="0">
            <a:off x="14077260" y="2694838"/>
            <a:ext cx="5659888" cy="4901463"/>
            <a:chOff x="0" y="0"/>
            <a:chExt cx="6350000" cy="5499100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6350000" cy="5499100"/>
            </a:xfrm>
            <a:custGeom>
              <a:avLst/>
              <a:gdLst/>
              <a:ahLst/>
              <a:cxnLst/>
              <a:rect r="r" b="b" t="t" l="l"/>
              <a:pathLst>
                <a:path h="5499100" w="6350000">
                  <a:moveTo>
                    <a:pt x="4762500" y="0"/>
                  </a:moveTo>
                  <a:lnTo>
                    <a:pt x="1587500" y="0"/>
                  </a:lnTo>
                  <a:lnTo>
                    <a:pt x="0" y="2749550"/>
                  </a:lnTo>
                  <a:lnTo>
                    <a:pt x="1587500" y="5499100"/>
                  </a:lnTo>
                  <a:lnTo>
                    <a:pt x="4762500" y="5499100"/>
                  </a:lnTo>
                  <a:lnTo>
                    <a:pt x="6350000" y="2749550"/>
                  </a:lnTo>
                  <a:close/>
                </a:path>
              </a:pathLst>
            </a:custGeom>
            <a:blipFill>
              <a:blip r:embed="rId2"/>
              <a:stretch>
                <a:fillRect l="-29981" t="0" r="0" b="0"/>
              </a:stretch>
            </a:blipFill>
          </p:spPr>
        </p:sp>
      </p:grpSp>
      <p:grpSp>
        <p:nvGrpSpPr>
          <p:cNvPr name="Group 4" id="4"/>
          <p:cNvGrpSpPr/>
          <p:nvPr/>
        </p:nvGrpSpPr>
        <p:grpSpPr>
          <a:xfrm rot="0">
            <a:off x="14077260" y="-2378679"/>
            <a:ext cx="5659888" cy="4863966"/>
            <a:chOff x="0" y="0"/>
            <a:chExt cx="812800" cy="698500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0"/>
              <a:ext cx="812800" cy="698500"/>
            </a:xfrm>
            <a:custGeom>
              <a:avLst/>
              <a:gdLst/>
              <a:ahLst/>
              <a:cxnLst/>
              <a:rect r="r" b="b" t="t" l="l"/>
              <a:pathLst>
                <a:path h="698500" w="812800">
                  <a:moveTo>
                    <a:pt x="812800" y="349250"/>
                  </a:moveTo>
                  <a:lnTo>
                    <a:pt x="609600" y="698500"/>
                  </a:lnTo>
                  <a:lnTo>
                    <a:pt x="203200" y="698500"/>
                  </a:lnTo>
                  <a:lnTo>
                    <a:pt x="0" y="349250"/>
                  </a:lnTo>
                  <a:lnTo>
                    <a:pt x="203200" y="0"/>
                  </a:lnTo>
                  <a:lnTo>
                    <a:pt x="609600" y="0"/>
                  </a:lnTo>
                  <a:lnTo>
                    <a:pt x="812800" y="349250"/>
                  </a:lnTo>
                  <a:close/>
                </a:path>
              </a:pathLst>
            </a:custGeom>
            <a:solidFill>
              <a:srgbClr val="B5CF61"/>
            </a:solidFill>
          </p:spPr>
        </p:sp>
        <p:sp>
          <p:nvSpPr>
            <p:cNvPr name="TextBox 6" id="6"/>
            <p:cNvSpPr txBox="true"/>
            <p:nvPr/>
          </p:nvSpPr>
          <p:spPr>
            <a:xfrm>
              <a:off x="114300" y="-57150"/>
              <a:ext cx="584200" cy="75565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grpSp>
        <p:nvGrpSpPr>
          <p:cNvPr name="Group 7" id="7"/>
          <p:cNvGrpSpPr/>
          <p:nvPr/>
        </p:nvGrpSpPr>
        <p:grpSpPr>
          <a:xfrm rot="0">
            <a:off x="-3357542" y="459209"/>
            <a:ext cx="15390304" cy="1614317"/>
            <a:chOff x="0" y="0"/>
            <a:chExt cx="4053413" cy="425170"/>
          </a:xfrm>
        </p:grpSpPr>
        <p:sp>
          <p:nvSpPr>
            <p:cNvPr name="Freeform 8" id="8"/>
            <p:cNvSpPr/>
            <p:nvPr/>
          </p:nvSpPr>
          <p:spPr>
            <a:xfrm flipH="false" flipV="false" rot="0">
              <a:off x="0" y="0"/>
              <a:ext cx="4053413" cy="425170"/>
            </a:xfrm>
            <a:custGeom>
              <a:avLst/>
              <a:gdLst/>
              <a:ahLst/>
              <a:cxnLst/>
              <a:rect r="r" b="b" t="t" l="l"/>
              <a:pathLst>
                <a:path h="425170" w="4053413">
                  <a:moveTo>
                    <a:pt x="4024" y="0"/>
                  </a:moveTo>
                  <a:lnTo>
                    <a:pt x="4049389" y="0"/>
                  </a:lnTo>
                  <a:cubicBezTo>
                    <a:pt x="4051612" y="0"/>
                    <a:pt x="4053413" y="1802"/>
                    <a:pt x="4053413" y="4024"/>
                  </a:cubicBezTo>
                  <a:lnTo>
                    <a:pt x="4053413" y="421146"/>
                  </a:lnTo>
                  <a:cubicBezTo>
                    <a:pt x="4053413" y="423368"/>
                    <a:pt x="4051612" y="425170"/>
                    <a:pt x="4049389" y="425170"/>
                  </a:cubicBezTo>
                  <a:lnTo>
                    <a:pt x="4024" y="425170"/>
                  </a:lnTo>
                  <a:cubicBezTo>
                    <a:pt x="1802" y="425170"/>
                    <a:pt x="0" y="423368"/>
                    <a:pt x="0" y="421146"/>
                  </a:cubicBezTo>
                  <a:lnTo>
                    <a:pt x="0" y="4024"/>
                  </a:lnTo>
                  <a:cubicBezTo>
                    <a:pt x="0" y="1802"/>
                    <a:pt x="1802" y="0"/>
                    <a:pt x="4024" y="0"/>
                  </a:cubicBezTo>
                  <a:close/>
                </a:path>
              </a:pathLst>
            </a:custGeom>
            <a:solidFill>
              <a:srgbClr val="CA3964"/>
            </a:solidFill>
          </p:spPr>
        </p:sp>
        <p:sp>
          <p:nvSpPr>
            <p:cNvPr name="TextBox 9" id="9"/>
            <p:cNvSpPr txBox="true"/>
            <p:nvPr/>
          </p:nvSpPr>
          <p:spPr>
            <a:xfrm>
              <a:off x="0" y="-57150"/>
              <a:ext cx="4053413" cy="48232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10" id="10"/>
          <p:cNvGrpSpPr/>
          <p:nvPr/>
        </p:nvGrpSpPr>
        <p:grpSpPr>
          <a:xfrm rot="0">
            <a:off x="3261166" y="3834657"/>
            <a:ext cx="1491475" cy="1281736"/>
            <a:chOff x="0" y="0"/>
            <a:chExt cx="812800" cy="698500"/>
          </a:xfrm>
        </p:grpSpPr>
        <p:sp>
          <p:nvSpPr>
            <p:cNvPr name="Freeform 11" id="11"/>
            <p:cNvSpPr/>
            <p:nvPr/>
          </p:nvSpPr>
          <p:spPr>
            <a:xfrm flipH="false" flipV="false" rot="0">
              <a:off x="7974" y="0"/>
              <a:ext cx="796852" cy="698500"/>
            </a:xfrm>
            <a:custGeom>
              <a:avLst/>
              <a:gdLst/>
              <a:ahLst/>
              <a:cxnLst/>
              <a:rect r="r" b="b" t="t" l="l"/>
              <a:pathLst>
                <a:path h="698500" w="796852">
                  <a:moveTo>
                    <a:pt x="783943" y="385143"/>
                  </a:moveTo>
                  <a:lnTo>
                    <a:pt x="622509" y="662607"/>
                  </a:lnTo>
                  <a:cubicBezTo>
                    <a:pt x="609580" y="684829"/>
                    <a:pt x="585810" y="698500"/>
                    <a:pt x="560100" y="698500"/>
                  </a:cubicBezTo>
                  <a:lnTo>
                    <a:pt x="236752" y="698500"/>
                  </a:lnTo>
                  <a:cubicBezTo>
                    <a:pt x="211042" y="698500"/>
                    <a:pt x="187272" y="684829"/>
                    <a:pt x="174343" y="662607"/>
                  </a:cubicBezTo>
                  <a:lnTo>
                    <a:pt x="12909" y="385143"/>
                  </a:lnTo>
                  <a:cubicBezTo>
                    <a:pt x="0" y="362955"/>
                    <a:pt x="0" y="335545"/>
                    <a:pt x="12909" y="313357"/>
                  </a:cubicBezTo>
                  <a:lnTo>
                    <a:pt x="174343" y="35893"/>
                  </a:lnTo>
                  <a:cubicBezTo>
                    <a:pt x="187272" y="13671"/>
                    <a:pt x="211042" y="0"/>
                    <a:pt x="236752" y="0"/>
                  </a:cubicBezTo>
                  <a:lnTo>
                    <a:pt x="560100" y="0"/>
                  </a:lnTo>
                  <a:cubicBezTo>
                    <a:pt x="585810" y="0"/>
                    <a:pt x="609580" y="13671"/>
                    <a:pt x="622509" y="35893"/>
                  </a:cubicBezTo>
                  <a:lnTo>
                    <a:pt x="783943" y="313357"/>
                  </a:lnTo>
                  <a:cubicBezTo>
                    <a:pt x="796852" y="335545"/>
                    <a:pt x="796852" y="362955"/>
                    <a:pt x="783943" y="385143"/>
                  </a:cubicBezTo>
                  <a:close/>
                </a:path>
              </a:pathLst>
            </a:custGeom>
            <a:solidFill>
              <a:srgbClr val="282258"/>
            </a:solidFill>
            <a:ln w="152400" cap="sq">
              <a:solidFill>
                <a:srgbClr val="CA3964"/>
              </a:solidFill>
              <a:prstDash val="solid"/>
              <a:miter/>
            </a:ln>
          </p:spPr>
        </p:sp>
        <p:sp>
          <p:nvSpPr>
            <p:cNvPr name="TextBox 12" id="12"/>
            <p:cNvSpPr txBox="true"/>
            <p:nvPr/>
          </p:nvSpPr>
          <p:spPr>
            <a:xfrm>
              <a:off x="114300" y="-57150"/>
              <a:ext cx="584200" cy="75565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sp>
        <p:nvSpPr>
          <p:cNvPr name="Freeform 13" id="13"/>
          <p:cNvSpPr/>
          <p:nvPr/>
        </p:nvSpPr>
        <p:spPr>
          <a:xfrm flipH="false" flipV="false" rot="0">
            <a:off x="783076" y="8507806"/>
            <a:ext cx="2802352" cy="1212479"/>
          </a:xfrm>
          <a:custGeom>
            <a:avLst/>
            <a:gdLst/>
            <a:ahLst/>
            <a:cxnLst/>
            <a:rect r="r" b="b" t="t" l="l"/>
            <a:pathLst>
              <a:path h="1212479" w="2802352">
                <a:moveTo>
                  <a:pt x="0" y="0"/>
                </a:moveTo>
                <a:lnTo>
                  <a:pt x="2802353" y="0"/>
                </a:lnTo>
                <a:lnTo>
                  <a:pt x="2802353" y="1212480"/>
                </a:lnTo>
                <a:lnTo>
                  <a:pt x="0" y="121248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  <p:sp>
        <p:nvSpPr>
          <p:cNvPr name="Freeform 14" id="14"/>
          <p:cNvSpPr/>
          <p:nvPr/>
        </p:nvSpPr>
        <p:spPr>
          <a:xfrm flipH="false" flipV="false" rot="0">
            <a:off x="4181959" y="7921562"/>
            <a:ext cx="3344813" cy="2106570"/>
          </a:xfrm>
          <a:custGeom>
            <a:avLst/>
            <a:gdLst/>
            <a:ahLst/>
            <a:cxnLst/>
            <a:rect r="r" b="b" t="t" l="l"/>
            <a:pathLst>
              <a:path h="2106570" w="3344813">
                <a:moveTo>
                  <a:pt x="0" y="0"/>
                </a:moveTo>
                <a:lnTo>
                  <a:pt x="3344812" y="0"/>
                </a:lnTo>
                <a:lnTo>
                  <a:pt x="3344812" y="2106569"/>
                </a:lnTo>
                <a:lnTo>
                  <a:pt x="0" y="2106569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19217" t="-9138" r="-15266" b="-54195"/>
            </a:stretch>
          </a:blipFill>
        </p:spPr>
      </p:sp>
      <p:sp>
        <p:nvSpPr>
          <p:cNvPr name="TextBox 15" id="15"/>
          <p:cNvSpPr txBox="true"/>
          <p:nvPr/>
        </p:nvSpPr>
        <p:spPr>
          <a:xfrm rot="0">
            <a:off x="783076" y="790398"/>
            <a:ext cx="11200688" cy="112567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8549"/>
              </a:lnSpc>
            </a:pPr>
            <a:r>
              <a:rPr lang="en-US" sz="8636">
                <a:solidFill>
                  <a:srgbClr val="FFFFFF"/>
                </a:solidFill>
                <a:latin typeface="Open Sans Extra Bold"/>
                <a:ea typeface="Open Sans Extra Bold"/>
                <a:cs typeface="Open Sans Extra Bold"/>
                <a:sym typeface="Open Sans Extra Bold"/>
              </a:rPr>
              <a:t>AREAS OF WORK</a:t>
            </a:r>
          </a:p>
        </p:txBody>
      </p:sp>
      <p:sp>
        <p:nvSpPr>
          <p:cNvPr name="TextBox 16" id="16"/>
          <p:cNvSpPr txBox="true"/>
          <p:nvPr/>
        </p:nvSpPr>
        <p:spPr>
          <a:xfrm rot="0">
            <a:off x="5093066" y="3844182"/>
            <a:ext cx="5058798" cy="138423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5433"/>
              </a:lnSpc>
            </a:pPr>
            <a:r>
              <a:rPr lang="en-US" b="true" sz="4643">
                <a:solidFill>
                  <a:srgbClr val="000000"/>
                </a:solidFill>
                <a:latin typeface="Open Sans Bold Bold"/>
                <a:ea typeface="Open Sans Bold Bold"/>
                <a:cs typeface="Open Sans Bold Bold"/>
                <a:sym typeface="Open Sans Bold Bold"/>
              </a:rPr>
              <a:t>IMPROVING PEOPLES HEALTH</a:t>
            </a:r>
          </a:p>
        </p:txBody>
      </p:sp>
      <p:sp>
        <p:nvSpPr>
          <p:cNvPr name="TextBox 17" id="17"/>
          <p:cNvSpPr txBox="true"/>
          <p:nvPr/>
        </p:nvSpPr>
        <p:spPr>
          <a:xfrm rot="0">
            <a:off x="3261166" y="5543541"/>
            <a:ext cx="8722599" cy="150043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919"/>
              </a:lnSpc>
            </a:pPr>
            <a:r>
              <a:rPr lang="en-US" sz="27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You might be involved in campaigns to encourage heathier eating, physical exercise, or to persuade people to quit smoking and drugs.</a:t>
            </a:r>
          </a:p>
        </p:txBody>
      </p:sp>
      <p:grpSp>
        <p:nvGrpSpPr>
          <p:cNvPr name="Group 18" id="18"/>
          <p:cNvGrpSpPr/>
          <p:nvPr/>
        </p:nvGrpSpPr>
        <p:grpSpPr>
          <a:xfrm rot="0">
            <a:off x="14077260" y="7801712"/>
            <a:ext cx="5659888" cy="4863966"/>
            <a:chOff x="0" y="0"/>
            <a:chExt cx="812800" cy="698500"/>
          </a:xfrm>
        </p:grpSpPr>
        <p:sp>
          <p:nvSpPr>
            <p:cNvPr name="Freeform 19" id="19"/>
            <p:cNvSpPr/>
            <p:nvPr/>
          </p:nvSpPr>
          <p:spPr>
            <a:xfrm flipH="false" flipV="false" rot="0">
              <a:off x="0" y="0"/>
              <a:ext cx="812800" cy="698500"/>
            </a:xfrm>
            <a:custGeom>
              <a:avLst/>
              <a:gdLst/>
              <a:ahLst/>
              <a:cxnLst/>
              <a:rect r="r" b="b" t="t" l="l"/>
              <a:pathLst>
                <a:path h="698500" w="812800">
                  <a:moveTo>
                    <a:pt x="812800" y="349250"/>
                  </a:moveTo>
                  <a:lnTo>
                    <a:pt x="609600" y="698500"/>
                  </a:lnTo>
                  <a:lnTo>
                    <a:pt x="203200" y="698500"/>
                  </a:lnTo>
                  <a:lnTo>
                    <a:pt x="0" y="349250"/>
                  </a:lnTo>
                  <a:lnTo>
                    <a:pt x="203200" y="0"/>
                  </a:lnTo>
                  <a:lnTo>
                    <a:pt x="609600" y="0"/>
                  </a:lnTo>
                  <a:lnTo>
                    <a:pt x="812800" y="349250"/>
                  </a:lnTo>
                  <a:close/>
                </a:path>
              </a:pathLst>
            </a:custGeom>
            <a:solidFill>
              <a:srgbClr val="ABC3D7"/>
            </a:solidFill>
          </p:spPr>
        </p:sp>
        <p:sp>
          <p:nvSpPr>
            <p:cNvPr name="TextBox 20" id="20"/>
            <p:cNvSpPr txBox="true"/>
            <p:nvPr/>
          </p:nvSpPr>
          <p:spPr>
            <a:xfrm>
              <a:off x="114300" y="-57150"/>
              <a:ext cx="584200" cy="75565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</p:spTree>
  </p:cSld>
  <p:clrMapOvr>
    <a:masterClrMapping/>
  </p:clrMapOvr>
</p:sld>
</file>

<file path=ppt/slides/slide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>
            <a:grpSpLocks noChangeAspect="true"/>
          </p:cNvGrpSpPr>
          <p:nvPr/>
        </p:nvGrpSpPr>
        <p:grpSpPr>
          <a:xfrm rot="0">
            <a:off x="14077260" y="2694838"/>
            <a:ext cx="5659888" cy="4901463"/>
            <a:chOff x="0" y="0"/>
            <a:chExt cx="6350000" cy="5499100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6350000" cy="5499100"/>
            </a:xfrm>
            <a:custGeom>
              <a:avLst/>
              <a:gdLst/>
              <a:ahLst/>
              <a:cxnLst/>
              <a:rect r="r" b="b" t="t" l="l"/>
              <a:pathLst>
                <a:path h="5499100" w="6350000">
                  <a:moveTo>
                    <a:pt x="4762500" y="0"/>
                  </a:moveTo>
                  <a:lnTo>
                    <a:pt x="1587500" y="0"/>
                  </a:lnTo>
                  <a:lnTo>
                    <a:pt x="0" y="2749550"/>
                  </a:lnTo>
                  <a:lnTo>
                    <a:pt x="1587500" y="5499100"/>
                  </a:lnTo>
                  <a:lnTo>
                    <a:pt x="4762500" y="5499100"/>
                  </a:lnTo>
                  <a:lnTo>
                    <a:pt x="6350000" y="2749550"/>
                  </a:lnTo>
                  <a:close/>
                </a:path>
              </a:pathLst>
            </a:custGeom>
            <a:blipFill>
              <a:blip r:embed="rId2"/>
              <a:stretch>
                <a:fillRect l="0" t="0" r="-24828" b="0"/>
              </a:stretch>
            </a:blipFill>
          </p:spPr>
        </p:sp>
      </p:grpSp>
      <p:grpSp>
        <p:nvGrpSpPr>
          <p:cNvPr name="Group 4" id="4"/>
          <p:cNvGrpSpPr/>
          <p:nvPr/>
        </p:nvGrpSpPr>
        <p:grpSpPr>
          <a:xfrm rot="0">
            <a:off x="14077260" y="7801712"/>
            <a:ext cx="5659888" cy="4863966"/>
            <a:chOff x="0" y="0"/>
            <a:chExt cx="812800" cy="698500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0"/>
              <a:ext cx="812800" cy="698500"/>
            </a:xfrm>
            <a:custGeom>
              <a:avLst/>
              <a:gdLst/>
              <a:ahLst/>
              <a:cxnLst/>
              <a:rect r="r" b="b" t="t" l="l"/>
              <a:pathLst>
                <a:path h="698500" w="812800">
                  <a:moveTo>
                    <a:pt x="812800" y="349250"/>
                  </a:moveTo>
                  <a:lnTo>
                    <a:pt x="609600" y="698500"/>
                  </a:lnTo>
                  <a:lnTo>
                    <a:pt x="203200" y="698500"/>
                  </a:lnTo>
                  <a:lnTo>
                    <a:pt x="0" y="349250"/>
                  </a:lnTo>
                  <a:lnTo>
                    <a:pt x="203200" y="0"/>
                  </a:lnTo>
                  <a:lnTo>
                    <a:pt x="609600" y="0"/>
                  </a:lnTo>
                  <a:lnTo>
                    <a:pt x="812800" y="349250"/>
                  </a:lnTo>
                  <a:close/>
                </a:path>
              </a:pathLst>
            </a:custGeom>
            <a:solidFill>
              <a:srgbClr val="B5CF61"/>
            </a:solidFill>
          </p:spPr>
        </p:sp>
        <p:sp>
          <p:nvSpPr>
            <p:cNvPr name="TextBox 6" id="6"/>
            <p:cNvSpPr txBox="true"/>
            <p:nvPr/>
          </p:nvSpPr>
          <p:spPr>
            <a:xfrm>
              <a:off x="114300" y="-57150"/>
              <a:ext cx="584200" cy="75565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grpSp>
        <p:nvGrpSpPr>
          <p:cNvPr name="Group 7" id="7"/>
          <p:cNvGrpSpPr/>
          <p:nvPr/>
        </p:nvGrpSpPr>
        <p:grpSpPr>
          <a:xfrm rot="0">
            <a:off x="14077260" y="-2378679"/>
            <a:ext cx="5659888" cy="4863966"/>
            <a:chOff x="0" y="0"/>
            <a:chExt cx="812800" cy="698500"/>
          </a:xfrm>
        </p:grpSpPr>
        <p:sp>
          <p:nvSpPr>
            <p:cNvPr name="Freeform 8" id="8"/>
            <p:cNvSpPr/>
            <p:nvPr/>
          </p:nvSpPr>
          <p:spPr>
            <a:xfrm flipH="false" flipV="false" rot="0">
              <a:off x="0" y="0"/>
              <a:ext cx="812800" cy="698500"/>
            </a:xfrm>
            <a:custGeom>
              <a:avLst/>
              <a:gdLst/>
              <a:ahLst/>
              <a:cxnLst/>
              <a:rect r="r" b="b" t="t" l="l"/>
              <a:pathLst>
                <a:path h="698500" w="812800">
                  <a:moveTo>
                    <a:pt x="812800" y="349250"/>
                  </a:moveTo>
                  <a:lnTo>
                    <a:pt x="609600" y="698500"/>
                  </a:lnTo>
                  <a:lnTo>
                    <a:pt x="203200" y="698500"/>
                  </a:lnTo>
                  <a:lnTo>
                    <a:pt x="0" y="349250"/>
                  </a:lnTo>
                  <a:lnTo>
                    <a:pt x="203200" y="0"/>
                  </a:lnTo>
                  <a:lnTo>
                    <a:pt x="609600" y="0"/>
                  </a:lnTo>
                  <a:lnTo>
                    <a:pt x="812800" y="349250"/>
                  </a:lnTo>
                  <a:close/>
                </a:path>
              </a:pathLst>
            </a:custGeom>
            <a:solidFill>
              <a:srgbClr val="ABC3D7"/>
            </a:solidFill>
          </p:spPr>
        </p:sp>
        <p:sp>
          <p:nvSpPr>
            <p:cNvPr name="TextBox 9" id="9"/>
            <p:cNvSpPr txBox="true"/>
            <p:nvPr/>
          </p:nvSpPr>
          <p:spPr>
            <a:xfrm>
              <a:off x="114300" y="-57150"/>
              <a:ext cx="584200" cy="75565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grpSp>
        <p:nvGrpSpPr>
          <p:cNvPr name="Group 10" id="10"/>
          <p:cNvGrpSpPr/>
          <p:nvPr/>
        </p:nvGrpSpPr>
        <p:grpSpPr>
          <a:xfrm rot="0">
            <a:off x="-3357542" y="459209"/>
            <a:ext cx="15390304" cy="1614317"/>
            <a:chOff x="0" y="0"/>
            <a:chExt cx="4053413" cy="425170"/>
          </a:xfrm>
        </p:grpSpPr>
        <p:sp>
          <p:nvSpPr>
            <p:cNvPr name="Freeform 11" id="11"/>
            <p:cNvSpPr/>
            <p:nvPr/>
          </p:nvSpPr>
          <p:spPr>
            <a:xfrm flipH="false" flipV="false" rot="0">
              <a:off x="0" y="0"/>
              <a:ext cx="4053413" cy="425170"/>
            </a:xfrm>
            <a:custGeom>
              <a:avLst/>
              <a:gdLst/>
              <a:ahLst/>
              <a:cxnLst/>
              <a:rect r="r" b="b" t="t" l="l"/>
              <a:pathLst>
                <a:path h="425170" w="4053413">
                  <a:moveTo>
                    <a:pt x="4024" y="0"/>
                  </a:moveTo>
                  <a:lnTo>
                    <a:pt x="4049389" y="0"/>
                  </a:lnTo>
                  <a:cubicBezTo>
                    <a:pt x="4051612" y="0"/>
                    <a:pt x="4053413" y="1802"/>
                    <a:pt x="4053413" y="4024"/>
                  </a:cubicBezTo>
                  <a:lnTo>
                    <a:pt x="4053413" y="421146"/>
                  </a:lnTo>
                  <a:cubicBezTo>
                    <a:pt x="4053413" y="423368"/>
                    <a:pt x="4051612" y="425170"/>
                    <a:pt x="4049389" y="425170"/>
                  </a:cubicBezTo>
                  <a:lnTo>
                    <a:pt x="4024" y="425170"/>
                  </a:lnTo>
                  <a:cubicBezTo>
                    <a:pt x="1802" y="425170"/>
                    <a:pt x="0" y="423368"/>
                    <a:pt x="0" y="421146"/>
                  </a:cubicBezTo>
                  <a:lnTo>
                    <a:pt x="0" y="4024"/>
                  </a:lnTo>
                  <a:cubicBezTo>
                    <a:pt x="0" y="1802"/>
                    <a:pt x="1802" y="0"/>
                    <a:pt x="4024" y="0"/>
                  </a:cubicBezTo>
                  <a:close/>
                </a:path>
              </a:pathLst>
            </a:custGeom>
            <a:solidFill>
              <a:srgbClr val="CA3964"/>
            </a:solidFill>
          </p:spPr>
        </p:sp>
        <p:sp>
          <p:nvSpPr>
            <p:cNvPr name="TextBox 12" id="12"/>
            <p:cNvSpPr txBox="true"/>
            <p:nvPr/>
          </p:nvSpPr>
          <p:spPr>
            <a:xfrm>
              <a:off x="0" y="-57150"/>
              <a:ext cx="4053413" cy="48232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13" id="13"/>
          <p:cNvGrpSpPr/>
          <p:nvPr/>
        </p:nvGrpSpPr>
        <p:grpSpPr>
          <a:xfrm rot="0">
            <a:off x="3261166" y="3834657"/>
            <a:ext cx="1491475" cy="1281736"/>
            <a:chOff x="0" y="0"/>
            <a:chExt cx="812800" cy="698500"/>
          </a:xfrm>
        </p:grpSpPr>
        <p:sp>
          <p:nvSpPr>
            <p:cNvPr name="Freeform 14" id="14"/>
            <p:cNvSpPr/>
            <p:nvPr/>
          </p:nvSpPr>
          <p:spPr>
            <a:xfrm flipH="false" flipV="false" rot="0">
              <a:off x="7974" y="0"/>
              <a:ext cx="796852" cy="698500"/>
            </a:xfrm>
            <a:custGeom>
              <a:avLst/>
              <a:gdLst/>
              <a:ahLst/>
              <a:cxnLst/>
              <a:rect r="r" b="b" t="t" l="l"/>
              <a:pathLst>
                <a:path h="698500" w="796852">
                  <a:moveTo>
                    <a:pt x="783943" y="385143"/>
                  </a:moveTo>
                  <a:lnTo>
                    <a:pt x="622509" y="662607"/>
                  </a:lnTo>
                  <a:cubicBezTo>
                    <a:pt x="609580" y="684829"/>
                    <a:pt x="585810" y="698500"/>
                    <a:pt x="560100" y="698500"/>
                  </a:cubicBezTo>
                  <a:lnTo>
                    <a:pt x="236752" y="698500"/>
                  </a:lnTo>
                  <a:cubicBezTo>
                    <a:pt x="211042" y="698500"/>
                    <a:pt x="187272" y="684829"/>
                    <a:pt x="174343" y="662607"/>
                  </a:cubicBezTo>
                  <a:lnTo>
                    <a:pt x="12909" y="385143"/>
                  </a:lnTo>
                  <a:cubicBezTo>
                    <a:pt x="0" y="362955"/>
                    <a:pt x="0" y="335545"/>
                    <a:pt x="12909" y="313357"/>
                  </a:cubicBezTo>
                  <a:lnTo>
                    <a:pt x="174343" y="35893"/>
                  </a:lnTo>
                  <a:cubicBezTo>
                    <a:pt x="187272" y="13671"/>
                    <a:pt x="211042" y="0"/>
                    <a:pt x="236752" y="0"/>
                  </a:cubicBezTo>
                  <a:lnTo>
                    <a:pt x="560100" y="0"/>
                  </a:lnTo>
                  <a:cubicBezTo>
                    <a:pt x="585810" y="0"/>
                    <a:pt x="609580" y="13671"/>
                    <a:pt x="622509" y="35893"/>
                  </a:cubicBezTo>
                  <a:lnTo>
                    <a:pt x="783943" y="313357"/>
                  </a:lnTo>
                  <a:cubicBezTo>
                    <a:pt x="796852" y="335545"/>
                    <a:pt x="796852" y="362955"/>
                    <a:pt x="783943" y="385143"/>
                  </a:cubicBezTo>
                  <a:close/>
                </a:path>
              </a:pathLst>
            </a:custGeom>
            <a:solidFill>
              <a:srgbClr val="CA3964"/>
            </a:solidFill>
            <a:ln w="152400" cap="sq">
              <a:solidFill>
                <a:srgbClr val="282258"/>
              </a:solidFill>
              <a:prstDash val="solid"/>
              <a:miter/>
            </a:ln>
          </p:spPr>
        </p:sp>
        <p:sp>
          <p:nvSpPr>
            <p:cNvPr name="TextBox 15" id="15"/>
            <p:cNvSpPr txBox="true"/>
            <p:nvPr/>
          </p:nvSpPr>
          <p:spPr>
            <a:xfrm>
              <a:off x="114300" y="-57150"/>
              <a:ext cx="584200" cy="75565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sp>
        <p:nvSpPr>
          <p:cNvPr name="Freeform 16" id="16"/>
          <p:cNvSpPr/>
          <p:nvPr/>
        </p:nvSpPr>
        <p:spPr>
          <a:xfrm flipH="false" flipV="false" rot="0">
            <a:off x="-169140" y="9438019"/>
            <a:ext cx="3225149" cy="3213055"/>
          </a:xfrm>
          <a:custGeom>
            <a:avLst/>
            <a:gdLst/>
            <a:ahLst/>
            <a:cxnLst/>
            <a:rect r="r" b="b" t="t" l="l"/>
            <a:pathLst>
              <a:path h="3213055" w="3225149">
                <a:moveTo>
                  <a:pt x="0" y="0"/>
                </a:moveTo>
                <a:lnTo>
                  <a:pt x="3225149" y="0"/>
                </a:lnTo>
                <a:lnTo>
                  <a:pt x="3225149" y="3213055"/>
                </a:lnTo>
                <a:lnTo>
                  <a:pt x="0" y="3213055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7" id="17"/>
          <p:cNvSpPr/>
          <p:nvPr/>
        </p:nvSpPr>
        <p:spPr>
          <a:xfrm flipH="false" flipV="false" rot="0">
            <a:off x="1123688" y="7709965"/>
            <a:ext cx="3823049" cy="1548335"/>
          </a:xfrm>
          <a:custGeom>
            <a:avLst/>
            <a:gdLst/>
            <a:ahLst/>
            <a:cxnLst/>
            <a:rect r="r" b="b" t="t" l="l"/>
            <a:pathLst>
              <a:path h="1548335" w="3823049">
                <a:moveTo>
                  <a:pt x="0" y="0"/>
                </a:moveTo>
                <a:lnTo>
                  <a:pt x="3823049" y="0"/>
                </a:lnTo>
                <a:lnTo>
                  <a:pt x="3823049" y="1548335"/>
                </a:lnTo>
                <a:lnTo>
                  <a:pt x="0" y="1548335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0" t="0" r="0" b="0"/>
            </a:stretch>
          </a:blipFill>
        </p:spPr>
      </p:sp>
      <p:sp>
        <p:nvSpPr>
          <p:cNvPr name="Freeform 18" id="18"/>
          <p:cNvSpPr/>
          <p:nvPr/>
        </p:nvSpPr>
        <p:spPr>
          <a:xfrm flipH="false" flipV="false" rot="0">
            <a:off x="5196274" y="7709965"/>
            <a:ext cx="5734573" cy="1548335"/>
          </a:xfrm>
          <a:custGeom>
            <a:avLst/>
            <a:gdLst/>
            <a:ahLst/>
            <a:cxnLst/>
            <a:rect r="r" b="b" t="t" l="l"/>
            <a:pathLst>
              <a:path h="1548335" w="5734573">
                <a:moveTo>
                  <a:pt x="0" y="0"/>
                </a:moveTo>
                <a:lnTo>
                  <a:pt x="5734573" y="0"/>
                </a:lnTo>
                <a:lnTo>
                  <a:pt x="5734573" y="1548335"/>
                </a:lnTo>
                <a:lnTo>
                  <a:pt x="0" y="1548335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l="0" t="0" r="0" b="0"/>
            </a:stretch>
          </a:blipFill>
        </p:spPr>
      </p:sp>
      <p:sp>
        <p:nvSpPr>
          <p:cNvPr name="Freeform 19" id="19"/>
          <p:cNvSpPr/>
          <p:nvPr/>
        </p:nvSpPr>
        <p:spPr>
          <a:xfrm flipH="false" flipV="false" rot="0">
            <a:off x="11178497" y="6877382"/>
            <a:ext cx="2560637" cy="2560637"/>
          </a:xfrm>
          <a:custGeom>
            <a:avLst/>
            <a:gdLst/>
            <a:ahLst/>
            <a:cxnLst/>
            <a:rect r="r" b="b" t="t" l="l"/>
            <a:pathLst>
              <a:path h="2560637" w="2560637">
                <a:moveTo>
                  <a:pt x="0" y="0"/>
                </a:moveTo>
                <a:lnTo>
                  <a:pt x="2560637" y="0"/>
                </a:lnTo>
                <a:lnTo>
                  <a:pt x="2560637" y="2560637"/>
                </a:lnTo>
                <a:lnTo>
                  <a:pt x="0" y="2560637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 l="0" t="0" r="0" b="0"/>
            </a:stretch>
          </a:blipFill>
        </p:spPr>
      </p:sp>
      <p:sp>
        <p:nvSpPr>
          <p:cNvPr name="TextBox 20" id="20"/>
          <p:cNvSpPr txBox="true"/>
          <p:nvPr/>
        </p:nvSpPr>
        <p:spPr>
          <a:xfrm rot="0">
            <a:off x="783076" y="790398"/>
            <a:ext cx="11200688" cy="112567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8549"/>
              </a:lnSpc>
            </a:pPr>
            <a:r>
              <a:rPr lang="en-US" sz="8636">
                <a:solidFill>
                  <a:srgbClr val="FFFFFF"/>
                </a:solidFill>
                <a:latin typeface="Open Sans Extra Bold"/>
                <a:ea typeface="Open Sans Extra Bold"/>
                <a:cs typeface="Open Sans Extra Bold"/>
                <a:sym typeface="Open Sans Extra Bold"/>
              </a:rPr>
              <a:t>AREAS OF WORK</a:t>
            </a:r>
          </a:p>
        </p:txBody>
      </p:sp>
      <p:sp>
        <p:nvSpPr>
          <p:cNvPr name="TextBox 21" id="21"/>
          <p:cNvSpPr txBox="true"/>
          <p:nvPr/>
        </p:nvSpPr>
        <p:spPr>
          <a:xfrm rot="0">
            <a:off x="5303655" y="3788168"/>
            <a:ext cx="6416281" cy="138423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5433"/>
              </a:lnSpc>
            </a:pPr>
            <a:r>
              <a:rPr lang="en-US" b="true" sz="4643">
                <a:solidFill>
                  <a:srgbClr val="000000"/>
                </a:solidFill>
                <a:latin typeface="Open Sans Bold Bold"/>
                <a:ea typeface="Open Sans Bold Bold"/>
                <a:cs typeface="Open Sans Bold Bold"/>
                <a:sym typeface="Open Sans Bold Bold"/>
              </a:rPr>
              <a:t>HEALTHCARE SERVICES</a:t>
            </a:r>
          </a:p>
        </p:txBody>
      </p:sp>
      <p:sp>
        <p:nvSpPr>
          <p:cNvPr name="TextBox 22" id="22"/>
          <p:cNvSpPr txBox="true"/>
          <p:nvPr/>
        </p:nvSpPr>
        <p:spPr>
          <a:xfrm rot="0">
            <a:off x="3261166" y="5700976"/>
            <a:ext cx="8722599" cy="150043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919"/>
              </a:lnSpc>
            </a:pPr>
            <a:r>
              <a:rPr lang="en-US" sz="27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Making sure that everyone has access to the high quality health services and medicines that they need, when they need them.</a:t>
            </a:r>
          </a:p>
        </p:txBody>
      </p:sp>
    </p:spTree>
  </p:cSld>
  <p:clrMapOvr>
    <a:masterClrMapping/>
  </p:clrMapOvr>
</p:sld>
</file>

<file path=ppt/slides/slide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AutoShape 2" id="2"/>
          <p:cNvSpPr/>
          <p:nvPr/>
        </p:nvSpPr>
        <p:spPr>
          <a:xfrm rot="0">
            <a:off x="-172221" y="9610725"/>
            <a:ext cx="4834416" cy="0"/>
          </a:xfrm>
          <a:prstGeom prst="line">
            <a:avLst/>
          </a:prstGeom>
          <a:ln cap="flat" w="95250">
            <a:solidFill>
              <a:srgbClr val="B5CF61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Freeform 3" id="3"/>
          <p:cNvSpPr/>
          <p:nvPr/>
        </p:nvSpPr>
        <p:spPr>
          <a:xfrm flipH="false" flipV="false" rot="0">
            <a:off x="17240250" y="-426966"/>
            <a:ext cx="1917658" cy="1910467"/>
          </a:xfrm>
          <a:custGeom>
            <a:avLst/>
            <a:gdLst/>
            <a:ahLst/>
            <a:cxnLst/>
            <a:rect r="r" b="b" t="t" l="l"/>
            <a:pathLst>
              <a:path h="1910467" w="1917658">
                <a:moveTo>
                  <a:pt x="0" y="0"/>
                </a:moveTo>
                <a:lnTo>
                  <a:pt x="1917658" y="0"/>
                </a:lnTo>
                <a:lnTo>
                  <a:pt x="1917658" y="1910466"/>
                </a:lnTo>
                <a:lnTo>
                  <a:pt x="0" y="191046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0">
            <a:off x="8544885" y="528267"/>
            <a:ext cx="9420349" cy="9420349"/>
          </a:xfrm>
          <a:custGeom>
            <a:avLst/>
            <a:gdLst/>
            <a:ahLst/>
            <a:cxnLst/>
            <a:rect r="r" b="b" t="t" l="l"/>
            <a:pathLst>
              <a:path h="9420349" w="9420349">
                <a:moveTo>
                  <a:pt x="0" y="0"/>
                </a:moveTo>
                <a:lnTo>
                  <a:pt x="9420349" y="0"/>
                </a:lnTo>
                <a:lnTo>
                  <a:pt x="9420349" y="9420349"/>
                </a:lnTo>
                <a:lnTo>
                  <a:pt x="0" y="9420349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grpSp>
        <p:nvGrpSpPr>
          <p:cNvPr name="Group 5" id="5"/>
          <p:cNvGrpSpPr/>
          <p:nvPr/>
        </p:nvGrpSpPr>
        <p:grpSpPr>
          <a:xfrm rot="0">
            <a:off x="510609" y="819130"/>
            <a:ext cx="7741039" cy="1037993"/>
            <a:chOff x="0" y="0"/>
            <a:chExt cx="10321385" cy="1383990"/>
          </a:xfrm>
        </p:grpSpPr>
        <p:grpSp>
          <p:nvGrpSpPr>
            <p:cNvPr name="Group 6" id="6"/>
            <p:cNvGrpSpPr/>
            <p:nvPr/>
          </p:nvGrpSpPr>
          <p:grpSpPr>
            <a:xfrm rot="0">
              <a:off x="0" y="0"/>
              <a:ext cx="10321385" cy="1383990"/>
              <a:chOff x="0" y="0"/>
              <a:chExt cx="2923795" cy="392051"/>
            </a:xfrm>
          </p:grpSpPr>
          <p:sp>
            <p:nvSpPr>
              <p:cNvPr name="Freeform 7" id="7"/>
              <p:cNvSpPr/>
              <p:nvPr/>
            </p:nvSpPr>
            <p:spPr>
              <a:xfrm flipH="false" flipV="false" rot="0">
                <a:off x="0" y="0"/>
                <a:ext cx="2923795" cy="392051"/>
              </a:xfrm>
              <a:custGeom>
                <a:avLst/>
                <a:gdLst/>
                <a:ahLst/>
                <a:cxnLst/>
                <a:rect r="r" b="b" t="t" l="l"/>
                <a:pathLst>
                  <a:path h="392051" w="2923795">
                    <a:moveTo>
                      <a:pt x="12510" y="0"/>
                    </a:moveTo>
                    <a:lnTo>
                      <a:pt x="2911285" y="0"/>
                    </a:lnTo>
                    <a:cubicBezTo>
                      <a:pt x="2918194" y="0"/>
                      <a:pt x="2923795" y="5601"/>
                      <a:pt x="2923795" y="12510"/>
                    </a:cubicBezTo>
                    <a:lnTo>
                      <a:pt x="2923795" y="379540"/>
                    </a:lnTo>
                    <a:cubicBezTo>
                      <a:pt x="2923795" y="386449"/>
                      <a:pt x="2918194" y="392051"/>
                      <a:pt x="2911285" y="392051"/>
                    </a:cubicBezTo>
                    <a:lnTo>
                      <a:pt x="12510" y="392051"/>
                    </a:lnTo>
                    <a:cubicBezTo>
                      <a:pt x="9192" y="392051"/>
                      <a:pt x="6010" y="390732"/>
                      <a:pt x="3664" y="388386"/>
                    </a:cubicBezTo>
                    <a:cubicBezTo>
                      <a:pt x="1318" y="386040"/>
                      <a:pt x="0" y="382858"/>
                      <a:pt x="0" y="379540"/>
                    </a:cubicBezTo>
                    <a:lnTo>
                      <a:pt x="0" y="12510"/>
                    </a:lnTo>
                    <a:cubicBezTo>
                      <a:pt x="0" y="5601"/>
                      <a:pt x="5601" y="0"/>
                      <a:pt x="12510" y="0"/>
                    </a:cubicBezTo>
                    <a:close/>
                  </a:path>
                </a:pathLst>
              </a:custGeom>
              <a:solidFill>
                <a:srgbClr val="CA3964"/>
              </a:solidFill>
            </p:spPr>
          </p:sp>
          <p:sp>
            <p:nvSpPr>
              <p:cNvPr name="TextBox 8" id="8"/>
              <p:cNvSpPr txBox="true"/>
              <p:nvPr/>
            </p:nvSpPr>
            <p:spPr>
              <a:xfrm>
                <a:off x="0" y="-57150"/>
                <a:ext cx="2923795" cy="449201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60"/>
                  </a:lnSpc>
                </a:pPr>
              </a:p>
            </p:txBody>
          </p:sp>
        </p:grpSp>
        <p:sp>
          <p:nvSpPr>
            <p:cNvPr name="TextBox 9" id="9"/>
            <p:cNvSpPr txBox="true"/>
            <p:nvPr/>
          </p:nvSpPr>
          <p:spPr>
            <a:xfrm rot="0">
              <a:off x="287941" y="277736"/>
              <a:ext cx="9707791" cy="923180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ctr">
                <a:lnSpc>
                  <a:spcPts val="5017"/>
                </a:lnSpc>
              </a:pPr>
              <a:r>
                <a:rPr lang="en-US" sz="5068">
                  <a:solidFill>
                    <a:srgbClr val="FFFFFF"/>
                  </a:solidFill>
                  <a:latin typeface="Open Sans Extra Bold"/>
                  <a:ea typeface="Open Sans Extra Bold"/>
                  <a:cs typeface="Open Sans Extra Bold"/>
                  <a:sym typeface="Open Sans Extra Bold"/>
                </a:rPr>
                <a:t>SKILLS YOU NEED</a:t>
              </a:r>
            </a:p>
          </p:txBody>
        </p:sp>
      </p:grpSp>
      <p:sp>
        <p:nvSpPr>
          <p:cNvPr name="TextBox 10" id="10"/>
          <p:cNvSpPr txBox="true"/>
          <p:nvPr/>
        </p:nvSpPr>
        <p:spPr>
          <a:xfrm rot="0">
            <a:off x="510609" y="2418021"/>
            <a:ext cx="7741039" cy="668274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518160" indent="-259080" lvl="1">
              <a:lnSpc>
                <a:spcPts val="3359"/>
              </a:lnSpc>
              <a:buFont typeface="Arial"/>
              <a:buChar char="•"/>
            </a:pPr>
            <a:r>
              <a:rPr lang="en-US" b="true" sz="2400">
                <a:solidFill>
                  <a:srgbClr val="255B9C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C</a:t>
            </a:r>
            <a:r>
              <a:rPr lang="en-US" b="true" sz="2400">
                <a:solidFill>
                  <a:srgbClr val="282258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ommunication skills</a:t>
            </a:r>
            <a:r>
              <a:rPr lang="en-US" sz="2400">
                <a:solidFill>
                  <a:srgbClr val="282258"/>
                </a:solidFill>
                <a:latin typeface="Open Sans"/>
                <a:ea typeface="Open Sans"/>
                <a:cs typeface="Open Sans"/>
                <a:sym typeface="Open Sans"/>
              </a:rPr>
              <a:t>:</a:t>
            </a:r>
            <a:r>
              <a:rPr lang="en-US" sz="240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 to share knowle</a:t>
            </a:r>
            <a:r>
              <a:rPr lang="en-US" sz="240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dge and influence others to improve health outcomes</a:t>
            </a:r>
          </a:p>
          <a:p>
            <a:pPr algn="l" marL="518160" indent="-259080" lvl="1">
              <a:lnSpc>
                <a:spcPts val="3359"/>
              </a:lnSpc>
              <a:buFont typeface="Arial"/>
              <a:buChar char="•"/>
            </a:pPr>
            <a:r>
              <a:rPr lang="en-US" b="true" sz="2400">
                <a:solidFill>
                  <a:srgbClr val="282258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Leadership skills:</a:t>
            </a:r>
            <a:r>
              <a:rPr lang="en-US" sz="2400">
                <a:solidFill>
                  <a:srgbClr val="282258"/>
                </a:solidFill>
                <a:latin typeface="Open Sans"/>
                <a:ea typeface="Open Sans"/>
                <a:cs typeface="Open Sans"/>
                <a:sym typeface="Open Sans"/>
              </a:rPr>
              <a:t> </a:t>
            </a:r>
            <a:r>
              <a:rPr lang="en-US" sz="240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to guide and motivate teams and stakeholders</a:t>
            </a:r>
          </a:p>
          <a:p>
            <a:pPr algn="l" marL="518160" indent="-259080" lvl="1">
              <a:lnSpc>
                <a:spcPts val="3359"/>
              </a:lnSpc>
              <a:buFont typeface="Arial"/>
              <a:buChar char="•"/>
            </a:pPr>
            <a:r>
              <a:rPr lang="en-US" b="true" sz="2400">
                <a:solidFill>
                  <a:srgbClr val="282258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Technical skills</a:t>
            </a:r>
            <a:r>
              <a:rPr lang="en-US" sz="2400">
                <a:solidFill>
                  <a:srgbClr val="282258"/>
                </a:solidFill>
                <a:latin typeface="Open Sans"/>
                <a:ea typeface="Open Sans"/>
                <a:cs typeface="Open Sans"/>
                <a:sym typeface="Open Sans"/>
              </a:rPr>
              <a:t>: </a:t>
            </a:r>
            <a:r>
              <a:rPr lang="en-US" sz="240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to conduct research, analysis and evaluation of health issues and interventions</a:t>
            </a:r>
          </a:p>
          <a:p>
            <a:pPr algn="l" marL="518160" indent="-259080" lvl="1">
              <a:lnSpc>
                <a:spcPts val="3359"/>
              </a:lnSpc>
              <a:buFont typeface="Arial"/>
              <a:buChar char="•"/>
            </a:pPr>
            <a:r>
              <a:rPr lang="en-US" b="true" sz="2400">
                <a:solidFill>
                  <a:srgbClr val="282258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Knowledge of sociology:</a:t>
            </a:r>
            <a:r>
              <a:rPr lang="en-US" sz="240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 to understand the social and cultural factors that affect health and behavior</a:t>
            </a:r>
          </a:p>
          <a:p>
            <a:pPr algn="l" marL="518160" indent="-259080" lvl="1">
              <a:lnSpc>
                <a:spcPts val="3359"/>
              </a:lnSpc>
              <a:buFont typeface="Arial"/>
              <a:buChar char="•"/>
            </a:pPr>
            <a:r>
              <a:rPr lang="en-US" b="true" sz="2400">
                <a:solidFill>
                  <a:srgbClr val="282258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Marketing skills:</a:t>
            </a:r>
            <a:r>
              <a:rPr lang="en-US" sz="2400">
                <a:solidFill>
                  <a:srgbClr val="282258"/>
                </a:solidFill>
                <a:latin typeface="Open Sans"/>
                <a:ea typeface="Open Sans"/>
                <a:cs typeface="Open Sans"/>
                <a:sym typeface="Open Sans"/>
              </a:rPr>
              <a:t> </a:t>
            </a:r>
            <a:r>
              <a:rPr lang="en-US" sz="240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to create and disseminate health promotion materials and campaigns</a:t>
            </a:r>
          </a:p>
          <a:p>
            <a:pPr algn="l" marL="518160" indent="-259080" lvl="1">
              <a:lnSpc>
                <a:spcPts val="3359"/>
              </a:lnSpc>
              <a:buFont typeface="Arial"/>
              <a:buChar char="•"/>
            </a:pPr>
            <a:r>
              <a:rPr lang="en-US" b="true" sz="2400">
                <a:solidFill>
                  <a:srgbClr val="282258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Problem-solving skills</a:t>
            </a:r>
            <a:r>
              <a:rPr lang="en-US" sz="2400">
                <a:solidFill>
                  <a:srgbClr val="282258"/>
                </a:solidFill>
                <a:latin typeface="Open Sans"/>
                <a:ea typeface="Open Sans"/>
                <a:cs typeface="Open Sans"/>
                <a:sym typeface="Open Sans"/>
              </a:rPr>
              <a:t>:</a:t>
            </a:r>
            <a:r>
              <a:rPr lang="en-US" sz="240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 to identify, address and prevent health challenges and emergencies</a:t>
            </a:r>
          </a:p>
          <a:p>
            <a:pPr algn="l" marL="518160" indent="-259080" lvl="1">
              <a:lnSpc>
                <a:spcPts val="3359"/>
              </a:lnSpc>
              <a:buFont typeface="Arial"/>
              <a:buChar char="•"/>
            </a:pPr>
            <a:r>
              <a:rPr lang="en-US" b="true" sz="2400">
                <a:solidFill>
                  <a:srgbClr val="282258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Finance skills:</a:t>
            </a:r>
            <a:r>
              <a:rPr lang="en-US" sz="240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 to manage budgets and resources</a:t>
            </a:r>
          </a:p>
          <a:p>
            <a:pPr algn="l" marL="518160" indent="-259080" lvl="1">
              <a:lnSpc>
                <a:spcPts val="3359"/>
              </a:lnSpc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Strong work ethic: to be committed, ethical and accountable</a:t>
            </a:r>
          </a:p>
          <a:p>
            <a:pPr algn="just">
              <a:lnSpc>
                <a:spcPts val="3359"/>
              </a:lnSpc>
            </a:pPr>
          </a:p>
        </p:txBody>
      </p:sp>
    </p:spTree>
  </p:cSld>
  <p:clrMapOvr>
    <a:masterClrMapping/>
  </p:clrMapOvr>
</p:sld>
</file>

<file path=ppt/slides/slide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10772429" y="5034321"/>
            <a:ext cx="12356286" cy="2610597"/>
            <a:chOff x="0" y="0"/>
            <a:chExt cx="3759848" cy="794369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3759848" cy="794369"/>
            </a:xfrm>
            <a:custGeom>
              <a:avLst/>
              <a:gdLst/>
              <a:ahLst/>
              <a:cxnLst/>
              <a:rect r="r" b="b" t="t" l="l"/>
              <a:pathLst>
                <a:path h="794369" w="3759848">
                  <a:moveTo>
                    <a:pt x="10025" y="0"/>
                  </a:moveTo>
                  <a:lnTo>
                    <a:pt x="3749823" y="0"/>
                  </a:lnTo>
                  <a:cubicBezTo>
                    <a:pt x="3752482" y="0"/>
                    <a:pt x="3755032" y="1056"/>
                    <a:pt x="3756912" y="2936"/>
                  </a:cubicBezTo>
                  <a:cubicBezTo>
                    <a:pt x="3758792" y="4816"/>
                    <a:pt x="3759848" y="7366"/>
                    <a:pt x="3759848" y="10025"/>
                  </a:cubicBezTo>
                  <a:lnTo>
                    <a:pt x="3759848" y="784344"/>
                  </a:lnTo>
                  <a:cubicBezTo>
                    <a:pt x="3759848" y="789880"/>
                    <a:pt x="3755360" y="794369"/>
                    <a:pt x="3749823" y="794369"/>
                  </a:cubicBezTo>
                  <a:lnTo>
                    <a:pt x="10025" y="794369"/>
                  </a:lnTo>
                  <a:cubicBezTo>
                    <a:pt x="7366" y="794369"/>
                    <a:pt x="4816" y="793312"/>
                    <a:pt x="2936" y="791432"/>
                  </a:cubicBezTo>
                  <a:cubicBezTo>
                    <a:pt x="1056" y="789552"/>
                    <a:pt x="0" y="787003"/>
                    <a:pt x="0" y="784344"/>
                  </a:cubicBezTo>
                  <a:lnTo>
                    <a:pt x="0" y="10025"/>
                  </a:lnTo>
                  <a:cubicBezTo>
                    <a:pt x="0" y="7366"/>
                    <a:pt x="1056" y="4816"/>
                    <a:pt x="2936" y="2936"/>
                  </a:cubicBezTo>
                  <a:cubicBezTo>
                    <a:pt x="4816" y="1056"/>
                    <a:pt x="7366" y="0"/>
                    <a:pt x="10025" y="0"/>
                  </a:cubicBezTo>
                  <a:close/>
                </a:path>
              </a:pathLst>
            </a:custGeom>
            <a:solidFill>
              <a:srgbClr val="CA3964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57150"/>
              <a:ext cx="3759848" cy="851519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5" id="5"/>
          <p:cNvGrpSpPr/>
          <p:nvPr/>
        </p:nvGrpSpPr>
        <p:grpSpPr>
          <a:xfrm rot="0">
            <a:off x="13310613" y="-470247"/>
            <a:ext cx="3175264" cy="2728742"/>
            <a:chOff x="0" y="0"/>
            <a:chExt cx="812800" cy="698500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812800" cy="698500"/>
            </a:xfrm>
            <a:custGeom>
              <a:avLst/>
              <a:gdLst/>
              <a:ahLst/>
              <a:cxnLst/>
              <a:rect r="r" b="b" t="t" l="l"/>
              <a:pathLst>
                <a:path h="698500" w="812800">
                  <a:moveTo>
                    <a:pt x="812800" y="349250"/>
                  </a:moveTo>
                  <a:lnTo>
                    <a:pt x="609600" y="698500"/>
                  </a:lnTo>
                  <a:lnTo>
                    <a:pt x="203200" y="698500"/>
                  </a:lnTo>
                  <a:lnTo>
                    <a:pt x="0" y="349250"/>
                  </a:lnTo>
                  <a:lnTo>
                    <a:pt x="203200" y="0"/>
                  </a:lnTo>
                  <a:lnTo>
                    <a:pt x="609600" y="0"/>
                  </a:lnTo>
                  <a:lnTo>
                    <a:pt x="812800" y="349250"/>
                  </a:lnTo>
                  <a:close/>
                </a:path>
              </a:pathLst>
            </a:custGeom>
            <a:solidFill>
              <a:srgbClr val="ABC3D7"/>
            </a:solidFill>
          </p:spPr>
        </p:sp>
        <p:sp>
          <p:nvSpPr>
            <p:cNvPr name="TextBox 7" id="7"/>
            <p:cNvSpPr txBox="true"/>
            <p:nvPr/>
          </p:nvSpPr>
          <p:spPr>
            <a:xfrm>
              <a:off x="114300" y="-57150"/>
              <a:ext cx="584200" cy="75565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grpSp>
        <p:nvGrpSpPr>
          <p:cNvPr name="Group 8" id="8"/>
          <p:cNvGrpSpPr>
            <a:grpSpLocks noChangeAspect="true"/>
          </p:cNvGrpSpPr>
          <p:nvPr/>
        </p:nvGrpSpPr>
        <p:grpSpPr>
          <a:xfrm rot="0">
            <a:off x="15806596" y="977127"/>
            <a:ext cx="3462671" cy="2998673"/>
            <a:chOff x="0" y="0"/>
            <a:chExt cx="6350000" cy="5499100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6350000" cy="5499100"/>
            </a:xfrm>
            <a:custGeom>
              <a:avLst/>
              <a:gdLst/>
              <a:ahLst/>
              <a:cxnLst/>
              <a:rect r="r" b="b" t="t" l="l"/>
              <a:pathLst>
                <a:path h="5499100" w="6350000">
                  <a:moveTo>
                    <a:pt x="4762500" y="0"/>
                  </a:moveTo>
                  <a:lnTo>
                    <a:pt x="1587500" y="0"/>
                  </a:lnTo>
                  <a:lnTo>
                    <a:pt x="0" y="2749550"/>
                  </a:lnTo>
                  <a:lnTo>
                    <a:pt x="1587500" y="5499100"/>
                  </a:lnTo>
                  <a:lnTo>
                    <a:pt x="4762500" y="5499100"/>
                  </a:lnTo>
                  <a:lnTo>
                    <a:pt x="6350000" y="2749550"/>
                  </a:lnTo>
                  <a:close/>
                </a:path>
              </a:pathLst>
            </a:custGeom>
            <a:blipFill>
              <a:blip r:embed="rId2"/>
              <a:stretch>
                <a:fillRect l="-14868" t="0" r="-14868" b="0"/>
              </a:stretch>
            </a:blipFill>
          </p:spPr>
        </p:sp>
      </p:grpSp>
      <p:grpSp>
        <p:nvGrpSpPr>
          <p:cNvPr name="Group 10" id="10"/>
          <p:cNvGrpSpPr/>
          <p:nvPr/>
        </p:nvGrpSpPr>
        <p:grpSpPr>
          <a:xfrm rot="0">
            <a:off x="15888860" y="-1918400"/>
            <a:ext cx="3175264" cy="2728742"/>
            <a:chOff x="0" y="0"/>
            <a:chExt cx="812800" cy="698500"/>
          </a:xfrm>
        </p:grpSpPr>
        <p:sp>
          <p:nvSpPr>
            <p:cNvPr name="Freeform 11" id="11"/>
            <p:cNvSpPr/>
            <p:nvPr/>
          </p:nvSpPr>
          <p:spPr>
            <a:xfrm flipH="false" flipV="false" rot="0">
              <a:off x="0" y="0"/>
              <a:ext cx="812800" cy="698500"/>
            </a:xfrm>
            <a:custGeom>
              <a:avLst/>
              <a:gdLst/>
              <a:ahLst/>
              <a:cxnLst/>
              <a:rect r="r" b="b" t="t" l="l"/>
              <a:pathLst>
                <a:path h="698500" w="812800">
                  <a:moveTo>
                    <a:pt x="812800" y="349250"/>
                  </a:moveTo>
                  <a:lnTo>
                    <a:pt x="609600" y="698500"/>
                  </a:lnTo>
                  <a:lnTo>
                    <a:pt x="203200" y="698500"/>
                  </a:lnTo>
                  <a:lnTo>
                    <a:pt x="0" y="349250"/>
                  </a:lnTo>
                  <a:lnTo>
                    <a:pt x="203200" y="0"/>
                  </a:lnTo>
                  <a:lnTo>
                    <a:pt x="609600" y="0"/>
                  </a:lnTo>
                  <a:lnTo>
                    <a:pt x="812800" y="349250"/>
                  </a:lnTo>
                  <a:close/>
                </a:path>
              </a:pathLst>
            </a:custGeom>
            <a:solidFill>
              <a:srgbClr val="CA3964"/>
            </a:solidFill>
          </p:spPr>
        </p:sp>
        <p:sp>
          <p:nvSpPr>
            <p:cNvPr name="TextBox 12" id="12"/>
            <p:cNvSpPr txBox="true"/>
            <p:nvPr/>
          </p:nvSpPr>
          <p:spPr>
            <a:xfrm>
              <a:off x="114300" y="-57150"/>
              <a:ext cx="584200" cy="75565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sp>
        <p:nvSpPr>
          <p:cNvPr name="Freeform 13" id="13"/>
          <p:cNvSpPr/>
          <p:nvPr/>
        </p:nvSpPr>
        <p:spPr>
          <a:xfrm flipH="false" flipV="false" rot="0">
            <a:off x="16855322" y="8502708"/>
            <a:ext cx="2479932" cy="2470633"/>
          </a:xfrm>
          <a:custGeom>
            <a:avLst/>
            <a:gdLst/>
            <a:ahLst/>
            <a:cxnLst/>
            <a:rect r="r" b="b" t="t" l="l"/>
            <a:pathLst>
              <a:path h="2470633" w="2479932">
                <a:moveTo>
                  <a:pt x="0" y="0"/>
                </a:moveTo>
                <a:lnTo>
                  <a:pt x="2479932" y="0"/>
                </a:lnTo>
                <a:lnTo>
                  <a:pt x="2479932" y="2470632"/>
                </a:lnTo>
                <a:lnTo>
                  <a:pt x="0" y="2470632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14" id="14"/>
          <p:cNvSpPr txBox="true"/>
          <p:nvPr/>
        </p:nvSpPr>
        <p:spPr>
          <a:xfrm rot="0">
            <a:off x="10801004" y="5445476"/>
            <a:ext cx="7215155" cy="192294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>
              <a:lnSpc>
                <a:spcPts val="7384"/>
              </a:lnSpc>
            </a:pPr>
            <a:r>
              <a:rPr lang="en-US" sz="7458">
                <a:solidFill>
                  <a:srgbClr val="FFFFFF"/>
                </a:solidFill>
                <a:latin typeface="Open Sans Extra Bold"/>
                <a:ea typeface="Open Sans Extra Bold"/>
                <a:cs typeface="Open Sans Extra Bold"/>
                <a:sym typeface="Open Sans Extra Bold"/>
              </a:rPr>
              <a:t>DO YOUR RESEARCH</a:t>
            </a:r>
          </a:p>
        </p:txBody>
      </p:sp>
      <p:sp>
        <p:nvSpPr>
          <p:cNvPr name="TextBox 15" id="15"/>
          <p:cNvSpPr txBox="true"/>
          <p:nvPr/>
        </p:nvSpPr>
        <p:spPr>
          <a:xfrm rot="0">
            <a:off x="1028700" y="1902620"/>
            <a:ext cx="10093683" cy="570357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779"/>
              </a:lnSpc>
            </a:pPr>
            <a:r>
              <a:rPr lang="en-US" sz="2700">
                <a:solidFill>
                  <a:srgbClr val="282258"/>
                </a:solidFill>
                <a:latin typeface="Open Sans"/>
                <a:ea typeface="Open Sans"/>
                <a:cs typeface="Open Sans"/>
                <a:sym typeface="Open Sans"/>
              </a:rPr>
              <a:t>www.healthcareers.nhs.uk/</a:t>
            </a:r>
            <a:r>
              <a:rPr lang="en-US" sz="270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working-health/working-public-health/public-health-workforce-explained/core-public-health-workforce</a:t>
            </a:r>
          </a:p>
          <a:p>
            <a:pPr algn="l">
              <a:lnSpc>
                <a:spcPts val="3779"/>
              </a:lnSpc>
            </a:pPr>
          </a:p>
          <a:p>
            <a:pPr algn="l">
              <a:lnSpc>
                <a:spcPts val="3779"/>
              </a:lnSpc>
            </a:pPr>
            <a:r>
              <a:rPr lang="en-US" sz="2700">
                <a:solidFill>
                  <a:srgbClr val="255B9C"/>
                </a:solidFill>
                <a:latin typeface="Open Sans"/>
                <a:ea typeface="Open Sans"/>
                <a:cs typeface="Open Sans"/>
                <a:sym typeface="Open Sans"/>
              </a:rPr>
              <a:t>u</a:t>
            </a:r>
            <a:r>
              <a:rPr lang="en-US" sz="2700">
                <a:solidFill>
                  <a:srgbClr val="282258"/>
                </a:solidFill>
                <a:latin typeface="Open Sans"/>
                <a:ea typeface="Open Sans"/>
                <a:cs typeface="Open Sans"/>
                <a:sym typeface="Open Sans"/>
              </a:rPr>
              <a:t>k.indeed.com/</a:t>
            </a:r>
            <a:r>
              <a:rPr lang="en-US" sz="270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career-advice/finding-a-job/public-health-degree-careers</a:t>
            </a:r>
          </a:p>
          <a:p>
            <a:pPr algn="l">
              <a:lnSpc>
                <a:spcPts val="3779"/>
              </a:lnSpc>
            </a:pPr>
          </a:p>
          <a:p>
            <a:pPr algn="l">
              <a:lnSpc>
                <a:spcPts val="3779"/>
              </a:lnSpc>
            </a:pPr>
            <a:r>
              <a:rPr lang="en-US" sz="2700">
                <a:solidFill>
                  <a:srgbClr val="282258"/>
                </a:solidFill>
                <a:latin typeface="Open Sans"/>
                <a:ea typeface="Open Sans"/>
                <a:cs typeface="Open Sans"/>
                <a:sym typeface="Open Sans"/>
              </a:rPr>
              <a:t>www.prospects.ac.uk</a:t>
            </a:r>
            <a:r>
              <a:rPr lang="en-US" sz="270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/jobs-and-work-experience/job-sectors/healthcare/public-health-careers</a:t>
            </a:r>
          </a:p>
          <a:p>
            <a:pPr algn="l">
              <a:lnSpc>
                <a:spcPts val="3779"/>
              </a:lnSpc>
            </a:pPr>
          </a:p>
          <a:p>
            <a:pPr algn="l">
              <a:lnSpc>
                <a:spcPts val="3779"/>
              </a:lnSpc>
            </a:pPr>
            <a:r>
              <a:rPr lang="en-US" sz="2700">
                <a:solidFill>
                  <a:srgbClr val="282258"/>
                </a:solidFill>
                <a:latin typeface="Open Sans"/>
                <a:ea typeface="Open Sans"/>
                <a:cs typeface="Open Sans"/>
                <a:sym typeface="Open Sans"/>
              </a:rPr>
              <a:t>www.publichealthjobs.co.uk/</a:t>
            </a:r>
          </a:p>
          <a:p>
            <a:pPr algn="l">
              <a:lnSpc>
                <a:spcPts val="3779"/>
              </a:lnSpc>
            </a:pPr>
          </a:p>
        </p:txBody>
      </p:sp>
    </p:spTree>
  </p:cSld>
  <p:clrMapOvr>
    <a:masterClrMapping/>
  </p:clrMapOvr>
</p:sld>
</file>

<file path=ppt/slides/slide7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4185709" y="2221974"/>
            <a:ext cx="9916582" cy="1907231"/>
            <a:chOff x="0" y="0"/>
            <a:chExt cx="2333511" cy="448798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2333511" cy="448798"/>
            </a:xfrm>
            <a:custGeom>
              <a:avLst/>
              <a:gdLst/>
              <a:ahLst/>
              <a:cxnLst/>
              <a:rect r="r" b="b" t="t" l="l"/>
              <a:pathLst>
                <a:path h="448798" w="2333511">
                  <a:moveTo>
                    <a:pt x="12491" y="0"/>
                  </a:moveTo>
                  <a:lnTo>
                    <a:pt x="2321020" y="0"/>
                  </a:lnTo>
                  <a:cubicBezTo>
                    <a:pt x="2327918" y="0"/>
                    <a:pt x="2333511" y="5593"/>
                    <a:pt x="2333511" y="12491"/>
                  </a:cubicBezTo>
                  <a:lnTo>
                    <a:pt x="2333511" y="436307"/>
                  </a:lnTo>
                  <a:cubicBezTo>
                    <a:pt x="2333511" y="439620"/>
                    <a:pt x="2332195" y="442797"/>
                    <a:pt x="2329852" y="445140"/>
                  </a:cubicBezTo>
                  <a:cubicBezTo>
                    <a:pt x="2327510" y="447482"/>
                    <a:pt x="2324333" y="448798"/>
                    <a:pt x="2321020" y="448798"/>
                  </a:cubicBezTo>
                  <a:lnTo>
                    <a:pt x="12491" y="448798"/>
                  </a:lnTo>
                  <a:cubicBezTo>
                    <a:pt x="9178" y="448798"/>
                    <a:pt x="6001" y="447482"/>
                    <a:pt x="3659" y="445140"/>
                  </a:cubicBezTo>
                  <a:cubicBezTo>
                    <a:pt x="1316" y="442797"/>
                    <a:pt x="0" y="439620"/>
                    <a:pt x="0" y="436307"/>
                  </a:cubicBezTo>
                  <a:lnTo>
                    <a:pt x="0" y="12491"/>
                  </a:lnTo>
                  <a:cubicBezTo>
                    <a:pt x="0" y="9178"/>
                    <a:pt x="1316" y="6001"/>
                    <a:pt x="3659" y="3659"/>
                  </a:cubicBezTo>
                  <a:cubicBezTo>
                    <a:pt x="6001" y="1316"/>
                    <a:pt x="9178" y="0"/>
                    <a:pt x="12491" y="0"/>
                  </a:cubicBezTo>
                  <a:close/>
                </a:path>
              </a:pathLst>
            </a:custGeom>
            <a:solidFill>
              <a:srgbClr val="CA3964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57150"/>
              <a:ext cx="2333511" cy="505948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5" id="5"/>
          <p:cNvGrpSpPr>
            <a:grpSpLocks noChangeAspect="true"/>
          </p:cNvGrpSpPr>
          <p:nvPr/>
        </p:nvGrpSpPr>
        <p:grpSpPr>
          <a:xfrm rot="0">
            <a:off x="15200388" y="-1385861"/>
            <a:ext cx="2188452" cy="1895200"/>
            <a:chOff x="0" y="0"/>
            <a:chExt cx="6350000" cy="5499100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6350000" cy="5499100"/>
            </a:xfrm>
            <a:custGeom>
              <a:avLst/>
              <a:gdLst/>
              <a:ahLst/>
              <a:cxnLst/>
              <a:rect r="r" b="b" t="t" l="l"/>
              <a:pathLst>
                <a:path h="5499100" w="6350000">
                  <a:moveTo>
                    <a:pt x="4762500" y="0"/>
                  </a:moveTo>
                  <a:lnTo>
                    <a:pt x="1587500" y="0"/>
                  </a:lnTo>
                  <a:lnTo>
                    <a:pt x="0" y="2749550"/>
                  </a:lnTo>
                  <a:lnTo>
                    <a:pt x="1587500" y="5499100"/>
                  </a:lnTo>
                  <a:lnTo>
                    <a:pt x="4762500" y="5499100"/>
                  </a:lnTo>
                  <a:lnTo>
                    <a:pt x="6350000" y="2749550"/>
                  </a:lnTo>
                  <a:close/>
                </a:path>
              </a:pathLst>
            </a:custGeom>
            <a:solidFill>
              <a:srgbClr val="CA3964"/>
            </a:solidFill>
            <a:ln w="12700">
              <a:solidFill>
                <a:srgbClr val="000000"/>
              </a:solidFill>
            </a:ln>
          </p:spPr>
        </p:sp>
      </p:grpSp>
      <p:grpSp>
        <p:nvGrpSpPr>
          <p:cNvPr name="Group 7" id="7"/>
          <p:cNvGrpSpPr/>
          <p:nvPr/>
        </p:nvGrpSpPr>
        <p:grpSpPr>
          <a:xfrm rot="0">
            <a:off x="16936709" y="-291424"/>
            <a:ext cx="2046518" cy="1758726"/>
            <a:chOff x="0" y="0"/>
            <a:chExt cx="812800" cy="698500"/>
          </a:xfrm>
        </p:grpSpPr>
        <p:sp>
          <p:nvSpPr>
            <p:cNvPr name="Freeform 8" id="8"/>
            <p:cNvSpPr/>
            <p:nvPr/>
          </p:nvSpPr>
          <p:spPr>
            <a:xfrm flipH="false" flipV="false" rot="0">
              <a:off x="0" y="0"/>
              <a:ext cx="812800" cy="698500"/>
            </a:xfrm>
            <a:custGeom>
              <a:avLst/>
              <a:gdLst/>
              <a:ahLst/>
              <a:cxnLst/>
              <a:rect r="r" b="b" t="t" l="l"/>
              <a:pathLst>
                <a:path h="698500" w="812800">
                  <a:moveTo>
                    <a:pt x="812800" y="349250"/>
                  </a:moveTo>
                  <a:lnTo>
                    <a:pt x="609600" y="698500"/>
                  </a:lnTo>
                  <a:lnTo>
                    <a:pt x="203200" y="698500"/>
                  </a:lnTo>
                  <a:lnTo>
                    <a:pt x="0" y="349250"/>
                  </a:lnTo>
                  <a:lnTo>
                    <a:pt x="203200" y="0"/>
                  </a:lnTo>
                  <a:lnTo>
                    <a:pt x="609600" y="0"/>
                  </a:lnTo>
                  <a:lnTo>
                    <a:pt x="812800" y="349250"/>
                  </a:lnTo>
                  <a:close/>
                </a:path>
              </a:pathLst>
            </a:custGeom>
            <a:solidFill>
              <a:srgbClr val="ABC3D7"/>
            </a:solidFill>
          </p:spPr>
        </p:sp>
        <p:sp>
          <p:nvSpPr>
            <p:cNvPr name="TextBox 9" id="9"/>
            <p:cNvSpPr txBox="true"/>
            <p:nvPr/>
          </p:nvSpPr>
          <p:spPr>
            <a:xfrm>
              <a:off x="114300" y="-57150"/>
              <a:ext cx="584200" cy="75565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grpSp>
        <p:nvGrpSpPr>
          <p:cNvPr name="Group 10" id="10"/>
          <p:cNvGrpSpPr>
            <a:grpSpLocks noChangeAspect="true"/>
          </p:cNvGrpSpPr>
          <p:nvPr/>
        </p:nvGrpSpPr>
        <p:grpSpPr>
          <a:xfrm rot="0">
            <a:off x="15176302" y="601685"/>
            <a:ext cx="2188452" cy="1895200"/>
            <a:chOff x="0" y="0"/>
            <a:chExt cx="6350000" cy="5499100"/>
          </a:xfrm>
        </p:grpSpPr>
        <p:sp>
          <p:nvSpPr>
            <p:cNvPr name="Freeform 11" id="11"/>
            <p:cNvSpPr/>
            <p:nvPr/>
          </p:nvSpPr>
          <p:spPr>
            <a:xfrm flipH="false" flipV="false" rot="0">
              <a:off x="0" y="0"/>
              <a:ext cx="6350000" cy="5499100"/>
            </a:xfrm>
            <a:custGeom>
              <a:avLst/>
              <a:gdLst/>
              <a:ahLst/>
              <a:cxnLst/>
              <a:rect r="r" b="b" t="t" l="l"/>
              <a:pathLst>
                <a:path h="5499100" w="6350000">
                  <a:moveTo>
                    <a:pt x="4762500" y="0"/>
                  </a:moveTo>
                  <a:lnTo>
                    <a:pt x="1587500" y="0"/>
                  </a:lnTo>
                  <a:lnTo>
                    <a:pt x="0" y="2749550"/>
                  </a:lnTo>
                  <a:lnTo>
                    <a:pt x="1587500" y="5499100"/>
                  </a:lnTo>
                  <a:lnTo>
                    <a:pt x="4762500" y="5499100"/>
                  </a:lnTo>
                  <a:lnTo>
                    <a:pt x="6350000" y="2749550"/>
                  </a:lnTo>
                  <a:close/>
                </a:path>
              </a:pathLst>
            </a:custGeom>
            <a:blipFill>
              <a:blip r:embed="rId2"/>
              <a:stretch>
                <a:fillRect l="-14990" t="0" r="-14990" b="0"/>
              </a:stretch>
            </a:blipFill>
          </p:spPr>
        </p:sp>
      </p:grpSp>
      <p:grpSp>
        <p:nvGrpSpPr>
          <p:cNvPr name="Group 12" id="12"/>
          <p:cNvGrpSpPr>
            <a:grpSpLocks noChangeAspect="true"/>
          </p:cNvGrpSpPr>
          <p:nvPr/>
        </p:nvGrpSpPr>
        <p:grpSpPr>
          <a:xfrm rot="0">
            <a:off x="16909182" y="1583693"/>
            <a:ext cx="2188452" cy="1895200"/>
            <a:chOff x="0" y="0"/>
            <a:chExt cx="6350000" cy="5499100"/>
          </a:xfrm>
        </p:grpSpPr>
        <p:sp>
          <p:nvSpPr>
            <p:cNvPr name="Freeform 13" id="13"/>
            <p:cNvSpPr/>
            <p:nvPr/>
          </p:nvSpPr>
          <p:spPr>
            <a:xfrm flipH="false" flipV="false" rot="0">
              <a:off x="0" y="0"/>
              <a:ext cx="6350000" cy="5499100"/>
            </a:xfrm>
            <a:custGeom>
              <a:avLst/>
              <a:gdLst/>
              <a:ahLst/>
              <a:cxnLst/>
              <a:rect r="r" b="b" t="t" l="l"/>
              <a:pathLst>
                <a:path h="5499100" w="6350000">
                  <a:moveTo>
                    <a:pt x="4762500" y="0"/>
                  </a:moveTo>
                  <a:lnTo>
                    <a:pt x="1587500" y="0"/>
                  </a:lnTo>
                  <a:lnTo>
                    <a:pt x="0" y="2749550"/>
                  </a:lnTo>
                  <a:lnTo>
                    <a:pt x="1587500" y="5499100"/>
                  </a:lnTo>
                  <a:lnTo>
                    <a:pt x="4762500" y="5499100"/>
                  </a:lnTo>
                  <a:lnTo>
                    <a:pt x="6350000" y="2749550"/>
                  </a:lnTo>
                  <a:close/>
                </a:path>
              </a:pathLst>
            </a:custGeom>
            <a:blipFill>
              <a:blip r:embed="rId3"/>
              <a:stretch>
                <a:fillRect l="-15112" t="0" r="-15112" b="0"/>
              </a:stretch>
            </a:blipFill>
          </p:spPr>
        </p:sp>
      </p:grpSp>
      <p:grpSp>
        <p:nvGrpSpPr>
          <p:cNvPr name="Group 14" id="14"/>
          <p:cNvGrpSpPr/>
          <p:nvPr/>
        </p:nvGrpSpPr>
        <p:grpSpPr>
          <a:xfrm rot="0">
            <a:off x="15209421" y="2586346"/>
            <a:ext cx="2141571" cy="1840412"/>
            <a:chOff x="0" y="0"/>
            <a:chExt cx="812800" cy="698500"/>
          </a:xfrm>
        </p:grpSpPr>
        <p:sp>
          <p:nvSpPr>
            <p:cNvPr name="Freeform 15" id="15"/>
            <p:cNvSpPr/>
            <p:nvPr/>
          </p:nvSpPr>
          <p:spPr>
            <a:xfrm flipH="false" flipV="false" rot="0">
              <a:off x="0" y="0"/>
              <a:ext cx="812800" cy="698500"/>
            </a:xfrm>
            <a:custGeom>
              <a:avLst/>
              <a:gdLst/>
              <a:ahLst/>
              <a:cxnLst/>
              <a:rect r="r" b="b" t="t" l="l"/>
              <a:pathLst>
                <a:path h="698500" w="812800">
                  <a:moveTo>
                    <a:pt x="812800" y="349250"/>
                  </a:moveTo>
                  <a:lnTo>
                    <a:pt x="609600" y="698500"/>
                  </a:lnTo>
                  <a:lnTo>
                    <a:pt x="203200" y="698500"/>
                  </a:lnTo>
                  <a:lnTo>
                    <a:pt x="0" y="349250"/>
                  </a:lnTo>
                  <a:lnTo>
                    <a:pt x="203200" y="0"/>
                  </a:lnTo>
                  <a:lnTo>
                    <a:pt x="609600" y="0"/>
                  </a:lnTo>
                  <a:lnTo>
                    <a:pt x="812800" y="349250"/>
                  </a:lnTo>
                  <a:close/>
                </a:path>
              </a:pathLst>
            </a:custGeom>
            <a:solidFill>
              <a:srgbClr val="282258"/>
            </a:solidFill>
          </p:spPr>
        </p:sp>
        <p:sp>
          <p:nvSpPr>
            <p:cNvPr name="TextBox 16" id="16"/>
            <p:cNvSpPr txBox="true"/>
            <p:nvPr/>
          </p:nvSpPr>
          <p:spPr>
            <a:xfrm>
              <a:off x="114300" y="-57150"/>
              <a:ext cx="584200" cy="75565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grpSp>
        <p:nvGrpSpPr>
          <p:cNvPr name="Group 17" id="17"/>
          <p:cNvGrpSpPr/>
          <p:nvPr/>
        </p:nvGrpSpPr>
        <p:grpSpPr>
          <a:xfrm rot="0">
            <a:off x="16909182" y="3571795"/>
            <a:ext cx="2141571" cy="1840412"/>
            <a:chOff x="0" y="0"/>
            <a:chExt cx="812800" cy="698500"/>
          </a:xfrm>
        </p:grpSpPr>
        <p:sp>
          <p:nvSpPr>
            <p:cNvPr name="Freeform 18" id="18"/>
            <p:cNvSpPr/>
            <p:nvPr/>
          </p:nvSpPr>
          <p:spPr>
            <a:xfrm flipH="false" flipV="false" rot="0">
              <a:off x="0" y="0"/>
              <a:ext cx="812800" cy="698500"/>
            </a:xfrm>
            <a:custGeom>
              <a:avLst/>
              <a:gdLst/>
              <a:ahLst/>
              <a:cxnLst/>
              <a:rect r="r" b="b" t="t" l="l"/>
              <a:pathLst>
                <a:path h="698500" w="812800">
                  <a:moveTo>
                    <a:pt x="812800" y="349250"/>
                  </a:moveTo>
                  <a:lnTo>
                    <a:pt x="609600" y="698500"/>
                  </a:lnTo>
                  <a:lnTo>
                    <a:pt x="203200" y="698500"/>
                  </a:lnTo>
                  <a:lnTo>
                    <a:pt x="0" y="349250"/>
                  </a:lnTo>
                  <a:lnTo>
                    <a:pt x="203200" y="0"/>
                  </a:lnTo>
                  <a:lnTo>
                    <a:pt x="609600" y="0"/>
                  </a:lnTo>
                  <a:lnTo>
                    <a:pt x="812800" y="349250"/>
                  </a:lnTo>
                  <a:close/>
                </a:path>
              </a:pathLst>
            </a:custGeom>
            <a:solidFill>
              <a:srgbClr val="B5CF61"/>
            </a:solidFill>
          </p:spPr>
        </p:sp>
        <p:sp>
          <p:nvSpPr>
            <p:cNvPr name="TextBox 19" id="19"/>
            <p:cNvSpPr txBox="true"/>
            <p:nvPr/>
          </p:nvSpPr>
          <p:spPr>
            <a:xfrm>
              <a:off x="114300" y="-57150"/>
              <a:ext cx="584200" cy="75565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grpSp>
        <p:nvGrpSpPr>
          <p:cNvPr name="Group 20" id="20"/>
          <p:cNvGrpSpPr>
            <a:grpSpLocks noChangeAspect="true"/>
          </p:cNvGrpSpPr>
          <p:nvPr/>
        </p:nvGrpSpPr>
        <p:grpSpPr>
          <a:xfrm rot="0">
            <a:off x="13449865" y="-438262"/>
            <a:ext cx="2188452" cy="1895200"/>
            <a:chOff x="0" y="0"/>
            <a:chExt cx="6350000" cy="5499100"/>
          </a:xfrm>
        </p:grpSpPr>
        <p:sp>
          <p:nvSpPr>
            <p:cNvPr name="Freeform 21" id="21"/>
            <p:cNvSpPr/>
            <p:nvPr/>
          </p:nvSpPr>
          <p:spPr>
            <a:xfrm flipH="false" flipV="false" rot="0">
              <a:off x="0" y="0"/>
              <a:ext cx="6350000" cy="5499100"/>
            </a:xfrm>
            <a:custGeom>
              <a:avLst/>
              <a:gdLst/>
              <a:ahLst/>
              <a:cxnLst/>
              <a:rect r="r" b="b" t="t" l="l"/>
              <a:pathLst>
                <a:path h="5499100" w="6350000">
                  <a:moveTo>
                    <a:pt x="4762500" y="0"/>
                  </a:moveTo>
                  <a:lnTo>
                    <a:pt x="1587500" y="0"/>
                  </a:lnTo>
                  <a:lnTo>
                    <a:pt x="0" y="2749550"/>
                  </a:lnTo>
                  <a:lnTo>
                    <a:pt x="1587500" y="5499100"/>
                  </a:lnTo>
                  <a:lnTo>
                    <a:pt x="4762500" y="5499100"/>
                  </a:lnTo>
                  <a:lnTo>
                    <a:pt x="6350000" y="2749550"/>
                  </a:lnTo>
                  <a:close/>
                </a:path>
              </a:pathLst>
            </a:custGeom>
            <a:blipFill>
              <a:blip r:embed="rId4"/>
              <a:stretch>
                <a:fillRect l="-9112" t="0" r="-9112" b="0"/>
              </a:stretch>
            </a:blipFill>
          </p:spPr>
        </p:sp>
      </p:grpSp>
      <p:grpSp>
        <p:nvGrpSpPr>
          <p:cNvPr name="Group 22" id="22"/>
          <p:cNvGrpSpPr/>
          <p:nvPr/>
        </p:nvGrpSpPr>
        <p:grpSpPr>
          <a:xfrm rot="0">
            <a:off x="-930158" y="3539850"/>
            <a:ext cx="2141571" cy="1840412"/>
            <a:chOff x="0" y="0"/>
            <a:chExt cx="812800" cy="698500"/>
          </a:xfrm>
        </p:grpSpPr>
        <p:sp>
          <p:nvSpPr>
            <p:cNvPr name="Freeform 23" id="23"/>
            <p:cNvSpPr/>
            <p:nvPr/>
          </p:nvSpPr>
          <p:spPr>
            <a:xfrm flipH="false" flipV="false" rot="0">
              <a:off x="0" y="0"/>
              <a:ext cx="812800" cy="698500"/>
            </a:xfrm>
            <a:custGeom>
              <a:avLst/>
              <a:gdLst/>
              <a:ahLst/>
              <a:cxnLst/>
              <a:rect r="r" b="b" t="t" l="l"/>
              <a:pathLst>
                <a:path h="698500" w="812800">
                  <a:moveTo>
                    <a:pt x="812800" y="349250"/>
                  </a:moveTo>
                  <a:lnTo>
                    <a:pt x="609600" y="698500"/>
                  </a:lnTo>
                  <a:lnTo>
                    <a:pt x="203200" y="698500"/>
                  </a:lnTo>
                  <a:lnTo>
                    <a:pt x="0" y="349250"/>
                  </a:lnTo>
                  <a:lnTo>
                    <a:pt x="203200" y="0"/>
                  </a:lnTo>
                  <a:lnTo>
                    <a:pt x="609600" y="0"/>
                  </a:lnTo>
                  <a:lnTo>
                    <a:pt x="812800" y="349250"/>
                  </a:lnTo>
                  <a:close/>
                </a:path>
              </a:pathLst>
            </a:custGeom>
            <a:solidFill>
              <a:srgbClr val="B5CF61"/>
            </a:solidFill>
          </p:spPr>
        </p:sp>
        <p:sp>
          <p:nvSpPr>
            <p:cNvPr name="TextBox 24" id="24"/>
            <p:cNvSpPr txBox="true"/>
            <p:nvPr/>
          </p:nvSpPr>
          <p:spPr>
            <a:xfrm>
              <a:off x="114300" y="-57150"/>
              <a:ext cx="584200" cy="75565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grpSp>
        <p:nvGrpSpPr>
          <p:cNvPr name="Group 25" id="25"/>
          <p:cNvGrpSpPr>
            <a:grpSpLocks noChangeAspect="true"/>
          </p:cNvGrpSpPr>
          <p:nvPr/>
        </p:nvGrpSpPr>
        <p:grpSpPr>
          <a:xfrm rot="0">
            <a:off x="-977039" y="1568335"/>
            <a:ext cx="2188452" cy="1895200"/>
            <a:chOff x="0" y="0"/>
            <a:chExt cx="6350000" cy="5499100"/>
          </a:xfrm>
        </p:grpSpPr>
        <p:sp>
          <p:nvSpPr>
            <p:cNvPr name="Freeform 26" id="26"/>
            <p:cNvSpPr/>
            <p:nvPr/>
          </p:nvSpPr>
          <p:spPr>
            <a:xfrm flipH="false" flipV="false" rot="0">
              <a:off x="0" y="0"/>
              <a:ext cx="6350000" cy="5499100"/>
            </a:xfrm>
            <a:custGeom>
              <a:avLst/>
              <a:gdLst/>
              <a:ahLst/>
              <a:cxnLst/>
              <a:rect r="r" b="b" t="t" l="l"/>
              <a:pathLst>
                <a:path h="5499100" w="6350000">
                  <a:moveTo>
                    <a:pt x="4762500" y="0"/>
                  </a:moveTo>
                  <a:lnTo>
                    <a:pt x="1587500" y="0"/>
                  </a:lnTo>
                  <a:lnTo>
                    <a:pt x="0" y="2749550"/>
                  </a:lnTo>
                  <a:lnTo>
                    <a:pt x="1587500" y="5499100"/>
                  </a:lnTo>
                  <a:lnTo>
                    <a:pt x="4762500" y="5499100"/>
                  </a:lnTo>
                  <a:lnTo>
                    <a:pt x="6350000" y="2749550"/>
                  </a:lnTo>
                  <a:close/>
                </a:path>
              </a:pathLst>
            </a:custGeom>
            <a:blipFill>
              <a:blip r:embed="rId5"/>
              <a:stretch>
                <a:fillRect l="-36599" t="0" r="-36599" b="0"/>
              </a:stretch>
            </a:blipFill>
          </p:spPr>
        </p:sp>
      </p:grpSp>
      <p:grpSp>
        <p:nvGrpSpPr>
          <p:cNvPr name="Group 27" id="27"/>
          <p:cNvGrpSpPr/>
          <p:nvPr/>
        </p:nvGrpSpPr>
        <p:grpSpPr>
          <a:xfrm rot="0">
            <a:off x="743070" y="2558687"/>
            <a:ext cx="2141571" cy="1840412"/>
            <a:chOff x="0" y="0"/>
            <a:chExt cx="812800" cy="698500"/>
          </a:xfrm>
        </p:grpSpPr>
        <p:sp>
          <p:nvSpPr>
            <p:cNvPr name="Freeform 28" id="28"/>
            <p:cNvSpPr/>
            <p:nvPr/>
          </p:nvSpPr>
          <p:spPr>
            <a:xfrm flipH="false" flipV="false" rot="0">
              <a:off x="0" y="0"/>
              <a:ext cx="812800" cy="698500"/>
            </a:xfrm>
            <a:custGeom>
              <a:avLst/>
              <a:gdLst/>
              <a:ahLst/>
              <a:cxnLst/>
              <a:rect r="r" b="b" t="t" l="l"/>
              <a:pathLst>
                <a:path h="698500" w="812800">
                  <a:moveTo>
                    <a:pt x="812800" y="349250"/>
                  </a:moveTo>
                  <a:lnTo>
                    <a:pt x="609600" y="698500"/>
                  </a:lnTo>
                  <a:lnTo>
                    <a:pt x="203200" y="698500"/>
                  </a:lnTo>
                  <a:lnTo>
                    <a:pt x="0" y="349250"/>
                  </a:lnTo>
                  <a:lnTo>
                    <a:pt x="203200" y="0"/>
                  </a:lnTo>
                  <a:lnTo>
                    <a:pt x="609600" y="0"/>
                  </a:lnTo>
                  <a:lnTo>
                    <a:pt x="812800" y="349250"/>
                  </a:lnTo>
                  <a:close/>
                </a:path>
              </a:pathLst>
            </a:custGeom>
            <a:solidFill>
              <a:srgbClr val="282258"/>
            </a:solidFill>
          </p:spPr>
        </p:sp>
        <p:sp>
          <p:nvSpPr>
            <p:cNvPr name="TextBox 29" id="29"/>
            <p:cNvSpPr txBox="true"/>
            <p:nvPr/>
          </p:nvSpPr>
          <p:spPr>
            <a:xfrm>
              <a:off x="114300" y="-57150"/>
              <a:ext cx="584200" cy="75565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grpSp>
        <p:nvGrpSpPr>
          <p:cNvPr name="Group 30" id="30"/>
          <p:cNvGrpSpPr/>
          <p:nvPr/>
        </p:nvGrpSpPr>
        <p:grpSpPr>
          <a:xfrm rot="0">
            <a:off x="-854155" y="-327202"/>
            <a:ext cx="2046518" cy="1758726"/>
            <a:chOff x="0" y="0"/>
            <a:chExt cx="812800" cy="698500"/>
          </a:xfrm>
        </p:grpSpPr>
        <p:sp>
          <p:nvSpPr>
            <p:cNvPr name="Freeform 31" id="31"/>
            <p:cNvSpPr/>
            <p:nvPr/>
          </p:nvSpPr>
          <p:spPr>
            <a:xfrm flipH="false" flipV="false" rot="0">
              <a:off x="0" y="0"/>
              <a:ext cx="812800" cy="698500"/>
            </a:xfrm>
            <a:custGeom>
              <a:avLst/>
              <a:gdLst/>
              <a:ahLst/>
              <a:cxnLst/>
              <a:rect r="r" b="b" t="t" l="l"/>
              <a:pathLst>
                <a:path h="698500" w="812800">
                  <a:moveTo>
                    <a:pt x="812800" y="349250"/>
                  </a:moveTo>
                  <a:lnTo>
                    <a:pt x="609600" y="698500"/>
                  </a:lnTo>
                  <a:lnTo>
                    <a:pt x="203200" y="698500"/>
                  </a:lnTo>
                  <a:lnTo>
                    <a:pt x="0" y="349250"/>
                  </a:lnTo>
                  <a:lnTo>
                    <a:pt x="203200" y="0"/>
                  </a:lnTo>
                  <a:lnTo>
                    <a:pt x="609600" y="0"/>
                  </a:lnTo>
                  <a:lnTo>
                    <a:pt x="812800" y="349250"/>
                  </a:lnTo>
                  <a:close/>
                </a:path>
              </a:pathLst>
            </a:custGeom>
            <a:solidFill>
              <a:srgbClr val="ABC3D7"/>
            </a:solidFill>
          </p:spPr>
        </p:sp>
        <p:sp>
          <p:nvSpPr>
            <p:cNvPr name="TextBox 32" id="32"/>
            <p:cNvSpPr txBox="true"/>
            <p:nvPr/>
          </p:nvSpPr>
          <p:spPr>
            <a:xfrm>
              <a:off x="114300" y="-57150"/>
              <a:ext cx="584200" cy="75565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grpSp>
        <p:nvGrpSpPr>
          <p:cNvPr name="Group 33" id="33"/>
          <p:cNvGrpSpPr>
            <a:grpSpLocks noChangeAspect="true"/>
          </p:cNvGrpSpPr>
          <p:nvPr/>
        </p:nvGrpSpPr>
        <p:grpSpPr>
          <a:xfrm rot="0">
            <a:off x="743070" y="-1385861"/>
            <a:ext cx="2188452" cy="1895200"/>
            <a:chOff x="0" y="0"/>
            <a:chExt cx="6350000" cy="5499100"/>
          </a:xfrm>
        </p:grpSpPr>
        <p:sp>
          <p:nvSpPr>
            <p:cNvPr name="Freeform 34" id="34"/>
            <p:cNvSpPr/>
            <p:nvPr/>
          </p:nvSpPr>
          <p:spPr>
            <a:xfrm flipH="false" flipV="false" rot="0">
              <a:off x="0" y="0"/>
              <a:ext cx="6350000" cy="5499100"/>
            </a:xfrm>
            <a:custGeom>
              <a:avLst/>
              <a:gdLst/>
              <a:ahLst/>
              <a:cxnLst/>
              <a:rect r="r" b="b" t="t" l="l"/>
              <a:pathLst>
                <a:path h="5499100" w="6350000">
                  <a:moveTo>
                    <a:pt x="4762500" y="0"/>
                  </a:moveTo>
                  <a:lnTo>
                    <a:pt x="1587500" y="0"/>
                  </a:lnTo>
                  <a:lnTo>
                    <a:pt x="0" y="2749550"/>
                  </a:lnTo>
                  <a:lnTo>
                    <a:pt x="1587500" y="5499100"/>
                  </a:lnTo>
                  <a:lnTo>
                    <a:pt x="4762500" y="5499100"/>
                  </a:lnTo>
                  <a:lnTo>
                    <a:pt x="6350000" y="2749550"/>
                  </a:lnTo>
                  <a:close/>
                </a:path>
              </a:pathLst>
            </a:custGeom>
            <a:solidFill>
              <a:srgbClr val="CA3964"/>
            </a:solidFill>
            <a:ln w="12700">
              <a:solidFill>
                <a:srgbClr val="000000"/>
              </a:solidFill>
            </a:ln>
          </p:spPr>
        </p:sp>
      </p:grpSp>
      <p:grpSp>
        <p:nvGrpSpPr>
          <p:cNvPr name="Group 35" id="35"/>
          <p:cNvGrpSpPr>
            <a:grpSpLocks noChangeAspect="true"/>
          </p:cNvGrpSpPr>
          <p:nvPr/>
        </p:nvGrpSpPr>
        <p:grpSpPr>
          <a:xfrm rot="0">
            <a:off x="743070" y="575077"/>
            <a:ext cx="2188452" cy="1895200"/>
            <a:chOff x="0" y="0"/>
            <a:chExt cx="6350000" cy="5499100"/>
          </a:xfrm>
        </p:grpSpPr>
        <p:sp>
          <p:nvSpPr>
            <p:cNvPr name="Freeform 36" id="36"/>
            <p:cNvSpPr/>
            <p:nvPr/>
          </p:nvSpPr>
          <p:spPr>
            <a:xfrm flipH="false" flipV="false" rot="0">
              <a:off x="0" y="0"/>
              <a:ext cx="6350000" cy="5499100"/>
            </a:xfrm>
            <a:custGeom>
              <a:avLst/>
              <a:gdLst/>
              <a:ahLst/>
              <a:cxnLst/>
              <a:rect r="r" b="b" t="t" l="l"/>
              <a:pathLst>
                <a:path h="5499100" w="6350000">
                  <a:moveTo>
                    <a:pt x="4762500" y="0"/>
                  </a:moveTo>
                  <a:lnTo>
                    <a:pt x="1587500" y="0"/>
                  </a:lnTo>
                  <a:lnTo>
                    <a:pt x="0" y="2749550"/>
                  </a:lnTo>
                  <a:lnTo>
                    <a:pt x="1587500" y="5499100"/>
                  </a:lnTo>
                  <a:lnTo>
                    <a:pt x="4762500" y="5499100"/>
                  </a:lnTo>
                  <a:lnTo>
                    <a:pt x="6350000" y="2749550"/>
                  </a:lnTo>
                  <a:close/>
                </a:path>
              </a:pathLst>
            </a:custGeom>
            <a:blipFill>
              <a:blip r:embed="rId6"/>
              <a:stretch>
                <a:fillRect l="-14990" t="0" r="-14990" b="0"/>
              </a:stretch>
            </a:blipFill>
          </p:spPr>
        </p:sp>
      </p:grpSp>
      <p:grpSp>
        <p:nvGrpSpPr>
          <p:cNvPr name="Group 37" id="37"/>
          <p:cNvGrpSpPr>
            <a:grpSpLocks noChangeAspect="true"/>
          </p:cNvGrpSpPr>
          <p:nvPr/>
        </p:nvGrpSpPr>
        <p:grpSpPr>
          <a:xfrm rot="0">
            <a:off x="2480893" y="-382047"/>
            <a:ext cx="2188452" cy="1895200"/>
            <a:chOff x="0" y="0"/>
            <a:chExt cx="6350000" cy="5499100"/>
          </a:xfrm>
        </p:grpSpPr>
        <p:sp>
          <p:nvSpPr>
            <p:cNvPr name="Freeform 38" id="38"/>
            <p:cNvSpPr/>
            <p:nvPr/>
          </p:nvSpPr>
          <p:spPr>
            <a:xfrm flipH="false" flipV="false" rot="0">
              <a:off x="0" y="0"/>
              <a:ext cx="6350000" cy="5499100"/>
            </a:xfrm>
            <a:custGeom>
              <a:avLst/>
              <a:gdLst/>
              <a:ahLst/>
              <a:cxnLst/>
              <a:rect r="r" b="b" t="t" l="l"/>
              <a:pathLst>
                <a:path h="5499100" w="6350000">
                  <a:moveTo>
                    <a:pt x="4762500" y="0"/>
                  </a:moveTo>
                  <a:lnTo>
                    <a:pt x="1587500" y="0"/>
                  </a:lnTo>
                  <a:lnTo>
                    <a:pt x="0" y="2749550"/>
                  </a:lnTo>
                  <a:lnTo>
                    <a:pt x="1587500" y="5499100"/>
                  </a:lnTo>
                  <a:lnTo>
                    <a:pt x="4762500" y="5499100"/>
                  </a:lnTo>
                  <a:lnTo>
                    <a:pt x="6350000" y="2749550"/>
                  </a:lnTo>
                  <a:close/>
                </a:path>
              </a:pathLst>
            </a:custGeom>
            <a:blipFill>
              <a:blip r:embed="rId7"/>
              <a:stretch>
                <a:fillRect l="-25196" t="0" r="-14200" b="0"/>
              </a:stretch>
            </a:blipFill>
          </p:spPr>
        </p:sp>
      </p:grpSp>
      <p:sp>
        <p:nvSpPr>
          <p:cNvPr name="AutoShape 39" id="39"/>
          <p:cNvSpPr/>
          <p:nvPr/>
        </p:nvSpPr>
        <p:spPr>
          <a:xfrm rot="0">
            <a:off x="13453584" y="9563100"/>
            <a:ext cx="4834416" cy="0"/>
          </a:xfrm>
          <a:prstGeom prst="line">
            <a:avLst/>
          </a:prstGeom>
          <a:ln cap="flat" w="95250">
            <a:solidFill>
              <a:srgbClr val="CA3964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AutoShape 40" id="40"/>
          <p:cNvSpPr/>
          <p:nvPr/>
        </p:nvSpPr>
        <p:spPr>
          <a:xfrm rot="0">
            <a:off x="-172221" y="9610725"/>
            <a:ext cx="4834416" cy="0"/>
          </a:xfrm>
          <a:prstGeom prst="line">
            <a:avLst/>
          </a:prstGeom>
          <a:ln cap="flat" w="95250">
            <a:solidFill>
              <a:srgbClr val="CA3964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Freeform 41" id="41"/>
          <p:cNvSpPr/>
          <p:nvPr/>
        </p:nvSpPr>
        <p:spPr>
          <a:xfrm flipH="false" flipV="false" rot="0">
            <a:off x="17029569" y="6905086"/>
            <a:ext cx="1670298" cy="1664034"/>
          </a:xfrm>
          <a:custGeom>
            <a:avLst/>
            <a:gdLst/>
            <a:ahLst/>
            <a:cxnLst/>
            <a:rect r="r" b="b" t="t" l="l"/>
            <a:pathLst>
              <a:path h="1664034" w="1670298">
                <a:moveTo>
                  <a:pt x="0" y="0"/>
                </a:moveTo>
                <a:lnTo>
                  <a:pt x="1670298" y="0"/>
                </a:lnTo>
                <a:lnTo>
                  <a:pt x="1670298" y="1664034"/>
                </a:lnTo>
                <a:lnTo>
                  <a:pt x="0" y="1664034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42" id="42"/>
          <p:cNvSpPr/>
          <p:nvPr/>
        </p:nvSpPr>
        <p:spPr>
          <a:xfrm flipH="false" flipV="false" rot="0">
            <a:off x="-458885" y="6905086"/>
            <a:ext cx="1670298" cy="1664034"/>
          </a:xfrm>
          <a:custGeom>
            <a:avLst/>
            <a:gdLst/>
            <a:ahLst/>
            <a:cxnLst/>
            <a:rect r="r" b="b" t="t" l="l"/>
            <a:pathLst>
              <a:path h="1664034" w="1670298">
                <a:moveTo>
                  <a:pt x="0" y="0"/>
                </a:moveTo>
                <a:lnTo>
                  <a:pt x="1670298" y="0"/>
                </a:lnTo>
                <a:lnTo>
                  <a:pt x="1670298" y="1664034"/>
                </a:lnTo>
                <a:lnTo>
                  <a:pt x="0" y="1664034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43" id="43"/>
          <p:cNvSpPr/>
          <p:nvPr/>
        </p:nvSpPr>
        <p:spPr>
          <a:xfrm flipH="false" flipV="false" rot="0">
            <a:off x="7989497" y="5943240"/>
            <a:ext cx="2309006" cy="2309006"/>
          </a:xfrm>
          <a:custGeom>
            <a:avLst/>
            <a:gdLst/>
            <a:ahLst/>
            <a:cxnLst/>
            <a:rect r="r" b="b" t="t" l="l"/>
            <a:pathLst>
              <a:path h="2309006" w="2309006">
                <a:moveTo>
                  <a:pt x="0" y="0"/>
                </a:moveTo>
                <a:lnTo>
                  <a:pt x="2309006" y="0"/>
                </a:lnTo>
                <a:lnTo>
                  <a:pt x="2309006" y="2309006"/>
                </a:lnTo>
                <a:lnTo>
                  <a:pt x="0" y="2309006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 l="0" t="0" r="0" b="0"/>
            </a:stretch>
          </a:blipFill>
        </p:spPr>
      </p:sp>
      <p:sp>
        <p:nvSpPr>
          <p:cNvPr name="TextBox 44" id="44"/>
          <p:cNvSpPr txBox="true"/>
          <p:nvPr/>
        </p:nvSpPr>
        <p:spPr>
          <a:xfrm rot="0">
            <a:off x="4185709" y="2627318"/>
            <a:ext cx="9916582" cy="13016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9776"/>
              </a:lnSpc>
            </a:pPr>
            <a:r>
              <a:rPr lang="en-US" sz="9875">
                <a:solidFill>
                  <a:srgbClr val="FFFFFF"/>
                </a:solidFill>
                <a:latin typeface="Open Sans Extra Bold"/>
                <a:ea typeface="Open Sans Extra Bold"/>
                <a:cs typeface="Open Sans Extra Bold"/>
                <a:sym typeface="Open Sans Extra Bold"/>
              </a:rPr>
              <a:t>ASK FOR HELP</a:t>
            </a:r>
          </a:p>
        </p:txBody>
      </p:sp>
      <p:sp>
        <p:nvSpPr>
          <p:cNvPr name="TextBox 45" id="45"/>
          <p:cNvSpPr txBox="true"/>
          <p:nvPr/>
        </p:nvSpPr>
        <p:spPr>
          <a:xfrm rot="0">
            <a:off x="1678961" y="4752302"/>
            <a:ext cx="14762674" cy="59943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Request an appointment to speak to one of our team!</a:t>
            </a:r>
          </a:p>
        </p:txBody>
      </p:sp>
      <p:sp>
        <p:nvSpPr>
          <p:cNvPr name="TextBox 46" id="46"/>
          <p:cNvSpPr txBox="true"/>
          <p:nvPr/>
        </p:nvSpPr>
        <p:spPr>
          <a:xfrm rot="0">
            <a:off x="5512609" y="8477885"/>
            <a:ext cx="7262782" cy="118045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 spc="343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www.uwtsd.ac.uk/</a:t>
            </a:r>
            <a:r>
              <a:rPr lang="en-US" b="true" sz="3399" spc="343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careers</a:t>
            </a:r>
          </a:p>
          <a:p>
            <a:pPr algn="ctr">
              <a:lnSpc>
                <a:spcPts val="4759"/>
              </a:lnSpc>
            </a:pPr>
            <a:r>
              <a:rPr lang="en-US" b="true" sz="3399" spc="343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careers</a:t>
            </a:r>
            <a:r>
              <a:rPr lang="en-US" sz="3399" spc="343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@uwtsd.ac.uk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terms:created xsi:type="dcterms:W3CDTF">2006-08-16T00:00:00Z</dcterms:created>
  <dc:identifier>DAFnCL6ot98</dc:identifier>
  <dcterms:modified xsi:type="dcterms:W3CDTF">2011-08-01T06:04:30Z</dcterms:modified>
  <cp:revision>1</cp:revision>
  <dc:title>Public</dc:title>
</cp:coreProperties>
</file>