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0"/>
    <p:restoredTop sz="94674"/>
  </p:normalViewPr>
  <p:slideViewPr>
    <p:cSldViewPr snapToGrid="0">
      <p:cViewPr varScale="1">
        <p:scale>
          <a:sx n="102" d="100"/>
          <a:sy n="102" d="100"/>
        </p:scale>
        <p:origin x="6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59BA25-CCA2-2841-9D0C-0434C70FCEBB}" type="doc">
      <dgm:prSet loTypeId="urn:microsoft.com/office/officeart/2005/8/layout/hList1" loCatId="" qsTypeId="urn:microsoft.com/office/officeart/2005/8/quickstyle/simple3" qsCatId="simple" csTypeId="urn:microsoft.com/office/officeart/2005/8/colors/colorful1" csCatId="colorful" phldr="1"/>
      <dgm:spPr/>
      <dgm:t>
        <a:bodyPr/>
        <a:lstStyle/>
        <a:p>
          <a:endParaRPr lang="en-GB"/>
        </a:p>
      </dgm:t>
    </dgm:pt>
    <dgm:pt modelId="{E3D51C27-15C9-E541-8724-443A3B590379}">
      <dgm:prSet phldrT="[Text]"/>
      <dgm:spPr/>
      <dgm:t>
        <a:bodyPr/>
        <a:lstStyle/>
        <a:p>
          <a:pPr rtl="0"/>
          <a:r>
            <a:rPr lang="en-GB" b="1" dirty="0"/>
            <a:t>Daily Responsibilities</a:t>
          </a:r>
        </a:p>
      </dgm:t>
    </dgm:pt>
    <dgm:pt modelId="{3706F2D3-98DF-7146-8EDD-8F8EF43B7372}" type="parTrans" cxnId="{2FDBE38C-B7BD-3A47-BB10-9F8E1F652B1D}">
      <dgm:prSet/>
      <dgm:spPr/>
      <dgm:t>
        <a:bodyPr/>
        <a:lstStyle/>
        <a:p>
          <a:endParaRPr lang="en-GB"/>
        </a:p>
      </dgm:t>
    </dgm:pt>
    <dgm:pt modelId="{8EBBDF59-3168-2446-94F4-A5D424F84B63}" type="sibTrans" cxnId="{2FDBE38C-B7BD-3A47-BB10-9F8E1F652B1D}">
      <dgm:prSet/>
      <dgm:spPr/>
      <dgm:t>
        <a:bodyPr/>
        <a:lstStyle/>
        <a:p>
          <a:endParaRPr lang="en-GB"/>
        </a:p>
      </dgm:t>
    </dgm:pt>
    <dgm:pt modelId="{10E6F74E-8376-0140-AD06-B52081140ED5}">
      <dgm:prSet phldrT="[Text]"/>
      <dgm:spPr/>
      <dgm:t>
        <a:bodyPr/>
        <a:lstStyle/>
        <a:p>
          <a:pPr>
            <a:buSzPts val="1000"/>
            <a:buFont typeface="Symbol" pitchFamily="2" charset="2"/>
            <a:buChar char=""/>
          </a:pPr>
          <a:r>
            <a:rPr lang="en-PK" b="1" dirty="0"/>
            <a:t>Practical care</a:t>
          </a:r>
          <a:r>
            <a:rPr lang="en-PK" dirty="0"/>
            <a:t> (cooking, cleaning, shopping) and </a:t>
          </a:r>
          <a:r>
            <a:rPr lang="en-PK" b="1" dirty="0"/>
            <a:t>cognitive/admin care</a:t>
          </a:r>
          <a:r>
            <a:rPr lang="en-PK" dirty="0"/>
            <a:t> (forms, reminders, appointments)</a:t>
          </a:r>
          <a:endParaRPr lang="en-GB" dirty="0"/>
        </a:p>
      </dgm:t>
    </dgm:pt>
    <dgm:pt modelId="{41C964A3-9D75-C54F-ACF3-9E7947C553E4}" type="parTrans" cxnId="{04BAF4A3-CEBD-EC4E-AC90-F5B1C1D4BBB1}">
      <dgm:prSet/>
      <dgm:spPr/>
      <dgm:t>
        <a:bodyPr/>
        <a:lstStyle/>
        <a:p>
          <a:endParaRPr lang="en-GB"/>
        </a:p>
      </dgm:t>
    </dgm:pt>
    <dgm:pt modelId="{36AB5FDF-BC3D-164A-9FDE-360DB2E695DD}" type="sibTrans" cxnId="{04BAF4A3-CEBD-EC4E-AC90-F5B1C1D4BBB1}">
      <dgm:prSet/>
      <dgm:spPr/>
      <dgm:t>
        <a:bodyPr/>
        <a:lstStyle/>
        <a:p>
          <a:endParaRPr lang="en-GB"/>
        </a:p>
      </dgm:t>
    </dgm:pt>
    <dgm:pt modelId="{CA16ED30-158E-A94A-AD81-052989A40B6C}">
      <dgm:prSet phldrT="[Text]"/>
      <dgm:spPr/>
      <dgm:t>
        <a:bodyPr/>
        <a:lstStyle/>
        <a:p>
          <a:pPr>
            <a:buNone/>
          </a:pPr>
          <a:r>
            <a:rPr lang="en-PK" b="1" dirty="0"/>
            <a:t>Educational demands</a:t>
          </a:r>
          <a:endParaRPr lang="en-GB" dirty="0"/>
        </a:p>
      </dgm:t>
    </dgm:pt>
    <dgm:pt modelId="{232A71FF-CD0F-634A-8E73-754229C287E6}" type="parTrans" cxnId="{370768A1-F7CF-B248-B180-9AC434C0572A}">
      <dgm:prSet/>
      <dgm:spPr/>
      <dgm:t>
        <a:bodyPr/>
        <a:lstStyle/>
        <a:p>
          <a:endParaRPr lang="en-GB"/>
        </a:p>
      </dgm:t>
    </dgm:pt>
    <dgm:pt modelId="{77A11EBB-B9F7-6743-B224-52BC23A75C64}" type="sibTrans" cxnId="{370768A1-F7CF-B248-B180-9AC434C0572A}">
      <dgm:prSet/>
      <dgm:spPr/>
      <dgm:t>
        <a:bodyPr/>
        <a:lstStyle/>
        <a:p>
          <a:endParaRPr lang="en-GB"/>
        </a:p>
      </dgm:t>
    </dgm:pt>
    <dgm:pt modelId="{39243FAE-731A-9543-9896-78DD297DB8AA}">
      <dgm:prSet phldrT="[Text]"/>
      <dgm:spPr/>
      <dgm:t>
        <a:bodyPr/>
        <a:lstStyle/>
        <a:p>
          <a:pPr>
            <a:buSzPts val="1000"/>
            <a:buFont typeface="Symbol" pitchFamily="2" charset="2"/>
            <a:buChar char=""/>
          </a:pPr>
          <a:r>
            <a:rPr lang="en-PK" dirty="0"/>
            <a:t>Attendance, homework, exams, future planning (college/apprenticeships)</a:t>
          </a:r>
          <a:endParaRPr lang="en-GB" dirty="0"/>
        </a:p>
      </dgm:t>
    </dgm:pt>
    <dgm:pt modelId="{CCE0BF97-E6EE-8142-82DF-B6E465717838}" type="parTrans" cxnId="{22C19635-4F67-744F-94F6-C162CE3CD13B}">
      <dgm:prSet/>
      <dgm:spPr/>
      <dgm:t>
        <a:bodyPr/>
        <a:lstStyle/>
        <a:p>
          <a:endParaRPr lang="en-GB"/>
        </a:p>
      </dgm:t>
    </dgm:pt>
    <dgm:pt modelId="{9432DDEF-1E0A-1B4F-BD05-59ABBE66E7B0}" type="sibTrans" cxnId="{22C19635-4F67-744F-94F6-C162CE3CD13B}">
      <dgm:prSet/>
      <dgm:spPr/>
      <dgm:t>
        <a:bodyPr/>
        <a:lstStyle/>
        <a:p>
          <a:endParaRPr lang="en-GB"/>
        </a:p>
      </dgm:t>
    </dgm:pt>
    <dgm:pt modelId="{A47CA6F3-EB2B-6347-82F8-C06A812F20A4}">
      <dgm:prSet phldrT="[Text]"/>
      <dgm:spPr/>
      <dgm:t>
        <a:bodyPr/>
        <a:lstStyle/>
        <a:p>
          <a:pPr>
            <a:buNone/>
          </a:pPr>
          <a:r>
            <a:rPr lang="en-PK" b="1" dirty="0"/>
            <a:t>Emotional demands</a:t>
          </a:r>
          <a:endParaRPr lang="en-GB" dirty="0"/>
        </a:p>
      </dgm:t>
    </dgm:pt>
    <dgm:pt modelId="{77BF55E8-C36D-4D47-BA8F-A6AE87FC5C8D}" type="parTrans" cxnId="{FFEFF7D0-EBE6-514E-B0E6-96D5FA322073}">
      <dgm:prSet/>
      <dgm:spPr/>
      <dgm:t>
        <a:bodyPr/>
        <a:lstStyle/>
        <a:p>
          <a:endParaRPr lang="en-GB"/>
        </a:p>
      </dgm:t>
    </dgm:pt>
    <dgm:pt modelId="{78244546-8408-F743-96D8-995BA810FC6C}" type="sibTrans" cxnId="{FFEFF7D0-EBE6-514E-B0E6-96D5FA322073}">
      <dgm:prSet/>
      <dgm:spPr/>
      <dgm:t>
        <a:bodyPr/>
        <a:lstStyle/>
        <a:p>
          <a:endParaRPr lang="en-GB"/>
        </a:p>
      </dgm:t>
    </dgm:pt>
    <dgm:pt modelId="{37191AA8-8773-B64A-AC45-B6D4252A9AE6}">
      <dgm:prSet phldrT="[Text]"/>
      <dgm:spPr/>
      <dgm:t>
        <a:bodyPr/>
        <a:lstStyle/>
        <a:p>
          <a:pPr>
            <a:buSzPts val="1000"/>
            <a:buFont typeface="Symbol" pitchFamily="2" charset="2"/>
            <a:buChar char=""/>
          </a:pPr>
          <a:r>
            <a:rPr lang="en-PK" dirty="0"/>
            <a:t>Grief (father’s death), worry about mother’s safety, guilt when prioritising herself</a:t>
          </a:r>
          <a:endParaRPr lang="en-GB" dirty="0"/>
        </a:p>
      </dgm:t>
    </dgm:pt>
    <dgm:pt modelId="{1CC8A1C3-63D6-324B-A2A0-7C1567E75FEB}" type="parTrans" cxnId="{5003C15C-D54D-B04D-8812-FF562802C5BE}">
      <dgm:prSet/>
      <dgm:spPr/>
      <dgm:t>
        <a:bodyPr/>
        <a:lstStyle/>
        <a:p>
          <a:endParaRPr lang="en-GB"/>
        </a:p>
      </dgm:t>
    </dgm:pt>
    <dgm:pt modelId="{A89E830D-7CB3-F640-A59A-560504A4F15B}" type="sibTrans" cxnId="{5003C15C-D54D-B04D-8812-FF562802C5BE}">
      <dgm:prSet/>
      <dgm:spPr/>
      <dgm:t>
        <a:bodyPr/>
        <a:lstStyle/>
        <a:p>
          <a:endParaRPr lang="en-GB"/>
        </a:p>
      </dgm:t>
    </dgm:pt>
    <dgm:pt modelId="{CAA4BEF6-A6A3-2F4F-BE6D-774E77861C38}" type="pres">
      <dgm:prSet presAssocID="{0159BA25-CCA2-2841-9D0C-0434C70FCEBB}" presName="Name0" presStyleCnt="0">
        <dgm:presLayoutVars>
          <dgm:dir/>
          <dgm:animLvl val="lvl"/>
          <dgm:resizeHandles val="exact"/>
        </dgm:presLayoutVars>
      </dgm:prSet>
      <dgm:spPr/>
    </dgm:pt>
    <dgm:pt modelId="{B7B8A7B4-D561-834A-8CDF-495C4F6C49E8}" type="pres">
      <dgm:prSet presAssocID="{E3D51C27-15C9-E541-8724-443A3B590379}" presName="composite" presStyleCnt="0"/>
      <dgm:spPr/>
    </dgm:pt>
    <dgm:pt modelId="{F9DF83A2-D040-724D-98C7-121F78A96D11}" type="pres">
      <dgm:prSet presAssocID="{E3D51C27-15C9-E541-8724-443A3B590379}" presName="parTx" presStyleLbl="alignNode1" presStyleIdx="0" presStyleCnt="3">
        <dgm:presLayoutVars>
          <dgm:chMax val="0"/>
          <dgm:chPref val="0"/>
          <dgm:bulletEnabled val="1"/>
        </dgm:presLayoutVars>
      </dgm:prSet>
      <dgm:spPr/>
    </dgm:pt>
    <dgm:pt modelId="{1FFC10B3-43B1-8841-9F9E-810C525B60FF}" type="pres">
      <dgm:prSet presAssocID="{E3D51C27-15C9-E541-8724-443A3B590379}" presName="desTx" presStyleLbl="alignAccFollowNode1" presStyleIdx="0" presStyleCnt="3">
        <dgm:presLayoutVars>
          <dgm:bulletEnabled val="1"/>
        </dgm:presLayoutVars>
      </dgm:prSet>
      <dgm:spPr/>
    </dgm:pt>
    <dgm:pt modelId="{C13349A9-8339-A04F-9157-3713EAA23FF6}" type="pres">
      <dgm:prSet presAssocID="{8EBBDF59-3168-2446-94F4-A5D424F84B63}" presName="space" presStyleCnt="0"/>
      <dgm:spPr/>
    </dgm:pt>
    <dgm:pt modelId="{303ECBD0-0680-2E4D-A8DB-A1B6A568C8EE}" type="pres">
      <dgm:prSet presAssocID="{CA16ED30-158E-A94A-AD81-052989A40B6C}" presName="composite" presStyleCnt="0"/>
      <dgm:spPr/>
    </dgm:pt>
    <dgm:pt modelId="{9F986CF8-1A57-824D-A001-592EE578D9B3}" type="pres">
      <dgm:prSet presAssocID="{CA16ED30-158E-A94A-AD81-052989A40B6C}" presName="parTx" presStyleLbl="alignNode1" presStyleIdx="1" presStyleCnt="3">
        <dgm:presLayoutVars>
          <dgm:chMax val="0"/>
          <dgm:chPref val="0"/>
          <dgm:bulletEnabled val="1"/>
        </dgm:presLayoutVars>
      </dgm:prSet>
      <dgm:spPr/>
    </dgm:pt>
    <dgm:pt modelId="{4D46C96A-AD14-754D-8A73-EC8068816229}" type="pres">
      <dgm:prSet presAssocID="{CA16ED30-158E-A94A-AD81-052989A40B6C}" presName="desTx" presStyleLbl="alignAccFollowNode1" presStyleIdx="1" presStyleCnt="3">
        <dgm:presLayoutVars>
          <dgm:bulletEnabled val="1"/>
        </dgm:presLayoutVars>
      </dgm:prSet>
      <dgm:spPr/>
    </dgm:pt>
    <dgm:pt modelId="{1D5AD86B-683B-5C46-9AE1-1F2568B8D7BC}" type="pres">
      <dgm:prSet presAssocID="{77A11EBB-B9F7-6743-B224-52BC23A75C64}" presName="space" presStyleCnt="0"/>
      <dgm:spPr/>
    </dgm:pt>
    <dgm:pt modelId="{0FA37AA1-7B9A-E14D-B8D3-3CF3EDC86C98}" type="pres">
      <dgm:prSet presAssocID="{A47CA6F3-EB2B-6347-82F8-C06A812F20A4}" presName="composite" presStyleCnt="0"/>
      <dgm:spPr/>
    </dgm:pt>
    <dgm:pt modelId="{1E53FD1B-F65C-DA4D-8956-03D2876BB547}" type="pres">
      <dgm:prSet presAssocID="{A47CA6F3-EB2B-6347-82F8-C06A812F20A4}" presName="parTx" presStyleLbl="alignNode1" presStyleIdx="2" presStyleCnt="3">
        <dgm:presLayoutVars>
          <dgm:chMax val="0"/>
          <dgm:chPref val="0"/>
          <dgm:bulletEnabled val="1"/>
        </dgm:presLayoutVars>
      </dgm:prSet>
      <dgm:spPr/>
    </dgm:pt>
    <dgm:pt modelId="{0800B6AF-E070-5B4A-ADA9-EA78BE4E0AED}" type="pres">
      <dgm:prSet presAssocID="{A47CA6F3-EB2B-6347-82F8-C06A812F20A4}" presName="desTx" presStyleLbl="alignAccFollowNode1" presStyleIdx="2" presStyleCnt="3">
        <dgm:presLayoutVars>
          <dgm:bulletEnabled val="1"/>
        </dgm:presLayoutVars>
      </dgm:prSet>
      <dgm:spPr/>
    </dgm:pt>
  </dgm:ptLst>
  <dgm:cxnLst>
    <dgm:cxn modelId="{453EA234-DFFB-6643-B8B0-330223296A5F}" type="presOf" srcId="{A47CA6F3-EB2B-6347-82F8-C06A812F20A4}" destId="{1E53FD1B-F65C-DA4D-8956-03D2876BB547}" srcOrd="0" destOrd="0" presId="urn:microsoft.com/office/officeart/2005/8/layout/hList1"/>
    <dgm:cxn modelId="{22C19635-4F67-744F-94F6-C162CE3CD13B}" srcId="{CA16ED30-158E-A94A-AD81-052989A40B6C}" destId="{39243FAE-731A-9543-9896-78DD297DB8AA}" srcOrd="0" destOrd="0" parTransId="{CCE0BF97-E6EE-8142-82DF-B6E465717838}" sibTransId="{9432DDEF-1E0A-1B4F-BD05-59ABBE66E7B0}"/>
    <dgm:cxn modelId="{A60C5D37-EEBD-FC43-88F5-A3D44BC1C141}" type="presOf" srcId="{E3D51C27-15C9-E541-8724-443A3B590379}" destId="{F9DF83A2-D040-724D-98C7-121F78A96D11}" srcOrd="0" destOrd="0" presId="urn:microsoft.com/office/officeart/2005/8/layout/hList1"/>
    <dgm:cxn modelId="{5003C15C-D54D-B04D-8812-FF562802C5BE}" srcId="{A47CA6F3-EB2B-6347-82F8-C06A812F20A4}" destId="{37191AA8-8773-B64A-AC45-B6D4252A9AE6}" srcOrd="0" destOrd="0" parTransId="{1CC8A1C3-63D6-324B-A2A0-7C1567E75FEB}" sibTransId="{A89E830D-7CB3-F640-A59A-560504A4F15B}"/>
    <dgm:cxn modelId="{BEE4FC83-9EF4-C445-98B9-5F53F02B3642}" type="presOf" srcId="{10E6F74E-8376-0140-AD06-B52081140ED5}" destId="{1FFC10B3-43B1-8841-9F9E-810C525B60FF}" srcOrd="0" destOrd="0" presId="urn:microsoft.com/office/officeart/2005/8/layout/hList1"/>
    <dgm:cxn modelId="{2FDBE38C-B7BD-3A47-BB10-9F8E1F652B1D}" srcId="{0159BA25-CCA2-2841-9D0C-0434C70FCEBB}" destId="{E3D51C27-15C9-E541-8724-443A3B590379}" srcOrd="0" destOrd="0" parTransId="{3706F2D3-98DF-7146-8EDD-8F8EF43B7372}" sibTransId="{8EBBDF59-3168-2446-94F4-A5D424F84B63}"/>
    <dgm:cxn modelId="{F981698F-6395-1043-A9E9-55966E3C7094}" type="presOf" srcId="{37191AA8-8773-B64A-AC45-B6D4252A9AE6}" destId="{0800B6AF-E070-5B4A-ADA9-EA78BE4E0AED}" srcOrd="0" destOrd="0" presId="urn:microsoft.com/office/officeart/2005/8/layout/hList1"/>
    <dgm:cxn modelId="{17FB5C97-5409-DD48-AF4A-22B1DDEC0D90}" type="presOf" srcId="{CA16ED30-158E-A94A-AD81-052989A40B6C}" destId="{9F986CF8-1A57-824D-A001-592EE578D9B3}" srcOrd="0" destOrd="0" presId="urn:microsoft.com/office/officeart/2005/8/layout/hList1"/>
    <dgm:cxn modelId="{8DACD99B-F655-424E-861E-7318316B6C24}" type="presOf" srcId="{39243FAE-731A-9543-9896-78DD297DB8AA}" destId="{4D46C96A-AD14-754D-8A73-EC8068816229}" srcOrd="0" destOrd="0" presId="urn:microsoft.com/office/officeart/2005/8/layout/hList1"/>
    <dgm:cxn modelId="{370768A1-F7CF-B248-B180-9AC434C0572A}" srcId="{0159BA25-CCA2-2841-9D0C-0434C70FCEBB}" destId="{CA16ED30-158E-A94A-AD81-052989A40B6C}" srcOrd="1" destOrd="0" parTransId="{232A71FF-CD0F-634A-8E73-754229C287E6}" sibTransId="{77A11EBB-B9F7-6743-B224-52BC23A75C64}"/>
    <dgm:cxn modelId="{04BAF4A3-CEBD-EC4E-AC90-F5B1C1D4BBB1}" srcId="{E3D51C27-15C9-E541-8724-443A3B590379}" destId="{10E6F74E-8376-0140-AD06-B52081140ED5}" srcOrd="0" destOrd="0" parTransId="{41C964A3-9D75-C54F-ACF3-9E7947C553E4}" sibTransId="{36AB5FDF-BC3D-164A-9FDE-360DB2E695DD}"/>
    <dgm:cxn modelId="{FFEFF7D0-EBE6-514E-B0E6-96D5FA322073}" srcId="{0159BA25-CCA2-2841-9D0C-0434C70FCEBB}" destId="{A47CA6F3-EB2B-6347-82F8-C06A812F20A4}" srcOrd="2" destOrd="0" parTransId="{77BF55E8-C36D-4D47-BA8F-A6AE87FC5C8D}" sibTransId="{78244546-8408-F743-96D8-995BA810FC6C}"/>
    <dgm:cxn modelId="{AF320AE6-826B-A448-905B-88C32D9D951A}" type="presOf" srcId="{0159BA25-CCA2-2841-9D0C-0434C70FCEBB}" destId="{CAA4BEF6-A6A3-2F4F-BE6D-774E77861C38}" srcOrd="0" destOrd="0" presId="urn:microsoft.com/office/officeart/2005/8/layout/hList1"/>
    <dgm:cxn modelId="{D741BEDE-4C2D-2E48-A845-FCD229BDF611}" type="presParOf" srcId="{CAA4BEF6-A6A3-2F4F-BE6D-774E77861C38}" destId="{B7B8A7B4-D561-834A-8CDF-495C4F6C49E8}" srcOrd="0" destOrd="0" presId="urn:microsoft.com/office/officeart/2005/8/layout/hList1"/>
    <dgm:cxn modelId="{21105839-7E12-6B49-8FFE-1BD5B00F1AD3}" type="presParOf" srcId="{B7B8A7B4-D561-834A-8CDF-495C4F6C49E8}" destId="{F9DF83A2-D040-724D-98C7-121F78A96D11}" srcOrd="0" destOrd="0" presId="urn:microsoft.com/office/officeart/2005/8/layout/hList1"/>
    <dgm:cxn modelId="{9360708B-82B3-B147-9992-E3FBF1ABACBB}" type="presParOf" srcId="{B7B8A7B4-D561-834A-8CDF-495C4F6C49E8}" destId="{1FFC10B3-43B1-8841-9F9E-810C525B60FF}" srcOrd="1" destOrd="0" presId="urn:microsoft.com/office/officeart/2005/8/layout/hList1"/>
    <dgm:cxn modelId="{7BDB6029-0DEC-B248-BFD7-82F99B6FA152}" type="presParOf" srcId="{CAA4BEF6-A6A3-2F4F-BE6D-774E77861C38}" destId="{C13349A9-8339-A04F-9157-3713EAA23FF6}" srcOrd="1" destOrd="0" presId="urn:microsoft.com/office/officeart/2005/8/layout/hList1"/>
    <dgm:cxn modelId="{F3810245-2EA7-7D4D-9786-4E67955A594D}" type="presParOf" srcId="{CAA4BEF6-A6A3-2F4F-BE6D-774E77861C38}" destId="{303ECBD0-0680-2E4D-A8DB-A1B6A568C8EE}" srcOrd="2" destOrd="0" presId="urn:microsoft.com/office/officeart/2005/8/layout/hList1"/>
    <dgm:cxn modelId="{C062EB99-2ADC-DA4C-B480-92CC265DA902}" type="presParOf" srcId="{303ECBD0-0680-2E4D-A8DB-A1B6A568C8EE}" destId="{9F986CF8-1A57-824D-A001-592EE578D9B3}" srcOrd="0" destOrd="0" presId="urn:microsoft.com/office/officeart/2005/8/layout/hList1"/>
    <dgm:cxn modelId="{8A724E84-1E88-7242-8AA4-3E2D000402F2}" type="presParOf" srcId="{303ECBD0-0680-2E4D-A8DB-A1B6A568C8EE}" destId="{4D46C96A-AD14-754D-8A73-EC8068816229}" srcOrd="1" destOrd="0" presId="urn:microsoft.com/office/officeart/2005/8/layout/hList1"/>
    <dgm:cxn modelId="{813E9E04-64DB-364B-A97E-1DF2ED11B3D5}" type="presParOf" srcId="{CAA4BEF6-A6A3-2F4F-BE6D-774E77861C38}" destId="{1D5AD86B-683B-5C46-9AE1-1F2568B8D7BC}" srcOrd="3" destOrd="0" presId="urn:microsoft.com/office/officeart/2005/8/layout/hList1"/>
    <dgm:cxn modelId="{D7FC9B39-0B19-5C48-9CCA-8501096BBC2B}" type="presParOf" srcId="{CAA4BEF6-A6A3-2F4F-BE6D-774E77861C38}" destId="{0FA37AA1-7B9A-E14D-B8D3-3CF3EDC86C98}" srcOrd="4" destOrd="0" presId="urn:microsoft.com/office/officeart/2005/8/layout/hList1"/>
    <dgm:cxn modelId="{801183CF-0756-174C-9A6B-671AAFF222D3}" type="presParOf" srcId="{0FA37AA1-7B9A-E14D-B8D3-3CF3EDC86C98}" destId="{1E53FD1B-F65C-DA4D-8956-03D2876BB547}" srcOrd="0" destOrd="0" presId="urn:microsoft.com/office/officeart/2005/8/layout/hList1"/>
    <dgm:cxn modelId="{F86CA672-F727-FF42-9A24-D7D9C5611917}" type="presParOf" srcId="{0FA37AA1-7B9A-E14D-B8D3-3CF3EDC86C98}" destId="{0800B6AF-E070-5B4A-ADA9-EA78BE4E0AED}"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742BCF-D1EB-4BFF-9DAB-945AE46592EE}"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05F0F36F-DB91-4B30-A1AF-E7C3ED211903}">
      <dgm:prSet/>
      <dgm:spPr/>
      <dgm:t>
        <a:bodyPr/>
        <a:lstStyle/>
        <a:p>
          <a:r>
            <a:rPr lang="en-PK" b="0" dirty="0"/>
            <a:t>Jenny has learned the caring role socially: When her father dies she must probably have become an adult with adult roles and family pattern (learning-by-doing in the real-life situation)</a:t>
          </a:r>
          <a:endParaRPr lang="en-US" b="0" dirty="0"/>
        </a:p>
      </dgm:t>
    </dgm:pt>
    <dgm:pt modelId="{87C7FCB1-0822-4CD4-8E0D-2BE9B759931A}" type="parTrans" cxnId="{4586D4BA-44B1-49C7-9766-09B1547A84F0}">
      <dgm:prSet/>
      <dgm:spPr/>
      <dgm:t>
        <a:bodyPr/>
        <a:lstStyle/>
        <a:p>
          <a:endParaRPr lang="en-US"/>
        </a:p>
      </dgm:t>
    </dgm:pt>
    <dgm:pt modelId="{40052089-639C-4A29-B84C-D26C7172E7AC}" type="sibTrans" cxnId="{4586D4BA-44B1-49C7-9766-09B1547A84F0}">
      <dgm:prSet phldrT="1" phldr="0"/>
      <dgm:spPr/>
      <dgm:t>
        <a:bodyPr/>
        <a:lstStyle/>
        <a:p>
          <a:r>
            <a:rPr lang="en-US"/>
            <a:t>1</a:t>
          </a:r>
        </a:p>
      </dgm:t>
    </dgm:pt>
    <dgm:pt modelId="{B43B8282-9CE8-4930-BE8A-84A3B21EF47A}">
      <dgm:prSet/>
      <dgm:spPr/>
      <dgm:t>
        <a:bodyPr/>
        <a:lstStyle/>
        <a:p>
          <a:r>
            <a:rPr lang="en-PK" b="0" dirty="0"/>
            <a:t>Cultural beliefs matter: If Jenny feels good daughters don’t ask for help, she may avoid support; therefore interventions must be non-judgemental and culturally sensitive to improve uptake</a:t>
          </a:r>
          <a:endParaRPr lang="en-US" b="0" dirty="0"/>
        </a:p>
      </dgm:t>
    </dgm:pt>
    <dgm:pt modelId="{4A15162A-4700-4AC0-8282-61B15E4D8BB2}" type="parTrans" cxnId="{99E6B5BA-257C-4BA4-89F0-5DF42874A2AB}">
      <dgm:prSet/>
      <dgm:spPr/>
      <dgm:t>
        <a:bodyPr/>
        <a:lstStyle/>
        <a:p>
          <a:endParaRPr lang="en-US"/>
        </a:p>
      </dgm:t>
    </dgm:pt>
    <dgm:pt modelId="{ADE8EC19-760D-41F4-B425-8A353A80CD2D}" type="sibTrans" cxnId="{99E6B5BA-257C-4BA4-89F0-5DF42874A2AB}">
      <dgm:prSet phldrT="5" phldr="0"/>
      <dgm:spPr/>
      <dgm:t>
        <a:bodyPr/>
        <a:lstStyle/>
        <a:p>
          <a:r>
            <a:rPr lang="en-US"/>
            <a:t>5</a:t>
          </a:r>
        </a:p>
      </dgm:t>
    </dgm:pt>
    <dgm:pt modelId="{5B07CE2D-3E37-3F4E-AD29-6F8B59185363}">
      <dgm:prSet/>
      <dgm:spPr/>
      <dgm:t>
        <a:bodyPr/>
        <a:lstStyle/>
        <a:p>
          <a:pPr>
            <a:buNone/>
          </a:pPr>
          <a:r>
            <a:rPr lang="en-PK" b="0"/>
            <a:t>Role-needs can be too high: She can handle tasks in the short-term, but without mentorship, she will become burned-out, lagging in her studies, and lonely.</a:t>
          </a:r>
        </a:p>
      </dgm:t>
    </dgm:pt>
    <dgm:pt modelId="{781F5185-E3EC-454D-87CC-3A490D1CF894}" type="parTrans" cxnId="{DCF3ABE7-0FC8-5942-82E8-39337E3A0321}">
      <dgm:prSet/>
      <dgm:spPr/>
      <dgm:t>
        <a:bodyPr/>
        <a:lstStyle/>
        <a:p>
          <a:endParaRPr lang="en-GB"/>
        </a:p>
      </dgm:t>
    </dgm:pt>
    <dgm:pt modelId="{A8AE6939-D257-0C41-93C8-00C5F6E89FFD}" type="sibTrans" cxnId="{DCF3ABE7-0FC8-5942-82E8-39337E3A0321}">
      <dgm:prSet phldrT="2" phldr="0"/>
      <dgm:spPr/>
      <dgm:t>
        <a:bodyPr/>
        <a:lstStyle/>
        <a:p>
          <a:r>
            <a:rPr lang="en-GB"/>
            <a:t>2</a:t>
          </a:r>
        </a:p>
      </dgm:t>
    </dgm:pt>
    <dgm:pt modelId="{08BA8099-3B33-494D-9B90-FB7971EAAB6B}">
      <dgm:prSet/>
      <dgm:spPr/>
      <dgm:t>
        <a:bodyPr/>
        <a:lstStyle/>
        <a:p>
          <a:pPr>
            <a:buNone/>
          </a:pPr>
          <a:r>
            <a:rPr lang="en-PK" b="0" dirty="0"/>
            <a:t>Minimal scaffolding creates strain: In case adults/services are not there or not regular, Jenny will need to complete the high-demand tasks alone, decreasing her ability to learn at school and develop as a teenager.</a:t>
          </a:r>
        </a:p>
      </dgm:t>
    </dgm:pt>
    <dgm:pt modelId="{0BF46107-47F0-5242-89C5-93386BF7D197}" type="parTrans" cxnId="{4ED939E4-9C44-E04C-BA11-9A91F9D9C67F}">
      <dgm:prSet/>
      <dgm:spPr/>
      <dgm:t>
        <a:bodyPr/>
        <a:lstStyle/>
        <a:p>
          <a:endParaRPr lang="en-GB"/>
        </a:p>
      </dgm:t>
    </dgm:pt>
    <dgm:pt modelId="{901CD1C9-F0C0-FB46-B7B9-9060777FD460}" type="sibTrans" cxnId="{4ED939E4-9C44-E04C-BA11-9A91F9D9C67F}">
      <dgm:prSet phldrT="3" phldr="0"/>
      <dgm:spPr/>
      <dgm:t>
        <a:bodyPr/>
        <a:lstStyle/>
        <a:p>
          <a:r>
            <a:rPr lang="en-GB"/>
            <a:t>3</a:t>
          </a:r>
        </a:p>
      </dgm:t>
    </dgm:pt>
    <dgm:pt modelId="{9AD72DE7-230F-3E41-A000-568AA30B70F2}">
      <dgm:prSet custT="1"/>
      <dgm:spPr/>
      <dgm:t>
        <a:bodyPr/>
        <a:lstStyle/>
        <a:p>
          <a:pPr>
            <a:buNone/>
          </a:pPr>
          <a:r>
            <a:rPr lang="en-PK" sz="1050" b="0" dirty="0"/>
            <a:t>Knowledgeable, school and services: With the help of the systemic support (young carers worker, school mentor), they will be able to reintegrate her and help her to achieve success in education and wellbeing (Kaiser et al., 2024)</a:t>
          </a:r>
        </a:p>
      </dgm:t>
    </dgm:pt>
    <dgm:pt modelId="{F6A3497F-D31F-AC44-9278-CD14C696A017}" type="parTrans" cxnId="{F8A3C3C7-EBB0-2E4B-826B-B60F5F21DF15}">
      <dgm:prSet/>
      <dgm:spPr/>
      <dgm:t>
        <a:bodyPr/>
        <a:lstStyle/>
        <a:p>
          <a:endParaRPr lang="en-GB"/>
        </a:p>
      </dgm:t>
    </dgm:pt>
    <dgm:pt modelId="{7FF3CBFD-745D-CA44-9BE4-482B4857DC1F}" type="sibTrans" cxnId="{F8A3C3C7-EBB0-2E4B-826B-B60F5F21DF15}">
      <dgm:prSet phldrT="4" phldr="0"/>
      <dgm:spPr/>
      <dgm:t>
        <a:bodyPr/>
        <a:lstStyle/>
        <a:p>
          <a:r>
            <a:rPr lang="en-GB"/>
            <a:t>4</a:t>
          </a:r>
        </a:p>
      </dgm:t>
    </dgm:pt>
    <dgm:pt modelId="{1441B43F-382C-574F-A1CB-D01EDB3723E8}" type="pres">
      <dgm:prSet presAssocID="{C4742BCF-D1EB-4BFF-9DAB-945AE46592EE}" presName="linearFlow" presStyleCnt="0">
        <dgm:presLayoutVars>
          <dgm:dir/>
          <dgm:animLvl val="lvl"/>
          <dgm:resizeHandles val="exact"/>
        </dgm:presLayoutVars>
      </dgm:prSet>
      <dgm:spPr/>
    </dgm:pt>
    <dgm:pt modelId="{9A497EB2-4E99-4244-8610-8560F3B2A237}" type="pres">
      <dgm:prSet presAssocID="{05F0F36F-DB91-4B30-A1AF-E7C3ED211903}" presName="compositeNode" presStyleCnt="0"/>
      <dgm:spPr/>
    </dgm:pt>
    <dgm:pt modelId="{0319B3E9-EB7F-994F-BCAE-84BA6371BBF8}" type="pres">
      <dgm:prSet presAssocID="{05F0F36F-DB91-4B30-A1AF-E7C3ED211903}" presName="parTx" presStyleLbl="node1" presStyleIdx="0" presStyleCnt="0">
        <dgm:presLayoutVars>
          <dgm:chMax val="0"/>
          <dgm:chPref val="0"/>
          <dgm:bulletEnabled val="1"/>
        </dgm:presLayoutVars>
      </dgm:prSet>
      <dgm:spPr/>
    </dgm:pt>
    <dgm:pt modelId="{9857ACBB-BC1B-2549-B3E6-E29CF108B110}" type="pres">
      <dgm:prSet presAssocID="{05F0F36F-DB91-4B30-A1AF-E7C3ED211903}" presName="parSh" presStyleCnt="0"/>
      <dgm:spPr/>
    </dgm:pt>
    <dgm:pt modelId="{86D000B0-E31E-E24D-A30D-F994CFAF906F}" type="pres">
      <dgm:prSet presAssocID="{05F0F36F-DB91-4B30-A1AF-E7C3ED211903}" presName="lineNode" presStyleLbl="alignAccFollowNode1" presStyleIdx="0" presStyleCnt="15"/>
      <dgm:spPr/>
    </dgm:pt>
    <dgm:pt modelId="{1EC91189-192D-E540-B725-FBF31EE0777E}" type="pres">
      <dgm:prSet presAssocID="{05F0F36F-DB91-4B30-A1AF-E7C3ED211903}" presName="lineArrowNode" presStyleLbl="alignAccFollowNode1" presStyleIdx="1" presStyleCnt="15"/>
      <dgm:spPr/>
    </dgm:pt>
    <dgm:pt modelId="{9DE60C0F-29C5-1944-BBAB-67EEE57A0107}" type="pres">
      <dgm:prSet presAssocID="{40052089-639C-4A29-B84C-D26C7172E7AC}" presName="sibTransNodeCircle" presStyleLbl="alignNode1" presStyleIdx="0" presStyleCnt="5">
        <dgm:presLayoutVars>
          <dgm:chMax val="0"/>
          <dgm:bulletEnabled/>
        </dgm:presLayoutVars>
      </dgm:prSet>
      <dgm:spPr/>
    </dgm:pt>
    <dgm:pt modelId="{A58F8BD3-DDCD-8340-BBCD-3896B7986A29}" type="pres">
      <dgm:prSet presAssocID="{40052089-639C-4A29-B84C-D26C7172E7AC}" presName="spacerBetweenCircleAndCallout" presStyleCnt="0">
        <dgm:presLayoutVars/>
      </dgm:prSet>
      <dgm:spPr/>
    </dgm:pt>
    <dgm:pt modelId="{2845F03A-9AA5-D445-9103-7AD7A030DCEF}" type="pres">
      <dgm:prSet presAssocID="{05F0F36F-DB91-4B30-A1AF-E7C3ED211903}" presName="nodeText" presStyleLbl="alignAccFollowNode1" presStyleIdx="2" presStyleCnt="15" custScaleY="100000">
        <dgm:presLayoutVars>
          <dgm:bulletEnabled val="1"/>
        </dgm:presLayoutVars>
      </dgm:prSet>
      <dgm:spPr/>
    </dgm:pt>
    <dgm:pt modelId="{B6BDE8D7-CDB5-3846-891D-49F09C0311AC}" type="pres">
      <dgm:prSet presAssocID="{40052089-639C-4A29-B84C-D26C7172E7AC}" presName="sibTransComposite" presStyleCnt="0"/>
      <dgm:spPr/>
    </dgm:pt>
    <dgm:pt modelId="{06E19055-1DF5-BB46-9041-C5833D1939AA}" type="pres">
      <dgm:prSet presAssocID="{5B07CE2D-3E37-3F4E-AD29-6F8B59185363}" presName="compositeNode" presStyleCnt="0"/>
      <dgm:spPr/>
    </dgm:pt>
    <dgm:pt modelId="{295EB767-3E4C-8847-91AF-1613FB4C3441}" type="pres">
      <dgm:prSet presAssocID="{5B07CE2D-3E37-3F4E-AD29-6F8B59185363}" presName="parTx" presStyleLbl="node1" presStyleIdx="0" presStyleCnt="0">
        <dgm:presLayoutVars>
          <dgm:chMax val="0"/>
          <dgm:chPref val="0"/>
          <dgm:bulletEnabled val="1"/>
        </dgm:presLayoutVars>
      </dgm:prSet>
      <dgm:spPr/>
    </dgm:pt>
    <dgm:pt modelId="{657FC4D1-0660-3F4B-809C-222F57DA03AE}" type="pres">
      <dgm:prSet presAssocID="{5B07CE2D-3E37-3F4E-AD29-6F8B59185363}" presName="parSh" presStyleCnt="0"/>
      <dgm:spPr/>
    </dgm:pt>
    <dgm:pt modelId="{E4E33B75-CBDE-C141-A43C-0D3B982563F3}" type="pres">
      <dgm:prSet presAssocID="{5B07CE2D-3E37-3F4E-AD29-6F8B59185363}" presName="lineNode" presStyleLbl="alignAccFollowNode1" presStyleIdx="3" presStyleCnt="15"/>
      <dgm:spPr/>
    </dgm:pt>
    <dgm:pt modelId="{59E0B355-3CBC-6640-B19D-67A24B240065}" type="pres">
      <dgm:prSet presAssocID="{5B07CE2D-3E37-3F4E-AD29-6F8B59185363}" presName="lineArrowNode" presStyleLbl="alignAccFollowNode1" presStyleIdx="4" presStyleCnt="15"/>
      <dgm:spPr/>
    </dgm:pt>
    <dgm:pt modelId="{20F22297-6FCE-7147-B744-D83094E7CF18}" type="pres">
      <dgm:prSet presAssocID="{A8AE6939-D257-0C41-93C8-00C5F6E89FFD}" presName="sibTransNodeCircle" presStyleLbl="alignNode1" presStyleIdx="1" presStyleCnt="5">
        <dgm:presLayoutVars>
          <dgm:chMax val="0"/>
          <dgm:bulletEnabled/>
        </dgm:presLayoutVars>
      </dgm:prSet>
      <dgm:spPr/>
    </dgm:pt>
    <dgm:pt modelId="{2C3ADF18-C2A2-A641-99A5-5F844A13CF27}" type="pres">
      <dgm:prSet presAssocID="{A8AE6939-D257-0C41-93C8-00C5F6E89FFD}" presName="spacerBetweenCircleAndCallout" presStyleCnt="0">
        <dgm:presLayoutVars/>
      </dgm:prSet>
      <dgm:spPr/>
    </dgm:pt>
    <dgm:pt modelId="{D9AB6DC7-E48A-1D4F-96CD-F3A41ED7C069}" type="pres">
      <dgm:prSet presAssocID="{5B07CE2D-3E37-3F4E-AD29-6F8B59185363}" presName="nodeText" presStyleLbl="alignAccFollowNode1" presStyleIdx="5" presStyleCnt="15">
        <dgm:presLayoutVars>
          <dgm:bulletEnabled val="1"/>
        </dgm:presLayoutVars>
      </dgm:prSet>
      <dgm:spPr/>
    </dgm:pt>
    <dgm:pt modelId="{C2FA2B4D-97AE-604C-A937-DCBB86EC72D2}" type="pres">
      <dgm:prSet presAssocID="{A8AE6939-D257-0C41-93C8-00C5F6E89FFD}" presName="sibTransComposite" presStyleCnt="0"/>
      <dgm:spPr/>
    </dgm:pt>
    <dgm:pt modelId="{7C3310E5-DC5B-AD47-A939-1DC19FE15F55}" type="pres">
      <dgm:prSet presAssocID="{08BA8099-3B33-494D-9B90-FB7971EAAB6B}" presName="compositeNode" presStyleCnt="0"/>
      <dgm:spPr/>
    </dgm:pt>
    <dgm:pt modelId="{76D157CC-A277-344D-AD75-6D82A529148B}" type="pres">
      <dgm:prSet presAssocID="{08BA8099-3B33-494D-9B90-FB7971EAAB6B}" presName="parTx" presStyleLbl="node1" presStyleIdx="0" presStyleCnt="0">
        <dgm:presLayoutVars>
          <dgm:chMax val="0"/>
          <dgm:chPref val="0"/>
          <dgm:bulletEnabled val="1"/>
        </dgm:presLayoutVars>
      </dgm:prSet>
      <dgm:spPr/>
    </dgm:pt>
    <dgm:pt modelId="{139FA1B4-9F63-FA40-BD1A-23067FD73A4D}" type="pres">
      <dgm:prSet presAssocID="{08BA8099-3B33-494D-9B90-FB7971EAAB6B}" presName="parSh" presStyleCnt="0"/>
      <dgm:spPr/>
    </dgm:pt>
    <dgm:pt modelId="{D8658015-7312-5147-BB35-3E317217EECB}" type="pres">
      <dgm:prSet presAssocID="{08BA8099-3B33-494D-9B90-FB7971EAAB6B}" presName="lineNode" presStyleLbl="alignAccFollowNode1" presStyleIdx="6" presStyleCnt="15"/>
      <dgm:spPr/>
    </dgm:pt>
    <dgm:pt modelId="{2EA14837-2C90-A648-9012-0392B7A85042}" type="pres">
      <dgm:prSet presAssocID="{08BA8099-3B33-494D-9B90-FB7971EAAB6B}" presName="lineArrowNode" presStyleLbl="alignAccFollowNode1" presStyleIdx="7" presStyleCnt="15"/>
      <dgm:spPr/>
    </dgm:pt>
    <dgm:pt modelId="{43993347-22D4-8F4E-A378-2631377449EB}" type="pres">
      <dgm:prSet presAssocID="{901CD1C9-F0C0-FB46-B7B9-9060777FD460}" presName="sibTransNodeCircle" presStyleLbl="alignNode1" presStyleIdx="2" presStyleCnt="5">
        <dgm:presLayoutVars>
          <dgm:chMax val="0"/>
          <dgm:bulletEnabled/>
        </dgm:presLayoutVars>
      </dgm:prSet>
      <dgm:spPr/>
    </dgm:pt>
    <dgm:pt modelId="{0FB0B11B-C1AB-9047-B0C9-600DCB947E26}" type="pres">
      <dgm:prSet presAssocID="{901CD1C9-F0C0-FB46-B7B9-9060777FD460}" presName="spacerBetweenCircleAndCallout" presStyleCnt="0">
        <dgm:presLayoutVars/>
      </dgm:prSet>
      <dgm:spPr/>
    </dgm:pt>
    <dgm:pt modelId="{21E80ECD-6710-6642-AB51-324C7790E4DD}" type="pres">
      <dgm:prSet presAssocID="{08BA8099-3B33-494D-9B90-FB7971EAAB6B}" presName="nodeText" presStyleLbl="alignAccFollowNode1" presStyleIdx="8" presStyleCnt="15">
        <dgm:presLayoutVars>
          <dgm:bulletEnabled val="1"/>
        </dgm:presLayoutVars>
      </dgm:prSet>
      <dgm:spPr/>
    </dgm:pt>
    <dgm:pt modelId="{3619C377-FBFF-E94F-B574-42292495C349}" type="pres">
      <dgm:prSet presAssocID="{901CD1C9-F0C0-FB46-B7B9-9060777FD460}" presName="sibTransComposite" presStyleCnt="0"/>
      <dgm:spPr/>
    </dgm:pt>
    <dgm:pt modelId="{8F3133C8-573C-1D41-9202-F8EC297D5A77}" type="pres">
      <dgm:prSet presAssocID="{9AD72DE7-230F-3E41-A000-568AA30B70F2}" presName="compositeNode" presStyleCnt="0"/>
      <dgm:spPr/>
    </dgm:pt>
    <dgm:pt modelId="{36223E2A-C348-BB44-9D50-25B6C3AEC720}" type="pres">
      <dgm:prSet presAssocID="{9AD72DE7-230F-3E41-A000-568AA30B70F2}" presName="parTx" presStyleLbl="node1" presStyleIdx="0" presStyleCnt="0">
        <dgm:presLayoutVars>
          <dgm:chMax val="0"/>
          <dgm:chPref val="0"/>
          <dgm:bulletEnabled val="1"/>
        </dgm:presLayoutVars>
      </dgm:prSet>
      <dgm:spPr/>
    </dgm:pt>
    <dgm:pt modelId="{E0F00847-D6A6-D445-B7F1-A7E1CB729F01}" type="pres">
      <dgm:prSet presAssocID="{9AD72DE7-230F-3E41-A000-568AA30B70F2}" presName="parSh" presStyleCnt="0"/>
      <dgm:spPr/>
    </dgm:pt>
    <dgm:pt modelId="{8A34A073-4B3D-4B40-ADA3-2B6D483FE416}" type="pres">
      <dgm:prSet presAssocID="{9AD72DE7-230F-3E41-A000-568AA30B70F2}" presName="lineNode" presStyleLbl="alignAccFollowNode1" presStyleIdx="9" presStyleCnt="15"/>
      <dgm:spPr/>
    </dgm:pt>
    <dgm:pt modelId="{E32405BA-34AD-864C-881A-C15CFE8A45CC}" type="pres">
      <dgm:prSet presAssocID="{9AD72DE7-230F-3E41-A000-568AA30B70F2}" presName="lineArrowNode" presStyleLbl="alignAccFollowNode1" presStyleIdx="10" presStyleCnt="15"/>
      <dgm:spPr/>
    </dgm:pt>
    <dgm:pt modelId="{32646ED2-B8EB-9649-AC04-B0D1A7FAA4C2}" type="pres">
      <dgm:prSet presAssocID="{7FF3CBFD-745D-CA44-9BE4-482B4857DC1F}" presName="sibTransNodeCircle" presStyleLbl="alignNode1" presStyleIdx="3" presStyleCnt="5">
        <dgm:presLayoutVars>
          <dgm:chMax val="0"/>
          <dgm:bulletEnabled/>
        </dgm:presLayoutVars>
      </dgm:prSet>
      <dgm:spPr/>
    </dgm:pt>
    <dgm:pt modelId="{935135AE-3998-C743-8AAA-C2C43C9DAB56}" type="pres">
      <dgm:prSet presAssocID="{7FF3CBFD-745D-CA44-9BE4-482B4857DC1F}" presName="spacerBetweenCircleAndCallout" presStyleCnt="0">
        <dgm:presLayoutVars/>
      </dgm:prSet>
      <dgm:spPr/>
    </dgm:pt>
    <dgm:pt modelId="{8F4E6E5F-F4B7-8245-9A18-8A4716DDDCA2}" type="pres">
      <dgm:prSet presAssocID="{9AD72DE7-230F-3E41-A000-568AA30B70F2}" presName="nodeText" presStyleLbl="alignAccFollowNode1" presStyleIdx="11" presStyleCnt="15">
        <dgm:presLayoutVars>
          <dgm:bulletEnabled val="1"/>
        </dgm:presLayoutVars>
      </dgm:prSet>
      <dgm:spPr/>
    </dgm:pt>
    <dgm:pt modelId="{EFA246F9-9BF8-5F4A-A067-1F32EEB12FC5}" type="pres">
      <dgm:prSet presAssocID="{7FF3CBFD-745D-CA44-9BE4-482B4857DC1F}" presName="sibTransComposite" presStyleCnt="0"/>
      <dgm:spPr/>
    </dgm:pt>
    <dgm:pt modelId="{37390ED3-A91B-5542-A471-302745D423AC}" type="pres">
      <dgm:prSet presAssocID="{B43B8282-9CE8-4930-BE8A-84A3B21EF47A}" presName="compositeNode" presStyleCnt="0"/>
      <dgm:spPr/>
    </dgm:pt>
    <dgm:pt modelId="{377B8BD6-3B49-B848-B7A5-622A5F985B6C}" type="pres">
      <dgm:prSet presAssocID="{B43B8282-9CE8-4930-BE8A-84A3B21EF47A}" presName="parTx" presStyleLbl="node1" presStyleIdx="0" presStyleCnt="0">
        <dgm:presLayoutVars>
          <dgm:chMax val="0"/>
          <dgm:chPref val="0"/>
          <dgm:bulletEnabled val="1"/>
        </dgm:presLayoutVars>
      </dgm:prSet>
      <dgm:spPr/>
    </dgm:pt>
    <dgm:pt modelId="{5BA8F88F-19BD-E849-A161-A9C5FD00B076}" type="pres">
      <dgm:prSet presAssocID="{B43B8282-9CE8-4930-BE8A-84A3B21EF47A}" presName="parSh" presStyleCnt="0"/>
      <dgm:spPr/>
    </dgm:pt>
    <dgm:pt modelId="{8C144DBD-3F24-AF4D-BCDA-8C0F840542EF}" type="pres">
      <dgm:prSet presAssocID="{B43B8282-9CE8-4930-BE8A-84A3B21EF47A}" presName="lineNode" presStyleLbl="alignAccFollowNode1" presStyleIdx="12" presStyleCnt="15"/>
      <dgm:spPr/>
    </dgm:pt>
    <dgm:pt modelId="{E053911B-DD9D-544D-96A1-CA6030C9E090}" type="pres">
      <dgm:prSet presAssocID="{B43B8282-9CE8-4930-BE8A-84A3B21EF47A}" presName="lineArrowNode" presStyleLbl="alignAccFollowNode1" presStyleIdx="13" presStyleCnt="15"/>
      <dgm:spPr/>
    </dgm:pt>
    <dgm:pt modelId="{3CEF826D-CE60-A14E-A4F9-A1A94355AAC8}" type="pres">
      <dgm:prSet presAssocID="{ADE8EC19-760D-41F4-B425-8A353A80CD2D}" presName="sibTransNodeCircle" presStyleLbl="alignNode1" presStyleIdx="4" presStyleCnt="5">
        <dgm:presLayoutVars>
          <dgm:chMax val="0"/>
          <dgm:bulletEnabled/>
        </dgm:presLayoutVars>
      </dgm:prSet>
      <dgm:spPr/>
    </dgm:pt>
    <dgm:pt modelId="{BA9DDB44-832F-E843-B176-0D32CCBA42FE}" type="pres">
      <dgm:prSet presAssocID="{ADE8EC19-760D-41F4-B425-8A353A80CD2D}" presName="spacerBetweenCircleAndCallout" presStyleCnt="0">
        <dgm:presLayoutVars/>
      </dgm:prSet>
      <dgm:spPr/>
    </dgm:pt>
    <dgm:pt modelId="{58A18E73-6DF6-2747-A426-20E762B32DFA}" type="pres">
      <dgm:prSet presAssocID="{B43B8282-9CE8-4930-BE8A-84A3B21EF47A}" presName="nodeText" presStyleLbl="alignAccFollowNode1" presStyleIdx="14" presStyleCnt="15">
        <dgm:presLayoutVars>
          <dgm:bulletEnabled val="1"/>
        </dgm:presLayoutVars>
      </dgm:prSet>
      <dgm:spPr/>
    </dgm:pt>
  </dgm:ptLst>
  <dgm:cxnLst>
    <dgm:cxn modelId="{31EDF31F-4E96-F149-AD47-66D85F2046FA}" type="presOf" srcId="{40052089-639C-4A29-B84C-D26C7172E7AC}" destId="{9DE60C0F-29C5-1944-BBAB-67EEE57A0107}" srcOrd="0" destOrd="0" presId="urn:microsoft.com/office/officeart/2016/7/layout/LinearArrowProcessNumbered"/>
    <dgm:cxn modelId="{ECD41020-375C-7543-AA9E-82EA15EDE99B}" type="presOf" srcId="{B43B8282-9CE8-4930-BE8A-84A3B21EF47A}" destId="{58A18E73-6DF6-2747-A426-20E762B32DFA}" srcOrd="0" destOrd="0" presId="urn:microsoft.com/office/officeart/2016/7/layout/LinearArrowProcessNumbered"/>
    <dgm:cxn modelId="{5A0FA72D-0903-2B41-A7FE-78BEF4BA3611}" type="presOf" srcId="{5B07CE2D-3E37-3F4E-AD29-6F8B59185363}" destId="{D9AB6DC7-E48A-1D4F-96CD-F3A41ED7C069}" srcOrd="0" destOrd="0" presId="urn:microsoft.com/office/officeart/2016/7/layout/LinearArrowProcessNumbered"/>
    <dgm:cxn modelId="{3646FA2F-303D-3841-9597-8C57B5C9C8C3}" type="presOf" srcId="{C4742BCF-D1EB-4BFF-9DAB-945AE46592EE}" destId="{1441B43F-382C-574F-A1CB-D01EDB3723E8}" srcOrd="0" destOrd="0" presId="urn:microsoft.com/office/officeart/2016/7/layout/LinearArrowProcessNumbered"/>
    <dgm:cxn modelId="{04D25146-15B0-7746-B0E7-09065394DF8D}" type="presOf" srcId="{08BA8099-3B33-494D-9B90-FB7971EAAB6B}" destId="{21E80ECD-6710-6642-AB51-324C7790E4DD}" srcOrd="0" destOrd="0" presId="urn:microsoft.com/office/officeart/2016/7/layout/LinearArrowProcessNumbered"/>
    <dgm:cxn modelId="{89E8B877-3781-894A-8977-4FEF96B541C9}" type="presOf" srcId="{901CD1C9-F0C0-FB46-B7B9-9060777FD460}" destId="{43993347-22D4-8F4E-A378-2631377449EB}" srcOrd="0" destOrd="0" presId="urn:microsoft.com/office/officeart/2016/7/layout/LinearArrowProcessNumbered"/>
    <dgm:cxn modelId="{F21CB396-12C3-5A43-8B1F-FDF5DD1057BC}" type="presOf" srcId="{A8AE6939-D257-0C41-93C8-00C5F6E89FFD}" destId="{20F22297-6FCE-7147-B744-D83094E7CF18}" srcOrd="0" destOrd="0" presId="urn:microsoft.com/office/officeart/2016/7/layout/LinearArrowProcessNumbered"/>
    <dgm:cxn modelId="{CD4A2BA0-7ECE-824E-A95A-B06DAB34038A}" type="presOf" srcId="{ADE8EC19-760D-41F4-B425-8A353A80CD2D}" destId="{3CEF826D-CE60-A14E-A4F9-A1A94355AAC8}" srcOrd="0" destOrd="0" presId="urn:microsoft.com/office/officeart/2016/7/layout/LinearArrowProcessNumbered"/>
    <dgm:cxn modelId="{99E6B5BA-257C-4BA4-89F0-5DF42874A2AB}" srcId="{C4742BCF-D1EB-4BFF-9DAB-945AE46592EE}" destId="{B43B8282-9CE8-4930-BE8A-84A3B21EF47A}" srcOrd="4" destOrd="0" parTransId="{4A15162A-4700-4AC0-8282-61B15E4D8BB2}" sibTransId="{ADE8EC19-760D-41F4-B425-8A353A80CD2D}"/>
    <dgm:cxn modelId="{4586D4BA-44B1-49C7-9766-09B1547A84F0}" srcId="{C4742BCF-D1EB-4BFF-9DAB-945AE46592EE}" destId="{05F0F36F-DB91-4B30-A1AF-E7C3ED211903}" srcOrd="0" destOrd="0" parTransId="{87C7FCB1-0822-4CD4-8E0D-2BE9B759931A}" sibTransId="{40052089-639C-4A29-B84C-D26C7172E7AC}"/>
    <dgm:cxn modelId="{C5A739BB-D0F9-8248-9A45-BD0302AEA3B3}" type="presOf" srcId="{7FF3CBFD-745D-CA44-9BE4-482B4857DC1F}" destId="{32646ED2-B8EB-9649-AC04-B0D1A7FAA4C2}" srcOrd="0" destOrd="0" presId="urn:microsoft.com/office/officeart/2016/7/layout/LinearArrowProcessNumbered"/>
    <dgm:cxn modelId="{F8A3C3C7-EBB0-2E4B-826B-B60F5F21DF15}" srcId="{C4742BCF-D1EB-4BFF-9DAB-945AE46592EE}" destId="{9AD72DE7-230F-3E41-A000-568AA30B70F2}" srcOrd="3" destOrd="0" parTransId="{F6A3497F-D31F-AC44-9278-CD14C696A017}" sibTransId="{7FF3CBFD-745D-CA44-9BE4-482B4857DC1F}"/>
    <dgm:cxn modelId="{4ED939E4-9C44-E04C-BA11-9A91F9D9C67F}" srcId="{C4742BCF-D1EB-4BFF-9DAB-945AE46592EE}" destId="{08BA8099-3B33-494D-9B90-FB7971EAAB6B}" srcOrd="2" destOrd="0" parTransId="{0BF46107-47F0-5242-89C5-93386BF7D197}" sibTransId="{901CD1C9-F0C0-FB46-B7B9-9060777FD460}"/>
    <dgm:cxn modelId="{36205CE5-A6EF-F747-B898-F62EA848CA6B}" type="presOf" srcId="{05F0F36F-DB91-4B30-A1AF-E7C3ED211903}" destId="{2845F03A-9AA5-D445-9103-7AD7A030DCEF}" srcOrd="0" destOrd="0" presId="urn:microsoft.com/office/officeart/2016/7/layout/LinearArrowProcessNumbered"/>
    <dgm:cxn modelId="{01D090E6-AD23-FE43-AD5B-989E54098026}" type="presOf" srcId="{9AD72DE7-230F-3E41-A000-568AA30B70F2}" destId="{8F4E6E5F-F4B7-8245-9A18-8A4716DDDCA2}" srcOrd="0" destOrd="0" presId="urn:microsoft.com/office/officeart/2016/7/layout/LinearArrowProcessNumbered"/>
    <dgm:cxn modelId="{DCF3ABE7-0FC8-5942-82E8-39337E3A0321}" srcId="{C4742BCF-D1EB-4BFF-9DAB-945AE46592EE}" destId="{5B07CE2D-3E37-3F4E-AD29-6F8B59185363}" srcOrd="1" destOrd="0" parTransId="{781F5185-E3EC-454D-87CC-3A490D1CF894}" sibTransId="{A8AE6939-D257-0C41-93C8-00C5F6E89FFD}"/>
    <dgm:cxn modelId="{207DD6E5-D2B0-854E-9E0C-538063D0014E}" type="presParOf" srcId="{1441B43F-382C-574F-A1CB-D01EDB3723E8}" destId="{9A497EB2-4E99-4244-8610-8560F3B2A237}" srcOrd="0" destOrd="0" presId="urn:microsoft.com/office/officeart/2016/7/layout/LinearArrowProcessNumbered"/>
    <dgm:cxn modelId="{3A021982-58EA-3B43-A033-D6A0B6EBA806}" type="presParOf" srcId="{9A497EB2-4E99-4244-8610-8560F3B2A237}" destId="{0319B3E9-EB7F-994F-BCAE-84BA6371BBF8}" srcOrd="0" destOrd="0" presId="urn:microsoft.com/office/officeart/2016/7/layout/LinearArrowProcessNumbered"/>
    <dgm:cxn modelId="{15807FAC-6501-FC40-B6F0-29193919D19A}" type="presParOf" srcId="{9A497EB2-4E99-4244-8610-8560F3B2A237}" destId="{9857ACBB-BC1B-2549-B3E6-E29CF108B110}" srcOrd="1" destOrd="0" presId="urn:microsoft.com/office/officeart/2016/7/layout/LinearArrowProcessNumbered"/>
    <dgm:cxn modelId="{F889FC13-1F96-7042-B649-F27F003D2E30}" type="presParOf" srcId="{9857ACBB-BC1B-2549-B3E6-E29CF108B110}" destId="{86D000B0-E31E-E24D-A30D-F994CFAF906F}" srcOrd="0" destOrd="0" presId="urn:microsoft.com/office/officeart/2016/7/layout/LinearArrowProcessNumbered"/>
    <dgm:cxn modelId="{ABCBAD42-CABC-A348-A0B1-CDA07EF83F4A}" type="presParOf" srcId="{9857ACBB-BC1B-2549-B3E6-E29CF108B110}" destId="{1EC91189-192D-E540-B725-FBF31EE0777E}" srcOrd="1" destOrd="0" presId="urn:microsoft.com/office/officeart/2016/7/layout/LinearArrowProcessNumbered"/>
    <dgm:cxn modelId="{DFBEC894-10A4-3742-9DA0-362E9F5F3DF5}" type="presParOf" srcId="{9857ACBB-BC1B-2549-B3E6-E29CF108B110}" destId="{9DE60C0F-29C5-1944-BBAB-67EEE57A0107}" srcOrd="2" destOrd="0" presId="urn:microsoft.com/office/officeart/2016/7/layout/LinearArrowProcessNumbered"/>
    <dgm:cxn modelId="{B58CF74F-33D4-214D-848A-646823CD34C8}" type="presParOf" srcId="{9857ACBB-BC1B-2549-B3E6-E29CF108B110}" destId="{A58F8BD3-DDCD-8340-BBCD-3896B7986A29}" srcOrd="3" destOrd="0" presId="urn:microsoft.com/office/officeart/2016/7/layout/LinearArrowProcessNumbered"/>
    <dgm:cxn modelId="{7F3BFE0B-EC8B-0A46-8237-60BE92320172}" type="presParOf" srcId="{9A497EB2-4E99-4244-8610-8560F3B2A237}" destId="{2845F03A-9AA5-D445-9103-7AD7A030DCEF}" srcOrd="2" destOrd="0" presId="urn:microsoft.com/office/officeart/2016/7/layout/LinearArrowProcessNumbered"/>
    <dgm:cxn modelId="{6DD91713-8E34-7F40-B3CC-B8DB694AFB8B}" type="presParOf" srcId="{1441B43F-382C-574F-A1CB-D01EDB3723E8}" destId="{B6BDE8D7-CDB5-3846-891D-49F09C0311AC}" srcOrd="1" destOrd="0" presId="urn:microsoft.com/office/officeart/2016/7/layout/LinearArrowProcessNumbered"/>
    <dgm:cxn modelId="{4F83043C-CBCF-9D4B-8E3D-6F8F73C76977}" type="presParOf" srcId="{1441B43F-382C-574F-A1CB-D01EDB3723E8}" destId="{06E19055-1DF5-BB46-9041-C5833D1939AA}" srcOrd="2" destOrd="0" presId="urn:microsoft.com/office/officeart/2016/7/layout/LinearArrowProcessNumbered"/>
    <dgm:cxn modelId="{FAEC18E9-25D6-084B-81A8-0A0799CB346D}" type="presParOf" srcId="{06E19055-1DF5-BB46-9041-C5833D1939AA}" destId="{295EB767-3E4C-8847-91AF-1613FB4C3441}" srcOrd="0" destOrd="0" presId="urn:microsoft.com/office/officeart/2016/7/layout/LinearArrowProcessNumbered"/>
    <dgm:cxn modelId="{1C513D3A-D3A0-DD41-800D-F6D4F6642BD3}" type="presParOf" srcId="{06E19055-1DF5-BB46-9041-C5833D1939AA}" destId="{657FC4D1-0660-3F4B-809C-222F57DA03AE}" srcOrd="1" destOrd="0" presId="urn:microsoft.com/office/officeart/2016/7/layout/LinearArrowProcessNumbered"/>
    <dgm:cxn modelId="{23F906D7-6AF4-EE4D-B424-50B838785AF5}" type="presParOf" srcId="{657FC4D1-0660-3F4B-809C-222F57DA03AE}" destId="{E4E33B75-CBDE-C141-A43C-0D3B982563F3}" srcOrd="0" destOrd="0" presId="urn:microsoft.com/office/officeart/2016/7/layout/LinearArrowProcessNumbered"/>
    <dgm:cxn modelId="{301BF9BA-4A61-294C-B888-75B189C6A1F9}" type="presParOf" srcId="{657FC4D1-0660-3F4B-809C-222F57DA03AE}" destId="{59E0B355-3CBC-6640-B19D-67A24B240065}" srcOrd="1" destOrd="0" presId="urn:microsoft.com/office/officeart/2016/7/layout/LinearArrowProcessNumbered"/>
    <dgm:cxn modelId="{751661CD-A7C7-124E-90DA-84A07F7B94FA}" type="presParOf" srcId="{657FC4D1-0660-3F4B-809C-222F57DA03AE}" destId="{20F22297-6FCE-7147-B744-D83094E7CF18}" srcOrd="2" destOrd="0" presId="urn:microsoft.com/office/officeart/2016/7/layout/LinearArrowProcessNumbered"/>
    <dgm:cxn modelId="{4AA324FE-D947-C646-B52E-069087D97472}" type="presParOf" srcId="{657FC4D1-0660-3F4B-809C-222F57DA03AE}" destId="{2C3ADF18-C2A2-A641-99A5-5F844A13CF27}" srcOrd="3" destOrd="0" presId="urn:microsoft.com/office/officeart/2016/7/layout/LinearArrowProcessNumbered"/>
    <dgm:cxn modelId="{8EF8ACFE-0719-1447-A837-D4B31A284F4B}" type="presParOf" srcId="{06E19055-1DF5-BB46-9041-C5833D1939AA}" destId="{D9AB6DC7-E48A-1D4F-96CD-F3A41ED7C069}" srcOrd="2" destOrd="0" presId="urn:microsoft.com/office/officeart/2016/7/layout/LinearArrowProcessNumbered"/>
    <dgm:cxn modelId="{34E6F60C-6ABD-2241-BF08-209D23B632B8}" type="presParOf" srcId="{1441B43F-382C-574F-A1CB-D01EDB3723E8}" destId="{C2FA2B4D-97AE-604C-A937-DCBB86EC72D2}" srcOrd="3" destOrd="0" presId="urn:microsoft.com/office/officeart/2016/7/layout/LinearArrowProcessNumbered"/>
    <dgm:cxn modelId="{7BE3EDF7-1FE7-9044-B262-CE36A03B45B3}" type="presParOf" srcId="{1441B43F-382C-574F-A1CB-D01EDB3723E8}" destId="{7C3310E5-DC5B-AD47-A939-1DC19FE15F55}" srcOrd="4" destOrd="0" presId="urn:microsoft.com/office/officeart/2016/7/layout/LinearArrowProcessNumbered"/>
    <dgm:cxn modelId="{D53AFDFB-26D3-D545-AA03-3DD88A0AAB04}" type="presParOf" srcId="{7C3310E5-DC5B-AD47-A939-1DC19FE15F55}" destId="{76D157CC-A277-344D-AD75-6D82A529148B}" srcOrd="0" destOrd="0" presId="urn:microsoft.com/office/officeart/2016/7/layout/LinearArrowProcessNumbered"/>
    <dgm:cxn modelId="{B738DFF1-85AE-FF47-811E-9A0BAAA081EA}" type="presParOf" srcId="{7C3310E5-DC5B-AD47-A939-1DC19FE15F55}" destId="{139FA1B4-9F63-FA40-BD1A-23067FD73A4D}" srcOrd="1" destOrd="0" presId="urn:microsoft.com/office/officeart/2016/7/layout/LinearArrowProcessNumbered"/>
    <dgm:cxn modelId="{BD6B4E62-AEF0-6346-B8D8-AC06E0416AF1}" type="presParOf" srcId="{139FA1B4-9F63-FA40-BD1A-23067FD73A4D}" destId="{D8658015-7312-5147-BB35-3E317217EECB}" srcOrd="0" destOrd="0" presId="urn:microsoft.com/office/officeart/2016/7/layout/LinearArrowProcessNumbered"/>
    <dgm:cxn modelId="{FB98DA4F-B2BD-0249-97B0-9433A173FC66}" type="presParOf" srcId="{139FA1B4-9F63-FA40-BD1A-23067FD73A4D}" destId="{2EA14837-2C90-A648-9012-0392B7A85042}" srcOrd="1" destOrd="0" presId="urn:microsoft.com/office/officeart/2016/7/layout/LinearArrowProcessNumbered"/>
    <dgm:cxn modelId="{E98EE267-30C1-7243-BA54-C7C8D2A998C3}" type="presParOf" srcId="{139FA1B4-9F63-FA40-BD1A-23067FD73A4D}" destId="{43993347-22D4-8F4E-A378-2631377449EB}" srcOrd="2" destOrd="0" presId="urn:microsoft.com/office/officeart/2016/7/layout/LinearArrowProcessNumbered"/>
    <dgm:cxn modelId="{AA744496-407D-E14A-BE78-3E45F0342A56}" type="presParOf" srcId="{139FA1B4-9F63-FA40-BD1A-23067FD73A4D}" destId="{0FB0B11B-C1AB-9047-B0C9-600DCB947E26}" srcOrd="3" destOrd="0" presId="urn:microsoft.com/office/officeart/2016/7/layout/LinearArrowProcessNumbered"/>
    <dgm:cxn modelId="{F45FE41D-2668-3E4A-9C12-21B7101E7173}" type="presParOf" srcId="{7C3310E5-DC5B-AD47-A939-1DC19FE15F55}" destId="{21E80ECD-6710-6642-AB51-324C7790E4DD}" srcOrd="2" destOrd="0" presId="urn:microsoft.com/office/officeart/2016/7/layout/LinearArrowProcessNumbered"/>
    <dgm:cxn modelId="{2BF4B76E-E680-9445-ADEF-BCB3AFE52F7A}" type="presParOf" srcId="{1441B43F-382C-574F-A1CB-D01EDB3723E8}" destId="{3619C377-FBFF-E94F-B574-42292495C349}" srcOrd="5" destOrd="0" presId="urn:microsoft.com/office/officeart/2016/7/layout/LinearArrowProcessNumbered"/>
    <dgm:cxn modelId="{B776FAF5-290E-AD46-9B5F-43E5037B06D7}" type="presParOf" srcId="{1441B43F-382C-574F-A1CB-D01EDB3723E8}" destId="{8F3133C8-573C-1D41-9202-F8EC297D5A77}" srcOrd="6" destOrd="0" presId="urn:microsoft.com/office/officeart/2016/7/layout/LinearArrowProcessNumbered"/>
    <dgm:cxn modelId="{29879FB0-CD71-2B42-8246-F5E897390431}" type="presParOf" srcId="{8F3133C8-573C-1D41-9202-F8EC297D5A77}" destId="{36223E2A-C348-BB44-9D50-25B6C3AEC720}" srcOrd="0" destOrd="0" presId="urn:microsoft.com/office/officeart/2016/7/layout/LinearArrowProcessNumbered"/>
    <dgm:cxn modelId="{9C783E37-4916-5E4D-895A-B59FE138E96F}" type="presParOf" srcId="{8F3133C8-573C-1D41-9202-F8EC297D5A77}" destId="{E0F00847-D6A6-D445-B7F1-A7E1CB729F01}" srcOrd="1" destOrd="0" presId="urn:microsoft.com/office/officeart/2016/7/layout/LinearArrowProcessNumbered"/>
    <dgm:cxn modelId="{BC9D3BA5-8FDC-D445-8BB4-0A8D5D777765}" type="presParOf" srcId="{E0F00847-D6A6-D445-B7F1-A7E1CB729F01}" destId="{8A34A073-4B3D-4B40-ADA3-2B6D483FE416}" srcOrd="0" destOrd="0" presId="urn:microsoft.com/office/officeart/2016/7/layout/LinearArrowProcessNumbered"/>
    <dgm:cxn modelId="{060E22C0-4B1E-C94A-B8EF-11EF8341BD15}" type="presParOf" srcId="{E0F00847-D6A6-D445-B7F1-A7E1CB729F01}" destId="{E32405BA-34AD-864C-881A-C15CFE8A45CC}" srcOrd="1" destOrd="0" presId="urn:microsoft.com/office/officeart/2016/7/layout/LinearArrowProcessNumbered"/>
    <dgm:cxn modelId="{1BC052BB-27CF-3A47-906E-7275AABCE68B}" type="presParOf" srcId="{E0F00847-D6A6-D445-B7F1-A7E1CB729F01}" destId="{32646ED2-B8EB-9649-AC04-B0D1A7FAA4C2}" srcOrd="2" destOrd="0" presId="urn:microsoft.com/office/officeart/2016/7/layout/LinearArrowProcessNumbered"/>
    <dgm:cxn modelId="{3191AC9E-A32B-0A44-ABE6-DFE31067A6AA}" type="presParOf" srcId="{E0F00847-D6A6-D445-B7F1-A7E1CB729F01}" destId="{935135AE-3998-C743-8AAA-C2C43C9DAB56}" srcOrd="3" destOrd="0" presId="urn:microsoft.com/office/officeart/2016/7/layout/LinearArrowProcessNumbered"/>
    <dgm:cxn modelId="{F2CE8CEF-9F9C-F04B-973E-22B694845F2A}" type="presParOf" srcId="{8F3133C8-573C-1D41-9202-F8EC297D5A77}" destId="{8F4E6E5F-F4B7-8245-9A18-8A4716DDDCA2}" srcOrd="2" destOrd="0" presId="urn:microsoft.com/office/officeart/2016/7/layout/LinearArrowProcessNumbered"/>
    <dgm:cxn modelId="{2C3E5CF3-4ABE-2649-8408-23111B391050}" type="presParOf" srcId="{1441B43F-382C-574F-A1CB-D01EDB3723E8}" destId="{EFA246F9-9BF8-5F4A-A067-1F32EEB12FC5}" srcOrd="7" destOrd="0" presId="urn:microsoft.com/office/officeart/2016/7/layout/LinearArrowProcessNumbered"/>
    <dgm:cxn modelId="{B39E6E1F-A325-1645-93F9-8F247E15391D}" type="presParOf" srcId="{1441B43F-382C-574F-A1CB-D01EDB3723E8}" destId="{37390ED3-A91B-5542-A471-302745D423AC}" srcOrd="8" destOrd="0" presId="urn:microsoft.com/office/officeart/2016/7/layout/LinearArrowProcessNumbered"/>
    <dgm:cxn modelId="{A1408833-2A2C-5841-8359-4ECBE3704346}" type="presParOf" srcId="{37390ED3-A91B-5542-A471-302745D423AC}" destId="{377B8BD6-3B49-B848-B7A5-622A5F985B6C}" srcOrd="0" destOrd="0" presId="urn:microsoft.com/office/officeart/2016/7/layout/LinearArrowProcessNumbered"/>
    <dgm:cxn modelId="{6025D052-B03A-AE4A-B16E-4F0813748221}" type="presParOf" srcId="{37390ED3-A91B-5542-A471-302745D423AC}" destId="{5BA8F88F-19BD-E849-A161-A9C5FD00B076}" srcOrd="1" destOrd="0" presId="urn:microsoft.com/office/officeart/2016/7/layout/LinearArrowProcessNumbered"/>
    <dgm:cxn modelId="{D4C22DD0-8BDC-1E49-B0F1-F5C02773ADE8}" type="presParOf" srcId="{5BA8F88F-19BD-E849-A161-A9C5FD00B076}" destId="{8C144DBD-3F24-AF4D-BCDA-8C0F840542EF}" srcOrd="0" destOrd="0" presId="urn:microsoft.com/office/officeart/2016/7/layout/LinearArrowProcessNumbered"/>
    <dgm:cxn modelId="{8B2F046B-92F3-8045-964B-C17BECD5F69E}" type="presParOf" srcId="{5BA8F88F-19BD-E849-A161-A9C5FD00B076}" destId="{E053911B-DD9D-544D-96A1-CA6030C9E090}" srcOrd="1" destOrd="0" presId="urn:microsoft.com/office/officeart/2016/7/layout/LinearArrowProcessNumbered"/>
    <dgm:cxn modelId="{F1FEC94D-51E1-8943-8BF8-E72993F93948}" type="presParOf" srcId="{5BA8F88F-19BD-E849-A161-A9C5FD00B076}" destId="{3CEF826D-CE60-A14E-A4F9-A1A94355AAC8}" srcOrd="2" destOrd="0" presId="urn:microsoft.com/office/officeart/2016/7/layout/LinearArrowProcessNumbered"/>
    <dgm:cxn modelId="{1E1F9C68-4C96-F145-B403-2F03A01DAFC2}" type="presParOf" srcId="{5BA8F88F-19BD-E849-A161-A9C5FD00B076}" destId="{BA9DDB44-832F-E843-B176-0D32CCBA42FE}" srcOrd="3" destOrd="0" presId="urn:microsoft.com/office/officeart/2016/7/layout/LinearArrowProcessNumbered"/>
    <dgm:cxn modelId="{DDE99ADC-8727-2A45-90FE-7629586470A3}" type="presParOf" srcId="{37390ED3-A91B-5542-A471-302745D423AC}" destId="{58A18E73-6DF6-2747-A426-20E762B32DFA}"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B58EA8-4004-554C-B43A-50F2437BCC7F}" type="doc">
      <dgm:prSet loTypeId="urn:microsoft.com/office/officeart/2005/8/layout/default" loCatId="" qsTypeId="urn:microsoft.com/office/officeart/2005/8/quickstyle/simple3" qsCatId="simple" csTypeId="urn:microsoft.com/office/officeart/2005/8/colors/colorful1" csCatId="colorful" phldr="1"/>
      <dgm:spPr/>
      <dgm:t>
        <a:bodyPr/>
        <a:lstStyle/>
        <a:p>
          <a:endParaRPr lang="en-GB"/>
        </a:p>
      </dgm:t>
    </dgm:pt>
    <dgm:pt modelId="{C7B17476-AA0D-404F-AD09-89FEF3FF4FF4}">
      <dgm:prSet phldrT="[Text]"/>
      <dgm:spPr/>
      <dgm:t>
        <a:bodyPr/>
        <a:lstStyle/>
        <a:p>
          <a:r>
            <a:rPr lang="en-PK" b="1"/>
            <a:t>Vygotsky lens: Development is determined by the level of social support and the possibility to learn (Marginson and Dang, 2016).</a:t>
          </a:r>
          <a:endParaRPr lang="en-GB" dirty="0"/>
        </a:p>
      </dgm:t>
    </dgm:pt>
    <dgm:pt modelId="{617BF306-37F3-3648-AAC7-D2BFA423E99E}" type="parTrans" cxnId="{745FC61E-7A6F-0449-A73E-5B0BD03BDBAB}">
      <dgm:prSet/>
      <dgm:spPr/>
      <dgm:t>
        <a:bodyPr/>
        <a:lstStyle/>
        <a:p>
          <a:endParaRPr lang="en-GB"/>
        </a:p>
      </dgm:t>
    </dgm:pt>
    <dgm:pt modelId="{8246E091-C158-9643-8FC1-0294B1B8ACDD}" type="sibTrans" cxnId="{745FC61E-7A6F-0449-A73E-5B0BD03BDBAB}">
      <dgm:prSet/>
      <dgm:spPr/>
      <dgm:t>
        <a:bodyPr/>
        <a:lstStyle/>
        <a:p>
          <a:endParaRPr lang="en-GB"/>
        </a:p>
      </dgm:t>
    </dgm:pt>
    <dgm:pt modelId="{07622B57-6A42-C948-84E2-12B5780D8152}">
      <dgm:prSet/>
      <dgm:spPr/>
      <dgm:t>
        <a:bodyPr/>
        <a:lstStyle/>
        <a:p>
          <a:pPr>
            <a:buFont typeface="Times New Roman" panose="02020603050405020304" pitchFamily="18" charset="0"/>
            <a:buChar char="•"/>
          </a:pPr>
          <a:r>
            <a:rPr lang="en-PK" b="1"/>
            <a:t>Accelerated maturity: Jenny has worked on adult activities every day (care planning, management of the household)</a:t>
          </a:r>
          <a:endParaRPr lang="en-PK"/>
        </a:p>
      </dgm:t>
    </dgm:pt>
    <dgm:pt modelId="{5BC88C3B-9101-5348-9B25-23FC6D5A8740}" type="parTrans" cxnId="{85C5376A-5338-0040-8A76-F1EDFF755D27}">
      <dgm:prSet/>
      <dgm:spPr/>
      <dgm:t>
        <a:bodyPr/>
        <a:lstStyle/>
        <a:p>
          <a:endParaRPr lang="en-GB"/>
        </a:p>
      </dgm:t>
    </dgm:pt>
    <dgm:pt modelId="{4B7B5051-3758-C24C-BDF0-2346CDF92A8F}" type="sibTrans" cxnId="{85C5376A-5338-0040-8A76-F1EDFF755D27}">
      <dgm:prSet/>
      <dgm:spPr/>
      <dgm:t>
        <a:bodyPr/>
        <a:lstStyle/>
        <a:p>
          <a:endParaRPr lang="en-GB"/>
        </a:p>
      </dgm:t>
    </dgm:pt>
    <dgm:pt modelId="{049879D2-E90D-E045-A0B4-4358ACA6882E}">
      <dgm:prSet/>
      <dgm:spPr/>
      <dgm:t>
        <a:bodyPr/>
        <a:lstStyle/>
        <a:p>
          <a:pPr>
            <a:buFont typeface="Times New Roman" panose="02020603050405020304" pitchFamily="18" charset="0"/>
            <a:buChar char="•"/>
          </a:pPr>
          <a:r>
            <a:rPr lang="en-PK" b="1"/>
            <a:t>Which can develop competence but can also issue her into the responsibilities that are not in line with her developmental stage.</a:t>
          </a:r>
          <a:endParaRPr lang="en-PK"/>
        </a:p>
      </dgm:t>
    </dgm:pt>
    <dgm:pt modelId="{3CDDD341-9A9B-9941-A817-BC4B8D75FB35}" type="parTrans" cxnId="{DBF754C2-1352-CB40-A562-1E5CD5B326A2}">
      <dgm:prSet/>
      <dgm:spPr/>
      <dgm:t>
        <a:bodyPr/>
        <a:lstStyle/>
        <a:p>
          <a:endParaRPr lang="en-GB"/>
        </a:p>
      </dgm:t>
    </dgm:pt>
    <dgm:pt modelId="{2D75CE07-07B5-6540-B6B4-EDB25028334D}" type="sibTrans" cxnId="{DBF754C2-1352-CB40-A562-1E5CD5B326A2}">
      <dgm:prSet/>
      <dgm:spPr/>
      <dgm:t>
        <a:bodyPr/>
        <a:lstStyle/>
        <a:p>
          <a:endParaRPr lang="en-GB"/>
        </a:p>
      </dgm:t>
    </dgm:pt>
    <dgm:pt modelId="{DE5B37EB-794C-1C47-A3CC-12F2E57DD4DA}">
      <dgm:prSet/>
      <dgm:spPr/>
      <dgm:t>
        <a:bodyPr/>
        <a:lstStyle/>
        <a:p>
          <a:pPr>
            <a:buFont typeface="Times New Roman" panose="02020603050405020304" pitchFamily="18" charset="0"/>
            <a:buChar char="•"/>
          </a:pPr>
          <a:r>
            <a:rPr lang="en-PK" b="1"/>
            <a:t>Minimized peer learning: Caring minimizes time on friends, clubs, group work and informal peer interaction.</a:t>
          </a:r>
          <a:endParaRPr lang="en-PK"/>
        </a:p>
      </dgm:t>
    </dgm:pt>
    <dgm:pt modelId="{B0BC7948-9AA4-7947-B298-069C89441638}" type="parTrans" cxnId="{C14D92FC-F2CF-6D47-93B1-13DB0ECA9C5E}">
      <dgm:prSet/>
      <dgm:spPr/>
      <dgm:t>
        <a:bodyPr/>
        <a:lstStyle/>
        <a:p>
          <a:endParaRPr lang="en-GB"/>
        </a:p>
      </dgm:t>
    </dgm:pt>
    <dgm:pt modelId="{91EFCF87-856E-9B4A-BFED-54C46A007A6B}" type="sibTrans" cxnId="{C14D92FC-F2CF-6D47-93B1-13DB0ECA9C5E}">
      <dgm:prSet/>
      <dgm:spPr/>
      <dgm:t>
        <a:bodyPr/>
        <a:lstStyle/>
        <a:p>
          <a:endParaRPr lang="en-GB"/>
        </a:p>
      </dgm:t>
    </dgm:pt>
    <dgm:pt modelId="{FDE88284-6CC1-1647-91EC-C7ABDC45B3A9}">
      <dgm:prSet/>
      <dgm:spPr/>
      <dgm:t>
        <a:bodyPr/>
        <a:lstStyle/>
        <a:p>
          <a:pPr>
            <a:buFont typeface="Times New Roman" panose="02020603050405020304" pitchFamily="18" charset="0"/>
            <a:buChar char="•"/>
          </a:pPr>
          <a:r>
            <a:rPr lang="en-PK" b="1"/>
            <a:t>Significant contexts in which teenagers acquire identity, social skills, and emotional coping by other people (Blum et al., 2022).</a:t>
          </a:r>
          <a:endParaRPr lang="en-PK"/>
        </a:p>
      </dgm:t>
    </dgm:pt>
    <dgm:pt modelId="{14C04121-D0E5-1C40-B079-39B6A0EE8325}" type="parTrans" cxnId="{259CA496-9B27-8A4A-AEF6-8B4C9EE7C60D}">
      <dgm:prSet/>
      <dgm:spPr/>
      <dgm:t>
        <a:bodyPr/>
        <a:lstStyle/>
        <a:p>
          <a:endParaRPr lang="en-GB"/>
        </a:p>
      </dgm:t>
    </dgm:pt>
    <dgm:pt modelId="{A3AE358C-AB6E-404D-A077-880028DD3B4E}" type="sibTrans" cxnId="{259CA496-9B27-8A4A-AEF6-8B4C9EE7C60D}">
      <dgm:prSet/>
      <dgm:spPr/>
      <dgm:t>
        <a:bodyPr/>
        <a:lstStyle/>
        <a:p>
          <a:endParaRPr lang="en-GB"/>
        </a:p>
      </dgm:t>
    </dgm:pt>
    <dgm:pt modelId="{8E0607C5-B1AF-CC4C-8379-349987892752}">
      <dgm:prSet/>
      <dgm:spPr/>
      <dgm:t>
        <a:bodyPr/>
        <a:lstStyle/>
        <a:p>
          <a:pPr>
            <a:buFont typeface="Times New Roman" panose="02020603050405020304" pitchFamily="18" charset="0"/>
            <a:buChar char="•"/>
          </a:pPr>
          <a:r>
            <a:rPr lang="en-PK" b="1"/>
            <a:t>Potential pressure at school and lack of scaffolding: Jenny might also experience a lack of adult support at home as school demands increase. This would force schoolwork beyond her ZPD and jeopardize the falling behind.</a:t>
          </a:r>
          <a:endParaRPr lang="en-PK"/>
        </a:p>
      </dgm:t>
    </dgm:pt>
    <dgm:pt modelId="{0C29EEC6-ADA3-C240-91D2-3136D40BF41E}" type="parTrans" cxnId="{B9DE87C7-7603-DE41-A45E-6A5CE787DDAB}">
      <dgm:prSet/>
      <dgm:spPr/>
      <dgm:t>
        <a:bodyPr/>
        <a:lstStyle/>
        <a:p>
          <a:endParaRPr lang="en-GB"/>
        </a:p>
      </dgm:t>
    </dgm:pt>
    <dgm:pt modelId="{B72B74D1-54EE-0443-B5DC-1EC12D577C0F}" type="sibTrans" cxnId="{B9DE87C7-7603-DE41-A45E-6A5CE787DDAB}">
      <dgm:prSet/>
      <dgm:spPr/>
      <dgm:t>
        <a:bodyPr/>
        <a:lstStyle/>
        <a:p>
          <a:endParaRPr lang="en-GB"/>
        </a:p>
      </dgm:t>
    </dgm:pt>
    <dgm:pt modelId="{E7F4DFC3-6D2D-2A44-9A7B-238DCBB27F07}">
      <dgm:prSet/>
      <dgm:spPr/>
      <dgm:t>
        <a:bodyPr/>
        <a:lstStyle/>
        <a:p>
          <a:pPr>
            <a:buFont typeface="Times New Roman" panose="02020603050405020304" pitchFamily="18" charset="0"/>
            <a:buChar char="•"/>
          </a:pPr>
          <a:r>
            <a:rPr lang="en-PK" b="1" dirty="0"/>
            <a:t>I Risk of silent struggle: This is a danger that she will not be able to access which can help her overcome her ZPD because she perceives seeking help as unacceptable (Hellström and Beckman, 2021).</a:t>
          </a:r>
          <a:endParaRPr lang="en-PK" dirty="0"/>
        </a:p>
      </dgm:t>
    </dgm:pt>
    <dgm:pt modelId="{76FAA5C4-E8CC-7F42-9E2B-78E36CBF47C5}" type="parTrans" cxnId="{2E0BD416-DB25-C247-9142-6201E25B9288}">
      <dgm:prSet/>
      <dgm:spPr/>
      <dgm:t>
        <a:bodyPr/>
        <a:lstStyle/>
        <a:p>
          <a:endParaRPr lang="en-GB"/>
        </a:p>
      </dgm:t>
    </dgm:pt>
    <dgm:pt modelId="{32D12298-34C7-0D42-8A8C-37516CAB8015}" type="sibTrans" cxnId="{2E0BD416-DB25-C247-9142-6201E25B9288}">
      <dgm:prSet/>
      <dgm:spPr/>
      <dgm:t>
        <a:bodyPr/>
        <a:lstStyle/>
        <a:p>
          <a:endParaRPr lang="en-GB"/>
        </a:p>
      </dgm:t>
    </dgm:pt>
    <dgm:pt modelId="{83D9A2DD-B4F9-D64B-B72F-85CCC72C4926}" type="pres">
      <dgm:prSet presAssocID="{1FB58EA8-4004-554C-B43A-50F2437BCC7F}" presName="diagram" presStyleCnt="0">
        <dgm:presLayoutVars>
          <dgm:dir/>
          <dgm:resizeHandles val="exact"/>
        </dgm:presLayoutVars>
      </dgm:prSet>
      <dgm:spPr/>
    </dgm:pt>
    <dgm:pt modelId="{BD70E3D3-F76E-F145-BE13-F68D9E6C9400}" type="pres">
      <dgm:prSet presAssocID="{C7B17476-AA0D-404F-AD09-89FEF3FF4FF4}" presName="node" presStyleLbl="node1" presStyleIdx="0" presStyleCnt="7">
        <dgm:presLayoutVars>
          <dgm:bulletEnabled val="1"/>
        </dgm:presLayoutVars>
      </dgm:prSet>
      <dgm:spPr/>
    </dgm:pt>
    <dgm:pt modelId="{AD9A349B-E3D8-4A45-85B3-6C470383945B}" type="pres">
      <dgm:prSet presAssocID="{8246E091-C158-9643-8FC1-0294B1B8ACDD}" presName="sibTrans" presStyleCnt="0"/>
      <dgm:spPr/>
    </dgm:pt>
    <dgm:pt modelId="{1A9305CA-CE36-2649-A9F5-FCB22C1AF29A}" type="pres">
      <dgm:prSet presAssocID="{07622B57-6A42-C948-84E2-12B5780D8152}" presName="node" presStyleLbl="node1" presStyleIdx="1" presStyleCnt="7">
        <dgm:presLayoutVars>
          <dgm:bulletEnabled val="1"/>
        </dgm:presLayoutVars>
      </dgm:prSet>
      <dgm:spPr/>
    </dgm:pt>
    <dgm:pt modelId="{F2AD82DB-FDE5-1445-A946-35B98D479D13}" type="pres">
      <dgm:prSet presAssocID="{4B7B5051-3758-C24C-BDF0-2346CDF92A8F}" presName="sibTrans" presStyleCnt="0"/>
      <dgm:spPr/>
    </dgm:pt>
    <dgm:pt modelId="{AB1514CA-EBA0-E942-B173-77B7F395F3F9}" type="pres">
      <dgm:prSet presAssocID="{049879D2-E90D-E045-A0B4-4358ACA6882E}" presName="node" presStyleLbl="node1" presStyleIdx="2" presStyleCnt="7">
        <dgm:presLayoutVars>
          <dgm:bulletEnabled val="1"/>
        </dgm:presLayoutVars>
      </dgm:prSet>
      <dgm:spPr/>
    </dgm:pt>
    <dgm:pt modelId="{720C6B96-74FB-7646-B44E-EF277627987A}" type="pres">
      <dgm:prSet presAssocID="{2D75CE07-07B5-6540-B6B4-EDB25028334D}" presName="sibTrans" presStyleCnt="0"/>
      <dgm:spPr/>
    </dgm:pt>
    <dgm:pt modelId="{268701A5-DF2C-6049-9995-EE84F46744BB}" type="pres">
      <dgm:prSet presAssocID="{DE5B37EB-794C-1C47-A3CC-12F2E57DD4DA}" presName="node" presStyleLbl="node1" presStyleIdx="3" presStyleCnt="7">
        <dgm:presLayoutVars>
          <dgm:bulletEnabled val="1"/>
        </dgm:presLayoutVars>
      </dgm:prSet>
      <dgm:spPr/>
    </dgm:pt>
    <dgm:pt modelId="{FBC50451-EDE6-1C4B-A2C5-2EC90772BE84}" type="pres">
      <dgm:prSet presAssocID="{91EFCF87-856E-9B4A-BFED-54C46A007A6B}" presName="sibTrans" presStyleCnt="0"/>
      <dgm:spPr/>
    </dgm:pt>
    <dgm:pt modelId="{3A8A5BC0-0BF9-EF48-8F9A-DFBCF75890DD}" type="pres">
      <dgm:prSet presAssocID="{FDE88284-6CC1-1647-91EC-C7ABDC45B3A9}" presName="node" presStyleLbl="node1" presStyleIdx="4" presStyleCnt="7">
        <dgm:presLayoutVars>
          <dgm:bulletEnabled val="1"/>
        </dgm:presLayoutVars>
      </dgm:prSet>
      <dgm:spPr/>
    </dgm:pt>
    <dgm:pt modelId="{DC20A508-590B-BF49-B0CB-46E14475D9BF}" type="pres">
      <dgm:prSet presAssocID="{A3AE358C-AB6E-404D-A077-880028DD3B4E}" presName="sibTrans" presStyleCnt="0"/>
      <dgm:spPr/>
    </dgm:pt>
    <dgm:pt modelId="{9D2AF879-5812-7D4E-8DE7-88B73E271A6A}" type="pres">
      <dgm:prSet presAssocID="{8E0607C5-B1AF-CC4C-8379-349987892752}" presName="node" presStyleLbl="node1" presStyleIdx="5" presStyleCnt="7">
        <dgm:presLayoutVars>
          <dgm:bulletEnabled val="1"/>
        </dgm:presLayoutVars>
      </dgm:prSet>
      <dgm:spPr/>
    </dgm:pt>
    <dgm:pt modelId="{0E60CC09-C35F-C048-8EE0-2F9CF7E9F504}" type="pres">
      <dgm:prSet presAssocID="{B72B74D1-54EE-0443-B5DC-1EC12D577C0F}" presName="sibTrans" presStyleCnt="0"/>
      <dgm:spPr/>
    </dgm:pt>
    <dgm:pt modelId="{23AD6D66-C43E-6342-A837-F2E92EC0EEA0}" type="pres">
      <dgm:prSet presAssocID="{E7F4DFC3-6D2D-2A44-9A7B-238DCBB27F07}" presName="node" presStyleLbl="node1" presStyleIdx="6" presStyleCnt="7">
        <dgm:presLayoutVars>
          <dgm:bulletEnabled val="1"/>
        </dgm:presLayoutVars>
      </dgm:prSet>
      <dgm:spPr/>
    </dgm:pt>
  </dgm:ptLst>
  <dgm:cxnLst>
    <dgm:cxn modelId="{2E0BD416-DB25-C247-9142-6201E25B9288}" srcId="{1FB58EA8-4004-554C-B43A-50F2437BCC7F}" destId="{E7F4DFC3-6D2D-2A44-9A7B-238DCBB27F07}" srcOrd="6" destOrd="0" parTransId="{76FAA5C4-E8CC-7F42-9E2B-78E36CBF47C5}" sibTransId="{32D12298-34C7-0D42-8A8C-37516CAB8015}"/>
    <dgm:cxn modelId="{555EDD19-CFD5-E84D-8DE7-EE69DA7E06B4}" type="presOf" srcId="{8E0607C5-B1AF-CC4C-8379-349987892752}" destId="{9D2AF879-5812-7D4E-8DE7-88B73E271A6A}" srcOrd="0" destOrd="0" presId="urn:microsoft.com/office/officeart/2005/8/layout/default"/>
    <dgm:cxn modelId="{745FC61E-7A6F-0449-A73E-5B0BD03BDBAB}" srcId="{1FB58EA8-4004-554C-B43A-50F2437BCC7F}" destId="{C7B17476-AA0D-404F-AD09-89FEF3FF4FF4}" srcOrd="0" destOrd="0" parTransId="{617BF306-37F3-3648-AAC7-D2BFA423E99E}" sibTransId="{8246E091-C158-9643-8FC1-0294B1B8ACDD}"/>
    <dgm:cxn modelId="{35ACD61F-7C40-6747-84D8-6639F53384CF}" type="presOf" srcId="{049879D2-E90D-E045-A0B4-4358ACA6882E}" destId="{AB1514CA-EBA0-E942-B173-77B7F395F3F9}" srcOrd="0" destOrd="0" presId="urn:microsoft.com/office/officeart/2005/8/layout/default"/>
    <dgm:cxn modelId="{18CCF126-D4D4-FB40-BCF8-CA9356AE19F9}" type="presOf" srcId="{C7B17476-AA0D-404F-AD09-89FEF3FF4FF4}" destId="{BD70E3D3-F76E-F145-BE13-F68D9E6C9400}" srcOrd="0" destOrd="0" presId="urn:microsoft.com/office/officeart/2005/8/layout/default"/>
    <dgm:cxn modelId="{85C5376A-5338-0040-8A76-F1EDFF755D27}" srcId="{1FB58EA8-4004-554C-B43A-50F2437BCC7F}" destId="{07622B57-6A42-C948-84E2-12B5780D8152}" srcOrd="1" destOrd="0" parTransId="{5BC88C3B-9101-5348-9B25-23FC6D5A8740}" sibTransId="{4B7B5051-3758-C24C-BDF0-2346CDF92A8F}"/>
    <dgm:cxn modelId="{CE81D36A-98A8-BC4A-A8E9-8A7E5E9340D4}" type="presOf" srcId="{1FB58EA8-4004-554C-B43A-50F2437BCC7F}" destId="{83D9A2DD-B4F9-D64B-B72F-85CCC72C4926}" srcOrd="0" destOrd="0" presId="urn:microsoft.com/office/officeart/2005/8/layout/default"/>
    <dgm:cxn modelId="{B50AAF70-381A-1842-AEAC-4CF14F8C4901}" type="presOf" srcId="{07622B57-6A42-C948-84E2-12B5780D8152}" destId="{1A9305CA-CE36-2649-A9F5-FCB22C1AF29A}" srcOrd="0" destOrd="0" presId="urn:microsoft.com/office/officeart/2005/8/layout/default"/>
    <dgm:cxn modelId="{F98B4385-87D9-0348-A879-C1CB993A5898}" type="presOf" srcId="{FDE88284-6CC1-1647-91EC-C7ABDC45B3A9}" destId="{3A8A5BC0-0BF9-EF48-8F9A-DFBCF75890DD}" srcOrd="0" destOrd="0" presId="urn:microsoft.com/office/officeart/2005/8/layout/default"/>
    <dgm:cxn modelId="{259CA496-9B27-8A4A-AEF6-8B4C9EE7C60D}" srcId="{1FB58EA8-4004-554C-B43A-50F2437BCC7F}" destId="{FDE88284-6CC1-1647-91EC-C7ABDC45B3A9}" srcOrd="4" destOrd="0" parTransId="{14C04121-D0E5-1C40-B079-39B6A0EE8325}" sibTransId="{A3AE358C-AB6E-404D-A077-880028DD3B4E}"/>
    <dgm:cxn modelId="{2B34BCB4-36E2-4542-A59F-D38CC51A35F7}" type="presOf" srcId="{E7F4DFC3-6D2D-2A44-9A7B-238DCBB27F07}" destId="{23AD6D66-C43E-6342-A837-F2E92EC0EEA0}" srcOrd="0" destOrd="0" presId="urn:microsoft.com/office/officeart/2005/8/layout/default"/>
    <dgm:cxn modelId="{DBF754C2-1352-CB40-A562-1E5CD5B326A2}" srcId="{1FB58EA8-4004-554C-B43A-50F2437BCC7F}" destId="{049879D2-E90D-E045-A0B4-4358ACA6882E}" srcOrd="2" destOrd="0" parTransId="{3CDDD341-9A9B-9941-A817-BC4B8D75FB35}" sibTransId="{2D75CE07-07B5-6540-B6B4-EDB25028334D}"/>
    <dgm:cxn modelId="{B9DE87C7-7603-DE41-A45E-6A5CE787DDAB}" srcId="{1FB58EA8-4004-554C-B43A-50F2437BCC7F}" destId="{8E0607C5-B1AF-CC4C-8379-349987892752}" srcOrd="5" destOrd="0" parTransId="{0C29EEC6-ADA3-C240-91D2-3136D40BF41E}" sibTransId="{B72B74D1-54EE-0443-B5DC-1EC12D577C0F}"/>
    <dgm:cxn modelId="{9D8778DC-9155-EE45-A531-B88AC2585D57}" type="presOf" srcId="{DE5B37EB-794C-1C47-A3CC-12F2E57DD4DA}" destId="{268701A5-DF2C-6049-9995-EE84F46744BB}" srcOrd="0" destOrd="0" presId="urn:microsoft.com/office/officeart/2005/8/layout/default"/>
    <dgm:cxn modelId="{C14D92FC-F2CF-6D47-93B1-13DB0ECA9C5E}" srcId="{1FB58EA8-4004-554C-B43A-50F2437BCC7F}" destId="{DE5B37EB-794C-1C47-A3CC-12F2E57DD4DA}" srcOrd="3" destOrd="0" parTransId="{B0BC7948-9AA4-7947-B298-069C89441638}" sibTransId="{91EFCF87-856E-9B4A-BFED-54C46A007A6B}"/>
    <dgm:cxn modelId="{8EF65479-1ED9-244E-B1CA-D14862DA80F0}" type="presParOf" srcId="{83D9A2DD-B4F9-D64B-B72F-85CCC72C4926}" destId="{BD70E3D3-F76E-F145-BE13-F68D9E6C9400}" srcOrd="0" destOrd="0" presId="urn:microsoft.com/office/officeart/2005/8/layout/default"/>
    <dgm:cxn modelId="{D7A14FDC-21CF-E94F-B281-71E745AA4B44}" type="presParOf" srcId="{83D9A2DD-B4F9-D64B-B72F-85CCC72C4926}" destId="{AD9A349B-E3D8-4A45-85B3-6C470383945B}" srcOrd="1" destOrd="0" presId="urn:microsoft.com/office/officeart/2005/8/layout/default"/>
    <dgm:cxn modelId="{89B26408-34D8-4B4C-B1DA-5A1B3FE8F897}" type="presParOf" srcId="{83D9A2DD-B4F9-D64B-B72F-85CCC72C4926}" destId="{1A9305CA-CE36-2649-A9F5-FCB22C1AF29A}" srcOrd="2" destOrd="0" presId="urn:microsoft.com/office/officeart/2005/8/layout/default"/>
    <dgm:cxn modelId="{6AFFA1AA-046F-B34E-B086-F343F6B367C6}" type="presParOf" srcId="{83D9A2DD-B4F9-D64B-B72F-85CCC72C4926}" destId="{F2AD82DB-FDE5-1445-A946-35B98D479D13}" srcOrd="3" destOrd="0" presId="urn:microsoft.com/office/officeart/2005/8/layout/default"/>
    <dgm:cxn modelId="{9CE67A25-42CE-3544-9F7D-F33E61B83567}" type="presParOf" srcId="{83D9A2DD-B4F9-D64B-B72F-85CCC72C4926}" destId="{AB1514CA-EBA0-E942-B173-77B7F395F3F9}" srcOrd="4" destOrd="0" presId="urn:microsoft.com/office/officeart/2005/8/layout/default"/>
    <dgm:cxn modelId="{450B0195-8E28-5D46-834C-BAFD51217472}" type="presParOf" srcId="{83D9A2DD-B4F9-D64B-B72F-85CCC72C4926}" destId="{720C6B96-74FB-7646-B44E-EF277627987A}" srcOrd="5" destOrd="0" presId="urn:microsoft.com/office/officeart/2005/8/layout/default"/>
    <dgm:cxn modelId="{5CBDE41A-4568-E44F-AFE4-6EC70BB0C77F}" type="presParOf" srcId="{83D9A2DD-B4F9-D64B-B72F-85CCC72C4926}" destId="{268701A5-DF2C-6049-9995-EE84F46744BB}" srcOrd="6" destOrd="0" presId="urn:microsoft.com/office/officeart/2005/8/layout/default"/>
    <dgm:cxn modelId="{65F6557D-7AD4-1E42-A171-D73F461C704F}" type="presParOf" srcId="{83D9A2DD-B4F9-D64B-B72F-85CCC72C4926}" destId="{FBC50451-EDE6-1C4B-A2C5-2EC90772BE84}" srcOrd="7" destOrd="0" presId="urn:microsoft.com/office/officeart/2005/8/layout/default"/>
    <dgm:cxn modelId="{BB6571F9-54EA-EF40-BA1C-2F328CB188E7}" type="presParOf" srcId="{83D9A2DD-B4F9-D64B-B72F-85CCC72C4926}" destId="{3A8A5BC0-0BF9-EF48-8F9A-DFBCF75890DD}" srcOrd="8" destOrd="0" presId="urn:microsoft.com/office/officeart/2005/8/layout/default"/>
    <dgm:cxn modelId="{C207E12B-2D58-EF42-A8D7-46D9639648D3}" type="presParOf" srcId="{83D9A2DD-B4F9-D64B-B72F-85CCC72C4926}" destId="{DC20A508-590B-BF49-B0CB-46E14475D9BF}" srcOrd="9" destOrd="0" presId="urn:microsoft.com/office/officeart/2005/8/layout/default"/>
    <dgm:cxn modelId="{3C502AE5-8E4A-4B4A-9E11-5FA13E855599}" type="presParOf" srcId="{83D9A2DD-B4F9-D64B-B72F-85CCC72C4926}" destId="{9D2AF879-5812-7D4E-8DE7-88B73E271A6A}" srcOrd="10" destOrd="0" presId="urn:microsoft.com/office/officeart/2005/8/layout/default"/>
    <dgm:cxn modelId="{9CCD23DA-EE7D-F343-8DF2-C3C1AE498A6F}" type="presParOf" srcId="{83D9A2DD-B4F9-D64B-B72F-85CCC72C4926}" destId="{0E60CC09-C35F-C048-8EE0-2F9CF7E9F504}" srcOrd="11" destOrd="0" presId="urn:microsoft.com/office/officeart/2005/8/layout/default"/>
    <dgm:cxn modelId="{5FAE758D-3792-1248-B4FF-D2EE2FEFCB56}" type="presParOf" srcId="{83D9A2DD-B4F9-D64B-B72F-85CCC72C4926}" destId="{23AD6D66-C43E-6342-A837-F2E92EC0EEA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5C33C3-7DDC-408D-BBD6-021DB69AE682}" type="doc">
      <dgm:prSet loTypeId="urn:microsoft.com/office/officeart/2018/2/layout/IconLabelList" loCatId="icon" qsTypeId="urn:microsoft.com/office/officeart/2005/8/quickstyle/simple1" qsCatId="simple" csTypeId="urn:microsoft.com/office/officeart/2005/8/colors/colorful1" csCatId="colorful" phldr="1"/>
      <dgm:spPr/>
      <dgm:t>
        <a:bodyPr/>
        <a:lstStyle/>
        <a:p>
          <a:endParaRPr lang="en-US"/>
        </a:p>
      </dgm:t>
    </dgm:pt>
    <dgm:pt modelId="{4520C16D-5B95-4F28-B570-055925BDAB3A}">
      <dgm:prSet custT="1"/>
      <dgm:spPr/>
      <dgm:t>
        <a:bodyPr/>
        <a:lstStyle/>
        <a:p>
          <a:pPr>
            <a:lnSpc>
              <a:spcPct val="100000"/>
            </a:lnSpc>
          </a:pPr>
          <a:r>
            <a:rPr lang="en-PK" sz="1400" b="1" dirty="0"/>
            <a:t>Homework/study support group (scaffolded learning): </a:t>
          </a:r>
          <a:r>
            <a:rPr lang="en-PK" sz="1400" b="0" dirty="0"/>
            <a:t>Supported revision sessions and weekly check-ins; dividing tasks into steps; providing less support as confidence increases (Knudsen et al., 2019).</a:t>
          </a:r>
          <a:endParaRPr lang="en-US" sz="1400" b="0" dirty="0"/>
        </a:p>
      </dgm:t>
    </dgm:pt>
    <dgm:pt modelId="{17ECE99E-4396-4164-8B36-5E17DE4D6E82}" type="parTrans" cxnId="{098B3CB3-8322-40B1-87E9-90D178CBABA3}">
      <dgm:prSet/>
      <dgm:spPr/>
      <dgm:t>
        <a:bodyPr/>
        <a:lstStyle/>
        <a:p>
          <a:endParaRPr lang="en-US"/>
        </a:p>
      </dgm:t>
    </dgm:pt>
    <dgm:pt modelId="{F62C22A3-FCF6-4D01-9680-71A86B5B731C}" type="sibTrans" cxnId="{098B3CB3-8322-40B1-87E9-90D178CBABA3}">
      <dgm:prSet/>
      <dgm:spPr/>
      <dgm:t>
        <a:bodyPr/>
        <a:lstStyle/>
        <a:p>
          <a:endParaRPr lang="en-US"/>
        </a:p>
      </dgm:t>
    </dgm:pt>
    <dgm:pt modelId="{BA8FCAFF-F91E-744C-996C-1CFE040EC256}">
      <dgm:prSet/>
      <dgm:spPr/>
      <dgm:t>
        <a:bodyPr/>
        <a:lstStyle/>
        <a:p>
          <a:pPr>
            <a:lnSpc>
              <a:spcPct val="100000"/>
            </a:lnSpc>
          </a:pPr>
          <a:r>
            <a:rPr lang="en-PK" b="1" dirty="0"/>
            <a:t>Coaching (mediated tools): </a:t>
          </a:r>
          <a:r>
            <a:rPr lang="en-PK" b="0" dirty="0"/>
            <a:t>Life-skills coaching: Time management, problem-solving, communication skills, and help-seeking scripts- capacity building by guided practice.</a:t>
          </a:r>
        </a:p>
      </dgm:t>
    </dgm:pt>
    <dgm:pt modelId="{ACBE80EE-6F4C-5C4C-9D25-1F4C47D2880B}" type="parTrans" cxnId="{F95F533A-4D39-3A40-84FC-C0511D1B7F54}">
      <dgm:prSet/>
      <dgm:spPr/>
      <dgm:t>
        <a:bodyPr/>
        <a:lstStyle/>
        <a:p>
          <a:endParaRPr lang="en-GB"/>
        </a:p>
      </dgm:t>
    </dgm:pt>
    <dgm:pt modelId="{018D7966-5B72-0849-9E76-3153FCE0DEC9}" type="sibTrans" cxnId="{F95F533A-4D39-3A40-84FC-C0511D1B7F54}">
      <dgm:prSet/>
      <dgm:spPr/>
      <dgm:t>
        <a:bodyPr/>
        <a:lstStyle/>
        <a:p>
          <a:endParaRPr lang="en-GB"/>
        </a:p>
      </dgm:t>
    </dgm:pt>
    <dgm:pt modelId="{F5B49BE2-B486-AF4B-A607-B3C9A618FC94}">
      <dgm:prSet/>
      <dgm:spPr/>
      <dgm:t>
        <a:bodyPr/>
        <a:lstStyle/>
        <a:p>
          <a:pPr>
            <a:lnSpc>
              <a:spcPct val="100000"/>
            </a:lnSpc>
          </a:pPr>
          <a:r>
            <a:rPr lang="en-PK" b="1" dirty="0"/>
            <a:t>Professional care of mother</a:t>
          </a:r>
          <a:r>
            <a:rPr lang="en-PK" b="0" dirty="0"/>
            <a:t>: Home care assistance of mobility activities + assistance of administration so that Jenny has fewer responsibilities in accordance with her age and education.</a:t>
          </a:r>
        </a:p>
      </dgm:t>
    </dgm:pt>
    <dgm:pt modelId="{DEF23A62-C76A-DE49-9C9B-413ACD32CF22}" type="parTrans" cxnId="{930F2B81-72C7-1448-A78E-3C8332A4D18E}">
      <dgm:prSet/>
      <dgm:spPr/>
      <dgm:t>
        <a:bodyPr/>
        <a:lstStyle/>
        <a:p>
          <a:endParaRPr lang="en-GB"/>
        </a:p>
      </dgm:t>
    </dgm:pt>
    <dgm:pt modelId="{5567B5AB-B894-2242-A4FC-71951B15E7FC}" type="sibTrans" cxnId="{930F2B81-72C7-1448-A78E-3C8332A4D18E}">
      <dgm:prSet/>
      <dgm:spPr/>
      <dgm:t>
        <a:bodyPr/>
        <a:lstStyle/>
        <a:p>
          <a:endParaRPr lang="en-GB"/>
        </a:p>
      </dgm:t>
    </dgm:pt>
    <dgm:pt modelId="{BAE35CA7-754F-DF4A-A6DB-73656C2E9B5E}">
      <dgm:prSet/>
      <dgm:spPr/>
      <dgm:t>
        <a:bodyPr/>
        <a:lstStyle/>
        <a:p>
          <a:pPr>
            <a:lnSpc>
              <a:spcPct val="100000"/>
            </a:lnSpc>
          </a:pPr>
          <a:r>
            <a:rPr lang="en-PK" b="1" dirty="0"/>
            <a:t>Administrative Digital tools (cognitive scaffolds): </a:t>
          </a:r>
          <a:r>
            <a:rPr lang="en-PK" b="0" dirty="0"/>
            <a:t>Common calendar, notifications, medication prompts, appointment templates; lessens memory burden and augments predictability at home (Anderberg et al., 2019).</a:t>
          </a:r>
        </a:p>
      </dgm:t>
    </dgm:pt>
    <dgm:pt modelId="{67BF12FB-5C17-374A-A3ED-39378A88DB20}" type="parTrans" cxnId="{7BA65E11-FEF7-BB4B-A19A-D32E68BEA356}">
      <dgm:prSet/>
      <dgm:spPr/>
      <dgm:t>
        <a:bodyPr/>
        <a:lstStyle/>
        <a:p>
          <a:endParaRPr lang="en-GB"/>
        </a:p>
      </dgm:t>
    </dgm:pt>
    <dgm:pt modelId="{8F0F4BCB-9B99-5044-AED1-E1C2DF37A64B}" type="sibTrans" cxnId="{7BA65E11-FEF7-BB4B-A19A-D32E68BEA356}">
      <dgm:prSet/>
      <dgm:spPr/>
      <dgm:t>
        <a:bodyPr/>
        <a:lstStyle/>
        <a:p>
          <a:endParaRPr lang="en-GB"/>
        </a:p>
      </dgm:t>
    </dgm:pt>
    <dgm:pt modelId="{81EFE609-605D-2542-997F-BE96A9C06817}">
      <dgm:prSet/>
      <dgm:spPr/>
      <dgm:t>
        <a:bodyPr/>
        <a:lstStyle/>
        <a:p>
          <a:pPr>
            <a:lnSpc>
              <a:spcPct val="100000"/>
            </a:lnSpc>
          </a:pPr>
          <a:r>
            <a:rPr lang="en-PK" b="1" dirty="0"/>
            <a:t>Short emotional support factor: </a:t>
          </a:r>
          <a:r>
            <a:rPr lang="en-PK" b="0" dirty="0"/>
            <a:t>Vygotsky also concentrates on learning, but short support of coping abilities will help Jenny remain occupied with scaffolding and services.</a:t>
          </a:r>
        </a:p>
      </dgm:t>
    </dgm:pt>
    <dgm:pt modelId="{ED6A9234-AC74-0C4D-9A77-BC891873E5AC}" type="parTrans" cxnId="{248F6A2B-7130-7B41-880D-143A42B81126}">
      <dgm:prSet/>
      <dgm:spPr/>
      <dgm:t>
        <a:bodyPr/>
        <a:lstStyle/>
        <a:p>
          <a:endParaRPr lang="en-GB"/>
        </a:p>
      </dgm:t>
    </dgm:pt>
    <dgm:pt modelId="{802CF476-E694-4F46-8BE3-193CEE174CC4}" type="sibTrans" cxnId="{248F6A2B-7130-7B41-880D-143A42B81126}">
      <dgm:prSet/>
      <dgm:spPr/>
      <dgm:t>
        <a:bodyPr/>
        <a:lstStyle/>
        <a:p>
          <a:endParaRPr lang="en-GB"/>
        </a:p>
      </dgm:t>
    </dgm:pt>
    <dgm:pt modelId="{0CCA4898-6A86-4EDD-9CA3-9B25FF4BE5B6}" type="pres">
      <dgm:prSet presAssocID="{6D5C33C3-7DDC-408D-BBD6-021DB69AE682}" presName="root" presStyleCnt="0">
        <dgm:presLayoutVars>
          <dgm:dir/>
          <dgm:resizeHandles val="exact"/>
        </dgm:presLayoutVars>
      </dgm:prSet>
      <dgm:spPr/>
    </dgm:pt>
    <dgm:pt modelId="{21EC3064-54DF-476B-859A-745F3BFD79E7}" type="pres">
      <dgm:prSet presAssocID="{4520C16D-5B95-4F28-B570-055925BDAB3A}" presName="compNode" presStyleCnt="0"/>
      <dgm:spPr/>
    </dgm:pt>
    <dgm:pt modelId="{C38AFEDD-957F-4B10-B899-D6D5B9E8923A}" type="pres">
      <dgm:prSet presAssocID="{4520C16D-5B95-4F28-B570-055925BDAB3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A40F91F6-18C4-4C4F-8F41-906CD29A8F2B}" type="pres">
      <dgm:prSet presAssocID="{4520C16D-5B95-4F28-B570-055925BDAB3A}" presName="spaceRect" presStyleCnt="0"/>
      <dgm:spPr/>
    </dgm:pt>
    <dgm:pt modelId="{4B1558A1-2D37-41B8-A0D2-1E0AEDA03246}" type="pres">
      <dgm:prSet presAssocID="{4520C16D-5B95-4F28-B570-055925BDAB3A}" presName="textRect" presStyleLbl="revTx" presStyleIdx="0" presStyleCnt="5">
        <dgm:presLayoutVars>
          <dgm:chMax val="1"/>
          <dgm:chPref val="1"/>
        </dgm:presLayoutVars>
      </dgm:prSet>
      <dgm:spPr/>
    </dgm:pt>
    <dgm:pt modelId="{06DC44C1-6E3B-4A4D-8C7B-7A8C1BEF082D}" type="pres">
      <dgm:prSet presAssocID="{F62C22A3-FCF6-4D01-9680-71A86B5B731C}" presName="sibTrans" presStyleCnt="0"/>
      <dgm:spPr/>
    </dgm:pt>
    <dgm:pt modelId="{60702A49-4D11-A04D-8481-D5454C7870F9}" type="pres">
      <dgm:prSet presAssocID="{BA8FCAFF-F91E-744C-996C-1CFE040EC256}" presName="compNode" presStyleCnt="0"/>
      <dgm:spPr/>
    </dgm:pt>
    <dgm:pt modelId="{CA7E56CB-1589-9B48-BCDB-864D81FDECF8}" type="pres">
      <dgm:prSet presAssocID="{BA8FCAFF-F91E-744C-996C-1CFE040EC256}" presName="iconRect" presStyleLbl="node1" presStyleIdx="1" presStyleCnt="5"/>
      <dgm:spPr/>
    </dgm:pt>
    <dgm:pt modelId="{C9FC256E-0291-FD4E-A84B-646CA4BEE890}" type="pres">
      <dgm:prSet presAssocID="{BA8FCAFF-F91E-744C-996C-1CFE040EC256}" presName="spaceRect" presStyleCnt="0"/>
      <dgm:spPr/>
    </dgm:pt>
    <dgm:pt modelId="{7A1D6EC6-D4A1-CA4F-953A-7986F33B91BD}" type="pres">
      <dgm:prSet presAssocID="{BA8FCAFF-F91E-744C-996C-1CFE040EC256}" presName="textRect" presStyleLbl="revTx" presStyleIdx="1" presStyleCnt="5">
        <dgm:presLayoutVars>
          <dgm:chMax val="1"/>
          <dgm:chPref val="1"/>
        </dgm:presLayoutVars>
      </dgm:prSet>
      <dgm:spPr/>
    </dgm:pt>
    <dgm:pt modelId="{61AF941B-7017-7F43-859A-73B410EEBE5B}" type="pres">
      <dgm:prSet presAssocID="{018D7966-5B72-0849-9E76-3153FCE0DEC9}" presName="sibTrans" presStyleCnt="0"/>
      <dgm:spPr/>
    </dgm:pt>
    <dgm:pt modelId="{D20370A3-D770-FF4B-ABD4-51C3753DE1E0}" type="pres">
      <dgm:prSet presAssocID="{F5B49BE2-B486-AF4B-A607-B3C9A618FC94}" presName="compNode" presStyleCnt="0"/>
      <dgm:spPr/>
    </dgm:pt>
    <dgm:pt modelId="{9E58AF52-4A0B-594A-B5C1-6C17FF718CEE}" type="pres">
      <dgm:prSet presAssocID="{F5B49BE2-B486-AF4B-A607-B3C9A618FC94}" presName="iconRect" presStyleLbl="node1" presStyleIdx="2" presStyleCnt="5"/>
      <dgm:spPr/>
    </dgm:pt>
    <dgm:pt modelId="{B10D504A-7AE4-0F41-8227-EB2579BCA8F3}" type="pres">
      <dgm:prSet presAssocID="{F5B49BE2-B486-AF4B-A607-B3C9A618FC94}" presName="spaceRect" presStyleCnt="0"/>
      <dgm:spPr/>
    </dgm:pt>
    <dgm:pt modelId="{33D8D3CC-7360-9B4C-AB41-4FCADD52652A}" type="pres">
      <dgm:prSet presAssocID="{F5B49BE2-B486-AF4B-A607-B3C9A618FC94}" presName="textRect" presStyleLbl="revTx" presStyleIdx="2" presStyleCnt="5">
        <dgm:presLayoutVars>
          <dgm:chMax val="1"/>
          <dgm:chPref val="1"/>
        </dgm:presLayoutVars>
      </dgm:prSet>
      <dgm:spPr/>
    </dgm:pt>
    <dgm:pt modelId="{B3A5E2D5-C177-F042-8AFE-3DD931589FDB}" type="pres">
      <dgm:prSet presAssocID="{5567B5AB-B894-2242-A4FC-71951B15E7FC}" presName="sibTrans" presStyleCnt="0"/>
      <dgm:spPr/>
    </dgm:pt>
    <dgm:pt modelId="{694F1BEA-A9E7-984A-939F-41D5972FB455}" type="pres">
      <dgm:prSet presAssocID="{BAE35CA7-754F-DF4A-A6DB-73656C2E9B5E}" presName="compNode" presStyleCnt="0"/>
      <dgm:spPr/>
    </dgm:pt>
    <dgm:pt modelId="{70E0062C-F463-C54F-A2A3-B47D7FBCECE8}" type="pres">
      <dgm:prSet presAssocID="{BAE35CA7-754F-DF4A-A6DB-73656C2E9B5E}" presName="iconRect" presStyleLbl="node1" presStyleIdx="3" presStyleCnt="5"/>
      <dgm:spPr/>
    </dgm:pt>
    <dgm:pt modelId="{ACBA897D-51BE-0B4C-A87A-6887A96652F4}" type="pres">
      <dgm:prSet presAssocID="{BAE35CA7-754F-DF4A-A6DB-73656C2E9B5E}" presName="spaceRect" presStyleCnt="0"/>
      <dgm:spPr/>
    </dgm:pt>
    <dgm:pt modelId="{B5AF13E6-1189-BE49-ABD5-17A94EC5D645}" type="pres">
      <dgm:prSet presAssocID="{BAE35CA7-754F-DF4A-A6DB-73656C2E9B5E}" presName="textRect" presStyleLbl="revTx" presStyleIdx="3" presStyleCnt="5">
        <dgm:presLayoutVars>
          <dgm:chMax val="1"/>
          <dgm:chPref val="1"/>
        </dgm:presLayoutVars>
      </dgm:prSet>
      <dgm:spPr/>
    </dgm:pt>
    <dgm:pt modelId="{B625B827-0019-CF46-80FD-2C20CF0F7FEA}" type="pres">
      <dgm:prSet presAssocID="{8F0F4BCB-9B99-5044-AED1-E1C2DF37A64B}" presName="sibTrans" presStyleCnt="0"/>
      <dgm:spPr/>
    </dgm:pt>
    <dgm:pt modelId="{AD564B54-9449-CE40-B030-65CD49753128}" type="pres">
      <dgm:prSet presAssocID="{81EFE609-605D-2542-997F-BE96A9C06817}" presName="compNode" presStyleCnt="0"/>
      <dgm:spPr/>
    </dgm:pt>
    <dgm:pt modelId="{43D69710-69D0-0F42-9D05-95BDE66FF311}" type="pres">
      <dgm:prSet presAssocID="{81EFE609-605D-2542-997F-BE96A9C06817}" presName="iconRect" presStyleLbl="node1" presStyleIdx="4" presStyleCnt="5"/>
      <dgm:spPr/>
    </dgm:pt>
    <dgm:pt modelId="{DF8B0203-5CAA-F544-922F-3EC172031602}" type="pres">
      <dgm:prSet presAssocID="{81EFE609-605D-2542-997F-BE96A9C06817}" presName="spaceRect" presStyleCnt="0"/>
      <dgm:spPr/>
    </dgm:pt>
    <dgm:pt modelId="{7E26BE5B-EBC0-AB41-8F73-1697A6E9B626}" type="pres">
      <dgm:prSet presAssocID="{81EFE609-605D-2542-997F-BE96A9C06817}" presName="textRect" presStyleLbl="revTx" presStyleIdx="4" presStyleCnt="5">
        <dgm:presLayoutVars>
          <dgm:chMax val="1"/>
          <dgm:chPref val="1"/>
        </dgm:presLayoutVars>
      </dgm:prSet>
      <dgm:spPr/>
    </dgm:pt>
  </dgm:ptLst>
  <dgm:cxnLst>
    <dgm:cxn modelId="{F8AB0F0E-20F4-4CC3-87B4-8E1798B4C0A4}" type="presOf" srcId="{6D5C33C3-7DDC-408D-BBD6-021DB69AE682}" destId="{0CCA4898-6A86-4EDD-9CA3-9B25FF4BE5B6}" srcOrd="0" destOrd="0" presId="urn:microsoft.com/office/officeart/2018/2/layout/IconLabelList"/>
    <dgm:cxn modelId="{7BA65E11-FEF7-BB4B-A19A-D32E68BEA356}" srcId="{6D5C33C3-7DDC-408D-BBD6-021DB69AE682}" destId="{BAE35CA7-754F-DF4A-A6DB-73656C2E9B5E}" srcOrd="3" destOrd="0" parTransId="{67BF12FB-5C17-374A-A3ED-39378A88DB20}" sibTransId="{8F0F4BCB-9B99-5044-AED1-E1C2DF37A64B}"/>
    <dgm:cxn modelId="{FA1B2B1B-863C-8F4B-81F3-577C79315F7F}" type="presOf" srcId="{F5B49BE2-B486-AF4B-A607-B3C9A618FC94}" destId="{33D8D3CC-7360-9B4C-AB41-4FCADD52652A}" srcOrd="0" destOrd="0" presId="urn:microsoft.com/office/officeart/2018/2/layout/IconLabelList"/>
    <dgm:cxn modelId="{248F6A2B-7130-7B41-880D-143A42B81126}" srcId="{6D5C33C3-7DDC-408D-BBD6-021DB69AE682}" destId="{81EFE609-605D-2542-997F-BE96A9C06817}" srcOrd="4" destOrd="0" parTransId="{ED6A9234-AC74-0C4D-9A77-BC891873E5AC}" sibTransId="{802CF476-E694-4F46-8BE3-193CEE174CC4}"/>
    <dgm:cxn modelId="{F95F533A-4D39-3A40-84FC-C0511D1B7F54}" srcId="{6D5C33C3-7DDC-408D-BBD6-021DB69AE682}" destId="{BA8FCAFF-F91E-744C-996C-1CFE040EC256}" srcOrd="1" destOrd="0" parTransId="{ACBE80EE-6F4C-5C4C-9D25-1F4C47D2880B}" sibTransId="{018D7966-5B72-0849-9E76-3153FCE0DEC9}"/>
    <dgm:cxn modelId="{2627784E-CDB1-0B4E-90B9-4161818B55B0}" type="presOf" srcId="{BAE35CA7-754F-DF4A-A6DB-73656C2E9B5E}" destId="{B5AF13E6-1189-BE49-ABD5-17A94EC5D645}" srcOrd="0" destOrd="0" presId="urn:microsoft.com/office/officeart/2018/2/layout/IconLabelList"/>
    <dgm:cxn modelId="{347E9E51-AAB8-A947-9CA1-CA3CC9610CF3}" type="presOf" srcId="{81EFE609-605D-2542-997F-BE96A9C06817}" destId="{7E26BE5B-EBC0-AB41-8F73-1697A6E9B626}" srcOrd="0" destOrd="0" presId="urn:microsoft.com/office/officeart/2018/2/layout/IconLabelList"/>
    <dgm:cxn modelId="{FF3DCC53-DD64-294F-A9D9-1E3CB82FD8CF}" type="presOf" srcId="{BA8FCAFF-F91E-744C-996C-1CFE040EC256}" destId="{7A1D6EC6-D4A1-CA4F-953A-7986F33B91BD}" srcOrd="0" destOrd="0" presId="urn:microsoft.com/office/officeart/2018/2/layout/IconLabelList"/>
    <dgm:cxn modelId="{6AE0AD54-BCE8-4906-81D6-B9A15E78D28C}" type="presOf" srcId="{4520C16D-5B95-4F28-B570-055925BDAB3A}" destId="{4B1558A1-2D37-41B8-A0D2-1E0AEDA03246}" srcOrd="0" destOrd="0" presId="urn:microsoft.com/office/officeart/2018/2/layout/IconLabelList"/>
    <dgm:cxn modelId="{930F2B81-72C7-1448-A78E-3C8332A4D18E}" srcId="{6D5C33C3-7DDC-408D-BBD6-021DB69AE682}" destId="{F5B49BE2-B486-AF4B-A607-B3C9A618FC94}" srcOrd="2" destOrd="0" parTransId="{DEF23A62-C76A-DE49-9C9B-413ACD32CF22}" sibTransId="{5567B5AB-B894-2242-A4FC-71951B15E7FC}"/>
    <dgm:cxn modelId="{098B3CB3-8322-40B1-87E9-90D178CBABA3}" srcId="{6D5C33C3-7DDC-408D-BBD6-021DB69AE682}" destId="{4520C16D-5B95-4F28-B570-055925BDAB3A}" srcOrd="0" destOrd="0" parTransId="{17ECE99E-4396-4164-8B36-5E17DE4D6E82}" sibTransId="{F62C22A3-FCF6-4D01-9680-71A86B5B731C}"/>
    <dgm:cxn modelId="{2D59D671-8291-45FC-9628-316CEBCC0737}" type="presParOf" srcId="{0CCA4898-6A86-4EDD-9CA3-9B25FF4BE5B6}" destId="{21EC3064-54DF-476B-859A-745F3BFD79E7}" srcOrd="0" destOrd="0" presId="urn:microsoft.com/office/officeart/2018/2/layout/IconLabelList"/>
    <dgm:cxn modelId="{A5286678-0B45-4495-AB83-5B05D8CC6672}" type="presParOf" srcId="{21EC3064-54DF-476B-859A-745F3BFD79E7}" destId="{C38AFEDD-957F-4B10-B899-D6D5B9E8923A}" srcOrd="0" destOrd="0" presId="urn:microsoft.com/office/officeart/2018/2/layout/IconLabelList"/>
    <dgm:cxn modelId="{3D9BB263-4E63-4EDF-AB5C-DBA5ED98089B}" type="presParOf" srcId="{21EC3064-54DF-476B-859A-745F3BFD79E7}" destId="{A40F91F6-18C4-4C4F-8F41-906CD29A8F2B}" srcOrd="1" destOrd="0" presId="urn:microsoft.com/office/officeart/2018/2/layout/IconLabelList"/>
    <dgm:cxn modelId="{C28075E7-0044-4FBF-985B-0ED1808AFDDC}" type="presParOf" srcId="{21EC3064-54DF-476B-859A-745F3BFD79E7}" destId="{4B1558A1-2D37-41B8-A0D2-1E0AEDA03246}" srcOrd="2" destOrd="0" presId="urn:microsoft.com/office/officeart/2018/2/layout/IconLabelList"/>
    <dgm:cxn modelId="{0084F750-0FE0-4439-91EE-8CE73AB13943}" type="presParOf" srcId="{0CCA4898-6A86-4EDD-9CA3-9B25FF4BE5B6}" destId="{06DC44C1-6E3B-4A4D-8C7B-7A8C1BEF082D}" srcOrd="1" destOrd="0" presId="urn:microsoft.com/office/officeart/2018/2/layout/IconLabelList"/>
    <dgm:cxn modelId="{2BF07052-D310-044D-BF73-25550AB004B3}" type="presParOf" srcId="{0CCA4898-6A86-4EDD-9CA3-9B25FF4BE5B6}" destId="{60702A49-4D11-A04D-8481-D5454C7870F9}" srcOrd="2" destOrd="0" presId="urn:microsoft.com/office/officeart/2018/2/layout/IconLabelList"/>
    <dgm:cxn modelId="{B61B4DF8-C939-894E-A75C-96B646ED41A2}" type="presParOf" srcId="{60702A49-4D11-A04D-8481-D5454C7870F9}" destId="{CA7E56CB-1589-9B48-BCDB-864D81FDECF8}" srcOrd="0" destOrd="0" presId="urn:microsoft.com/office/officeart/2018/2/layout/IconLabelList"/>
    <dgm:cxn modelId="{EF1F49ED-9712-D241-84C0-571F09004359}" type="presParOf" srcId="{60702A49-4D11-A04D-8481-D5454C7870F9}" destId="{C9FC256E-0291-FD4E-A84B-646CA4BEE890}" srcOrd="1" destOrd="0" presId="urn:microsoft.com/office/officeart/2018/2/layout/IconLabelList"/>
    <dgm:cxn modelId="{06461009-9AB0-2341-A5D6-F2E8C01B3268}" type="presParOf" srcId="{60702A49-4D11-A04D-8481-D5454C7870F9}" destId="{7A1D6EC6-D4A1-CA4F-953A-7986F33B91BD}" srcOrd="2" destOrd="0" presId="urn:microsoft.com/office/officeart/2018/2/layout/IconLabelList"/>
    <dgm:cxn modelId="{D877C3CB-A28C-3248-89DA-7F1FD6B72CDB}" type="presParOf" srcId="{0CCA4898-6A86-4EDD-9CA3-9B25FF4BE5B6}" destId="{61AF941B-7017-7F43-859A-73B410EEBE5B}" srcOrd="3" destOrd="0" presId="urn:microsoft.com/office/officeart/2018/2/layout/IconLabelList"/>
    <dgm:cxn modelId="{6626B2CA-1B1D-1749-8A83-9C5CB2BC5F1E}" type="presParOf" srcId="{0CCA4898-6A86-4EDD-9CA3-9B25FF4BE5B6}" destId="{D20370A3-D770-FF4B-ABD4-51C3753DE1E0}" srcOrd="4" destOrd="0" presId="urn:microsoft.com/office/officeart/2018/2/layout/IconLabelList"/>
    <dgm:cxn modelId="{16D53BA5-A0D2-7749-B411-969CE4A7B39C}" type="presParOf" srcId="{D20370A3-D770-FF4B-ABD4-51C3753DE1E0}" destId="{9E58AF52-4A0B-594A-B5C1-6C17FF718CEE}" srcOrd="0" destOrd="0" presId="urn:microsoft.com/office/officeart/2018/2/layout/IconLabelList"/>
    <dgm:cxn modelId="{CEABA5A2-8F20-4041-BDDE-3FB988A10E8D}" type="presParOf" srcId="{D20370A3-D770-FF4B-ABD4-51C3753DE1E0}" destId="{B10D504A-7AE4-0F41-8227-EB2579BCA8F3}" srcOrd="1" destOrd="0" presId="urn:microsoft.com/office/officeart/2018/2/layout/IconLabelList"/>
    <dgm:cxn modelId="{C574B86E-426F-A549-B668-822EE340AE12}" type="presParOf" srcId="{D20370A3-D770-FF4B-ABD4-51C3753DE1E0}" destId="{33D8D3CC-7360-9B4C-AB41-4FCADD52652A}" srcOrd="2" destOrd="0" presId="urn:microsoft.com/office/officeart/2018/2/layout/IconLabelList"/>
    <dgm:cxn modelId="{55D5F197-836C-1443-8A28-C307A800ED03}" type="presParOf" srcId="{0CCA4898-6A86-4EDD-9CA3-9B25FF4BE5B6}" destId="{B3A5E2D5-C177-F042-8AFE-3DD931589FDB}" srcOrd="5" destOrd="0" presId="urn:microsoft.com/office/officeart/2018/2/layout/IconLabelList"/>
    <dgm:cxn modelId="{86246BA1-86D0-E04A-85F8-4FFB1C08DAD6}" type="presParOf" srcId="{0CCA4898-6A86-4EDD-9CA3-9B25FF4BE5B6}" destId="{694F1BEA-A9E7-984A-939F-41D5972FB455}" srcOrd="6" destOrd="0" presId="urn:microsoft.com/office/officeart/2018/2/layout/IconLabelList"/>
    <dgm:cxn modelId="{B059C5E9-47DE-9347-9CBB-DE73A4DB516D}" type="presParOf" srcId="{694F1BEA-A9E7-984A-939F-41D5972FB455}" destId="{70E0062C-F463-C54F-A2A3-B47D7FBCECE8}" srcOrd="0" destOrd="0" presId="urn:microsoft.com/office/officeart/2018/2/layout/IconLabelList"/>
    <dgm:cxn modelId="{47E911E9-54B2-C84B-ADC6-040C0B8B6AEE}" type="presParOf" srcId="{694F1BEA-A9E7-984A-939F-41D5972FB455}" destId="{ACBA897D-51BE-0B4C-A87A-6887A96652F4}" srcOrd="1" destOrd="0" presId="urn:microsoft.com/office/officeart/2018/2/layout/IconLabelList"/>
    <dgm:cxn modelId="{E29AE92A-D34F-7B4C-BEAE-853CAC904774}" type="presParOf" srcId="{694F1BEA-A9E7-984A-939F-41D5972FB455}" destId="{B5AF13E6-1189-BE49-ABD5-17A94EC5D645}" srcOrd="2" destOrd="0" presId="urn:microsoft.com/office/officeart/2018/2/layout/IconLabelList"/>
    <dgm:cxn modelId="{C7F704F4-E304-E94B-B576-4BB6EE7D496C}" type="presParOf" srcId="{0CCA4898-6A86-4EDD-9CA3-9B25FF4BE5B6}" destId="{B625B827-0019-CF46-80FD-2C20CF0F7FEA}" srcOrd="7" destOrd="0" presId="urn:microsoft.com/office/officeart/2018/2/layout/IconLabelList"/>
    <dgm:cxn modelId="{98009996-42A6-F547-9B5F-CE6F08404AF3}" type="presParOf" srcId="{0CCA4898-6A86-4EDD-9CA3-9B25FF4BE5B6}" destId="{AD564B54-9449-CE40-B030-65CD49753128}" srcOrd="8" destOrd="0" presId="urn:microsoft.com/office/officeart/2018/2/layout/IconLabelList"/>
    <dgm:cxn modelId="{43123659-9C36-974D-B620-3557D087CE25}" type="presParOf" srcId="{AD564B54-9449-CE40-B030-65CD49753128}" destId="{43D69710-69D0-0F42-9D05-95BDE66FF311}" srcOrd="0" destOrd="0" presId="urn:microsoft.com/office/officeart/2018/2/layout/IconLabelList"/>
    <dgm:cxn modelId="{893D03AF-AD8C-7F43-A7AA-9093FE4C06B0}" type="presParOf" srcId="{AD564B54-9449-CE40-B030-65CD49753128}" destId="{DF8B0203-5CAA-F544-922F-3EC172031602}" srcOrd="1" destOrd="0" presId="urn:microsoft.com/office/officeart/2018/2/layout/IconLabelList"/>
    <dgm:cxn modelId="{968C9E0E-F66F-7F49-B603-547B7DE7CEBD}" type="presParOf" srcId="{AD564B54-9449-CE40-B030-65CD49753128}" destId="{7E26BE5B-EBC0-AB41-8F73-1697A6E9B62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4C0DED-45C8-B04F-879E-A908B49B1BA8}" type="doc">
      <dgm:prSet loTypeId="urn:microsoft.com/office/officeart/2005/8/layout/vList6" loCatId="" qsTypeId="urn:microsoft.com/office/officeart/2005/8/quickstyle/simple3" qsCatId="simple" csTypeId="urn:microsoft.com/office/officeart/2005/8/colors/colorful1" csCatId="colorful" phldr="1"/>
      <dgm:spPr/>
      <dgm:t>
        <a:bodyPr/>
        <a:lstStyle/>
        <a:p>
          <a:endParaRPr lang="en-GB"/>
        </a:p>
      </dgm:t>
    </dgm:pt>
    <dgm:pt modelId="{013BBAAE-D469-C649-B9BB-9F45D31C7408}">
      <dgm:prSet phldrT="[Text]"/>
      <dgm:spPr/>
      <dgm:t>
        <a:bodyPr/>
        <a:lstStyle/>
        <a:p>
          <a:pPr rtl="0"/>
          <a:r>
            <a:rPr lang="en-GB" dirty="0"/>
            <a:t>Strengths</a:t>
          </a:r>
        </a:p>
      </dgm:t>
    </dgm:pt>
    <dgm:pt modelId="{D0937FAF-09D0-3446-9B0B-8344010B918B}" type="parTrans" cxnId="{F27BF6DD-FA10-FA44-AEFD-F3DA5F17DB63}">
      <dgm:prSet/>
      <dgm:spPr/>
      <dgm:t>
        <a:bodyPr/>
        <a:lstStyle/>
        <a:p>
          <a:endParaRPr lang="en-GB"/>
        </a:p>
      </dgm:t>
    </dgm:pt>
    <dgm:pt modelId="{FBF36316-6D16-DC4D-85E9-18049635A3BF}" type="sibTrans" cxnId="{F27BF6DD-FA10-FA44-AEFD-F3DA5F17DB63}">
      <dgm:prSet/>
      <dgm:spPr/>
      <dgm:t>
        <a:bodyPr/>
        <a:lstStyle/>
        <a:p>
          <a:endParaRPr lang="en-GB"/>
        </a:p>
      </dgm:t>
    </dgm:pt>
    <dgm:pt modelId="{003FED89-D2C6-D846-90D9-525DAECC1B4E}">
      <dgm:prSet phldrT="[Text]" custT="1"/>
      <dgm:spPr/>
      <dgm:t>
        <a:bodyPr/>
        <a:lstStyle/>
        <a:p>
          <a:r>
            <a:rPr lang="en-GB" sz="1400" b="0" dirty="0"/>
            <a:t>Powerful in the case since it provides the context: Jenny is developed through the social world (family changes, school support, service access).
The practical planning: ZPD, scaffoldings translate into explicit interventions (mentor, adjustment, step-by-step assistance, tools).
Endorses culturally sensitive practice: Recognizes the influence of family norms and cultural expectations on help-seeking and roles (Shabani, 2016).</a:t>
          </a:r>
        </a:p>
      </dgm:t>
    </dgm:pt>
    <dgm:pt modelId="{9758B354-923B-E042-9A33-CC28311EDCF5}" type="parTrans" cxnId="{EF45E911-DAB3-FE44-BDB5-AB566A05263E}">
      <dgm:prSet/>
      <dgm:spPr/>
      <dgm:t>
        <a:bodyPr/>
        <a:lstStyle/>
        <a:p>
          <a:endParaRPr lang="en-GB"/>
        </a:p>
      </dgm:t>
    </dgm:pt>
    <dgm:pt modelId="{A3F65340-3145-BD43-BF9E-2DD48D53ED57}" type="sibTrans" cxnId="{EF45E911-DAB3-FE44-BDB5-AB566A05263E}">
      <dgm:prSet/>
      <dgm:spPr/>
      <dgm:t>
        <a:bodyPr/>
        <a:lstStyle/>
        <a:p>
          <a:endParaRPr lang="en-GB"/>
        </a:p>
      </dgm:t>
    </dgm:pt>
    <dgm:pt modelId="{4A02676C-7982-C745-ABD4-E14DB556AC15}">
      <dgm:prSet phldrT="[Text]"/>
      <dgm:spPr/>
      <dgm:t>
        <a:bodyPr/>
        <a:lstStyle/>
        <a:p>
          <a:pPr rtl="0"/>
          <a:r>
            <a:rPr lang="en-GB" dirty="0"/>
            <a:t>Limitations</a:t>
          </a:r>
        </a:p>
      </dgm:t>
    </dgm:pt>
    <dgm:pt modelId="{99A45A15-ECCC-7B43-BD91-2A019FF6F6B2}" type="parTrans" cxnId="{600BE504-D8C6-414C-B127-1F9C7F6042FE}">
      <dgm:prSet/>
      <dgm:spPr/>
      <dgm:t>
        <a:bodyPr/>
        <a:lstStyle/>
        <a:p>
          <a:endParaRPr lang="en-GB"/>
        </a:p>
      </dgm:t>
    </dgm:pt>
    <dgm:pt modelId="{F25EC086-8690-E940-9B50-220601142CDC}" type="sibTrans" cxnId="{600BE504-D8C6-414C-B127-1F9C7F6042FE}">
      <dgm:prSet/>
      <dgm:spPr/>
      <dgm:t>
        <a:bodyPr/>
        <a:lstStyle/>
        <a:p>
          <a:endParaRPr lang="en-GB"/>
        </a:p>
      </dgm:t>
    </dgm:pt>
    <dgm:pt modelId="{0C364608-816B-F648-B88A-36433447A480}">
      <dgm:prSet phldrT="[Text]" custT="1"/>
      <dgm:spPr/>
      <dgm:t>
        <a:bodyPr/>
        <a:lstStyle/>
        <a:p>
          <a:r>
            <a:rPr lang="en-GB" sz="1200" b="0" dirty="0"/>
            <a:t>Few references to emotional trauma/grief: Does not exhaustively describe bereavement reactions, guilt or insecure attachment in the absence of additional frameworks.
Does not elaborate in a detailed way on biological stress pathways: Effects of chronic stress on biological systems (sleep, cortisol, anxiety symptoms) could use biopsychosocial insights.
Risk in action: In case of inconsistent scaffolding (service gaps), the consequences can be restricted despite the theoretically strong plan (Eun, 2019).</a:t>
          </a:r>
        </a:p>
      </dgm:t>
    </dgm:pt>
    <dgm:pt modelId="{F5287BEC-9097-4A46-A238-CCC1CF6ED274}" type="parTrans" cxnId="{93A7EC41-649F-1446-9020-42949A74B5AF}">
      <dgm:prSet/>
      <dgm:spPr/>
      <dgm:t>
        <a:bodyPr/>
        <a:lstStyle/>
        <a:p>
          <a:endParaRPr lang="en-GB"/>
        </a:p>
      </dgm:t>
    </dgm:pt>
    <dgm:pt modelId="{ED8D2A8B-0B8A-E846-A1BC-498BD70B3E7D}" type="sibTrans" cxnId="{93A7EC41-649F-1446-9020-42949A74B5AF}">
      <dgm:prSet/>
      <dgm:spPr/>
      <dgm:t>
        <a:bodyPr/>
        <a:lstStyle/>
        <a:p>
          <a:endParaRPr lang="en-GB"/>
        </a:p>
      </dgm:t>
    </dgm:pt>
    <dgm:pt modelId="{8E6BB718-4EEF-0F44-A561-02C5B1EDC5C7}" type="pres">
      <dgm:prSet presAssocID="{644C0DED-45C8-B04F-879E-A908B49B1BA8}" presName="Name0" presStyleCnt="0">
        <dgm:presLayoutVars>
          <dgm:dir/>
          <dgm:animLvl val="lvl"/>
          <dgm:resizeHandles/>
        </dgm:presLayoutVars>
      </dgm:prSet>
      <dgm:spPr/>
    </dgm:pt>
    <dgm:pt modelId="{922A6D04-1B41-984F-8851-2610ACCE3CBB}" type="pres">
      <dgm:prSet presAssocID="{013BBAAE-D469-C649-B9BB-9F45D31C7408}" presName="linNode" presStyleCnt="0"/>
      <dgm:spPr/>
    </dgm:pt>
    <dgm:pt modelId="{7F8044F5-573E-6C43-85B3-52C625C4AC34}" type="pres">
      <dgm:prSet presAssocID="{013BBAAE-D469-C649-B9BB-9F45D31C7408}" presName="parentShp" presStyleLbl="node1" presStyleIdx="0" presStyleCnt="2">
        <dgm:presLayoutVars>
          <dgm:bulletEnabled val="1"/>
        </dgm:presLayoutVars>
      </dgm:prSet>
      <dgm:spPr/>
    </dgm:pt>
    <dgm:pt modelId="{79012449-DFEF-D747-BBF8-A03E8CA140BF}" type="pres">
      <dgm:prSet presAssocID="{013BBAAE-D469-C649-B9BB-9F45D31C7408}" presName="childShp" presStyleLbl="bgAccFollowNode1" presStyleIdx="0" presStyleCnt="2">
        <dgm:presLayoutVars>
          <dgm:bulletEnabled val="1"/>
        </dgm:presLayoutVars>
      </dgm:prSet>
      <dgm:spPr/>
    </dgm:pt>
    <dgm:pt modelId="{9E1EA390-DAC0-424E-84F6-BD9289C3B5CC}" type="pres">
      <dgm:prSet presAssocID="{FBF36316-6D16-DC4D-85E9-18049635A3BF}" presName="spacing" presStyleCnt="0"/>
      <dgm:spPr/>
    </dgm:pt>
    <dgm:pt modelId="{9CDF2308-F62F-424A-BF3A-1011B4A158D8}" type="pres">
      <dgm:prSet presAssocID="{4A02676C-7982-C745-ABD4-E14DB556AC15}" presName="linNode" presStyleCnt="0"/>
      <dgm:spPr/>
    </dgm:pt>
    <dgm:pt modelId="{8982EC80-7BB3-C846-9C68-00D3E938C2A6}" type="pres">
      <dgm:prSet presAssocID="{4A02676C-7982-C745-ABD4-E14DB556AC15}" presName="parentShp" presStyleLbl="node1" presStyleIdx="1" presStyleCnt="2">
        <dgm:presLayoutVars>
          <dgm:bulletEnabled val="1"/>
        </dgm:presLayoutVars>
      </dgm:prSet>
      <dgm:spPr/>
    </dgm:pt>
    <dgm:pt modelId="{2E1B1C27-099D-6A46-A897-7AF323562C7D}" type="pres">
      <dgm:prSet presAssocID="{4A02676C-7982-C745-ABD4-E14DB556AC15}" presName="childShp" presStyleLbl="bgAccFollowNode1" presStyleIdx="1" presStyleCnt="2">
        <dgm:presLayoutVars>
          <dgm:bulletEnabled val="1"/>
        </dgm:presLayoutVars>
      </dgm:prSet>
      <dgm:spPr/>
    </dgm:pt>
  </dgm:ptLst>
  <dgm:cxnLst>
    <dgm:cxn modelId="{600BE504-D8C6-414C-B127-1F9C7F6042FE}" srcId="{644C0DED-45C8-B04F-879E-A908B49B1BA8}" destId="{4A02676C-7982-C745-ABD4-E14DB556AC15}" srcOrd="1" destOrd="0" parTransId="{99A45A15-ECCC-7B43-BD91-2A019FF6F6B2}" sibTransId="{F25EC086-8690-E940-9B50-220601142CDC}"/>
    <dgm:cxn modelId="{EF45E911-DAB3-FE44-BDB5-AB566A05263E}" srcId="{013BBAAE-D469-C649-B9BB-9F45D31C7408}" destId="{003FED89-D2C6-D846-90D9-525DAECC1B4E}" srcOrd="0" destOrd="0" parTransId="{9758B354-923B-E042-9A33-CC28311EDCF5}" sibTransId="{A3F65340-3145-BD43-BF9E-2DD48D53ED57}"/>
    <dgm:cxn modelId="{E7D9E23D-E3B1-8441-A5DF-FA3F5B541152}" type="presOf" srcId="{0C364608-816B-F648-B88A-36433447A480}" destId="{2E1B1C27-099D-6A46-A897-7AF323562C7D}" srcOrd="0" destOrd="0" presId="urn:microsoft.com/office/officeart/2005/8/layout/vList6"/>
    <dgm:cxn modelId="{93A7EC41-649F-1446-9020-42949A74B5AF}" srcId="{4A02676C-7982-C745-ABD4-E14DB556AC15}" destId="{0C364608-816B-F648-B88A-36433447A480}" srcOrd="0" destOrd="0" parTransId="{F5287BEC-9097-4A46-A238-CCC1CF6ED274}" sibTransId="{ED8D2A8B-0B8A-E846-A1BC-498BD70B3E7D}"/>
    <dgm:cxn modelId="{4054DB97-D86A-FD4A-AB59-FCC1C1D05B6C}" type="presOf" srcId="{003FED89-D2C6-D846-90D9-525DAECC1B4E}" destId="{79012449-DFEF-D747-BBF8-A03E8CA140BF}" srcOrd="0" destOrd="0" presId="urn:microsoft.com/office/officeart/2005/8/layout/vList6"/>
    <dgm:cxn modelId="{1F4405CC-B3EF-FA45-8049-7A442A571405}" type="presOf" srcId="{644C0DED-45C8-B04F-879E-A908B49B1BA8}" destId="{8E6BB718-4EEF-0F44-A561-02C5B1EDC5C7}" srcOrd="0" destOrd="0" presId="urn:microsoft.com/office/officeart/2005/8/layout/vList6"/>
    <dgm:cxn modelId="{12608FDB-EDD1-044D-AF0B-DA03BDA2EBAA}" type="presOf" srcId="{013BBAAE-D469-C649-B9BB-9F45D31C7408}" destId="{7F8044F5-573E-6C43-85B3-52C625C4AC34}" srcOrd="0" destOrd="0" presId="urn:microsoft.com/office/officeart/2005/8/layout/vList6"/>
    <dgm:cxn modelId="{F27BF6DD-FA10-FA44-AEFD-F3DA5F17DB63}" srcId="{644C0DED-45C8-B04F-879E-A908B49B1BA8}" destId="{013BBAAE-D469-C649-B9BB-9F45D31C7408}" srcOrd="0" destOrd="0" parTransId="{D0937FAF-09D0-3446-9B0B-8344010B918B}" sibTransId="{FBF36316-6D16-DC4D-85E9-18049635A3BF}"/>
    <dgm:cxn modelId="{FDA0D4E7-BF1A-6444-8C16-AE1243D0D39E}" type="presOf" srcId="{4A02676C-7982-C745-ABD4-E14DB556AC15}" destId="{8982EC80-7BB3-C846-9C68-00D3E938C2A6}" srcOrd="0" destOrd="0" presId="urn:microsoft.com/office/officeart/2005/8/layout/vList6"/>
    <dgm:cxn modelId="{FEB8C802-2A45-8F43-B85A-E3838C416911}" type="presParOf" srcId="{8E6BB718-4EEF-0F44-A561-02C5B1EDC5C7}" destId="{922A6D04-1B41-984F-8851-2610ACCE3CBB}" srcOrd="0" destOrd="0" presId="urn:microsoft.com/office/officeart/2005/8/layout/vList6"/>
    <dgm:cxn modelId="{88AF0E5C-3233-7D4E-A85F-7B22B048DB34}" type="presParOf" srcId="{922A6D04-1B41-984F-8851-2610ACCE3CBB}" destId="{7F8044F5-573E-6C43-85B3-52C625C4AC34}" srcOrd="0" destOrd="0" presId="urn:microsoft.com/office/officeart/2005/8/layout/vList6"/>
    <dgm:cxn modelId="{3B28BE86-2F6B-9D41-9EB7-BF57AF8A82C1}" type="presParOf" srcId="{922A6D04-1B41-984F-8851-2610ACCE3CBB}" destId="{79012449-DFEF-D747-BBF8-A03E8CA140BF}" srcOrd="1" destOrd="0" presId="urn:microsoft.com/office/officeart/2005/8/layout/vList6"/>
    <dgm:cxn modelId="{571BFF41-9006-A148-B6A6-838DE3F625F8}" type="presParOf" srcId="{8E6BB718-4EEF-0F44-A561-02C5B1EDC5C7}" destId="{9E1EA390-DAC0-424E-84F6-BD9289C3B5CC}" srcOrd="1" destOrd="0" presId="urn:microsoft.com/office/officeart/2005/8/layout/vList6"/>
    <dgm:cxn modelId="{B3D261BA-47C0-5745-8173-68DE9F105AE2}" type="presParOf" srcId="{8E6BB718-4EEF-0F44-A561-02C5B1EDC5C7}" destId="{9CDF2308-F62F-424A-BF3A-1011B4A158D8}" srcOrd="2" destOrd="0" presId="urn:microsoft.com/office/officeart/2005/8/layout/vList6"/>
    <dgm:cxn modelId="{7C204CB1-B388-2946-BC26-31CAD85BC139}" type="presParOf" srcId="{9CDF2308-F62F-424A-BF3A-1011B4A158D8}" destId="{8982EC80-7BB3-C846-9C68-00D3E938C2A6}" srcOrd="0" destOrd="0" presId="urn:microsoft.com/office/officeart/2005/8/layout/vList6"/>
    <dgm:cxn modelId="{438440DB-16CB-4C44-9CDA-584317AC36FB}" type="presParOf" srcId="{9CDF2308-F62F-424A-BF3A-1011B4A158D8}" destId="{2E1B1C27-099D-6A46-A897-7AF323562C7D}"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F83A2-D040-724D-98C7-121F78A96D11}">
      <dsp:nvSpPr>
        <dsp:cNvPr id="0" name=""/>
        <dsp:cNvSpPr/>
      </dsp:nvSpPr>
      <dsp:spPr>
        <a:xfrm>
          <a:off x="2540" y="510748"/>
          <a:ext cx="2476500" cy="43200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b="1" kern="1200" dirty="0"/>
            <a:t>Daily Responsibilities</a:t>
          </a:r>
        </a:p>
      </dsp:txBody>
      <dsp:txXfrm>
        <a:off x="2540" y="510748"/>
        <a:ext cx="2476500" cy="432000"/>
      </dsp:txXfrm>
    </dsp:sp>
    <dsp:sp modelId="{1FFC10B3-43B1-8841-9F9E-810C525B60FF}">
      <dsp:nvSpPr>
        <dsp:cNvPr id="0" name=""/>
        <dsp:cNvSpPr/>
      </dsp:nvSpPr>
      <dsp:spPr>
        <a:xfrm>
          <a:off x="2540" y="942748"/>
          <a:ext cx="2476500" cy="125583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SzPts val="1000"/>
            <a:buFont typeface="Symbol" pitchFamily="2" charset="2"/>
            <a:buChar char=""/>
          </a:pPr>
          <a:r>
            <a:rPr lang="en-PK" sz="1500" b="1" kern="1200" dirty="0"/>
            <a:t>Practical care</a:t>
          </a:r>
          <a:r>
            <a:rPr lang="en-PK" sz="1500" kern="1200" dirty="0"/>
            <a:t> (cooking, cleaning, shopping) and </a:t>
          </a:r>
          <a:r>
            <a:rPr lang="en-PK" sz="1500" b="1" kern="1200" dirty="0"/>
            <a:t>cognitive/admin care</a:t>
          </a:r>
          <a:r>
            <a:rPr lang="en-PK" sz="1500" kern="1200" dirty="0"/>
            <a:t> (forms, reminders, appointments)</a:t>
          </a:r>
          <a:endParaRPr lang="en-GB" sz="1500" kern="1200" dirty="0"/>
        </a:p>
      </dsp:txBody>
      <dsp:txXfrm>
        <a:off x="2540" y="942748"/>
        <a:ext cx="2476500" cy="1255837"/>
      </dsp:txXfrm>
    </dsp:sp>
    <dsp:sp modelId="{9F986CF8-1A57-824D-A001-592EE578D9B3}">
      <dsp:nvSpPr>
        <dsp:cNvPr id="0" name=""/>
        <dsp:cNvSpPr/>
      </dsp:nvSpPr>
      <dsp:spPr>
        <a:xfrm>
          <a:off x="2825750" y="510748"/>
          <a:ext cx="2476500" cy="432000"/>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PK" sz="1500" b="1" kern="1200" dirty="0"/>
            <a:t>Educational demands</a:t>
          </a:r>
          <a:endParaRPr lang="en-GB" sz="1500" kern="1200" dirty="0"/>
        </a:p>
      </dsp:txBody>
      <dsp:txXfrm>
        <a:off x="2825750" y="510748"/>
        <a:ext cx="2476500" cy="432000"/>
      </dsp:txXfrm>
    </dsp:sp>
    <dsp:sp modelId="{4D46C96A-AD14-754D-8A73-EC8068816229}">
      <dsp:nvSpPr>
        <dsp:cNvPr id="0" name=""/>
        <dsp:cNvSpPr/>
      </dsp:nvSpPr>
      <dsp:spPr>
        <a:xfrm>
          <a:off x="2825750" y="942748"/>
          <a:ext cx="2476500" cy="1255837"/>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SzPts val="1000"/>
            <a:buFont typeface="Symbol" pitchFamily="2" charset="2"/>
            <a:buChar char=""/>
          </a:pPr>
          <a:r>
            <a:rPr lang="en-PK" sz="1500" kern="1200" dirty="0"/>
            <a:t>Attendance, homework, exams, future planning (college/apprenticeships)</a:t>
          </a:r>
          <a:endParaRPr lang="en-GB" sz="1500" kern="1200" dirty="0"/>
        </a:p>
      </dsp:txBody>
      <dsp:txXfrm>
        <a:off x="2825750" y="942748"/>
        <a:ext cx="2476500" cy="1255837"/>
      </dsp:txXfrm>
    </dsp:sp>
    <dsp:sp modelId="{1E53FD1B-F65C-DA4D-8956-03D2876BB547}">
      <dsp:nvSpPr>
        <dsp:cNvPr id="0" name=""/>
        <dsp:cNvSpPr/>
      </dsp:nvSpPr>
      <dsp:spPr>
        <a:xfrm>
          <a:off x="5648960" y="510748"/>
          <a:ext cx="2476500" cy="432000"/>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PK" sz="1500" b="1" kern="1200" dirty="0"/>
            <a:t>Emotional demands</a:t>
          </a:r>
          <a:endParaRPr lang="en-GB" sz="1500" kern="1200" dirty="0"/>
        </a:p>
      </dsp:txBody>
      <dsp:txXfrm>
        <a:off x="5648960" y="510748"/>
        <a:ext cx="2476500" cy="432000"/>
      </dsp:txXfrm>
    </dsp:sp>
    <dsp:sp modelId="{0800B6AF-E070-5B4A-ADA9-EA78BE4E0AED}">
      <dsp:nvSpPr>
        <dsp:cNvPr id="0" name=""/>
        <dsp:cNvSpPr/>
      </dsp:nvSpPr>
      <dsp:spPr>
        <a:xfrm>
          <a:off x="5648960" y="942748"/>
          <a:ext cx="2476500" cy="1255837"/>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SzPts val="1000"/>
            <a:buFont typeface="Symbol" pitchFamily="2" charset="2"/>
            <a:buChar char=""/>
          </a:pPr>
          <a:r>
            <a:rPr lang="en-PK" sz="1500" kern="1200" dirty="0"/>
            <a:t>Grief (father’s death), worry about mother’s safety, guilt when prioritising herself</a:t>
          </a:r>
          <a:endParaRPr lang="en-GB" sz="1500" kern="1200" dirty="0"/>
        </a:p>
      </dsp:txBody>
      <dsp:txXfrm>
        <a:off x="5648960" y="942748"/>
        <a:ext cx="2476500" cy="1255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D000B0-E31E-E24D-A30D-F994CFAF906F}">
      <dsp:nvSpPr>
        <dsp:cNvPr id="0" name=""/>
        <dsp:cNvSpPr/>
      </dsp:nvSpPr>
      <dsp:spPr>
        <a:xfrm>
          <a:off x="1055198" y="1110033"/>
          <a:ext cx="841042" cy="7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C91189-192D-E540-B725-FBF31EE0777E}">
      <dsp:nvSpPr>
        <dsp:cNvPr id="0" name=""/>
        <dsp:cNvSpPr/>
      </dsp:nvSpPr>
      <dsp:spPr>
        <a:xfrm>
          <a:off x="1946703" y="1039421"/>
          <a:ext cx="96719" cy="181664"/>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E60C0F-29C5-1944-BBAB-67EEE57A0107}">
      <dsp:nvSpPr>
        <dsp:cNvPr id="0" name=""/>
        <dsp:cNvSpPr/>
      </dsp:nvSpPr>
      <dsp:spPr>
        <a:xfrm>
          <a:off x="528242" y="688243"/>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651792" y="811793"/>
        <a:ext cx="596551" cy="596551"/>
      </dsp:txXfrm>
    </dsp:sp>
    <dsp:sp modelId="{2845F03A-9AA5-D445-9103-7AD7A030DCEF}">
      <dsp:nvSpPr>
        <dsp:cNvPr id="0" name=""/>
        <dsp:cNvSpPr/>
      </dsp:nvSpPr>
      <dsp:spPr>
        <a:xfrm>
          <a:off x="3894" y="1697494"/>
          <a:ext cx="193199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398" tIns="165100" rIns="152398" bIns="165100" numCol="1" spcCol="1270" anchor="t" anchorCtr="0">
          <a:noAutofit/>
        </a:bodyPr>
        <a:lstStyle/>
        <a:p>
          <a:pPr marL="0" lvl="0" indent="0" algn="l" defTabSz="488950">
            <a:lnSpc>
              <a:spcPct val="90000"/>
            </a:lnSpc>
            <a:spcBef>
              <a:spcPct val="0"/>
            </a:spcBef>
            <a:spcAft>
              <a:spcPct val="35000"/>
            </a:spcAft>
            <a:buNone/>
          </a:pPr>
          <a:r>
            <a:rPr lang="en-PK" sz="1100" b="0" kern="1200" dirty="0"/>
            <a:t>Jenny has learned the caring role socially: When her father dies she must probably have become an adult with adult roles and family pattern (learning-by-doing in the real-life situation)</a:t>
          </a:r>
          <a:endParaRPr lang="en-US" sz="1100" b="0" kern="1200" dirty="0"/>
        </a:p>
      </dsp:txBody>
      <dsp:txXfrm>
        <a:off x="3894" y="2083893"/>
        <a:ext cx="1931997" cy="1579201"/>
      </dsp:txXfrm>
    </dsp:sp>
    <dsp:sp modelId="{E4E33B75-CBDE-C141-A43C-0D3B982563F3}">
      <dsp:nvSpPr>
        <dsp:cNvPr id="0" name=""/>
        <dsp:cNvSpPr/>
      </dsp:nvSpPr>
      <dsp:spPr>
        <a:xfrm>
          <a:off x="2150558" y="1110033"/>
          <a:ext cx="188125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E0B355-3CBC-6640-B19D-67A24B240065}">
      <dsp:nvSpPr>
        <dsp:cNvPr id="0" name=""/>
        <dsp:cNvSpPr/>
      </dsp:nvSpPr>
      <dsp:spPr>
        <a:xfrm>
          <a:off x="4081983" y="1039421"/>
          <a:ext cx="96153" cy="18166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F22297-6FCE-7147-B744-D83094E7CF18}">
      <dsp:nvSpPr>
        <dsp:cNvPr id="0" name=""/>
        <dsp:cNvSpPr/>
      </dsp:nvSpPr>
      <dsp:spPr>
        <a:xfrm>
          <a:off x="2669362" y="688243"/>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GB" sz="3700" kern="1200"/>
            <a:t>2</a:t>
          </a:r>
        </a:p>
      </dsp:txBody>
      <dsp:txXfrm>
        <a:off x="2792912" y="811793"/>
        <a:ext cx="596551" cy="596551"/>
      </dsp:txXfrm>
    </dsp:sp>
    <dsp:sp modelId="{D9AB6DC7-E48A-1D4F-96CD-F3A41ED7C069}">
      <dsp:nvSpPr>
        <dsp:cNvPr id="0" name=""/>
        <dsp:cNvSpPr/>
      </dsp:nvSpPr>
      <dsp:spPr>
        <a:xfrm>
          <a:off x="2150558" y="1697494"/>
          <a:ext cx="188125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396" tIns="165100" rIns="148396" bIns="165100" numCol="1" spcCol="1270" anchor="t" anchorCtr="0">
          <a:noAutofit/>
        </a:bodyPr>
        <a:lstStyle/>
        <a:p>
          <a:pPr marL="0" lvl="0" indent="0" algn="l" defTabSz="488950">
            <a:lnSpc>
              <a:spcPct val="90000"/>
            </a:lnSpc>
            <a:spcBef>
              <a:spcPct val="0"/>
            </a:spcBef>
            <a:spcAft>
              <a:spcPct val="35000"/>
            </a:spcAft>
            <a:buNone/>
          </a:pPr>
          <a:r>
            <a:rPr lang="en-PK" sz="1100" b="0" kern="1200"/>
            <a:t>Role-needs can be too high: She can handle tasks in the short-term, but without mentorship, she will become burned-out, lagging in her studies, and lonely.</a:t>
          </a:r>
        </a:p>
      </dsp:txBody>
      <dsp:txXfrm>
        <a:off x="2150558" y="2073745"/>
        <a:ext cx="1881257" cy="1589349"/>
      </dsp:txXfrm>
    </dsp:sp>
    <dsp:sp modelId="{D8658015-7312-5147-BB35-3E317217EECB}">
      <dsp:nvSpPr>
        <dsp:cNvPr id="0" name=""/>
        <dsp:cNvSpPr/>
      </dsp:nvSpPr>
      <dsp:spPr>
        <a:xfrm>
          <a:off x="4240845" y="1110033"/>
          <a:ext cx="188125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A14837-2C90-A648-9012-0392B7A85042}">
      <dsp:nvSpPr>
        <dsp:cNvPr id="0" name=""/>
        <dsp:cNvSpPr/>
      </dsp:nvSpPr>
      <dsp:spPr>
        <a:xfrm>
          <a:off x="6172270" y="1039421"/>
          <a:ext cx="96153" cy="18166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993347-22D4-8F4E-A378-2631377449EB}">
      <dsp:nvSpPr>
        <dsp:cNvPr id="0" name=""/>
        <dsp:cNvSpPr/>
      </dsp:nvSpPr>
      <dsp:spPr>
        <a:xfrm>
          <a:off x="4759648" y="688243"/>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GB" sz="3700" kern="1200"/>
            <a:t>3</a:t>
          </a:r>
        </a:p>
      </dsp:txBody>
      <dsp:txXfrm>
        <a:off x="4883198" y="811793"/>
        <a:ext cx="596551" cy="596551"/>
      </dsp:txXfrm>
    </dsp:sp>
    <dsp:sp modelId="{21E80ECD-6710-6642-AB51-324C7790E4DD}">
      <dsp:nvSpPr>
        <dsp:cNvPr id="0" name=""/>
        <dsp:cNvSpPr/>
      </dsp:nvSpPr>
      <dsp:spPr>
        <a:xfrm>
          <a:off x="4240845" y="1697494"/>
          <a:ext cx="188125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396" tIns="165100" rIns="148396" bIns="165100" numCol="1" spcCol="1270" anchor="t" anchorCtr="0">
          <a:noAutofit/>
        </a:bodyPr>
        <a:lstStyle/>
        <a:p>
          <a:pPr marL="0" lvl="0" indent="0" algn="l" defTabSz="488950">
            <a:lnSpc>
              <a:spcPct val="90000"/>
            </a:lnSpc>
            <a:spcBef>
              <a:spcPct val="0"/>
            </a:spcBef>
            <a:spcAft>
              <a:spcPct val="35000"/>
            </a:spcAft>
            <a:buNone/>
          </a:pPr>
          <a:r>
            <a:rPr lang="en-PK" sz="1100" b="0" kern="1200" dirty="0"/>
            <a:t>Minimal scaffolding creates strain: In case adults/services are not there or not regular, Jenny will need to complete the high-demand tasks alone, decreasing her ability to learn at school and develop as a teenager.</a:t>
          </a:r>
        </a:p>
      </dsp:txBody>
      <dsp:txXfrm>
        <a:off x="4240845" y="2073745"/>
        <a:ext cx="1881257" cy="1589349"/>
      </dsp:txXfrm>
    </dsp:sp>
    <dsp:sp modelId="{8A34A073-4B3D-4B40-ADA3-2B6D483FE416}">
      <dsp:nvSpPr>
        <dsp:cNvPr id="0" name=""/>
        <dsp:cNvSpPr/>
      </dsp:nvSpPr>
      <dsp:spPr>
        <a:xfrm>
          <a:off x="6331132" y="1110033"/>
          <a:ext cx="1881257"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2405BA-34AD-864C-881A-C15CFE8A45CC}">
      <dsp:nvSpPr>
        <dsp:cNvPr id="0" name=""/>
        <dsp:cNvSpPr/>
      </dsp:nvSpPr>
      <dsp:spPr>
        <a:xfrm>
          <a:off x="8262556" y="1039421"/>
          <a:ext cx="96153" cy="181665"/>
        </a:xfrm>
        <a:prstGeom prst="chevron">
          <a:avLst>
            <a:gd name="adj" fmla="val 9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646ED2-B8EB-9649-AC04-B0D1A7FAA4C2}">
      <dsp:nvSpPr>
        <dsp:cNvPr id="0" name=""/>
        <dsp:cNvSpPr/>
      </dsp:nvSpPr>
      <dsp:spPr>
        <a:xfrm>
          <a:off x="6849935" y="688243"/>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GB" sz="3700" kern="1200"/>
            <a:t>4</a:t>
          </a:r>
        </a:p>
      </dsp:txBody>
      <dsp:txXfrm>
        <a:off x="6973485" y="811793"/>
        <a:ext cx="596551" cy="596551"/>
      </dsp:txXfrm>
    </dsp:sp>
    <dsp:sp modelId="{8F4E6E5F-F4B7-8245-9A18-8A4716DDDCA2}">
      <dsp:nvSpPr>
        <dsp:cNvPr id="0" name=""/>
        <dsp:cNvSpPr/>
      </dsp:nvSpPr>
      <dsp:spPr>
        <a:xfrm>
          <a:off x="6331132" y="1697494"/>
          <a:ext cx="188125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396" tIns="165100" rIns="148396" bIns="165100" numCol="1" spcCol="1270" anchor="t" anchorCtr="0">
          <a:noAutofit/>
        </a:bodyPr>
        <a:lstStyle/>
        <a:p>
          <a:pPr marL="0" lvl="0" indent="0" algn="l" defTabSz="466725">
            <a:lnSpc>
              <a:spcPct val="90000"/>
            </a:lnSpc>
            <a:spcBef>
              <a:spcPct val="0"/>
            </a:spcBef>
            <a:spcAft>
              <a:spcPct val="35000"/>
            </a:spcAft>
            <a:buNone/>
          </a:pPr>
          <a:r>
            <a:rPr lang="en-PK" sz="1050" b="0" kern="1200" dirty="0"/>
            <a:t>Knowledgeable, school and services: With the help of the systemic support (young carers worker, school mentor), they will be able to reintegrate her and help her to achieve success in education and wellbeing (Kaiser et al., 2024)</a:t>
          </a:r>
        </a:p>
      </dsp:txBody>
      <dsp:txXfrm>
        <a:off x="6331132" y="2073745"/>
        <a:ext cx="1881257" cy="1589349"/>
      </dsp:txXfrm>
    </dsp:sp>
    <dsp:sp modelId="{8C144DBD-3F24-AF4D-BCDA-8C0F840542EF}">
      <dsp:nvSpPr>
        <dsp:cNvPr id="0" name=""/>
        <dsp:cNvSpPr/>
      </dsp:nvSpPr>
      <dsp:spPr>
        <a:xfrm>
          <a:off x="8421418" y="1110032"/>
          <a:ext cx="940628" cy="72"/>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EF826D-CE60-A14E-A4F9-A1A94355AAC8}">
      <dsp:nvSpPr>
        <dsp:cNvPr id="0" name=""/>
        <dsp:cNvSpPr/>
      </dsp:nvSpPr>
      <dsp:spPr>
        <a:xfrm>
          <a:off x="8940222" y="688243"/>
          <a:ext cx="843651" cy="84365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738" tIns="32738" rIns="32738" bIns="32738" numCol="1" spcCol="1270" anchor="ctr" anchorCtr="0">
          <a:noAutofit/>
        </a:bodyPr>
        <a:lstStyle/>
        <a:p>
          <a:pPr marL="0" lvl="0" indent="0" algn="ctr" defTabSz="1644650">
            <a:lnSpc>
              <a:spcPct val="90000"/>
            </a:lnSpc>
            <a:spcBef>
              <a:spcPct val="0"/>
            </a:spcBef>
            <a:spcAft>
              <a:spcPct val="35000"/>
            </a:spcAft>
            <a:buNone/>
          </a:pPr>
          <a:r>
            <a:rPr lang="en-US" sz="3700" kern="1200"/>
            <a:t>5</a:t>
          </a:r>
        </a:p>
      </dsp:txBody>
      <dsp:txXfrm>
        <a:off x="9063772" y="811793"/>
        <a:ext cx="596551" cy="596551"/>
      </dsp:txXfrm>
    </dsp:sp>
    <dsp:sp modelId="{58A18E73-6DF6-2747-A426-20E762B32DFA}">
      <dsp:nvSpPr>
        <dsp:cNvPr id="0" name=""/>
        <dsp:cNvSpPr/>
      </dsp:nvSpPr>
      <dsp:spPr>
        <a:xfrm>
          <a:off x="8421418" y="1697494"/>
          <a:ext cx="188125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396" tIns="165100" rIns="148396" bIns="165100" numCol="1" spcCol="1270" anchor="t" anchorCtr="0">
          <a:noAutofit/>
        </a:bodyPr>
        <a:lstStyle/>
        <a:p>
          <a:pPr marL="0" lvl="0" indent="0" algn="l" defTabSz="488950">
            <a:lnSpc>
              <a:spcPct val="90000"/>
            </a:lnSpc>
            <a:spcBef>
              <a:spcPct val="0"/>
            </a:spcBef>
            <a:spcAft>
              <a:spcPct val="35000"/>
            </a:spcAft>
            <a:buNone/>
          </a:pPr>
          <a:r>
            <a:rPr lang="en-PK" sz="1100" b="0" kern="1200" dirty="0"/>
            <a:t>Cultural beliefs matter: If Jenny feels good daughters don’t ask for help, she may avoid support; therefore interventions must be non-judgemental and culturally sensitive to improve uptake</a:t>
          </a:r>
          <a:endParaRPr lang="en-US" sz="1100" b="0" kern="1200" dirty="0"/>
        </a:p>
      </dsp:txBody>
      <dsp:txXfrm>
        <a:off x="8421418" y="2073745"/>
        <a:ext cx="1881257" cy="15893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0E3D3-F76E-F145-BE13-F68D9E6C9400}">
      <dsp:nvSpPr>
        <dsp:cNvPr id="0" name=""/>
        <dsp:cNvSpPr/>
      </dsp:nvSpPr>
      <dsp:spPr>
        <a:xfrm>
          <a:off x="3123" y="641207"/>
          <a:ext cx="2477901" cy="148674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PK" sz="1200" b="1" kern="1200"/>
            <a:t>Vygotsky lens: Development is determined by the level of social support and the possibility to learn (Marginson and Dang, 2016).</a:t>
          </a:r>
          <a:endParaRPr lang="en-GB" sz="1200" kern="1200" dirty="0"/>
        </a:p>
      </dsp:txBody>
      <dsp:txXfrm>
        <a:off x="3123" y="641207"/>
        <a:ext cx="2477901" cy="1486740"/>
      </dsp:txXfrm>
    </dsp:sp>
    <dsp:sp modelId="{1A9305CA-CE36-2649-A9F5-FCB22C1AF29A}">
      <dsp:nvSpPr>
        <dsp:cNvPr id="0" name=""/>
        <dsp:cNvSpPr/>
      </dsp:nvSpPr>
      <dsp:spPr>
        <a:xfrm>
          <a:off x="2728814" y="641207"/>
          <a:ext cx="2477901" cy="1486740"/>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Times New Roman" panose="02020603050405020304" pitchFamily="18" charset="0"/>
            <a:buNone/>
          </a:pPr>
          <a:r>
            <a:rPr lang="en-PK" sz="1200" b="1" kern="1200"/>
            <a:t>Accelerated maturity: Jenny has worked on adult activities every day (care planning, management of the household)</a:t>
          </a:r>
          <a:endParaRPr lang="en-PK" sz="1200" kern="1200"/>
        </a:p>
      </dsp:txBody>
      <dsp:txXfrm>
        <a:off x="2728814" y="641207"/>
        <a:ext cx="2477901" cy="1486740"/>
      </dsp:txXfrm>
    </dsp:sp>
    <dsp:sp modelId="{AB1514CA-EBA0-E942-B173-77B7F395F3F9}">
      <dsp:nvSpPr>
        <dsp:cNvPr id="0" name=""/>
        <dsp:cNvSpPr/>
      </dsp:nvSpPr>
      <dsp:spPr>
        <a:xfrm>
          <a:off x="5454506" y="641207"/>
          <a:ext cx="2477901" cy="1486740"/>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Times New Roman" panose="02020603050405020304" pitchFamily="18" charset="0"/>
            <a:buNone/>
          </a:pPr>
          <a:r>
            <a:rPr lang="en-PK" sz="1200" b="1" kern="1200"/>
            <a:t>Which can develop competence but can also issue her into the responsibilities that are not in line with her developmental stage.</a:t>
          </a:r>
          <a:endParaRPr lang="en-PK" sz="1200" kern="1200"/>
        </a:p>
      </dsp:txBody>
      <dsp:txXfrm>
        <a:off x="5454506" y="641207"/>
        <a:ext cx="2477901" cy="1486740"/>
      </dsp:txXfrm>
    </dsp:sp>
    <dsp:sp modelId="{268701A5-DF2C-6049-9995-EE84F46744BB}">
      <dsp:nvSpPr>
        <dsp:cNvPr id="0" name=""/>
        <dsp:cNvSpPr/>
      </dsp:nvSpPr>
      <dsp:spPr>
        <a:xfrm>
          <a:off x="8180198" y="641207"/>
          <a:ext cx="2477901" cy="1486740"/>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Times New Roman" panose="02020603050405020304" pitchFamily="18" charset="0"/>
            <a:buNone/>
          </a:pPr>
          <a:r>
            <a:rPr lang="en-PK" sz="1200" b="1" kern="1200"/>
            <a:t>Minimized peer learning: Caring minimizes time on friends, clubs, group work and informal peer interaction.</a:t>
          </a:r>
          <a:endParaRPr lang="en-PK" sz="1200" kern="1200"/>
        </a:p>
      </dsp:txBody>
      <dsp:txXfrm>
        <a:off x="8180198" y="641207"/>
        <a:ext cx="2477901" cy="1486740"/>
      </dsp:txXfrm>
    </dsp:sp>
    <dsp:sp modelId="{3A8A5BC0-0BF9-EF48-8F9A-DFBCF75890DD}">
      <dsp:nvSpPr>
        <dsp:cNvPr id="0" name=""/>
        <dsp:cNvSpPr/>
      </dsp:nvSpPr>
      <dsp:spPr>
        <a:xfrm>
          <a:off x="1365969" y="2375738"/>
          <a:ext cx="2477901" cy="1486740"/>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Times New Roman" panose="02020603050405020304" pitchFamily="18" charset="0"/>
            <a:buNone/>
          </a:pPr>
          <a:r>
            <a:rPr lang="en-PK" sz="1200" b="1" kern="1200"/>
            <a:t>Significant contexts in which teenagers acquire identity, social skills, and emotional coping by other people (Blum et al., 2022).</a:t>
          </a:r>
          <a:endParaRPr lang="en-PK" sz="1200" kern="1200"/>
        </a:p>
      </dsp:txBody>
      <dsp:txXfrm>
        <a:off x="1365969" y="2375738"/>
        <a:ext cx="2477901" cy="1486740"/>
      </dsp:txXfrm>
    </dsp:sp>
    <dsp:sp modelId="{9D2AF879-5812-7D4E-8DE7-88B73E271A6A}">
      <dsp:nvSpPr>
        <dsp:cNvPr id="0" name=""/>
        <dsp:cNvSpPr/>
      </dsp:nvSpPr>
      <dsp:spPr>
        <a:xfrm>
          <a:off x="4091660" y="2375738"/>
          <a:ext cx="2477901" cy="148674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Times New Roman" panose="02020603050405020304" pitchFamily="18" charset="0"/>
            <a:buNone/>
          </a:pPr>
          <a:r>
            <a:rPr lang="en-PK" sz="1200" b="1" kern="1200"/>
            <a:t>Potential pressure at school and lack of scaffolding: Jenny might also experience a lack of adult support at home as school demands increase. This would force schoolwork beyond her ZPD and jeopardize the falling behind.</a:t>
          </a:r>
          <a:endParaRPr lang="en-PK" sz="1200" kern="1200"/>
        </a:p>
      </dsp:txBody>
      <dsp:txXfrm>
        <a:off x="4091660" y="2375738"/>
        <a:ext cx="2477901" cy="1486740"/>
      </dsp:txXfrm>
    </dsp:sp>
    <dsp:sp modelId="{23AD6D66-C43E-6342-A837-F2E92EC0EEA0}">
      <dsp:nvSpPr>
        <dsp:cNvPr id="0" name=""/>
        <dsp:cNvSpPr/>
      </dsp:nvSpPr>
      <dsp:spPr>
        <a:xfrm>
          <a:off x="6817352" y="2375738"/>
          <a:ext cx="2477901" cy="1486740"/>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Times New Roman" panose="02020603050405020304" pitchFamily="18" charset="0"/>
            <a:buNone/>
          </a:pPr>
          <a:r>
            <a:rPr lang="en-PK" sz="1200" b="1" kern="1200" dirty="0"/>
            <a:t>I Risk of silent struggle: This is a danger that she will not be able to access which can help her overcome her ZPD because she perceives seeking help as unacceptable (Hellström and Beckman, 2021).</a:t>
          </a:r>
          <a:endParaRPr lang="en-PK" sz="1200" kern="1200" dirty="0"/>
        </a:p>
      </dsp:txBody>
      <dsp:txXfrm>
        <a:off x="6817352" y="2375738"/>
        <a:ext cx="2477901" cy="14867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8AFEDD-957F-4B10-B899-D6D5B9E8923A}">
      <dsp:nvSpPr>
        <dsp:cNvPr id="0" name=""/>
        <dsp:cNvSpPr/>
      </dsp:nvSpPr>
      <dsp:spPr>
        <a:xfrm>
          <a:off x="622800" y="26960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1558A1-2D37-41B8-A0D2-1E0AEDA03246}">
      <dsp:nvSpPr>
        <dsp:cNvPr id="0" name=""/>
        <dsp:cNvSpPr/>
      </dsp:nvSpPr>
      <dsp:spPr>
        <a:xfrm>
          <a:off x="127800" y="1651735"/>
          <a:ext cx="1800000" cy="24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PK" sz="1400" b="1" kern="1200" dirty="0"/>
            <a:t>Homework/study support group (scaffolded learning): </a:t>
          </a:r>
          <a:r>
            <a:rPr lang="en-PK" sz="1400" b="0" kern="1200" dirty="0"/>
            <a:t>Supported revision sessions and weekly check-ins; dividing tasks into steps; providing less support as confidence increases (Knudsen et al., 2019).</a:t>
          </a:r>
          <a:endParaRPr lang="en-US" sz="1400" b="0" kern="1200" dirty="0"/>
        </a:p>
      </dsp:txBody>
      <dsp:txXfrm>
        <a:off x="127800" y="1651735"/>
        <a:ext cx="1800000" cy="2430000"/>
      </dsp:txXfrm>
    </dsp:sp>
    <dsp:sp modelId="{CA7E56CB-1589-9B48-BCDB-864D81FDECF8}">
      <dsp:nvSpPr>
        <dsp:cNvPr id="0" name=""/>
        <dsp:cNvSpPr/>
      </dsp:nvSpPr>
      <dsp:spPr>
        <a:xfrm>
          <a:off x="2737800" y="269602"/>
          <a:ext cx="810000" cy="81000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1D6EC6-D4A1-CA4F-953A-7986F33B91BD}">
      <dsp:nvSpPr>
        <dsp:cNvPr id="0" name=""/>
        <dsp:cNvSpPr/>
      </dsp:nvSpPr>
      <dsp:spPr>
        <a:xfrm>
          <a:off x="2242800" y="1651735"/>
          <a:ext cx="1800000" cy="24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PK" sz="1300" b="1" kern="1200" dirty="0"/>
            <a:t>Coaching (mediated tools): </a:t>
          </a:r>
          <a:r>
            <a:rPr lang="en-PK" sz="1300" b="0" kern="1200" dirty="0"/>
            <a:t>Life-skills coaching: Time management, problem-solving, communication skills, and help-seeking scripts- capacity building by guided practice.</a:t>
          </a:r>
        </a:p>
      </dsp:txBody>
      <dsp:txXfrm>
        <a:off x="2242800" y="1651735"/>
        <a:ext cx="1800000" cy="2430000"/>
      </dsp:txXfrm>
    </dsp:sp>
    <dsp:sp modelId="{9E58AF52-4A0B-594A-B5C1-6C17FF718CEE}">
      <dsp:nvSpPr>
        <dsp:cNvPr id="0" name=""/>
        <dsp:cNvSpPr/>
      </dsp:nvSpPr>
      <dsp:spPr>
        <a:xfrm>
          <a:off x="4852800" y="269602"/>
          <a:ext cx="810000" cy="81000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D8D3CC-7360-9B4C-AB41-4FCADD52652A}">
      <dsp:nvSpPr>
        <dsp:cNvPr id="0" name=""/>
        <dsp:cNvSpPr/>
      </dsp:nvSpPr>
      <dsp:spPr>
        <a:xfrm>
          <a:off x="4357800" y="1651735"/>
          <a:ext cx="1800000" cy="24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PK" sz="1300" b="1" kern="1200" dirty="0"/>
            <a:t>Professional care of mother</a:t>
          </a:r>
          <a:r>
            <a:rPr lang="en-PK" sz="1300" b="0" kern="1200" dirty="0"/>
            <a:t>: Home care assistance of mobility activities + assistance of administration so that Jenny has fewer responsibilities in accordance with her age and education.</a:t>
          </a:r>
        </a:p>
      </dsp:txBody>
      <dsp:txXfrm>
        <a:off x="4357800" y="1651735"/>
        <a:ext cx="1800000" cy="2430000"/>
      </dsp:txXfrm>
    </dsp:sp>
    <dsp:sp modelId="{70E0062C-F463-C54F-A2A3-B47D7FBCECE8}">
      <dsp:nvSpPr>
        <dsp:cNvPr id="0" name=""/>
        <dsp:cNvSpPr/>
      </dsp:nvSpPr>
      <dsp:spPr>
        <a:xfrm>
          <a:off x="6967800" y="269602"/>
          <a:ext cx="810000" cy="81000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AF13E6-1189-BE49-ABD5-17A94EC5D645}">
      <dsp:nvSpPr>
        <dsp:cNvPr id="0" name=""/>
        <dsp:cNvSpPr/>
      </dsp:nvSpPr>
      <dsp:spPr>
        <a:xfrm>
          <a:off x="6472800" y="1651735"/>
          <a:ext cx="1800000" cy="24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PK" sz="1300" b="1" kern="1200" dirty="0"/>
            <a:t>Administrative Digital tools (cognitive scaffolds): </a:t>
          </a:r>
          <a:r>
            <a:rPr lang="en-PK" sz="1300" b="0" kern="1200" dirty="0"/>
            <a:t>Common calendar, notifications, medication prompts, appointment templates; lessens memory burden and augments predictability at home (Anderberg et al., 2019).</a:t>
          </a:r>
        </a:p>
      </dsp:txBody>
      <dsp:txXfrm>
        <a:off x="6472800" y="1651735"/>
        <a:ext cx="1800000" cy="2430000"/>
      </dsp:txXfrm>
    </dsp:sp>
    <dsp:sp modelId="{43D69710-69D0-0F42-9D05-95BDE66FF311}">
      <dsp:nvSpPr>
        <dsp:cNvPr id="0" name=""/>
        <dsp:cNvSpPr/>
      </dsp:nvSpPr>
      <dsp:spPr>
        <a:xfrm>
          <a:off x="9082800" y="269602"/>
          <a:ext cx="810000" cy="81000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6BE5B-EBC0-AB41-8F73-1697A6E9B626}">
      <dsp:nvSpPr>
        <dsp:cNvPr id="0" name=""/>
        <dsp:cNvSpPr/>
      </dsp:nvSpPr>
      <dsp:spPr>
        <a:xfrm>
          <a:off x="8587800" y="1651735"/>
          <a:ext cx="1800000" cy="24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PK" sz="1300" b="1" kern="1200" dirty="0"/>
            <a:t>Short emotional support factor: </a:t>
          </a:r>
          <a:r>
            <a:rPr lang="en-PK" sz="1300" b="0" kern="1200" dirty="0"/>
            <a:t>Vygotsky also concentrates on learning, but short support of coping abilities will help Jenny remain occupied with scaffolding and services.</a:t>
          </a:r>
        </a:p>
      </dsp:txBody>
      <dsp:txXfrm>
        <a:off x="8587800" y="1651735"/>
        <a:ext cx="1800000" cy="243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12449-DFEF-D747-BBF8-A03E8CA140BF}">
      <dsp:nvSpPr>
        <dsp:cNvPr id="0" name=""/>
        <dsp:cNvSpPr/>
      </dsp:nvSpPr>
      <dsp:spPr>
        <a:xfrm>
          <a:off x="4393017" y="561"/>
          <a:ext cx="6589525" cy="2187923"/>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b="0" kern="1200" dirty="0"/>
            <a:t>Powerful in the case since it provides the context: Jenny is developed through the social world (family changes, school support, service access).
The practical planning: ZPD, scaffoldings translate into explicit interventions (mentor, adjustment, step-by-step assistance, tools).
Endorses culturally sensitive practice: Recognizes the influence of family norms and cultural expectations on help-seeking and roles (Shabani, 2016).</a:t>
          </a:r>
        </a:p>
      </dsp:txBody>
      <dsp:txXfrm>
        <a:off x="4393017" y="274051"/>
        <a:ext cx="5769054" cy="1640943"/>
      </dsp:txXfrm>
    </dsp:sp>
    <dsp:sp modelId="{7F8044F5-573E-6C43-85B3-52C625C4AC34}">
      <dsp:nvSpPr>
        <dsp:cNvPr id="0" name=""/>
        <dsp:cNvSpPr/>
      </dsp:nvSpPr>
      <dsp:spPr>
        <a:xfrm>
          <a:off x="0" y="561"/>
          <a:ext cx="4393017" cy="2187923"/>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170" tIns="108585" rIns="217170" bIns="108585" numCol="1" spcCol="1270" anchor="ctr" anchorCtr="0">
          <a:noAutofit/>
        </a:bodyPr>
        <a:lstStyle/>
        <a:p>
          <a:pPr marL="0" lvl="0" indent="0" algn="ctr" defTabSz="2533650" rtl="0">
            <a:lnSpc>
              <a:spcPct val="90000"/>
            </a:lnSpc>
            <a:spcBef>
              <a:spcPct val="0"/>
            </a:spcBef>
            <a:spcAft>
              <a:spcPct val="35000"/>
            </a:spcAft>
            <a:buNone/>
          </a:pPr>
          <a:r>
            <a:rPr lang="en-GB" sz="5700" kern="1200" dirty="0"/>
            <a:t>Strengths</a:t>
          </a:r>
        </a:p>
      </dsp:txBody>
      <dsp:txXfrm>
        <a:off x="106806" y="107367"/>
        <a:ext cx="4179405" cy="1974311"/>
      </dsp:txXfrm>
    </dsp:sp>
    <dsp:sp modelId="{2E1B1C27-099D-6A46-A897-7AF323562C7D}">
      <dsp:nvSpPr>
        <dsp:cNvPr id="0" name=""/>
        <dsp:cNvSpPr/>
      </dsp:nvSpPr>
      <dsp:spPr>
        <a:xfrm>
          <a:off x="4393017" y="2407277"/>
          <a:ext cx="6589525" cy="2187923"/>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GB" sz="1200" b="0" kern="1200" dirty="0"/>
            <a:t>Few references to emotional trauma/grief: Does not exhaustively describe bereavement reactions, guilt or insecure attachment in the absence of additional frameworks.
Does not elaborate in a detailed way on biological stress pathways: Effects of chronic stress on biological systems (sleep, cortisol, anxiety symptoms) could use biopsychosocial insights.
Risk in action: In case of inconsistent scaffolding (service gaps), the consequences can be restricted despite the theoretically strong plan (Eun, 2019).</a:t>
          </a:r>
        </a:p>
      </dsp:txBody>
      <dsp:txXfrm>
        <a:off x="4393017" y="2680767"/>
        <a:ext cx="5769054" cy="1640943"/>
      </dsp:txXfrm>
    </dsp:sp>
    <dsp:sp modelId="{8982EC80-7BB3-C846-9C68-00D3E938C2A6}">
      <dsp:nvSpPr>
        <dsp:cNvPr id="0" name=""/>
        <dsp:cNvSpPr/>
      </dsp:nvSpPr>
      <dsp:spPr>
        <a:xfrm>
          <a:off x="0" y="2407277"/>
          <a:ext cx="4393017" cy="2187923"/>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7170" tIns="108585" rIns="217170" bIns="108585" numCol="1" spcCol="1270" anchor="ctr" anchorCtr="0">
          <a:noAutofit/>
        </a:bodyPr>
        <a:lstStyle/>
        <a:p>
          <a:pPr marL="0" lvl="0" indent="0" algn="ctr" defTabSz="2533650" rtl="0">
            <a:lnSpc>
              <a:spcPct val="90000"/>
            </a:lnSpc>
            <a:spcBef>
              <a:spcPct val="0"/>
            </a:spcBef>
            <a:spcAft>
              <a:spcPct val="35000"/>
            </a:spcAft>
            <a:buNone/>
          </a:pPr>
          <a:r>
            <a:rPr lang="en-GB" sz="5700" kern="1200" dirty="0"/>
            <a:t>Limitations</a:t>
          </a:r>
        </a:p>
      </dsp:txBody>
      <dsp:txXfrm>
        <a:off x="106806" y="2514083"/>
        <a:ext cx="4179405" cy="197431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95B5-B38D-2425-F61E-AA5A3AC296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31811C10-8966-F285-FDB0-0EED28E200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B317C24F-B7F7-850F-DBF1-4AEA5E325F94}"/>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5" name="Footer Placeholder 4">
            <a:extLst>
              <a:ext uri="{FF2B5EF4-FFF2-40B4-BE49-F238E27FC236}">
                <a16:creationId xmlns:a16="http://schemas.microsoft.com/office/drawing/2014/main" id="{A0C2083A-F71E-AAC5-FE7A-2C03C0B50DF8}"/>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40A4CD9-BA14-E41D-3B0E-09D5EFC377CB}"/>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937963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114AD-2DE3-68D4-F4E2-F7E3C077B1C1}"/>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410AA8CD-FA74-215B-761B-D96851AFA2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CC73159E-FC06-AD4F-C584-711117CA529F}"/>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5" name="Footer Placeholder 4">
            <a:extLst>
              <a:ext uri="{FF2B5EF4-FFF2-40B4-BE49-F238E27FC236}">
                <a16:creationId xmlns:a16="http://schemas.microsoft.com/office/drawing/2014/main" id="{EC978ED9-BF60-FEF2-38BB-FD01265557D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B01772F-D968-D155-F8EB-F45B3F398BF2}"/>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1935385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070B9-2F61-94CA-5B7C-1AD5FE720D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44C0C5B4-055E-0D06-F900-0B1758673E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5F44C0-6BFB-616C-D2BF-632E714D720B}"/>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5" name="Footer Placeholder 4">
            <a:extLst>
              <a:ext uri="{FF2B5EF4-FFF2-40B4-BE49-F238E27FC236}">
                <a16:creationId xmlns:a16="http://schemas.microsoft.com/office/drawing/2014/main" id="{FDBA761B-814F-74EF-0877-E0062B53C2A3}"/>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04F0070E-AF72-DB3A-7005-7E3360CC1F07}"/>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3467601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9FFF6-095B-CAF8-2FFD-4E94330E2075}"/>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5143A317-B9E1-9546-B18D-6D0309A0AC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8B49C1D2-118D-B472-9F7D-D50386580E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84243251-144D-2C5B-2BB6-95ED47F292D3}"/>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6" name="Footer Placeholder 5">
            <a:extLst>
              <a:ext uri="{FF2B5EF4-FFF2-40B4-BE49-F238E27FC236}">
                <a16:creationId xmlns:a16="http://schemas.microsoft.com/office/drawing/2014/main" id="{CE987F7B-EACD-3520-7DAF-8F2505676EE3}"/>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DCD3AFB3-30B4-D3C1-F10E-7E83E2CB966F}"/>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2025409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260E-0E96-EA6E-8BD4-85F45CB4B07F}"/>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BAF1ED44-FA3D-65B9-ACE0-0E57DFD812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FC972F-4975-85B3-75D5-CE9104F28E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2FAEAB8B-BE44-7580-6178-823A300BCD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09479E1-CB8A-A622-5563-C7C22AFCF6C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970841E8-9AD2-EB9B-110F-48953BC13BC4}"/>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8" name="Footer Placeholder 7">
            <a:extLst>
              <a:ext uri="{FF2B5EF4-FFF2-40B4-BE49-F238E27FC236}">
                <a16:creationId xmlns:a16="http://schemas.microsoft.com/office/drawing/2014/main" id="{3EA6CE31-3C65-8BE7-ED87-2F185954BEB6}"/>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ACF2E213-DEE0-A514-63B0-32AECD0344C4}"/>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1785782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06360-0759-8E5F-B302-CBCE7B45F18D}"/>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5351FFD3-D364-32D6-BA10-187204037E0D}"/>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4" name="Footer Placeholder 3">
            <a:extLst>
              <a:ext uri="{FF2B5EF4-FFF2-40B4-BE49-F238E27FC236}">
                <a16:creationId xmlns:a16="http://schemas.microsoft.com/office/drawing/2014/main" id="{A96E24AE-151F-4F13-21E5-BDCA67D40717}"/>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C14EBAF2-856E-3E7F-85E8-6FB5A94B39C8}"/>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1802653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7B8228-B930-D7EE-2AF3-AF263645B850}"/>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3" name="Footer Placeholder 2">
            <a:extLst>
              <a:ext uri="{FF2B5EF4-FFF2-40B4-BE49-F238E27FC236}">
                <a16:creationId xmlns:a16="http://schemas.microsoft.com/office/drawing/2014/main" id="{4FFE2AB7-19B1-5C29-67EE-39230D1CA3A8}"/>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CA3D39F2-CD65-A96C-B02D-7C2008AF8CB7}"/>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4065725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EE91A-6169-D9A2-0206-74BAF71053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41BCC6CC-416A-AE12-87EF-352CC8D480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E8805299-0A7A-DAB7-6F32-8DB6229BB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058692-09EB-BBEF-4177-C0581ECC6C43}"/>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6" name="Footer Placeholder 5">
            <a:extLst>
              <a:ext uri="{FF2B5EF4-FFF2-40B4-BE49-F238E27FC236}">
                <a16:creationId xmlns:a16="http://schemas.microsoft.com/office/drawing/2014/main" id="{EF362A6E-BA30-79C3-53D5-16021F0592F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B58C34E4-3816-14BD-D3C0-FC76E213056B}"/>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1080809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51248-673F-9E49-73D9-BD0680C5F3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C9D2BA86-E051-8F4B-567C-5DBE30EB3D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81A50BEE-1C5C-DF7C-31E3-2FECB22213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DA3A52-FC3B-2E82-B7D6-4AE9D5DC344D}"/>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6" name="Footer Placeholder 5">
            <a:extLst>
              <a:ext uri="{FF2B5EF4-FFF2-40B4-BE49-F238E27FC236}">
                <a16:creationId xmlns:a16="http://schemas.microsoft.com/office/drawing/2014/main" id="{784EA4C2-D5CB-F8A8-8C2F-F978AB6DACD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22315F5-33E4-F9D2-AD4D-939101372ECE}"/>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926588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2E7BA-780A-BE01-EC37-745B15D353A3}"/>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5A74AEA9-D2E3-887A-BE18-F4941460E1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97290D67-97B0-81BD-E465-4F4D7333DAA3}"/>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5" name="Footer Placeholder 4">
            <a:extLst>
              <a:ext uri="{FF2B5EF4-FFF2-40B4-BE49-F238E27FC236}">
                <a16:creationId xmlns:a16="http://schemas.microsoft.com/office/drawing/2014/main" id="{171FDBFE-9B20-8DEA-D891-76CE2AEC2A53}"/>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66C073F4-1279-BCFD-C5B4-E6400975C551}"/>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1625448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E58A50-6007-2957-9E63-03E59D11BF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FFB62241-4E79-BC73-AD32-EE8AB3C7D2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39E26D88-904B-D6BB-D27D-0A80F90C33C2}"/>
              </a:ext>
            </a:extLst>
          </p:cNvPr>
          <p:cNvSpPr>
            <a:spLocks noGrp="1"/>
          </p:cNvSpPr>
          <p:nvPr>
            <p:ph type="dt" sz="half" idx="10"/>
          </p:nvPr>
        </p:nvSpPr>
        <p:spPr/>
        <p:txBody>
          <a:bodyPr/>
          <a:lstStyle/>
          <a:p>
            <a:fld id="{61E2AD09-1D31-6340-B5C5-C2766C890A73}" type="datetimeFigureOut">
              <a:rPr lang="en-PK" smtClean="0"/>
              <a:t>15/02/2026</a:t>
            </a:fld>
            <a:endParaRPr lang="en-PK"/>
          </a:p>
        </p:txBody>
      </p:sp>
      <p:sp>
        <p:nvSpPr>
          <p:cNvPr id="5" name="Footer Placeholder 4">
            <a:extLst>
              <a:ext uri="{FF2B5EF4-FFF2-40B4-BE49-F238E27FC236}">
                <a16:creationId xmlns:a16="http://schemas.microsoft.com/office/drawing/2014/main" id="{1077971E-D74D-1494-95AE-A86A492B164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DE395FEB-B131-5531-9CF8-77DBA37EA6E8}"/>
              </a:ext>
            </a:extLst>
          </p:cNvPr>
          <p:cNvSpPr>
            <a:spLocks noGrp="1"/>
          </p:cNvSpPr>
          <p:nvPr>
            <p:ph type="sldNum" sz="quarter" idx="12"/>
          </p:nvPr>
        </p:nvSpPr>
        <p:spPr/>
        <p:txBody>
          <a:bodyPr/>
          <a:lstStyle/>
          <a:p>
            <a:fld id="{D59CF2C7-9FCE-E947-9163-9859BD80B896}" type="slidenum">
              <a:rPr lang="en-PK" smtClean="0"/>
              <a:t>‹#›</a:t>
            </a:fld>
            <a:endParaRPr lang="en-PK"/>
          </a:p>
        </p:txBody>
      </p:sp>
    </p:spTree>
    <p:extLst>
      <p:ext uri="{BB962C8B-B14F-4D97-AF65-F5344CB8AC3E}">
        <p14:creationId xmlns:p14="http://schemas.microsoft.com/office/powerpoint/2010/main" val="3450640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8BA72D-E653-CA28-C081-70484DB6EB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99BEFD30-0BA7-2876-29FD-EA4E0D9F2F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D5BF5554-665B-95BC-2C74-814FF771E0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E2AD09-1D31-6340-B5C5-C2766C890A73}" type="datetimeFigureOut">
              <a:rPr lang="en-PK" smtClean="0"/>
              <a:t>15/02/2026</a:t>
            </a:fld>
            <a:endParaRPr lang="en-PK"/>
          </a:p>
        </p:txBody>
      </p:sp>
      <p:sp>
        <p:nvSpPr>
          <p:cNvPr id="5" name="Footer Placeholder 4">
            <a:extLst>
              <a:ext uri="{FF2B5EF4-FFF2-40B4-BE49-F238E27FC236}">
                <a16:creationId xmlns:a16="http://schemas.microsoft.com/office/drawing/2014/main" id="{B6A67897-B3EF-B068-7E29-689BB9613B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8A2D7561-5143-8341-807C-971881E1B1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9CF2C7-9FCE-E947-9163-9859BD80B896}" type="slidenum">
              <a:rPr lang="en-PK" smtClean="0"/>
              <a:t>‹#›</a:t>
            </a:fld>
            <a:endParaRPr lang="en-PK"/>
          </a:p>
        </p:txBody>
      </p:sp>
    </p:spTree>
    <p:extLst>
      <p:ext uri="{BB962C8B-B14F-4D97-AF65-F5344CB8AC3E}">
        <p14:creationId xmlns:p14="http://schemas.microsoft.com/office/powerpoint/2010/main" val="2871209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52442-047B-0A2E-1D77-7481D87BBDA5}"/>
              </a:ext>
            </a:extLst>
          </p:cNvPr>
          <p:cNvSpPr>
            <a:spLocks noGrp="1"/>
          </p:cNvSpPr>
          <p:nvPr>
            <p:ph type="ctrTitle"/>
          </p:nvPr>
        </p:nvSpPr>
        <p:spPr>
          <a:xfrm>
            <a:off x="1524000" y="1293338"/>
            <a:ext cx="9144000" cy="3274592"/>
          </a:xfrm>
        </p:spPr>
        <p:txBody>
          <a:bodyPr anchor="ctr">
            <a:normAutofit/>
          </a:bodyPr>
          <a:lstStyle/>
          <a:p>
            <a:r>
              <a:rPr lang="en-PK" sz="7200"/>
              <a:t>Supporting Jenny Through Sociocultural Development</a:t>
            </a:r>
          </a:p>
        </p:txBody>
      </p:sp>
      <p:sp>
        <p:nvSpPr>
          <p:cNvPr id="3" name="Subtitle 2">
            <a:extLst>
              <a:ext uri="{FF2B5EF4-FFF2-40B4-BE49-F238E27FC236}">
                <a16:creationId xmlns:a16="http://schemas.microsoft.com/office/drawing/2014/main" id="{A097B98A-4292-BCD1-32B1-BF86717F914E}"/>
              </a:ext>
            </a:extLst>
          </p:cNvPr>
          <p:cNvSpPr>
            <a:spLocks noGrp="1"/>
          </p:cNvSpPr>
          <p:nvPr>
            <p:ph type="subTitle" idx="1"/>
          </p:nvPr>
        </p:nvSpPr>
        <p:spPr>
          <a:xfrm>
            <a:off x="1524000" y="5514052"/>
            <a:ext cx="9144000" cy="651910"/>
          </a:xfrm>
        </p:spPr>
        <p:txBody>
          <a:bodyPr anchor="ctr">
            <a:normAutofit/>
          </a:bodyPr>
          <a:lstStyle/>
          <a:p>
            <a:r>
              <a:rPr lang="en-GB" dirty="0"/>
              <a:t>S</a:t>
            </a:r>
            <a:r>
              <a:rPr lang="en-PK" dirty="0"/>
              <a:t>tudent Name</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403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4C8DD4-825A-8D74-9F23-A9CB78E7DB68}"/>
              </a:ext>
            </a:extLst>
          </p:cNvPr>
          <p:cNvSpPr>
            <a:spLocks noGrp="1"/>
          </p:cNvSpPr>
          <p:nvPr>
            <p:ph type="title"/>
          </p:nvPr>
        </p:nvSpPr>
        <p:spPr>
          <a:xfrm>
            <a:off x="621792" y="1161288"/>
            <a:ext cx="3602736" cy="4526280"/>
          </a:xfrm>
        </p:spPr>
        <p:txBody>
          <a:bodyPr>
            <a:normAutofit/>
          </a:bodyPr>
          <a:lstStyle/>
          <a:p>
            <a:r>
              <a:rPr lang="en-PK" sz="4000" b="1" dirty="0"/>
              <a:t>Introduction to Jenny’s Situation </a:t>
            </a:r>
            <a:endParaRPr lang="en-PK" sz="4000" dirty="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07AAE9-B136-F247-9CB9-8A89FC1F2D5E}"/>
              </a:ext>
            </a:extLst>
          </p:cNvPr>
          <p:cNvSpPr>
            <a:spLocks noGrp="1"/>
          </p:cNvSpPr>
          <p:nvPr>
            <p:ph idx="1"/>
          </p:nvPr>
        </p:nvSpPr>
        <p:spPr>
          <a:xfrm>
            <a:off x="5434149" y="2353456"/>
            <a:ext cx="5916603" cy="1892867"/>
          </a:xfrm>
        </p:spPr>
        <p:txBody>
          <a:bodyPr anchor="ctr">
            <a:normAutofit/>
          </a:bodyPr>
          <a:lstStyle/>
          <a:p>
            <a:pPr lvl="0"/>
            <a:r>
              <a:rPr lang="en-PK" sz="2000" dirty="0"/>
              <a:t>Jenny (16) has been a young carer for 5 years alongside school and adolescence</a:t>
            </a:r>
          </a:p>
          <a:p>
            <a:pPr lvl="0"/>
            <a:r>
              <a:rPr lang="en-PK" sz="2000" b="1" dirty="0"/>
              <a:t>Vygotsky lens</a:t>
            </a:r>
            <a:r>
              <a:rPr lang="en-PK" sz="2000" dirty="0"/>
              <a:t>: Jenny’s development is shaped by her social environment, the support available, and the guidance (scaffolding) she receives from adults, peers, and services</a:t>
            </a:r>
          </a:p>
          <a:p>
            <a:endParaRPr lang="en-PK" sz="2000" dirty="0"/>
          </a:p>
        </p:txBody>
      </p:sp>
      <p:sp>
        <p:nvSpPr>
          <p:cNvPr id="4" name="Rounded Rectangle 3">
            <a:extLst>
              <a:ext uri="{FF2B5EF4-FFF2-40B4-BE49-F238E27FC236}">
                <a16:creationId xmlns:a16="http://schemas.microsoft.com/office/drawing/2014/main" id="{EBA409A3-B824-2A0E-54E7-0F5AA23A69E6}"/>
              </a:ext>
            </a:extLst>
          </p:cNvPr>
          <p:cNvSpPr/>
          <p:nvPr/>
        </p:nvSpPr>
        <p:spPr>
          <a:xfrm>
            <a:off x="4818888" y="554636"/>
            <a:ext cx="6948391" cy="13341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PK" dirty="0"/>
              <a:t>Aim: identify where Jenny is being pushed beyond what she can manage alone and design social supports that restore learning, wellbeing, and participation</a:t>
            </a:r>
          </a:p>
          <a:p>
            <a:pPr algn="ctr"/>
            <a:endParaRPr lang="en-PK" dirty="0"/>
          </a:p>
        </p:txBody>
      </p:sp>
      <p:graphicFrame>
        <p:nvGraphicFramePr>
          <p:cNvPr id="5" name="Diagram 4">
            <a:extLst>
              <a:ext uri="{FF2B5EF4-FFF2-40B4-BE49-F238E27FC236}">
                <a16:creationId xmlns:a16="http://schemas.microsoft.com/office/drawing/2014/main" id="{C9588AA0-C373-3E5E-D37D-16C3DEC58A8F}"/>
              </a:ext>
            </a:extLst>
          </p:cNvPr>
          <p:cNvGraphicFramePr/>
          <p:nvPr>
            <p:extLst>
              <p:ext uri="{D42A27DB-BD31-4B8C-83A1-F6EECF244321}">
                <p14:modId xmlns:p14="http://schemas.microsoft.com/office/powerpoint/2010/main" val="156350202"/>
              </p:ext>
            </p:extLst>
          </p:nvPr>
        </p:nvGraphicFramePr>
        <p:xfrm>
          <a:off x="3639279" y="4284073"/>
          <a:ext cx="8128000" cy="2709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8703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B4FE8-233D-1C16-48F2-06123930AF04}"/>
              </a:ext>
            </a:extLst>
          </p:cNvPr>
          <p:cNvSpPr>
            <a:spLocks noGrp="1"/>
          </p:cNvSpPr>
          <p:nvPr>
            <p:ph type="title"/>
          </p:nvPr>
        </p:nvSpPr>
        <p:spPr>
          <a:xfrm>
            <a:off x="630936" y="640080"/>
            <a:ext cx="10521746" cy="1481328"/>
          </a:xfrm>
        </p:spPr>
        <p:txBody>
          <a:bodyPr anchor="b">
            <a:normAutofit/>
          </a:bodyPr>
          <a:lstStyle/>
          <a:p>
            <a:pPr algn="ctr"/>
            <a:r>
              <a:rPr lang="en-PK" sz="5000" b="1" dirty="0"/>
              <a:t>Vygotsky’s Key Concepts </a:t>
            </a:r>
            <a:endParaRPr lang="en-PK" sz="5000" dirty="0"/>
          </a:p>
        </p:txBody>
      </p:sp>
      <p:sp>
        <p:nvSpPr>
          <p:cNvPr id="1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D90CF9-9EE3-0625-3F2D-5B1F54563D2F}"/>
              </a:ext>
            </a:extLst>
          </p:cNvPr>
          <p:cNvSpPr>
            <a:spLocks noGrp="1"/>
          </p:cNvSpPr>
          <p:nvPr>
            <p:ph idx="1"/>
          </p:nvPr>
        </p:nvSpPr>
        <p:spPr>
          <a:xfrm>
            <a:off x="315468" y="2642616"/>
            <a:ext cx="5439344" cy="3793208"/>
          </a:xfrm>
        </p:spPr>
        <p:txBody>
          <a:bodyPr anchor="t">
            <a:normAutofit/>
          </a:bodyPr>
          <a:lstStyle/>
          <a:p>
            <a:pPr lvl="0"/>
            <a:r>
              <a:rPr lang="en-PK" sz="1200" b="1" dirty="0"/>
              <a:t>Sociocultural theory:</a:t>
            </a:r>
            <a:r>
              <a:rPr lang="en-PK" sz="1200" dirty="0"/>
              <a:t> Learning and development happen through social interaction, not in isolation (Marginson and Dang, 2016)</a:t>
            </a:r>
          </a:p>
          <a:p>
            <a:pPr lvl="0"/>
            <a:r>
              <a:rPr lang="en-PK" sz="1200" b="1" dirty="0"/>
              <a:t>Zone of Proximal Development (ZPD):</a:t>
            </a:r>
            <a:r>
              <a:rPr lang="en-PK" sz="1200" dirty="0"/>
              <a:t> The gap between what Jenny can do independently and what she can do with support (Borthick, Jones and Wakai, 2003)</a:t>
            </a:r>
          </a:p>
          <a:p>
            <a:pPr lvl="0"/>
            <a:r>
              <a:rPr lang="en-PK" sz="1200" dirty="0"/>
              <a:t>In Jenny’s case: Managing school + caring tasks may exceed her independent capacity</a:t>
            </a:r>
          </a:p>
          <a:p>
            <a:pPr lvl="0"/>
            <a:r>
              <a:rPr lang="en-PK" sz="1200" b="1" dirty="0"/>
              <a:t>Scaffolding:</a:t>
            </a:r>
            <a:r>
              <a:rPr lang="en-PK" sz="1200" dirty="0"/>
              <a:t> Temporary, structured help from a more knowledgeable other (adult, professional, teacher, mentor) that reduces as confidence grows.</a:t>
            </a:r>
          </a:p>
          <a:p>
            <a:pPr lvl="0"/>
            <a:r>
              <a:rPr lang="en-PK" sz="1200" dirty="0"/>
              <a:t>For Jenny: Guidance with admin, coping skills, time management, and accessing services</a:t>
            </a:r>
          </a:p>
          <a:p>
            <a:pPr lvl="0"/>
            <a:r>
              <a:rPr lang="en-PK" sz="1200" b="1" dirty="0"/>
              <a:t>Language and tools mediate thinking:</a:t>
            </a:r>
            <a:r>
              <a:rPr lang="en-PK" sz="1200" dirty="0"/>
              <a:t> Planners, checklists, reminder apps, routines can support memory/executive functioning (especially for mother’s needs)</a:t>
            </a:r>
          </a:p>
          <a:p>
            <a:pPr lvl="0"/>
            <a:r>
              <a:rPr lang="en-PK" sz="1200" b="1" dirty="0"/>
              <a:t>Cultural context:</a:t>
            </a:r>
            <a:r>
              <a:rPr lang="en-PK" sz="1200" dirty="0"/>
              <a:t> Expectations about caring, family duty, and help-seeking influence what support feels acceptable and whether Jenny accesses services (Eun, 2019)</a:t>
            </a:r>
          </a:p>
          <a:p>
            <a:endParaRPr lang="en-PK" sz="1200" dirty="0"/>
          </a:p>
        </p:txBody>
      </p:sp>
      <p:pic>
        <p:nvPicPr>
          <p:cNvPr id="4" name="Picture 3">
            <a:extLst>
              <a:ext uri="{FF2B5EF4-FFF2-40B4-BE49-F238E27FC236}">
                <a16:creationId xmlns:a16="http://schemas.microsoft.com/office/drawing/2014/main" id="{33F9B065-AE3D-88CE-91BB-AC8F91AC8ADA}"/>
              </a:ext>
            </a:extLst>
          </p:cNvPr>
          <p:cNvPicPr>
            <a:picLocks noChangeAspect="1"/>
          </p:cNvPicPr>
          <p:nvPr/>
        </p:nvPicPr>
        <p:blipFill>
          <a:blip r:embed="rId2"/>
          <a:srcRect l="1957"/>
          <a:stretch>
            <a:fillRect/>
          </a:stretch>
        </p:blipFill>
        <p:spPr>
          <a:xfrm>
            <a:off x="6070280" y="2268310"/>
            <a:ext cx="6121720" cy="3793209"/>
          </a:xfrm>
          <a:prstGeom prst="rect">
            <a:avLst/>
          </a:prstGeom>
        </p:spPr>
      </p:pic>
    </p:spTree>
    <p:extLst>
      <p:ext uri="{BB962C8B-B14F-4D97-AF65-F5344CB8AC3E}">
        <p14:creationId xmlns:p14="http://schemas.microsoft.com/office/powerpoint/2010/main" val="412555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8BBB1-E62B-8B54-C3B6-FCFA33AAA5C8}"/>
              </a:ext>
            </a:extLst>
          </p:cNvPr>
          <p:cNvSpPr>
            <a:spLocks noGrp="1"/>
          </p:cNvSpPr>
          <p:nvPr>
            <p:ph type="title"/>
          </p:nvPr>
        </p:nvSpPr>
        <p:spPr/>
        <p:txBody>
          <a:bodyPr/>
          <a:lstStyle/>
          <a:p>
            <a:pPr algn="ctr"/>
            <a:r>
              <a:rPr lang="en-PK" b="1" dirty="0"/>
              <a:t>Why Vygotsky is Relevant to Jenny </a:t>
            </a:r>
            <a:endParaRPr lang="en-PK" dirty="0"/>
          </a:p>
        </p:txBody>
      </p:sp>
      <p:graphicFrame>
        <p:nvGraphicFramePr>
          <p:cNvPr id="15" name="Content Placeholder 2">
            <a:extLst>
              <a:ext uri="{FF2B5EF4-FFF2-40B4-BE49-F238E27FC236}">
                <a16:creationId xmlns:a16="http://schemas.microsoft.com/office/drawing/2014/main" id="{B581D228-2000-A356-F645-99B5AB1F33E2}"/>
              </a:ext>
            </a:extLst>
          </p:cNvPr>
          <p:cNvGraphicFramePr>
            <a:graphicFrameLocks noGrp="1"/>
          </p:cNvGraphicFramePr>
          <p:nvPr>
            <p:ph idx="1"/>
            <p:extLst>
              <p:ext uri="{D42A27DB-BD31-4B8C-83A1-F6EECF244321}">
                <p14:modId xmlns:p14="http://schemas.microsoft.com/office/powerpoint/2010/main" val="24287891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066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DD8A9-679D-11B9-77EF-8072E4DC9EFA}"/>
              </a:ext>
            </a:extLst>
          </p:cNvPr>
          <p:cNvSpPr>
            <a:spLocks noGrp="1"/>
          </p:cNvSpPr>
          <p:nvPr>
            <p:ph type="title"/>
          </p:nvPr>
        </p:nvSpPr>
        <p:spPr/>
        <p:txBody>
          <a:bodyPr/>
          <a:lstStyle/>
          <a:p>
            <a:r>
              <a:rPr lang="en-PK" b="1" dirty="0"/>
              <a:t>Historical Impact on Development </a:t>
            </a:r>
            <a:endParaRPr lang="en-PK" dirty="0"/>
          </a:p>
        </p:txBody>
      </p:sp>
      <p:graphicFrame>
        <p:nvGraphicFramePr>
          <p:cNvPr id="4" name="Diagram 3">
            <a:extLst>
              <a:ext uri="{FF2B5EF4-FFF2-40B4-BE49-F238E27FC236}">
                <a16:creationId xmlns:a16="http://schemas.microsoft.com/office/drawing/2014/main" id="{37F5C890-4987-A3A1-4C87-FE4D2350C041}"/>
              </a:ext>
            </a:extLst>
          </p:cNvPr>
          <p:cNvGraphicFramePr/>
          <p:nvPr>
            <p:extLst>
              <p:ext uri="{D42A27DB-BD31-4B8C-83A1-F6EECF244321}">
                <p14:modId xmlns:p14="http://schemas.microsoft.com/office/powerpoint/2010/main" val="1408102144"/>
              </p:ext>
            </p:extLst>
          </p:nvPr>
        </p:nvGraphicFramePr>
        <p:xfrm>
          <a:off x="838200" y="1711602"/>
          <a:ext cx="10661223" cy="4503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2611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475A2-E04F-4200-45B7-7D9DE402CECC}"/>
              </a:ext>
            </a:extLst>
          </p:cNvPr>
          <p:cNvSpPr>
            <a:spLocks noGrp="1"/>
          </p:cNvSpPr>
          <p:nvPr>
            <p:ph type="title"/>
          </p:nvPr>
        </p:nvSpPr>
        <p:spPr>
          <a:xfrm>
            <a:off x="645065" y="1463040"/>
            <a:ext cx="3796306" cy="2690949"/>
          </a:xfrm>
        </p:spPr>
        <p:txBody>
          <a:bodyPr anchor="t">
            <a:normAutofit/>
          </a:bodyPr>
          <a:lstStyle/>
          <a:p>
            <a:r>
              <a:rPr lang="en-PK" sz="4800" b="1"/>
              <a:t>Nature vs Nurture </a:t>
            </a:r>
            <a:endParaRPr lang="en-PK"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26A83-C08A-C2B4-B675-716BD8D39A21}"/>
              </a:ext>
            </a:extLst>
          </p:cNvPr>
          <p:cNvSpPr>
            <a:spLocks noGrp="1"/>
          </p:cNvSpPr>
          <p:nvPr>
            <p:ph idx="1"/>
          </p:nvPr>
        </p:nvSpPr>
        <p:spPr>
          <a:xfrm>
            <a:off x="5656218" y="1463039"/>
            <a:ext cx="5542387" cy="4300447"/>
          </a:xfrm>
        </p:spPr>
        <p:txBody>
          <a:bodyPr anchor="t">
            <a:normAutofit/>
          </a:bodyPr>
          <a:lstStyle/>
          <a:p>
            <a:pPr lvl="0"/>
            <a:r>
              <a:rPr lang="en-GB" sz="1500" dirty="0"/>
              <a:t>Nature (biological/cognitive): Adolescence is characterised by the rapid increase in the executive functions (planning, impulse control) and the abilities of higher-order reasoning but they are still in development (Hellstrom and Beckman, 2021).</a:t>
            </a:r>
          </a:p>
          <a:p>
            <a:pPr lvl="0"/>
            <a:r>
              <a:rPr lang="en-GB" sz="1500" dirty="0"/>
              <a:t>Nurture (social environment): Caring expectations, loss, family demands, school pressures and the presence of supportive adults influence learning and coping.</a:t>
            </a:r>
          </a:p>
          <a:p>
            <a:pPr lvl="0"/>
            <a:r>
              <a:rPr lang="en-GB" sz="1500" dirty="0"/>
              <a:t>Important Vygotsky fact: Learning interaction and tools mediate (guidance, language, routines, planners). </a:t>
            </a:r>
          </a:p>
          <a:p>
            <a:pPr lvl="0"/>
            <a:r>
              <a:rPr lang="en-GB" sz="1500" dirty="0"/>
              <a:t>In case Jenny has no regular, more well-informed others, she has to handle complicated tasks on her own, increased stress, and decreased learning (Lockman and Tamis-</a:t>
            </a:r>
            <a:r>
              <a:rPr lang="en-GB" sz="1500" dirty="0" err="1"/>
              <a:t>LeMonda</a:t>
            </a:r>
            <a:r>
              <a:rPr lang="en-GB" sz="1500" dirty="0"/>
              <a:t>, 2021).</a:t>
            </a:r>
          </a:p>
          <a:p>
            <a:pPr lvl="0"/>
            <a:r>
              <a:rPr lang="en-GB" sz="1500" dirty="0"/>
              <a:t>Implication: Social scaffolding (people + practical tools) should be supported to ensure that Jenny can operate in her ZPD.</a:t>
            </a:r>
          </a:p>
          <a:p>
            <a:pPr lvl="0"/>
            <a:endParaRPr lang="en-GB" sz="1500" dirty="0"/>
          </a:p>
        </p:txBody>
      </p:sp>
    </p:spTree>
    <p:extLst>
      <p:ext uri="{BB962C8B-B14F-4D97-AF65-F5344CB8AC3E}">
        <p14:creationId xmlns:p14="http://schemas.microsoft.com/office/powerpoint/2010/main" val="4071667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2CCAF-F615-37AE-29D9-8AF9EC373B5E}"/>
              </a:ext>
            </a:extLst>
          </p:cNvPr>
          <p:cNvSpPr>
            <a:spLocks noGrp="1"/>
          </p:cNvSpPr>
          <p:nvPr>
            <p:ph type="title"/>
          </p:nvPr>
        </p:nvSpPr>
        <p:spPr>
          <a:xfrm>
            <a:off x="645065" y="1463040"/>
            <a:ext cx="3796306" cy="2690949"/>
          </a:xfrm>
        </p:spPr>
        <p:txBody>
          <a:bodyPr anchor="t">
            <a:normAutofit/>
          </a:bodyPr>
          <a:lstStyle/>
          <a:p>
            <a:r>
              <a:rPr lang="en-PK" b="1" dirty="0"/>
              <a:t>Support Plan Using a Sociocultural Approach </a:t>
            </a:r>
            <a:endParaRPr lang="en-PK"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CD9E06-62C3-F502-6E04-5606217A588C}"/>
              </a:ext>
            </a:extLst>
          </p:cNvPr>
          <p:cNvSpPr>
            <a:spLocks noGrp="1"/>
          </p:cNvSpPr>
          <p:nvPr>
            <p:ph idx="1"/>
          </p:nvPr>
        </p:nvSpPr>
        <p:spPr>
          <a:xfrm>
            <a:off x="5656218" y="1463039"/>
            <a:ext cx="5542387" cy="4300447"/>
          </a:xfrm>
        </p:spPr>
        <p:txBody>
          <a:bodyPr anchor="t">
            <a:normAutofit/>
          </a:bodyPr>
          <a:lstStyle/>
          <a:p>
            <a:r>
              <a:rPr lang="en-PK" sz="1400" b="1" dirty="0"/>
              <a:t>Goal:</a:t>
            </a:r>
            <a:r>
              <a:rPr lang="en-PK" sz="1400" dirty="0"/>
              <a:t> restore protective learning environments and provide structured support that reduces as Jenny gains stability.</a:t>
            </a:r>
          </a:p>
          <a:p>
            <a:pPr lvl="0"/>
            <a:r>
              <a:rPr lang="en-PK" sz="1400" b="1" dirty="0"/>
              <a:t>School-based scaffolding plan (young carers lead): I</a:t>
            </a:r>
            <a:r>
              <a:rPr lang="en-PK" sz="1400" dirty="0"/>
              <a:t>dentify learning gaps and stress points; provide structured academic and wellbeing support within Jenny’s ZPD (Knudsen </a:t>
            </a:r>
            <a:r>
              <a:rPr lang="en-PK" sz="1400" i="1" dirty="0"/>
              <a:t>et al.</a:t>
            </a:r>
            <a:r>
              <a:rPr lang="en-PK" sz="1400" dirty="0"/>
              <a:t>, 2019). </a:t>
            </a:r>
          </a:p>
          <a:p>
            <a:pPr lvl="0"/>
            <a:r>
              <a:rPr lang="en-PK" sz="1400" b="1" dirty="0"/>
              <a:t>Peer mentoring / buddy system:</a:t>
            </a:r>
            <a:r>
              <a:rPr lang="en-PK" sz="1400" dirty="0"/>
              <a:t> Safe peer support to reduce isolation and increase belonging; peer interactions act as positive learning contexts.</a:t>
            </a:r>
          </a:p>
          <a:p>
            <a:pPr lvl="0"/>
            <a:r>
              <a:rPr lang="en-PK" sz="1400" b="1" dirty="0"/>
              <a:t>Educational flexibility: </a:t>
            </a:r>
            <a:r>
              <a:rPr lang="en-PK" sz="1400" dirty="0"/>
              <a:t>Flexible deadlines, attendance support, exam access arrangements where appropriate, quiet study space—reduces overload so learning becomes manageable again.</a:t>
            </a:r>
          </a:p>
          <a:p>
            <a:pPr lvl="0"/>
            <a:r>
              <a:rPr lang="en-PK" sz="1400" b="1" dirty="0"/>
              <a:t>Community youth programmes: </a:t>
            </a:r>
            <a:r>
              <a:rPr lang="en-PK" sz="1400" dirty="0"/>
              <a:t>Structured social participation (clubs, youth groups) to rebuild peer learning and identity development beyond the caring role (Boat </a:t>
            </a:r>
            <a:r>
              <a:rPr lang="en-PK" sz="1400" i="1" dirty="0"/>
              <a:t>et al.</a:t>
            </a:r>
            <a:r>
              <a:rPr lang="en-PK" sz="1400" dirty="0"/>
              <a:t>, 2024).</a:t>
            </a:r>
          </a:p>
          <a:p>
            <a:pPr lvl="0"/>
            <a:r>
              <a:rPr lang="en-PK" sz="1400" b="1" dirty="0"/>
              <a:t>Joined-up working: </a:t>
            </a:r>
            <a:r>
              <a:rPr lang="en-PK" sz="1400" dirty="0"/>
              <a:t>School, carers service, social care coordinate so Jenny isn’t repeating her story and support is consistent.</a:t>
            </a:r>
          </a:p>
          <a:p>
            <a:endParaRPr lang="en-PK" sz="1400" dirty="0"/>
          </a:p>
        </p:txBody>
      </p:sp>
    </p:spTree>
    <p:extLst>
      <p:ext uri="{BB962C8B-B14F-4D97-AF65-F5344CB8AC3E}">
        <p14:creationId xmlns:p14="http://schemas.microsoft.com/office/powerpoint/2010/main" val="4224039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C966A-902C-6DDD-9715-1EA6AEBBDCAB}"/>
              </a:ext>
            </a:extLst>
          </p:cNvPr>
          <p:cNvSpPr>
            <a:spLocks noGrp="1"/>
          </p:cNvSpPr>
          <p:nvPr>
            <p:ph type="title"/>
          </p:nvPr>
        </p:nvSpPr>
        <p:spPr>
          <a:xfrm>
            <a:off x="838200" y="378377"/>
            <a:ext cx="10515600" cy="1325563"/>
          </a:xfrm>
        </p:spPr>
        <p:txBody>
          <a:bodyPr/>
          <a:lstStyle/>
          <a:p>
            <a:r>
              <a:rPr lang="en-PK" b="1" dirty="0"/>
              <a:t>Practical Strategies </a:t>
            </a:r>
            <a:endParaRPr lang="en-PK" dirty="0"/>
          </a:p>
        </p:txBody>
      </p:sp>
      <p:graphicFrame>
        <p:nvGraphicFramePr>
          <p:cNvPr id="5" name="Content Placeholder 2">
            <a:extLst>
              <a:ext uri="{FF2B5EF4-FFF2-40B4-BE49-F238E27FC236}">
                <a16:creationId xmlns:a16="http://schemas.microsoft.com/office/drawing/2014/main" id="{B4DCE5D0-040F-27EA-B5C8-F5DCF26B3B32}"/>
              </a:ext>
            </a:extLst>
          </p:cNvPr>
          <p:cNvGraphicFramePr>
            <a:graphicFrameLocks noGrp="1"/>
          </p:cNvGraphicFramePr>
          <p:nvPr>
            <p:ph idx="1"/>
            <p:extLst>
              <p:ext uri="{D42A27DB-BD31-4B8C-83A1-F6EECF244321}">
                <p14:modId xmlns:p14="http://schemas.microsoft.com/office/powerpoint/2010/main" val="4363255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667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9C53E-CDAE-1C28-D290-B692D5F1C79F}"/>
              </a:ext>
            </a:extLst>
          </p:cNvPr>
          <p:cNvSpPr>
            <a:spLocks noGrp="1"/>
          </p:cNvSpPr>
          <p:nvPr>
            <p:ph type="title"/>
          </p:nvPr>
        </p:nvSpPr>
        <p:spPr/>
        <p:txBody>
          <a:bodyPr/>
          <a:lstStyle/>
          <a:p>
            <a:r>
              <a:rPr lang="en-PK" b="1" dirty="0"/>
              <a:t>Critical Evaluation</a:t>
            </a:r>
            <a:r>
              <a:rPr lang="en-PK" dirty="0"/>
              <a:t> </a:t>
            </a:r>
          </a:p>
        </p:txBody>
      </p:sp>
      <p:graphicFrame>
        <p:nvGraphicFramePr>
          <p:cNvPr id="4" name="Diagram 3">
            <a:extLst>
              <a:ext uri="{FF2B5EF4-FFF2-40B4-BE49-F238E27FC236}">
                <a16:creationId xmlns:a16="http://schemas.microsoft.com/office/drawing/2014/main" id="{44025C66-6CC8-80AD-90B9-866055FBC19E}"/>
              </a:ext>
            </a:extLst>
          </p:cNvPr>
          <p:cNvGraphicFramePr/>
          <p:nvPr>
            <p:extLst>
              <p:ext uri="{D42A27DB-BD31-4B8C-83A1-F6EECF244321}">
                <p14:modId xmlns:p14="http://schemas.microsoft.com/office/powerpoint/2010/main" val="3658716106"/>
              </p:ext>
            </p:extLst>
          </p:nvPr>
        </p:nvGraphicFramePr>
        <p:xfrm>
          <a:off x="741818" y="1897113"/>
          <a:ext cx="10982543" cy="45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10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000D8-F5BA-127F-4073-92F74D90A701}"/>
              </a:ext>
            </a:extLst>
          </p:cNvPr>
          <p:cNvSpPr>
            <a:spLocks noGrp="1"/>
          </p:cNvSpPr>
          <p:nvPr>
            <p:ph type="title"/>
          </p:nvPr>
        </p:nvSpPr>
        <p:spPr>
          <a:xfrm>
            <a:off x="645065" y="1463040"/>
            <a:ext cx="3796306" cy="2690949"/>
          </a:xfrm>
        </p:spPr>
        <p:txBody>
          <a:bodyPr anchor="t">
            <a:normAutofit/>
          </a:bodyPr>
          <a:lstStyle/>
          <a:p>
            <a:r>
              <a:rPr lang="en-GB" sz="4800"/>
              <a:t>C</a:t>
            </a:r>
            <a:r>
              <a:rPr lang="en-PK" sz="4800"/>
              <a:t>onclusion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BC6316-A0D3-3705-21C7-96FD113C9D4D}"/>
              </a:ext>
            </a:extLst>
          </p:cNvPr>
          <p:cNvSpPr>
            <a:spLocks noGrp="1"/>
          </p:cNvSpPr>
          <p:nvPr>
            <p:ph idx="1"/>
          </p:nvPr>
        </p:nvSpPr>
        <p:spPr>
          <a:xfrm>
            <a:off x="5656218" y="1463039"/>
            <a:ext cx="5542387" cy="4300447"/>
          </a:xfrm>
        </p:spPr>
        <p:txBody>
          <a:bodyPr anchor="t">
            <a:normAutofit fontScale="92500" lnSpcReduction="10000"/>
          </a:bodyPr>
          <a:lstStyle/>
          <a:p>
            <a:pPr lvl="0"/>
            <a:r>
              <a:rPr lang="en-GB" sz="2000" dirty="0"/>
              <a:t>Her social environment has influenced Jenny in terms of learning and development as she has a caring role.</a:t>
            </a:r>
          </a:p>
          <a:p>
            <a:pPr lvl="0"/>
            <a:r>
              <a:rPr lang="en-GB" sz="2000" dirty="0"/>
              <a:t>The primary danger lies in the fact that school + caring requires more than her ZPD, particularly without the regular adult scaffolding.</a:t>
            </a:r>
          </a:p>
          <a:p>
            <a:pPr lvl="0"/>
            <a:r>
              <a:rPr lang="en-GB" sz="2000" dirty="0"/>
              <a:t>A sociocultural support plan must put emphasis on: </a:t>
            </a:r>
          </a:p>
          <a:p>
            <a:pPr lvl="0"/>
            <a:r>
              <a:rPr lang="en-GB" sz="2000" dirty="0"/>
              <a:t>Scaffolding in school. </a:t>
            </a:r>
          </a:p>
          <a:p>
            <a:pPr lvl="0"/>
            <a:r>
              <a:rPr lang="en-GB" sz="2000" dirty="0"/>
              <a:t>Peer/community participation </a:t>
            </a:r>
          </a:p>
          <a:p>
            <a:pPr lvl="0"/>
            <a:r>
              <a:rPr lang="en-GB" sz="2000" dirty="0"/>
              <a:t>Decreased caring work through professional assistance. </a:t>
            </a:r>
          </a:p>
          <a:p>
            <a:pPr lvl="0"/>
            <a:r>
              <a:rPr lang="en-GB" sz="2000" dirty="0"/>
              <a:t>And so Jenny can re-experience education, wellbeing, and normal adolescent development.</a:t>
            </a:r>
          </a:p>
          <a:p>
            <a:pPr lvl="0"/>
            <a:endParaRPr lang="en-GB" sz="2000" dirty="0"/>
          </a:p>
          <a:p>
            <a:pPr lvl="0"/>
            <a:endParaRPr lang="en-GB" sz="2000" dirty="0"/>
          </a:p>
        </p:txBody>
      </p:sp>
    </p:spTree>
    <p:extLst>
      <p:ext uri="{BB962C8B-B14F-4D97-AF65-F5344CB8AC3E}">
        <p14:creationId xmlns:p14="http://schemas.microsoft.com/office/powerpoint/2010/main" val="3585630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D3B6D-EDFA-F671-5381-BDF8A34265F7}"/>
              </a:ext>
            </a:extLst>
          </p:cNvPr>
          <p:cNvSpPr>
            <a:spLocks noGrp="1"/>
          </p:cNvSpPr>
          <p:nvPr>
            <p:ph type="title"/>
          </p:nvPr>
        </p:nvSpPr>
        <p:spPr/>
        <p:txBody>
          <a:bodyPr/>
          <a:lstStyle/>
          <a:p>
            <a:r>
              <a:rPr lang="en-PK" dirty="0"/>
              <a:t>References </a:t>
            </a:r>
          </a:p>
        </p:txBody>
      </p:sp>
      <p:sp>
        <p:nvSpPr>
          <p:cNvPr id="3" name="Content Placeholder 2">
            <a:extLst>
              <a:ext uri="{FF2B5EF4-FFF2-40B4-BE49-F238E27FC236}">
                <a16:creationId xmlns:a16="http://schemas.microsoft.com/office/drawing/2014/main" id="{5BB2E7C2-272F-8DF0-4165-BD1471107D69}"/>
              </a:ext>
            </a:extLst>
          </p:cNvPr>
          <p:cNvSpPr>
            <a:spLocks noGrp="1"/>
          </p:cNvSpPr>
          <p:nvPr>
            <p:ph idx="1"/>
          </p:nvPr>
        </p:nvSpPr>
        <p:spPr/>
        <p:txBody>
          <a:bodyPr>
            <a:normAutofit fontScale="40000" lnSpcReduction="20000"/>
          </a:bodyPr>
          <a:lstStyle/>
          <a:p>
            <a:r>
              <a:rPr lang="en-GB" dirty="0"/>
              <a:t>Anderberg, P. </a:t>
            </a:r>
            <a:r>
              <a:rPr lang="en-GB" i="1" dirty="0"/>
              <a:t>et al.</a:t>
            </a:r>
            <a:r>
              <a:rPr lang="en-GB" dirty="0"/>
              <a:t> (2019) ‘The Effects of the Digital Platform Support Monitoring and Reminder Technology for Mild Dementia (SMART4MD) for People With Mild Cognitive Impairment and Their Informal Carers: Protocol for a Pilot Randomized Controlled Trial’, </a:t>
            </a:r>
            <a:r>
              <a:rPr lang="en-GB" i="1" dirty="0"/>
              <a:t>JMIR Research Protocols</a:t>
            </a:r>
            <a:r>
              <a:rPr lang="en-GB" dirty="0"/>
              <a:t>, 8(6), p. e13711. Available at: https://</a:t>
            </a:r>
            <a:r>
              <a:rPr lang="en-GB" dirty="0" err="1"/>
              <a:t>doi.org</a:t>
            </a:r>
            <a:r>
              <a:rPr lang="en-GB" dirty="0"/>
              <a:t>/10.2196/13711.</a:t>
            </a:r>
          </a:p>
          <a:p>
            <a:r>
              <a:rPr lang="en-GB" dirty="0"/>
              <a:t>Blum, R.W. </a:t>
            </a:r>
            <a:r>
              <a:rPr lang="en-GB" i="1" dirty="0"/>
              <a:t>et al.</a:t>
            </a:r>
            <a:r>
              <a:rPr lang="en-GB" dirty="0"/>
              <a:t> (2022) ‘Adolescent connectedness: cornerstone for health and wellbeing’, </a:t>
            </a:r>
            <a:r>
              <a:rPr lang="en-GB" i="1" dirty="0"/>
              <a:t>BMJ</a:t>
            </a:r>
            <a:r>
              <a:rPr lang="en-GB" dirty="0"/>
              <a:t>, 379(1), p. e069213. Available at: https://</a:t>
            </a:r>
            <a:r>
              <a:rPr lang="en-GB" dirty="0" err="1"/>
              <a:t>doi.org</a:t>
            </a:r>
            <a:r>
              <a:rPr lang="en-GB" dirty="0"/>
              <a:t>/10.1136/bmj-2021-069213.</a:t>
            </a:r>
          </a:p>
          <a:p>
            <a:r>
              <a:rPr lang="en-GB" dirty="0"/>
              <a:t>Boat, A.A. </a:t>
            </a:r>
            <a:r>
              <a:rPr lang="en-GB" i="1" dirty="0"/>
              <a:t>et al.</a:t>
            </a:r>
            <a:r>
              <a:rPr lang="en-GB" dirty="0"/>
              <a:t> (2024) ‘The Role of Organized Activities in Supporting Youth Social Capital Development: A Qualitative Meta-Synthesis’, </a:t>
            </a:r>
            <a:r>
              <a:rPr lang="en-GB" i="1" dirty="0"/>
              <a:t>Adolescent research review</a:t>
            </a:r>
            <a:r>
              <a:rPr lang="en-GB" dirty="0"/>
              <a:t>, 9(3), pp. 543–562. Available at: https://</a:t>
            </a:r>
            <a:r>
              <a:rPr lang="en-GB" dirty="0" err="1"/>
              <a:t>doi.org</a:t>
            </a:r>
            <a:r>
              <a:rPr lang="en-GB" dirty="0"/>
              <a:t>/10.1007/s40894-024-00235-1.</a:t>
            </a:r>
          </a:p>
          <a:p>
            <a:r>
              <a:rPr lang="en-GB" dirty="0" err="1"/>
              <a:t>Borthick</a:t>
            </a:r>
            <a:r>
              <a:rPr lang="en-GB" dirty="0"/>
              <a:t>, A.F., Jones, D.R. and Wakai, S. (2003) ‘Designing Learning Experiences within Learners’ Zones of Proximal Development (ZPDs): Enabling Collaborative Learning On‐Site and Online’, </a:t>
            </a:r>
            <a:r>
              <a:rPr lang="en-GB" i="1" dirty="0"/>
              <a:t>Journal of Information Systems</a:t>
            </a:r>
            <a:r>
              <a:rPr lang="en-GB" dirty="0"/>
              <a:t>, 17(1), pp. 107–134. Available at: https://</a:t>
            </a:r>
            <a:r>
              <a:rPr lang="en-GB" dirty="0" err="1"/>
              <a:t>doi.org</a:t>
            </a:r>
            <a:r>
              <a:rPr lang="en-GB" dirty="0"/>
              <a:t>/10.2308/jis.2003.17.1.107.</a:t>
            </a:r>
          </a:p>
          <a:p>
            <a:r>
              <a:rPr lang="en-GB" dirty="0"/>
              <a:t>Eun, B. (2019) ‘The zone of proximal development as an overarching concept: a framework for synthesizing Vygotsky’s theories’, </a:t>
            </a:r>
            <a:r>
              <a:rPr lang="en-GB" i="1" dirty="0"/>
              <a:t>Educational Philosophy and Theory</a:t>
            </a:r>
            <a:r>
              <a:rPr lang="en-GB" dirty="0"/>
              <a:t>, 51(1), pp. 18–30. Available at: https://</a:t>
            </a:r>
            <a:r>
              <a:rPr lang="en-GB" dirty="0" err="1"/>
              <a:t>doi.org</a:t>
            </a:r>
            <a:r>
              <a:rPr lang="en-GB" dirty="0"/>
              <a:t>/10.1080/00131857.2017.1421941.</a:t>
            </a:r>
          </a:p>
          <a:p>
            <a:r>
              <a:rPr lang="en-GB" dirty="0"/>
              <a:t>Hellström, L. and Beckman, L. (2021) ‘Life Challenges and Barriers to Help Seeking: Adolescents’ and Young Adults’ Voices of Mental Health’, </a:t>
            </a:r>
            <a:r>
              <a:rPr lang="en-GB" i="1" dirty="0"/>
              <a:t>International Journal of Environmental Research and Public Health</a:t>
            </a:r>
            <a:r>
              <a:rPr lang="en-GB" dirty="0"/>
              <a:t>, 18(24), p. 13101. Available at: https://</a:t>
            </a:r>
            <a:r>
              <a:rPr lang="en-GB" dirty="0" err="1"/>
              <a:t>doi.org</a:t>
            </a:r>
            <a:r>
              <a:rPr lang="en-GB" dirty="0"/>
              <a:t>/10.3390/ijerph182413101.</a:t>
            </a:r>
          </a:p>
          <a:p>
            <a:r>
              <a:rPr lang="en-GB" dirty="0"/>
              <a:t>Kaiser, S. </a:t>
            </a:r>
            <a:r>
              <a:rPr lang="en-GB" i="1" dirty="0"/>
              <a:t>et al.</a:t>
            </a:r>
            <a:r>
              <a:rPr lang="en-GB" dirty="0"/>
              <a:t> (2024) ‘Basic Conditions for Support of Young Carers in School: A Secondary Analysis of the Perspectives of Young Carers, Parents, Teachers, and </a:t>
            </a:r>
            <a:r>
              <a:rPr lang="en-GB" dirty="0" err="1"/>
              <a:t>Counselors</a:t>
            </a:r>
            <a:r>
              <a:rPr lang="en-GB" dirty="0"/>
              <a:t>’, </a:t>
            </a:r>
            <a:r>
              <a:rPr lang="en-GB" i="1" dirty="0"/>
              <a:t>Healthcare</a:t>
            </a:r>
            <a:r>
              <a:rPr lang="en-GB" dirty="0"/>
              <a:t>, 12(11), pp. 1143–1143. Available at: https://</a:t>
            </a:r>
            <a:r>
              <a:rPr lang="en-GB" dirty="0" err="1"/>
              <a:t>doi.org</a:t>
            </a:r>
            <a:r>
              <a:rPr lang="en-GB" dirty="0"/>
              <a:t>/10.3390/healthcare12111143.</a:t>
            </a:r>
          </a:p>
          <a:p>
            <a:r>
              <a:rPr lang="en-GB" dirty="0"/>
              <a:t>Knudsen, L.S. </a:t>
            </a:r>
            <a:r>
              <a:rPr lang="en-GB" i="1" dirty="0"/>
              <a:t>et al.</a:t>
            </a:r>
            <a:r>
              <a:rPr lang="en-GB" dirty="0"/>
              <a:t> (2019) ‘Identification of Usable Ways to Support and “Scaffold” Danish Schoolteachers in the Integration of Classroom-based Physical Activity: Results from a Qualitative Study’, </a:t>
            </a:r>
            <a:r>
              <a:rPr lang="en-GB" i="1" dirty="0"/>
              <a:t>Scandinavian Journal of Educational Research</a:t>
            </a:r>
            <a:r>
              <a:rPr lang="en-GB" dirty="0"/>
              <a:t>, 65(1), pp. 87–100. Available at: https://</a:t>
            </a:r>
            <a:r>
              <a:rPr lang="en-GB" dirty="0" err="1"/>
              <a:t>doi.org</a:t>
            </a:r>
            <a:r>
              <a:rPr lang="en-GB" dirty="0"/>
              <a:t>/10.1080/00313831.2019.1659400.</a:t>
            </a:r>
          </a:p>
          <a:p>
            <a:r>
              <a:rPr lang="en-GB" dirty="0"/>
              <a:t>Lockman, J.J. and Tamis-</a:t>
            </a:r>
            <a:r>
              <a:rPr lang="en-GB" dirty="0" err="1"/>
              <a:t>LeMonda</a:t>
            </a:r>
            <a:r>
              <a:rPr lang="en-GB" dirty="0"/>
              <a:t>, C.S. (2021) ‘Young Children’s Interactions with Objects: Play as Practice and Practice as Play’, </a:t>
            </a:r>
            <a:r>
              <a:rPr lang="en-GB" i="1" dirty="0"/>
              <a:t>Annual Review of Developmental Psychology</a:t>
            </a:r>
            <a:r>
              <a:rPr lang="en-GB" dirty="0"/>
              <a:t>, 3(1). Available at: https://</a:t>
            </a:r>
            <a:r>
              <a:rPr lang="en-GB" dirty="0" err="1"/>
              <a:t>doi.org</a:t>
            </a:r>
            <a:r>
              <a:rPr lang="en-GB" dirty="0"/>
              <a:t>/10.1146/annurev-devpsych-050720-102538.</a:t>
            </a:r>
          </a:p>
          <a:p>
            <a:r>
              <a:rPr lang="en-GB" dirty="0" err="1"/>
              <a:t>Marginson</a:t>
            </a:r>
            <a:r>
              <a:rPr lang="en-GB" dirty="0"/>
              <a:t>, S. and Dang, T.K.A. (2016) ‘Vygotsky’s sociocultural theory in the context of globalization’, </a:t>
            </a:r>
            <a:r>
              <a:rPr lang="en-GB" i="1" dirty="0"/>
              <a:t>Asia Pacific Journal of Education</a:t>
            </a:r>
            <a:r>
              <a:rPr lang="en-GB" dirty="0"/>
              <a:t>, 37(1), pp. 116–129. Available at: https://</a:t>
            </a:r>
            <a:r>
              <a:rPr lang="en-GB" dirty="0" err="1"/>
              <a:t>doi.org</a:t>
            </a:r>
            <a:r>
              <a:rPr lang="en-GB" dirty="0"/>
              <a:t>/10.1080/02188791.2016.1216827.</a:t>
            </a:r>
          </a:p>
          <a:p>
            <a:r>
              <a:rPr lang="en-GB" dirty="0"/>
              <a:t>Shabani, K. (2016) ‘Implications of Vygotsky’s sociocultural theory for second language (L2) assessment’, </a:t>
            </a:r>
            <a:r>
              <a:rPr lang="en-GB" i="1" dirty="0"/>
              <a:t>Cogent Education</a:t>
            </a:r>
            <a:r>
              <a:rPr lang="en-GB" dirty="0"/>
              <a:t>. Edited by S.K.F. Hui, 3(1). Available at: https://</a:t>
            </a:r>
            <a:r>
              <a:rPr lang="en-GB" dirty="0" err="1"/>
              <a:t>doi.org</a:t>
            </a:r>
            <a:r>
              <a:rPr lang="en-GB" dirty="0"/>
              <a:t>/10.1080/2331186x.2016.1242459.</a:t>
            </a:r>
          </a:p>
          <a:p>
            <a:endParaRPr lang="en-PK" dirty="0"/>
          </a:p>
        </p:txBody>
      </p:sp>
    </p:spTree>
    <p:extLst>
      <p:ext uri="{BB962C8B-B14F-4D97-AF65-F5344CB8AC3E}">
        <p14:creationId xmlns:p14="http://schemas.microsoft.com/office/powerpoint/2010/main" val="29869629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TotalTime>
  <Words>1995</Words>
  <Application>Microsoft Macintosh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Symbol</vt:lpstr>
      <vt:lpstr>Times New Roman</vt:lpstr>
      <vt:lpstr>Office Theme</vt:lpstr>
      <vt:lpstr>Supporting Jenny Through Sociocultural Development</vt:lpstr>
      <vt:lpstr>Introduction to Jenny’s Situation </vt:lpstr>
      <vt:lpstr>Vygotsky’s Key Concepts </vt:lpstr>
      <vt:lpstr>Why Vygotsky is Relevant to Jenny </vt:lpstr>
      <vt:lpstr>Historical Impact on Development </vt:lpstr>
      <vt:lpstr>Nature vs Nurture </vt:lpstr>
      <vt:lpstr>Support Plan Using a Sociocultural Approach </vt:lpstr>
      <vt:lpstr>Practical Strategies </vt:lpstr>
      <vt:lpstr>Critical Evaluation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WORD FILE</dc:creator>
  <cp:lastModifiedBy>WORD FILE</cp:lastModifiedBy>
  <cp:revision>29</cp:revision>
  <dcterms:created xsi:type="dcterms:W3CDTF">2026-02-15T07:03:45Z</dcterms:created>
  <dcterms:modified xsi:type="dcterms:W3CDTF">2026-02-15T15:06:28Z</dcterms:modified>
</cp:coreProperties>
</file>