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Lst>
  <p:notesMasterIdLst>
    <p:notesMasterId r:id="rId14"/>
  </p:notesMasterIdLst>
  <p:handoutMasterIdLst>
    <p:handoutMasterId r:id="rId15"/>
  </p:handoutMasterIdLst>
  <p:sldIdLst>
    <p:sldId id="298" r:id="rId4"/>
    <p:sldId id="283" r:id="rId5"/>
    <p:sldId id="297" r:id="rId6"/>
    <p:sldId id="292" r:id="rId7"/>
    <p:sldId id="293" r:id="rId8"/>
    <p:sldId id="285" r:id="rId9"/>
    <p:sldId id="301" r:id="rId10"/>
    <p:sldId id="303" r:id="rId11"/>
    <p:sldId id="296" r:id="rId12"/>
    <p:sldId id="302"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5" autoAdjust="0"/>
    <p:restoredTop sz="94051" autoAdjust="0"/>
  </p:normalViewPr>
  <p:slideViewPr>
    <p:cSldViewPr snapToGrid="0">
      <p:cViewPr varScale="1">
        <p:scale>
          <a:sx n="82" d="100"/>
          <a:sy n="82" d="100"/>
        </p:scale>
        <p:origin x="720" y="72"/>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7" d="100"/>
        <a:sy n="107" d="100"/>
      </p:scale>
      <p:origin x="0" y="-1858"/>
    </p:cViewPr>
  </p:sorterViewPr>
  <p:notesViewPr>
    <p:cSldViewPr snapToGrid="0">
      <p:cViewPr varScale="1">
        <p:scale>
          <a:sx n="99" d="100"/>
          <a:sy n="99" d="100"/>
        </p:scale>
        <p:origin x="357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76B3BC3-D150-499B-B7F6-421A4A721EBB}" type="datetime1">
              <a:rPr lang="en-GB" smtClean="0"/>
              <a:t>16/03/2023</a:t>
            </a:fld>
            <a:endParaRPr lang="en-GB"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B9E16F-2624-4A0A-B428-3154A2530022}" type="datetime1">
              <a:rPr lang="en-GB" smtClean="0"/>
              <a:pPr/>
              <a:t>16/03/2023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a:t>
            </a:fld>
            <a:endParaRPr lang="en-GB" noProof="0"/>
          </a:p>
        </p:txBody>
      </p:sp>
    </p:spTree>
    <p:extLst>
      <p:ext uri="{BB962C8B-B14F-4D97-AF65-F5344CB8AC3E}">
        <p14:creationId xmlns:p14="http://schemas.microsoft.com/office/powerpoint/2010/main" val="1283453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2</a:t>
            </a:fld>
            <a:endParaRPr lang="en-GB" noProof="0"/>
          </a:p>
        </p:txBody>
      </p:sp>
    </p:spTree>
    <p:extLst>
      <p:ext uri="{BB962C8B-B14F-4D97-AF65-F5344CB8AC3E}">
        <p14:creationId xmlns:p14="http://schemas.microsoft.com/office/powerpoint/2010/main" val="3986073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3</a:t>
            </a:fld>
            <a:endParaRPr lang="en-GB" noProof="0"/>
          </a:p>
        </p:txBody>
      </p:sp>
    </p:spTree>
    <p:extLst>
      <p:ext uri="{BB962C8B-B14F-4D97-AF65-F5344CB8AC3E}">
        <p14:creationId xmlns:p14="http://schemas.microsoft.com/office/powerpoint/2010/main" val="4195541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4</a:t>
            </a:fld>
            <a:endParaRPr lang="en-GB" noProof="0"/>
          </a:p>
        </p:txBody>
      </p:sp>
    </p:spTree>
    <p:extLst>
      <p:ext uri="{BB962C8B-B14F-4D97-AF65-F5344CB8AC3E}">
        <p14:creationId xmlns:p14="http://schemas.microsoft.com/office/powerpoint/2010/main" val="2454503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5</a:t>
            </a:fld>
            <a:endParaRPr lang="en-GB" noProof="0"/>
          </a:p>
        </p:txBody>
      </p:sp>
    </p:spTree>
    <p:extLst>
      <p:ext uri="{BB962C8B-B14F-4D97-AF65-F5344CB8AC3E}">
        <p14:creationId xmlns:p14="http://schemas.microsoft.com/office/powerpoint/2010/main" val="4227348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6</a:t>
            </a:fld>
            <a:endParaRPr lang="en-GB" noProof="0"/>
          </a:p>
        </p:txBody>
      </p:sp>
    </p:spTree>
    <p:extLst>
      <p:ext uri="{BB962C8B-B14F-4D97-AF65-F5344CB8AC3E}">
        <p14:creationId xmlns:p14="http://schemas.microsoft.com/office/powerpoint/2010/main" val="4261090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9</a:t>
            </a:fld>
            <a:endParaRPr lang="en-GB" noProof="0"/>
          </a:p>
        </p:txBody>
      </p:sp>
    </p:spTree>
    <p:extLst>
      <p:ext uri="{BB962C8B-B14F-4D97-AF65-F5344CB8AC3E}">
        <p14:creationId xmlns:p14="http://schemas.microsoft.com/office/powerpoint/2010/main" val="3519719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rtl="0"/>
            <a:r>
              <a:rPr lang="en-US" noProof="0"/>
              <a:t>Click to edit Master subtitle style</a:t>
            </a:r>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rtlCol="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rtlCol="0"/>
          <a:lstStyle>
            <a:lvl1pPr>
              <a:defRPr sz="6000" b="1" spc="-300">
                <a:solidFill>
                  <a:schemeClr val="tx1">
                    <a:lumMod val="75000"/>
                    <a:lumOff val="25000"/>
                  </a:schemeClr>
                </a:solidFill>
                <a:latin typeface="+mj-lt"/>
              </a:defRPr>
            </a:lvl1pPr>
          </a:lstStyle>
          <a:p>
            <a:pP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rtlCol="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rtlCol="0"/>
          <a:lstStyle>
            <a:lvl1pPr algn="r">
              <a:defRPr sz="6000" b="1" spc="-300">
                <a:solidFill>
                  <a:schemeClr val="tx1">
                    <a:lumMod val="75000"/>
                    <a:lumOff val="25000"/>
                  </a:schemeClr>
                </a:solidFill>
              </a:defRPr>
            </a:lvl1pPr>
          </a:lstStyle>
          <a:p>
            <a:pPr rtl="0"/>
            <a:r>
              <a:rPr lang="en-GB"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rtlCol="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rtlCol="0"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rtlCol="0"/>
          <a:lstStyle>
            <a:lvl1pPr algn="l">
              <a:defRPr sz="6000" b="1" spc="-300">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rtlCol="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515834"/>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023668"/>
            <a:ext cx="5472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516359"/>
            <a:ext cx="5472000" cy="358775"/>
          </a:xfrm>
        </p:spPr>
        <p:txBody>
          <a:bodyPr rtlCol="0"/>
          <a:lstStyle>
            <a:lvl1pPr marL="0" indent="0">
              <a:buNone/>
              <a:defRPr sz="2400" b="1"/>
            </a:lvl1pPr>
          </a:lstStyle>
          <a:p>
            <a:pPr lvl="0" rt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020359"/>
            <a:ext cx="5472113" cy="4170891"/>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rtlCol="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pPr rtl="0"/>
            <a:fld id="{19B51A1E-902D-48AF-9020-955120F399B6}" type="slidenum">
              <a:rPr lang="en-GB" noProof="0" smtClean="0"/>
              <a:pPr/>
              <a:t>‹#›</a:t>
            </a:fld>
            <a:endParaRPr lang="en-GB"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rtl="0">
              <a:lnSpc>
                <a:spcPts val="1000"/>
              </a:lnSpc>
            </a:pPr>
            <a:r>
              <a:rPr lang="en-GB" sz="2500" b="1" i="0" spc="-100" noProof="0">
                <a:solidFill>
                  <a:schemeClr val="accent1"/>
                </a:solidFill>
                <a:latin typeface="+mj-lt"/>
              </a:rPr>
              <a:t>TREY</a:t>
            </a:r>
            <a:r>
              <a:rPr lang="en-GB" sz="1600" b="1" i="0" spc="-100" noProof="0">
                <a:solidFill>
                  <a:schemeClr val="accent1"/>
                </a:solidFill>
                <a:latin typeface="+mj-lt"/>
              </a:rPr>
              <a:t> </a:t>
            </a:r>
            <a:br>
              <a:rPr lang="en-GB" sz="1600" b="1" i="0" spc="-100" baseline="0" noProof="0">
                <a:solidFill>
                  <a:schemeClr val="accent1"/>
                </a:solidFill>
                <a:latin typeface="+mj-lt"/>
              </a:rPr>
            </a:br>
            <a:r>
              <a:rPr lang="en-GB" sz="1200" b="0" i="0" spc="140" noProof="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54" r:id="rId13"/>
    <p:sldLayoutId id="2147483655" r:id="rId14"/>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a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5478086" y="540328"/>
            <a:ext cx="6713913" cy="5594466"/>
          </a:xfrm>
        </p:spPr>
        <p:txBody>
          <a:bodyPr rtlCol="0"/>
          <a:lstStyle/>
          <a:p>
            <a:pPr rtl="0"/>
            <a:r>
              <a:rPr lang="en-GB" dirty="0"/>
              <a:t>HUMAN RESOUSE  MANAGEMENT</a:t>
            </a:r>
            <a:br>
              <a:rPr lang="en-GB" dirty="0"/>
            </a:br>
            <a:endParaRPr lang="en-GB" dirty="0"/>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5478085" y="3138539"/>
            <a:ext cx="4380809" cy="1616341"/>
          </a:xfrm>
          <a:solidFill>
            <a:schemeClr val="accent2">
              <a:lumMod val="50000"/>
              <a:alpha val="80000"/>
            </a:schemeClr>
          </a:solidFill>
        </p:spPr>
        <p:txBody>
          <a:bodyPr rtlCol="0"/>
          <a:lstStyle/>
          <a:p>
            <a:pPr rtl="0"/>
            <a:r>
              <a:rPr lang="en-US" dirty="0"/>
              <a:t>Student -  Amjad Hussain 1715254</a:t>
            </a:r>
          </a:p>
          <a:p>
            <a:pPr rtl="0"/>
            <a:r>
              <a:rPr lang="en-US" dirty="0"/>
              <a:t>Lecture - prof D G </a:t>
            </a:r>
            <a:r>
              <a:rPr lang="en-US" dirty="0" err="1"/>
              <a:t>Pepple</a:t>
            </a:r>
            <a:r>
              <a:rPr lang="en-US" dirty="0"/>
              <a:t> </a:t>
            </a:r>
          </a:p>
          <a:p>
            <a:pPr rtl="0"/>
            <a:r>
              <a:rPr lang="en-GB" dirty="0"/>
              <a:t>Module code LCMB7000</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32000" y="485193"/>
            <a:ext cx="5232000" cy="5182920"/>
          </a:xfrm>
        </p:spPr>
        <p:txBody>
          <a:bodyPr rtlCol="0" anchor="t"/>
          <a:lstStyle/>
          <a:p>
            <a:pPr algn="ctr" rtl="0"/>
            <a:endParaRPr lang="en-US" b="1" dirty="0">
              <a:latin typeface="Arial" panose="020B0604020202020204" pitchFamily="34" charset="0"/>
              <a:cs typeface="Arial" panose="020B0604020202020204" pitchFamily="34" charset="0"/>
            </a:endParaRPr>
          </a:p>
          <a:p>
            <a:pPr algn="ctr" rtl="0"/>
            <a:endParaRPr lang="en-US" b="1" dirty="0">
              <a:latin typeface="Arial" panose="020B0604020202020204" pitchFamily="34" charset="0"/>
              <a:cs typeface="Arial" panose="020B0604020202020204" pitchFamily="34" charset="0"/>
            </a:endParaRPr>
          </a:p>
          <a:p>
            <a:pPr algn="ctr" rtl="0"/>
            <a:endParaRPr lang="en-US" b="1" dirty="0">
              <a:latin typeface="Arial" panose="020B0604020202020204" pitchFamily="34" charset="0"/>
              <a:cs typeface="Arial" panose="020B0604020202020204" pitchFamily="34" charset="0"/>
            </a:endParaRPr>
          </a:p>
          <a:p>
            <a:pPr rtl="0"/>
            <a:r>
              <a:rPr lang="en-US" b="1" dirty="0">
                <a:latin typeface="Arial" panose="020B0604020202020204" pitchFamily="34" charset="0"/>
                <a:cs typeface="Arial" panose="020B0604020202020204" pitchFamily="34" charset="0"/>
              </a:rPr>
              <a:t>Challenges in HRM 2023</a:t>
            </a:r>
          </a:p>
          <a:p>
            <a:pPr rtl="0"/>
            <a:r>
              <a:rPr lang="en-US" b="1" dirty="0">
                <a:latin typeface="Arial" panose="020B0604020202020204" pitchFamily="34" charset="0"/>
                <a:cs typeface="Arial" panose="020B0604020202020204" pitchFamily="34" charset="0"/>
              </a:rPr>
              <a:t>Talent acquisition </a:t>
            </a:r>
          </a:p>
          <a:p>
            <a:pPr rtl="0"/>
            <a:r>
              <a:rPr lang="en-US" b="1" dirty="0">
                <a:latin typeface="Arial" panose="020B0604020202020204" pitchFamily="34" charset="0"/>
                <a:cs typeface="Arial" panose="020B0604020202020204" pitchFamily="34" charset="0"/>
              </a:rPr>
              <a:t>Demographic changes</a:t>
            </a:r>
          </a:p>
          <a:p>
            <a:pPr rtl="0"/>
            <a:r>
              <a:rPr lang="en-US" b="1" dirty="0">
                <a:latin typeface="Arial" panose="020B0604020202020204" pitchFamily="34" charset="0"/>
                <a:cs typeface="Arial" panose="020B0604020202020204" pitchFamily="34" charset="0"/>
              </a:rPr>
              <a:t>Growing demand for talent</a:t>
            </a:r>
          </a:p>
          <a:p>
            <a:pPr rtl="0"/>
            <a:r>
              <a:rPr lang="en-US" b="1" dirty="0">
                <a:latin typeface="Arial" panose="020B0604020202020204" pitchFamily="34" charset="0"/>
                <a:cs typeface="Arial" panose="020B0604020202020204" pitchFamily="34" charset="0"/>
              </a:rPr>
              <a:t>Shortage of suitable candidates</a:t>
            </a:r>
          </a:p>
          <a:p>
            <a:pPr rtl="0"/>
            <a:r>
              <a:rPr lang="en-US" b="1" dirty="0">
                <a:latin typeface="Arial" panose="020B0604020202020204" pitchFamily="34" charset="0"/>
                <a:cs typeface="Arial" panose="020B0604020202020204" pitchFamily="34" charset="0"/>
              </a:rPr>
              <a:t>Cost leadership </a:t>
            </a:r>
          </a:p>
          <a:p>
            <a:pPr algn="ctr" rtl="0"/>
            <a:endParaRPr lang="en-US" b="1" dirty="0">
              <a:latin typeface="Arial" panose="020B0604020202020204" pitchFamily="34" charset="0"/>
              <a:cs typeface="Arial" panose="020B0604020202020204" pitchFamily="34" charset="0"/>
            </a:endParaRPr>
          </a:p>
          <a:p>
            <a:pPr algn="ctr" rtl="0"/>
            <a:endParaRPr lang="en-GB" b="1" dirty="0">
              <a:latin typeface="Arial" panose="020B0604020202020204" pitchFamily="34" charset="0"/>
              <a:cs typeface="Arial" panose="020B0604020202020204" pitchFamily="34" charset="0"/>
            </a:endParaRPr>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rtlCol="0"/>
          <a:lstStyle/>
          <a:p>
            <a:pPr algn="ctr" rtl="0"/>
            <a:r>
              <a:rPr lang="en-US" dirty="0">
                <a:latin typeface="Arial" panose="020B0604020202020204" pitchFamily="34" charset="0"/>
                <a:cs typeface="Arial" panose="020B0604020202020204" pitchFamily="34" charset="0"/>
              </a:rPr>
              <a:t>HRM</a:t>
            </a:r>
            <a:endParaRPr lang="en-GB"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7111800" y="4902722"/>
            <a:ext cx="4648200" cy="1078200"/>
          </a:xfrm>
        </p:spPr>
        <p:txBody>
          <a:bodyPr rtlCol="0"/>
          <a:lstStyle/>
          <a:p>
            <a:pPr algn="ctr" rtl="0"/>
            <a:r>
              <a:rPr lang="en-US" sz="6000" b="1" dirty="0">
                <a:latin typeface="Arial" panose="020B0604020202020204" pitchFamily="34" charset="0"/>
                <a:cs typeface="Arial" panose="020B0604020202020204" pitchFamily="34" charset="0"/>
              </a:rPr>
              <a:t>2023</a:t>
            </a:r>
            <a:endParaRPr lang="en-GB" sz="6000" b="1"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lstStyle/>
          <a:p>
            <a:pPr rtl="0"/>
            <a:fld id="{19B51A1E-902D-48AF-9020-955120F399B6}" type="slidenum">
              <a:rPr lang="en-GB" smtClean="0"/>
              <a:pPr/>
              <a:t>2</a:t>
            </a:fld>
            <a:endParaRPr lang="en-GB"/>
          </a:p>
        </p:txBody>
      </p:sp>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0" y="-1"/>
            <a:ext cx="6096000" cy="6371351"/>
          </a:xfrm>
        </p:spPr>
      </p:pic>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6096001" y="1155945"/>
            <a:ext cx="6095999" cy="2428351"/>
          </a:xfrm>
        </p:spPr>
        <p:txBody>
          <a:bodyPr rtlCol="0"/>
          <a:lstStyle/>
          <a:p>
            <a:pPr rtl="0"/>
            <a:r>
              <a:rPr lang="en-US" dirty="0"/>
              <a:t>Process of HRM to find the right Employee</a:t>
            </a:r>
            <a:endParaRPr lang="en-GB" dirty="0"/>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p:txBody>
          <a:bodyPr rtlCol="0"/>
          <a:lstStyle/>
          <a:p>
            <a:pPr marL="0" indent="0" rtl="0">
              <a:buNone/>
            </a:pPr>
            <a:r>
              <a:rPr lang="en-US" dirty="0"/>
              <a:t> </a:t>
            </a:r>
            <a:endParaRPr lang="en-GB"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lstStyle/>
          <a:p>
            <a:pPr rtl="0"/>
            <a:fld id="{19B51A1E-902D-48AF-9020-955120F399B6}" type="slidenum">
              <a:rPr lang="en-GB" smtClean="0"/>
              <a:pPr/>
              <a:t>3</a:t>
            </a:fld>
            <a:endParaRPr lang="en-GB"/>
          </a:p>
        </p:txBody>
      </p:sp>
    </p:spTree>
    <p:extLst>
      <p:ext uri="{BB962C8B-B14F-4D97-AF65-F5344CB8AC3E}">
        <p14:creationId xmlns:p14="http://schemas.microsoft.com/office/powerpoint/2010/main" val="722098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Desk with computer, phone, books etc.">
            <a:extLst>
              <a:ext uri="{FF2B5EF4-FFF2-40B4-BE49-F238E27FC236}">
                <a16:creationId xmlns:a16="http://schemas.microsoft.com/office/drawing/2014/main" id="{2E7ADBC3-DECA-9F4C-9289-9E43C727592F}"/>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1552575" y="2204792"/>
            <a:ext cx="8228013" cy="1944000"/>
          </a:xfrm>
        </p:spPr>
        <p:txBody>
          <a:bodyPr rtlCol="0"/>
          <a:lstStyle/>
          <a:p>
            <a:pPr algn="ctr" rtl="0"/>
            <a:r>
              <a:rPr lang="en-US" dirty="0">
                <a:latin typeface="Arial" panose="020B0604020202020204" pitchFamily="34" charset="0"/>
                <a:cs typeface="Arial" panose="020B0604020202020204" pitchFamily="34" charset="0"/>
              </a:rPr>
              <a:t>Recruitment selection</a:t>
            </a:r>
            <a:endParaRPr lang="en-GB" dirty="0">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F278402B-CA7D-4F5B-B3FA-ED74AB3CFB6C}"/>
              </a:ext>
            </a:extLst>
          </p:cNvPr>
          <p:cNvSpPr>
            <a:spLocks noGrp="1"/>
          </p:cNvSpPr>
          <p:nvPr>
            <p:ph type="body" sz="quarter" idx="13"/>
          </p:nvPr>
        </p:nvSpPr>
        <p:spPr>
          <a:xfrm>
            <a:off x="1552575" y="4148860"/>
            <a:ext cx="8228013" cy="1944000"/>
          </a:xfrm>
        </p:spPr>
        <p:txBody>
          <a:bodyPr rtlCol="0"/>
          <a:lstStyle/>
          <a:p>
            <a:pPr marL="285750" indent="-285750" algn="l" rtl="0">
              <a:buFont typeface="Arial" panose="020B0604020202020204" pitchFamily="34" charset="0"/>
              <a:buChar char="•"/>
            </a:pPr>
            <a:r>
              <a:rPr lang="en-US" sz="2400" b="1" dirty="0">
                <a:latin typeface="Arial" panose="020B0604020202020204" pitchFamily="34" charset="0"/>
                <a:cs typeface="Arial" panose="020B0604020202020204" pitchFamily="34" charset="0"/>
              </a:rPr>
              <a:t>Outline what job needs employee</a:t>
            </a:r>
          </a:p>
          <a:p>
            <a:pPr marL="285750" indent="-285750" algn="l" rtl="0">
              <a:buFont typeface="Arial" panose="020B0604020202020204" pitchFamily="34" charset="0"/>
              <a:buChar char="•"/>
            </a:pPr>
            <a:r>
              <a:rPr lang="en-US" sz="2400" b="1" dirty="0">
                <a:latin typeface="Arial" panose="020B0604020202020204" pitchFamily="34" charset="0"/>
                <a:cs typeface="Arial" panose="020B0604020202020204" pitchFamily="34" charset="0"/>
              </a:rPr>
              <a:t>Advertise job vacancy</a:t>
            </a:r>
          </a:p>
          <a:p>
            <a:pPr marL="285750" indent="-285750" algn="l" rtl="0">
              <a:buFont typeface="Arial" panose="020B0604020202020204" pitchFamily="34" charset="0"/>
              <a:buChar char="•"/>
            </a:pPr>
            <a:r>
              <a:rPr lang="en-US" sz="2400" b="1" dirty="0">
                <a:latin typeface="Arial" panose="020B0604020202020204" pitchFamily="34" charset="0"/>
                <a:cs typeface="Arial" panose="020B0604020202020204" pitchFamily="34" charset="0"/>
              </a:rPr>
              <a:t>Screening suitable candidates  </a:t>
            </a:r>
            <a:endParaRPr lang="en-GB" sz="2400" b="1"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2"/>
          </p:nvPr>
        </p:nvSpPr>
        <p:spPr/>
        <p:txBody>
          <a:bodyPr rtlCol="0"/>
          <a:lstStyle/>
          <a:p>
            <a:pPr rtl="0"/>
            <a:fld id="{19B51A1E-902D-48AF-9020-955120F399B6}" type="slidenum">
              <a:rPr lang="en-GB" smtClean="0"/>
              <a:pPr/>
              <a:t>4</a:t>
            </a:fld>
            <a:endParaRPr lang="en-GB"/>
          </a:p>
        </p:txBody>
      </p:sp>
    </p:spTree>
    <p:extLst>
      <p:ext uri="{BB962C8B-B14F-4D97-AF65-F5344CB8AC3E}">
        <p14:creationId xmlns:p14="http://schemas.microsoft.com/office/powerpoint/2010/main" val="4091674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23" name="Picture Placeholder 22" descr="Woman on laptop smiling">
            <a:extLst>
              <a:ext uri="{FF2B5EF4-FFF2-40B4-BE49-F238E27FC236}">
                <a16:creationId xmlns:a16="http://schemas.microsoft.com/office/drawing/2014/main" id="{35E3CE9E-B03C-CB4B-A83A-D3265C7A0545}"/>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title"/>
          </p:nvPr>
        </p:nvSpPr>
        <p:spPr>
          <a:xfrm>
            <a:off x="-1700" y="2156226"/>
            <a:ext cx="6097700" cy="1958400"/>
          </a:xfrm>
        </p:spPr>
        <p:txBody>
          <a:bodyPr rtlCol="0"/>
          <a:lstStyle/>
          <a:p>
            <a:pPr rtl="0"/>
            <a:r>
              <a:rPr lang="en-US" sz="3200" dirty="0"/>
              <a:t>Select  employees  with the skills </a:t>
            </a:r>
            <a:br>
              <a:rPr lang="en-US" sz="3200" dirty="0"/>
            </a:br>
            <a:r>
              <a:rPr lang="en-US" sz="3200" dirty="0"/>
              <a:t>needed to fill job role </a:t>
            </a:r>
            <a:br>
              <a:rPr lang="en-US" sz="3200" dirty="0"/>
            </a:br>
            <a:r>
              <a:rPr lang="en-US" sz="3200" dirty="0"/>
              <a:t>Interview suitable candidates</a:t>
            </a:r>
            <a:endParaRPr lang="en-GB" sz="3200" dirty="0"/>
          </a:p>
        </p:txBody>
      </p:sp>
      <p:sp>
        <p:nvSpPr>
          <p:cNvPr id="10" name="Text Placeholder 9">
            <a:extLst>
              <a:ext uri="{FF2B5EF4-FFF2-40B4-BE49-F238E27FC236}">
                <a16:creationId xmlns:a16="http://schemas.microsoft.com/office/drawing/2014/main" id="{2972F17A-D965-40B9-8ABB-C634072DBCC0}"/>
              </a:ext>
            </a:extLst>
          </p:cNvPr>
          <p:cNvSpPr>
            <a:spLocks noGrp="1"/>
          </p:cNvSpPr>
          <p:nvPr>
            <p:ph type="body" sz="quarter" idx="13"/>
          </p:nvPr>
        </p:nvSpPr>
        <p:spPr>
          <a:xfrm>
            <a:off x="0" y="4110760"/>
            <a:ext cx="4902200" cy="1100565"/>
          </a:xfrm>
        </p:spPr>
        <p:txBody>
          <a:bodyPr rtlCol="0"/>
          <a:lstStyle/>
          <a:p>
            <a:pPr rtl="0"/>
            <a:endParaRPr lang="en-GB" dirty="0"/>
          </a:p>
        </p:txBody>
      </p:sp>
      <p:sp>
        <p:nvSpPr>
          <p:cNvPr id="5" name="Slide Number Placeholder 4">
            <a:extLst>
              <a:ext uri="{FF2B5EF4-FFF2-40B4-BE49-F238E27FC236}">
                <a16:creationId xmlns:a16="http://schemas.microsoft.com/office/drawing/2014/main" id="{F6964141-6F81-4947-A236-746D94ED3F6F}"/>
              </a:ext>
            </a:extLst>
          </p:cNvPr>
          <p:cNvSpPr>
            <a:spLocks noGrp="1"/>
          </p:cNvSpPr>
          <p:nvPr>
            <p:ph type="sldNum" sz="quarter" idx="12"/>
          </p:nvPr>
        </p:nvSpPr>
        <p:spPr/>
        <p:txBody>
          <a:bodyPr rtlCol="0"/>
          <a:lstStyle/>
          <a:p>
            <a:pPr rtl="0"/>
            <a:fld id="{19B51A1E-902D-48AF-9020-955120F399B6}" type="slidenum">
              <a:rPr lang="en-GB" smtClean="0"/>
              <a:pPr rtl="0"/>
              <a:t>5</a:t>
            </a:fld>
            <a:endParaRPr lang="en-GB" dirty="0"/>
          </a:p>
        </p:txBody>
      </p:sp>
    </p:spTree>
    <p:extLst>
      <p:ext uri="{BB962C8B-B14F-4D97-AF65-F5344CB8AC3E}">
        <p14:creationId xmlns:p14="http://schemas.microsoft.com/office/powerpoint/2010/main" val="2117695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conference room">
            <a:extLst>
              <a:ext uri="{FF2B5EF4-FFF2-40B4-BE49-F238E27FC236}">
                <a16:creationId xmlns:a16="http://schemas.microsoft.com/office/drawing/2014/main" id="{8F5AE0D5-C196-A947-8AFE-449A48B26153}"/>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t="45" b="45"/>
          <a:stretch>
            <a:fillRect/>
          </a:stretch>
        </p:blipFill>
        <p:spPr/>
      </p:pic>
      <p:sp>
        <p:nvSpPr>
          <p:cNvPr id="4" name="Content Placeholder 3">
            <a:extLst>
              <a:ext uri="{FF2B5EF4-FFF2-40B4-BE49-F238E27FC236}">
                <a16:creationId xmlns:a16="http://schemas.microsoft.com/office/drawing/2014/main" id="{3B86E961-B76E-423F-995E-11B31E921437}"/>
              </a:ext>
            </a:extLst>
          </p:cNvPr>
          <p:cNvSpPr>
            <a:spLocks noGrp="1"/>
          </p:cNvSpPr>
          <p:nvPr>
            <p:ph sz="half" idx="1"/>
          </p:nvPr>
        </p:nvSpPr>
        <p:spPr>
          <a:xfrm>
            <a:off x="5643797" y="884420"/>
            <a:ext cx="6116203" cy="4781862"/>
          </a:xfrm>
        </p:spPr>
        <p:txBody>
          <a:bodyPr rtlCol="0" anchor="t"/>
          <a:lstStyle/>
          <a:p>
            <a:pPr marL="457200" indent="-457200" algn="l" rtl="0">
              <a:buFont typeface="Arial" panose="020B0604020202020204" pitchFamily="34" charset="0"/>
              <a:buChar char="•"/>
            </a:pPr>
            <a:r>
              <a:rPr lang="en-GB" sz="3200" dirty="0"/>
              <a:t>Employee orientation process</a:t>
            </a:r>
          </a:p>
          <a:p>
            <a:pPr marL="457200" indent="-457200" algn="l" rtl="0">
              <a:buFont typeface="Arial" panose="020B0604020202020204" pitchFamily="34" charset="0"/>
              <a:buChar char="•"/>
            </a:pPr>
            <a:r>
              <a:rPr lang="en-GB" sz="3200" dirty="0"/>
              <a:t>Vision and mission of the company  </a:t>
            </a:r>
          </a:p>
          <a:p>
            <a:pPr marL="457200" indent="-457200" algn="l" rtl="0">
              <a:buFont typeface="Arial" panose="020B0604020202020204" pitchFamily="34" charset="0"/>
              <a:buChar char="•"/>
            </a:pPr>
            <a:r>
              <a:rPr lang="en-GB" sz="3200" dirty="0"/>
              <a:t>Employee benefits </a:t>
            </a:r>
          </a:p>
          <a:p>
            <a:pPr marL="457200" indent="-457200" algn="l" rtl="0">
              <a:buFont typeface="Arial" panose="020B0604020202020204" pitchFamily="34" charset="0"/>
              <a:buChar char="•"/>
            </a:pPr>
            <a:r>
              <a:rPr lang="en-GB" sz="3200" dirty="0"/>
              <a:t>Employees progression periods done on time</a:t>
            </a:r>
          </a:p>
          <a:p>
            <a:pPr marL="457200" indent="-457200" algn="l" rtl="0">
              <a:buFont typeface="Arial" panose="020B0604020202020204" pitchFamily="34" charset="0"/>
              <a:buChar char="•"/>
            </a:pPr>
            <a:r>
              <a:rPr lang="en-GB" sz="3200" dirty="0"/>
              <a:t>Company benefits</a:t>
            </a:r>
          </a:p>
        </p:txBody>
      </p:sp>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15"/>
          </p:nvPr>
        </p:nvSpPr>
        <p:spPr/>
        <p:txBody>
          <a:bodyPr rtlCol="0"/>
          <a:lstStyle/>
          <a:p>
            <a:pPr rtl="0"/>
            <a:fld id="{19B51A1E-902D-48AF-9020-955120F399B6}" type="slidenum">
              <a:rPr lang="en-GB" smtClean="0"/>
              <a:pPr rtl="0"/>
              <a:t>6</a:t>
            </a:fld>
            <a:endParaRPr lang="en-GB"/>
          </a:p>
        </p:txBody>
      </p:sp>
      <p:sp>
        <p:nvSpPr>
          <p:cNvPr id="11" name="Title 10" hidden="1">
            <a:extLst>
              <a:ext uri="{FF2B5EF4-FFF2-40B4-BE49-F238E27FC236}">
                <a16:creationId xmlns:a16="http://schemas.microsoft.com/office/drawing/2014/main" id="{C5462610-1D7E-437B-B516-F30D9A789B9B}"/>
              </a:ext>
            </a:extLst>
          </p:cNvPr>
          <p:cNvSpPr>
            <a:spLocks noGrp="1"/>
          </p:cNvSpPr>
          <p:nvPr>
            <p:ph type="title"/>
          </p:nvPr>
        </p:nvSpPr>
        <p:spPr/>
        <p:txBody>
          <a:bodyPr rtlCol="0"/>
          <a:lstStyle/>
          <a:p>
            <a:pPr rtl="0"/>
            <a:r>
              <a:rPr lang="en-gb"/>
              <a:t>Large image</a:t>
            </a:r>
          </a:p>
        </p:txBody>
      </p:sp>
    </p:spTree>
    <p:extLst>
      <p:ext uri="{BB962C8B-B14F-4D97-AF65-F5344CB8AC3E}">
        <p14:creationId xmlns:p14="http://schemas.microsoft.com/office/powerpoint/2010/main" val="665219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28DF1EA-67FF-3628-D682-4313D01916D5}"/>
              </a:ext>
            </a:extLst>
          </p:cNvPr>
          <p:cNvSpPr>
            <a:spLocks noGrp="1"/>
          </p:cNvSpPr>
          <p:nvPr>
            <p:ph type="ftr" sz="quarter" idx="12"/>
          </p:nvPr>
        </p:nvSpPr>
        <p:spPr/>
        <p:txBody>
          <a:bodyPr/>
          <a:lstStyle/>
          <a:p>
            <a:pPr rtl="0"/>
            <a:r>
              <a:rPr lang="en-GB" noProof="0"/>
              <a:t>Add a footer</a:t>
            </a:r>
          </a:p>
        </p:txBody>
      </p:sp>
      <p:sp>
        <p:nvSpPr>
          <p:cNvPr id="3" name="Slide Number Placeholder 2">
            <a:extLst>
              <a:ext uri="{FF2B5EF4-FFF2-40B4-BE49-F238E27FC236}">
                <a16:creationId xmlns:a16="http://schemas.microsoft.com/office/drawing/2014/main" id="{32EF5683-3654-A9D3-DFB7-66C038FAA9CE}"/>
              </a:ext>
            </a:extLst>
          </p:cNvPr>
          <p:cNvSpPr>
            <a:spLocks noGrp="1"/>
          </p:cNvSpPr>
          <p:nvPr>
            <p:ph type="sldNum" sz="quarter" idx="13"/>
          </p:nvPr>
        </p:nvSpPr>
        <p:spPr/>
        <p:txBody>
          <a:bodyPr/>
          <a:lstStyle/>
          <a:p>
            <a:pPr rtl="0"/>
            <a:fld id="{19B51A1E-902D-48AF-9020-955120F399B6}" type="slidenum">
              <a:rPr lang="en-GB" noProof="0" smtClean="0"/>
              <a:pPr rtl="0"/>
              <a:t>7</a:t>
            </a:fld>
            <a:endParaRPr lang="en-GB" noProof="0"/>
          </a:p>
        </p:txBody>
      </p:sp>
      <p:sp>
        <p:nvSpPr>
          <p:cNvPr id="4" name="Title 3">
            <a:extLst>
              <a:ext uri="{FF2B5EF4-FFF2-40B4-BE49-F238E27FC236}">
                <a16:creationId xmlns:a16="http://schemas.microsoft.com/office/drawing/2014/main" id="{8C704EAA-D691-36BA-0BEF-8DCFB7814959}"/>
              </a:ext>
            </a:extLst>
          </p:cNvPr>
          <p:cNvSpPr>
            <a:spLocks noGrp="1"/>
          </p:cNvSpPr>
          <p:nvPr>
            <p:ph type="title"/>
          </p:nvPr>
        </p:nvSpPr>
        <p:spPr>
          <a:xfrm>
            <a:off x="432000" y="391887"/>
            <a:ext cx="11328000" cy="5271796"/>
          </a:xfrm>
        </p:spPr>
        <p:txBody>
          <a:bodyPr/>
          <a:lstStyle/>
          <a:p>
            <a:pPr>
              <a:lnSpc>
                <a:spcPct val="150000"/>
              </a:lnSpc>
            </a:pPr>
            <a:r>
              <a:rPr lang="en-US" sz="2400" b="0" dirty="0">
                <a:latin typeface="Arial" panose="020B0604020202020204" pitchFamily="34" charset="0"/>
                <a:cs typeface="Arial" panose="020B0604020202020204" pitchFamily="34" charset="0"/>
              </a:rPr>
              <a:t>Cost leadership process</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With the management of human resources is a basic part for every company's concern.</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It is associated with the people at work and their relationship with the management of the organization goals and mission statement.  </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Recruitment of efficient staff is one of the important activities as it generates the human capital for the organization to succeed with the company goal. </a:t>
            </a:r>
            <a:endParaRPr lang="en-GB" sz="24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8841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0EC717D-4571-FE2C-1AF7-AB0A68D369F3}"/>
              </a:ext>
            </a:extLst>
          </p:cNvPr>
          <p:cNvSpPr>
            <a:spLocks noGrp="1"/>
          </p:cNvSpPr>
          <p:nvPr>
            <p:ph type="ftr" sz="quarter" idx="12"/>
          </p:nvPr>
        </p:nvSpPr>
        <p:spPr/>
        <p:txBody>
          <a:bodyPr/>
          <a:lstStyle/>
          <a:p>
            <a:pPr rtl="0"/>
            <a:r>
              <a:rPr lang="en-GB" noProof="0"/>
              <a:t>Add a footer</a:t>
            </a:r>
          </a:p>
        </p:txBody>
      </p:sp>
      <p:sp>
        <p:nvSpPr>
          <p:cNvPr id="3" name="Slide Number Placeholder 2">
            <a:extLst>
              <a:ext uri="{FF2B5EF4-FFF2-40B4-BE49-F238E27FC236}">
                <a16:creationId xmlns:a16="http://schemas.microsoft.com/office/drawing/2014/main" id="{646DE07D-5689-41A5-191D-EFD0CA5CA1F8}"/>
              </a:ext>
            </a:extLst>
          </p:cNvPr>
          <p:cNvSpPr>
            <a:spLocks noGrp="1"/>
          </p:cNvSpPr>
          <p:nvPr>
            <p:ph type="sldNum" sz="quarter" idx="13"/>
          </p:nvPr>
        </p:nvSpPr>
        <p:spPr/>
        <p:txBody>
          <a:bodyPr/>
          <a:lstStyle/>
          <a:p>
            <a:pPr rtl="0"/>
            <a:fld id="{19B51A1E-902D-48AF-9020-955120F399B6}" type="slidenum">
              <a:rPr lang="en-GB" noProof="0" smtClean="0"/>
              <a:pPr rtl="0"/>
              <a:t>8</a:t>
            </a:fld>
            <a:endParaRPr lang="en-GB" noProof="0"/>
          </a:p>
        </p:txBody>
      </p:sp>
      <p:sp>
        <p:nvSpPr>
          <p:cNvPr id="4" name="Title 3">
            <a:extLst>
              <a:ext uri="{FF2B5EF4-FFF2-40B4-BE49-F238E27FC236}">
                <a16:creationId xmlns:a16="http://schemas.microsoft.com/office/drawing/2014/main" id="{C26312EC-78AF-D2A8-A294-CE3C3FCC5AEA}"/>
              </a:ext>
            </a:extLst>
          </p:cNvPr>
          <p:cNvSpPr>
            <a:spLocks noGrp="1"/>
          </p:cNvSpPr>
          <p:nvPr>
            <p:ph type="title"/>
          </p:nvPr>
        </p:nvSpPr>
        <p:spPr>
          <a:xfrm>
            <a:off x="432000" y="431998"/>
            <a:ext cx="11328000" cy="6211397"/>
          </a:xfrm>
          <a:solidFill>
            <a:schemeClr val="tx2">
              <a:lumMod val="20000"/>
              <a:lumOff val="80000"/>
            </a:schemeClr>
          </a:solidFill>
          <a:ln>
            <a:solidFill>
              <a:schemeClr val="bg2"/>
            </a:solidFill>
          </a:ln>
        </p:spPr>
        <p:txBody>
          <a:bodyPr/>
          <a:lstStyle/>
          <a:p>
            <a:pPr>
              <a:lnSpc>
                <a:spcPct val="150000"/>
              </a:lnSpc>
            </a:pPr>
            <a:r>
              <a:rPr lang="en-US" sz="2400" b="0" dirty="0">
                <a:latin typeface="Arial" panose="020B0604020202020204" pitchFamily="34" charset="0"/>
                <a:cs typeface="Arial" panose="020B0604020202020204" pitchFamily="34" charset="0"/>
              </a:rPr>
              <a:t>According to Hilton, “HRM at the Hilton Group plc and some of the human resources issues that can arise for example Hilton operates internationally worldwide with 500 hotels having over 60,000 employees in 50 countries.” </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Expansion in 1999 has led Hilton hotels  to determine customer expectations of the Hilton hotel brand. </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Which has directed to the development of Hilton’s worldwide quality initiative, “Equilibrium”. </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The aim at Hilton can be to ensure that individual guest needs are welcomed  and met because service quality is important to this factor a human resource policy initiative called “Esprit” was developed.” gaining an advantage over other firm’s with giving the employees and customer satisfaction. Every employee has to be inline with the company mission and vision. </a:t>
            </a:r>
            <a:endParaRPr lang="en-GB"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4204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Placeholder 31" descr="hand clapping">
            <a:extLst>
              <a:ext uri="{FF2B5EF4-FFF2-40B4-BE49-F238E27FC236}">
                <a16:creationId xmlns:a16="http://schemas.microsoft.com/office/drawing/2014/main" id="{AAB6EE12-FEF8-FB41-A909-0DA61D7725C7}"/>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14" name="Title 13">
            <a:extLst>
              <a:ext uri="{FF2B5EF4-FFF2-40B4-BE49-F238E27FC236}">
                <a16:creationId xmlns:a16="http://schemas.microsoft.com/office/drawing/2014/main" id="{6C38D7A9-9299-4108-BB08-026F4B9CAE7B}"/>
              </a:ext>
            </a:extLst>
          </p:cNvPr>
          <p:cNvSpPr>
            <a:spLocks noGrp="1"/>
          </p:cNvSpPr>
          <p:nvPr>
            <p:ph type="ctrTitle"/>
          </p:nvPr>
        </p:nvSpPr>
        <p:spPr>
          <a:xfrm>
            <a:off x="3919928" y="2798354"/>
            <a:ext cx="8272072" cy="1013684"/>
          </a:xfrm>
        </p:spPr>
        <p:txBody>
          <a:bodyPr rtlCol="0"/>
          <a:lstStyle/>
          <a:p>
            <a:pPr algn="l" rtl="0"/>
            <a:r>
              <a:rPr lang="en-GB" dirty="0"/>
              <a:t>Thank You</a:t>
            </a:r>
          </a:p>
        </p:txBody>
      </p:sp>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20"/>
          </p:nvPr>
        </p:nvSpPr>
        <p:spPr/>
        <p:txBody>
          <a:bodyPr rtlCol="0"/>
          <a:lstStyle/>
          <a:p>
            <a:pPr rtl="0"/>
            <a:fld id="{19B51A1E-902D-48AF-9020-955120F399B6}" type="slidenum">
              <a:rPr lang="en-GB" smtClean="0"/>
              <a:pPr rtl="0"/>
              <a:t>9</a:t>
            </a:fld>
            <a:endParaRPr lang="en-GB"/>
          </a:p>
        </p:txBody>
      </p:sp>
    </p:spTree>
    <p:extLst>
      <p:ext uri="{BB962C8B-B14F-4D97-AF65-F5344CB8AC3E}">
        <p14:creationId xmlns:p14="http://schemas.microsoft.com/office/powerpoint/2010/main" val="4153678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CC586CD-41CC-3427-3401-141D88BB3AF1}"/>
              </a:ext>
            </a:extLst>
          </p:cNvPr>
          <p:cNvSpPr>
            <a:spLocks noGrp="1"/>
          </p:cNvSpPr>
          <p:nvPr>
            <p:ph type="pic" sz="quarter" idx="14"/>
          </p:nvPr>
        </p:nvSpPr>
        <p:spPr/>
      </p:sp>
      <p:sp>
        <p:nvSpPr>
          <p:cNvPr id="4" name="Footer Placeholder 3">
            <a:extLst>
              <a:ext uri="{FF2B5EF4-FFF2-40B4-BE49-F238E27FC236}">
                <a16:creationId xmlns:a16="http://schemas.microsoft.com/office/drawing/2014/main" id="{86F29490-85B5-7CA3-8ED6-473E6A161D2F}"/>
              </a:ext>
            </a:extLst>
          </p:cNvPr>
          <p:cNvSpPr>
            <a:spLocks noGrp="1"/>
          </p:cNvSpPr>
          <p:nvPr>
            <p:ph type="ftr" sz="quarter" idx="13"/>
          </p:nvPr>
        </p:nvSpPr>
        <p:spPr/>
        <p:txBody>
          <a:bodyPr/>
          <a:lstStyle/>
          <a:p>
            <a:pPr rtl="0"/>
            <a:r>
              <a:rPr lang="en-GB" noProof="0"/>
              <a:t>Add a footer</a:t>
            </a:r>
          </a:p>
        </p:txBody>
      </p:sp>
      <p:sp>
        <p:nvSpPr>
          <p:cNvPr id="5" name="Slide Number Placeholder 4">
            <a:extLst>
              <a:ext uri="{FF2B5EF4-FFF2-40B4-BE49-F238E27FC236}">
                <a16:creationId xmlns:a16="http://schemas.microsoft.com/office/drawing/2014/main" id="{232B971A-6FCE-ABF7-789E-9CF6AA95D375}"/>
              </a:ext>
            </a:extLst>
          </p:cNvPr>
          <p:cNvSpPr>
            <a:spLocks noGrp="1"/>
          </p:cNvSpPr>
          <p:nvPr>
            <p:ph type="sldNum" sz="quarter" idx="15"/>
          </p:nvPr>
        </p:nvSpPr>
        <p:spPr/>
        <p:txBody>
          <a:bodyPr/>
          <a:lstStyle/>
          <a:p>
            <a:pPr rtl="0"/>
            <a:fld id="{19B51A1E-902D-48AF-9020-955120F399B6}" type="slidenum">
              <a:rPr lang="en-GB" noProof="0" smtClean="0"/>
              <a:pPr rtl="0"/>
              <a:t>10</a:t>
            </a:fld>
            <a:endParaRPr lang="en-GB" noProof="0"/>
          </a:p>
        </p:txBody>
      </p:sp>
      <p:sp>
        <p:nvSpPr>
          <p:cNvPr id="6" name="Title 5">
            <a:extLst>
              <a:ext uri="{FF2B5EF4-FFF2-40B4-BE49-F238E27FC236}">
                <a16:creationId xmlns:a16="http://schemas.microsoft.com/office/drawing/2014/main" id="{6A646A7D-49FF-9B22-AA53-816D760B8F0C}"/>
              </a:ext>
            </a:extLst>
          </p:cNvPr>
          <p:cNvSpPr>
            <a:spLocks noGrp="1"/>
          </p:cNvSpPr>
          <p:nvPr>
            <p:ph type="title"/>
          </p:nvPr>
        </p:nvSpPr>
        <p:spPr>
          <a:xfrm>
            <a:off x="432000" y="431999"/>
            <a:ext cx="11328000" cy="5939352"/>
          </a:xfrm>
        </p:spPr>
        <p:txBody>
          <a:bodyPr anchor="t"/>
          <a:lstStyle/>
          <a:p>
            <a:r>
              <a:rPr lang="en-US" sz="2400" b="0" dirty="0">
                <a:latin typeface="Arial" panose="020B0604020202020204" pitchFamily="34" charset="0"/>
                <a:cs typeface="Arial" panose="020B0604020202020204" pitchFamily="34" charset="0"/>
              </a:rPr>
              <a:t>Reference list</a:t>
            </a:r>
            <a:br>
              <a:rPr lang="en-US" sz="2400" b="0" dirty="0">
                <a:latin typeface="Arial" panose="020B0604020202020204" pitchFamily="34" charset="0"/>
                <a:cs typeface="Arial" panose="020B0604020202020204" pitchFamily="34" charset="0"/>
              </a:rPr>
            </a:br>
            <a:r>
              <a:rPr lang="en-US" sz="2400" b="0" dirty="0" err="1">
                <a:latin typeface="Arial" panose="020B0604020202020204" pitchFamily="34" charset="0"/>
                <a:cs typeface="Arial" panose="020B0604020202020204" pitchFamily="34" charset="0"/>
              </a:rPr>
              <a:t>Orlitzky</a:t>
            </a:r>
            <a:r>
              <a:rPr lang="en-US" sz="2400" b="0" dirty="0">
                <a:latin typeface="Arial" panose="020B0604020202020204" pitchFamily="34" charset="0"/>
                <a:cs typeface="Arial" panose="020B0604020202020204" pitchFamily="34" charset="0"/>
              </a:rPr>
              <a:t>, M., 2007. Recruitment strategy. The Oxford handbook of human resource management, pp.273-299Dobbs, </a:t>
            </a:r>
            <a:br>
              <a:rPr lang="en-US" sz="2400" b="0" dirty="0">
                <a:latin typeface="Arial" panose="020B0604020202020204" pitchFamily="34" charset="0"/>
                <a:cs typeface="Arial" panose="020B0604020202020204" pitchFamily="34" charset="0"/>
              </a:rPr>
            </a:b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M.E., 2014. Guidelines for applying Porter's five forces framework: a set of industry analysis templates. Competitiveness review, 24(1), pp.32-45. </a:t>
            </a:r>
            <a:br>
              <a:rPr lang="en-US" sz="2400" b="0" dirty="0">
                <a:latin typeface="Arial" panose="020B0604020202020204" pitchFamily="34" charset="0"/>
                <a:cs typeface="Arial" panose="020B0604020202020204" pitchFamily="34" charset="0"/>
              </a:rPr>
            </a:b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Maxwell, G.A. and Watson, S., 2006. Perspectives on line managers in human resource management: Hilton International's UK hotels. The International Journal of Human Resource Management, 17(6), pp.1152-1170.</a:t>
            </a:r>
            <a:br>
              <a:rPr lang="en-US" sz="2400" b="0" dirty="0">
                <a:latin typeface="Arial" panose="020B0604020202020204" pitchFamily="34" charset="0"/>
                <a:cs typeface="Arial" panose="020B0604020202020204" pitchFamily="34" charset="0"/>
              </a:rPr>
            </a:br>
            <a:br>
              <a:rPr lang="en-US" sz="2400" b="0" dirty="0">
                <a:latin typeface="Arial" panose="020B0604020202020204" pitchFamily="34" charset="0"/>
                <a:cs typeface="Arial" panose="020B0604020202020204" pitchFamily="34" charset="0"/>
              </a:rPr>
            </a:br>
            <a:r>
              <a:rPr lang="en-US" sz="2400" b="0" dirty="0" err="1">
                <a:latin typeface="Arial" panose="020B0604020202020204" pitchFamily="34" charset="0"/>
                <a:cs typeface="Arial" panose="020B0604020202020204" pitchFamily="34" charset="0"/>
              </a:rPr>
              <a:t>Jarva</a:t>
            </a:r>
            <a:r>
              <a:rPr lang="en-US" sz="2400" b="0" dirty="0">
                <a:latin typeface="Arial" panose="020B0604020202020204" pitchFamily="34" charset="0"/>
                <a:cs typeface="Arial" panose="020B0604020202020204" pitchFamily="34" charset="0"/>
              </a:rPr>
              <a:t>, A. and </a:t>
            </a:r>
            <a:r>
              <a:rPr lang="en-US" sz="2400" b="0" dirty="0" err="1">
                <a:latin typeface="Arial" panose="020B0604020202020204" pitchFamily="34" charset="0"/>
                <a:cs typeface="Arial" panose="020B0604020202020204" pitchFamily="34" charset="0"/>
              </a:rPr>
              <a:t>Mäkinen</a:t>
            </a:r>
            <a:r>
              <a:rPr lang="en-US" sz="2400" b="0" dirty="0">
                <a:latin typeface="Arial" panose="020B0604020202020204" pitchFamily="34" charset="0"/>
                <a:cs typeface="Arial" panose="020B0604020202020204" pitchFamily="34" charset="0"/>
              </a:rPr>
              <a:t>, N., 2014. Multicultural Human Resources Management in Hilton Helsinki Hotels–case Food &amp; Beverage departments.</a:t>
            </a:r>
            <a:br>
              <a:rPr lang="en-US" sz="2400" b="0" dirty="0">
                <a:latin typeface="Arial" panose="020B0604020202020204" pitchFamily="34" charset="0"/>
                <a:cs typeface="Arial" panose="020B0604020202020204" pitchFamily="34" charset="0"/>
              </a:rPr>
            </a:b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Dhamija, P., 2012. E-recruitment: a roadmap towards e-human resource management. Researchers World, 3(3), p.33.</a:t>
            </a:r>
            <a:br>
              <a:rPr lang="en-US" sz="2400" b="0" dirty="0">
                <a:latin typeface="Arial" panose="020B0604020202020204" pitchFamily="34" charset="0"/>
                <a:cs typeface="Arial" panose="020B0604020202020204" pitchFamily="34" charset="0"/>
              </a:rPr>
            </a:br>
            <a:br>
              <a:rPr lang="en-US" b="0" dirty="0">
                <a:latin typeface="Arial" panose="020B0604020202020204" pitchFamily="34" charset="0"/>
                <a:cs typeface="Arial" panose="020B0604020202020204" pitchFamily="34" charset="0"/>
              </a:rPr>
            </a:br>
            <a:br>
              <a:rPr lang="en-US" b="0" dirty="0">
                <a:latin typeface="Arial" panose="020B0604020202020204" pitchFamily="34" charset="0"/>
                <a:cs typeface="Arial" panose="020B0604020202020204" pitchFamily="34" charset="0"/>
              </a:rPr>
            </a:br>
            <a:endParaRPr lang="en-GB"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150123"/>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19717038_TF16411250.potx" id="{FCFFDC58-7D1F-44FB-9E07-7F893B5639AF}" vid="{B7675681-6A0D-4CDC-9EBD-7FC3D42E04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9" ma:contentTypeDescription="Create a new document." ma:contentTypeScope="" ma:versionID="76e25e1730b4532ab1d5e5b131a96a5a">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d1e9281a84c4949647088091c718de3"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B64A4C9D-F801-4923-BC6D-E0006F5123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B2218FC-8412-44B9-9E82-D51F1F531141}">
  <ds:schemaRefs>
    <ds:schemaRef ds:uri="http://purl.org/dc/elements/1.1/"/>
    <ds:schemaRef ds:uri="http://schemas.microsoft.com/sharepoint/v3"/>
    <ds:schemaRef ds:uri="http://schemas.microsoft.com/office/2006/documentManagement/types"/>
    <ds:schemaRef ds:uri="fb0879af-3eba-417a-a55a-ffe6dcd6ca77"/>
    <ds:schemaRef ds:uri="http://schemas.microsoft.com/office/2006/metadata/properties"/>
    <ds:schemaRef ds:uri="http://schemas.microsoft.com/office/infopath/2007/PartnerControls"/>
    <ds:schemaRef ds:uri="6dc4bcd6-49db-4c07-9060-8acfc67cef9f"/>
    <ds:schemaRef ds:uri="http://www.w3.org/XML/1998/namespace"/>
    <ds:schemaRef ds:uri="http://schemas.openxmlformats.org/package/2006/metadata/core-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tf16411250_win32</Template>
  <TotalTime>188</TotalTime>
  <Words>484</Words>
  <Application>Microsoft Office PowerPoint</Application>
  <PresentationFormat>Widescreen</PresentationFormat>
  <Paragraphs>51</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Candara</vt:lpstr>
      <vt:lpstr>Corbel</vt:lpstr>
      <vt:lpstr>Times New Roman</vt:lpstr>
      <vt:lpstr>Office Theme</vt:lpstr>
      <vt:lpstr>HUMAN RESOUSE  MANAGEMENT </vt:lpstr>
      <vt:lpstr>HRM</vt:lpstr>
      <vt:lpstr>Process of HRM to find the right Employee</vt:lpstr>
      <vt:lpstr>Recruitment selection</vt:lpstr>
      <vt:lpstr>Select  employees  with the skills  needed to fill job role  Interview suitable candidates</vt:lpstr>
      <vt:lpstr>Large image</vt:lpstr>
      <vt:lpstr>Cost leadership process With the management of human resources is a basic part for every company's concern. It is associated with the people at work and their relationship with the management of the organization goals and mission statement.   Recruitment of efficient staff is one of the important activities as it generates the human capital for the organization to succeed with the company goal. </vt:lpstr>
      <vt:lpstr>According to Hilton, “HRM at the Hilton Group plc and some of the human resources issues that can arise for example Hilton operates internationally worldwide with 500 hotels having over 60,000 employees in 50 countries.”  Expansion in 1999 has led Hilton hotels  to determine customer expectations of the Hilton hotel brand.  Which has directed to the development of Hilton’s worldwide quality initiative, “Equilibrium”.  The aim at Hilton can be to ensure that individual guest needs are welcomed  and met because service quality is important to this factor a human resource policy initiative called “Esprit” was developed.” gaining an advantage over other firm’s with giving the employees and customer satisfaction. Every employee has to be inline with the company mission and vision. </vt:lpstr>
      <vt:lpstr>Thank You</vt:lpstr>
      <vt:lpstr>Reference list Orlitzky, M., 2007. Recruitment strategy. The Oxford handbook of human resource management, pp.273-299Dobbs,   M.E., 2014. Guidelines for applying Porter's five forces framework: a set of industry analysis templates. Competitiveness review, 24(1), pp.32-45.   Maxwell, G.A. and Watson, S., 2006. Perspectives on line managers in human resource management: Hilton International's UK hotels. The International Journal of Human Resource Management, 17(6), pp.1152-1170.  Jarva, A. and Mäkinen, N., 2014. Multicultural Human Resources Management in Hilton Helsinki Hotels–case Food &amp; Beverage departments.  Dhamija, P., 2012. E-recruitment: a roadmap towards e-human resource management. Researchers World, 3(3), p.33.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Amjad</dc:creator>
  <cp:lastModifiedBy>Amjad</cp:lastModifiedBy>
  <cp:revision>26</cp:revision>
  <dcterms:created xsi:type="dcterms:W3CDTF">2023-03-11T19:55:06Z</dcterms:created>
  <dcterms:modified xsi:type="dcterms:W3CDTF">2023-03-16T12:39:27Z</dcterms:modified>
</cp:coreProperties>
</file>