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8" r:id="rId5"/>
    <p:sldId id="496" r:id="rId6"/>
    <p:sldId id="497" r:id="rId7"/>
    <p:sldId id="498" r:id="rId8"/>
    <p:sldId id="428" r:id="rId9"/>
    <p:sldId id="495" r:id="rId10"/>
    <p:sldId id="440" r:id="rId11"/>
    <p:sldId id="453" r:id="rId12"/>
    <p:sldId id="494" r:id="rId13"/>
    <p:sldId id="487" r:id="rId14"/>
    <p:sldId id="445" r:id="rId15"/>
    <p:sldId id="504" r:id="rId16"/>
    <p:sldId id="506" r:id="rId17"/>
    <p:sldId id="507" r:id="rId18"/>
    <p:sldId id="493" r:id="rId19"/>
    <p:sldId id="508" r:id="rId20"/>
    <p:sldId id="509" r:id="rId21"/>
    <p:sldId id="511" r:id="rId22"/>
    <p:sldId id="461" r:id="rId23"/>
    <p:sldId id="503" r:id="rId24"/>
    <p:sldId id="469" r:id="rId25"/>
    <p:sldId id="456" r:id="rId26"/>
    <p:sldId id="460" r:id="rId27"/>
    <p:sldId id="450" r:id="rId28"/>
    <p:sldId id="488" r:id="rId29"/>
    <p:sldId id="489" r:id="rId30"/>
    <p:sldId id="468" r:id="rId31"/>
    <p:sldId id="472" r:id="rId32"/>
    <p:sldId id="515" r:id="rId33"/>
    <p:sldId id="516" r:id="rId34"/>
    <p:sldId id="500" r:id="rId35"/>
    <p:sldId id="514" r:id="rId36"/>
    <p:sldId id="462" r:id="rId37"/>
    <p:sldId id="435" r:id="rId38"/>
    <p:sldId id="513" r:id="rId3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>
      <p:cViewPr varScale="1">
        <p:scale>
          <a:sx n="69" d="100"/>
          <a:sy n="69" d="100"/>
        </p:scale>
        <p:origin x="1224" y="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image" Target="../media/image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1F0A8D-B7AD-4784-BECC-637B015DEF28}" type="doc">
      <dgm:prSet loTypeId="urn:microsoft.com/office/officeart/2008/layout/CircularPictureCallout" loCatId="picture" qsTypeId="urn:microsoft.com/office/officeart/2005/8/quickstyle/simple1" qsCatId="simple" csTypeId="urn:microsoft.com/office/officeart/2005/8/colors/accent1_2" csCatId="accent1" phldr="1"/>
      <dgm:spPr/>
    </dgm:pt>
    <dgm:pt modelId="{9A0876FD-24B8-4410-91A9-02A22E340014}">
      <dgm:prSet phldrT="[Text]" phldr="1"/>
      <dgm:spPr/>
      <dgm:t>
        <a:bodyPr/>
        <a:lstStyle/>
        <a:p>
          <a:endParaRPr lang="en-US" dirty="0"/>
        </a:p>
      </dgm:t>
    </dgm:pt>
    <dgm:pt modelId="{3BE44935-123E-406A-881C-0601AE1D654F}" type="sibTrans" cxnId="{6671A85B-FCAE-4DF3-A684-8029E2BE7952}">
      <dgm:prSet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  <dgm:t>
        <a:bodyPr/>
        <a:lstStyle/>
        <a:p>
          <a:endParaRPr lang="en-US"/>
        </a:p>
      </dgm:t>
    </dgm:pt>
    <dgm:pt modelId="{44A19396-1EFE-44A2-9331-5E9BEAC309B5}" type="parTrans" cxnId="{6671A85B-FCAE-4DF3-A684-8029E2BE7952}">
      <dgm:prSet/>
      <dgm:spPr/>
      <dgm:t>
        <a:bodyPr/>
        <a:lstStyle/>
        <a:p>
          <a:endParaRPr lang="en-US"/>
        </a:p>
      </dgm:t>
    </dgm:pt>
    <dgm:pt modelId="{CE7C96DB-2243-46B3-B1FE-7C59A1BB387F}" type="pres">
      <dgm:prSet presAssocID="{3B1F0A8D-B7AD-4784-BECC-637B015DEF28}" presName="Name0" presStyleCnt="0">
        <dgm:presLayoutVars>
          <dgm:chMax val="7"/>
          <dgm:chPref val="7"/>
          <dgm:dir/>
        </dgm:presLayoutVars>
      </dgm:prSet>
      <dgm:spPr/>
    </dgm:pt>
    <dgm:pt modelId="{71097B9F-FC04-4A0F-9EDB-28360E119717}" type="pres">
      <dgm:prSet presAssocID="{3B1F0A8D-B7AD-4784-BECC-637B015DEF28}" presName="Name1" presStyleCnt="0"/>
      <dgm:spPr/>
    </dgm:pt>
    <dgm:pt modelId="{46913D53-7B6E-4CB0-BBF6-A4C0A0A8C306}" type="pres">
      <dgm:prSet presAssocID="{3BE44935-123E-406A-881C-0601AE1D654F}" presName="picture_1" presStyleCnt="0"/>
      <dgm:spPr/>
    </dgm:pt>
    <dgm:pt modelId="{70DA3B0F-F710-46AE-A896-47B11EE80745}" type="pres">
      <dgm:prSet presAssocID="{3BE44935-123E-406A-881C-0601AE1D654F}" presName="pictureRepeatNode" presStyleLbl="alignImgPlace1" presStyleIdx="0" presStyleCnt="1" custLinFactNeighborX="-4556" custLinFactNeighborY="-17384"/>
      <dgm:spPr/>
      <dgm:t>
        <a:bodyPr/>
        <a:lstStyle/>
        <a:p>
          <a:endParaRPr lang="en-US"/>
        </a:p>
      </dgm:t>
    </dgm:pt>
    <dgm:pt modelId="{6A5AF9A4-B29C-4ADA-977B-BCC0A33592B1}" type="pres">
      <dgm:prSet presAssocID="{9A0876FD-24B8-4410-91A9-02A22E340014}" presName="text_1" presStyleLbl="node1" presStyleIdx="0" presStyleCnt="0" custFlipVert="0" custFlipHor="0" custScaleX="12621" custScaleY="15684" custLinFactX="-21757" custLinFactNeighborX="-100000" custLinFactNeighborY="8726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7C17927-37E0-48FE-95A7-AACE7923699E}" type="presOf" srcId="{9A0876FD-24B8-4410-91A9-02A22E340014}" destId="{6A5AF9A4-B29C-4ADA-977B-BCC0A33592B1}" srcOrd="0" destOrd="0" presId="urn:microsoft.com/office/officeart/2008/layout/CircularPictureCallout"/>
    <dgm:cxn modelId="{0E6E2BFE-9A36-4473-AB25-39497F848D05}" type="presOf" srcId="{3BE44935-123E-406A-881C-0601AE1D654F}" destId="{70DA3B0F-F710-46AE-A896-47B11EE80745}" srcOrd="0" destOrd="0" presId="urn:microsoft.com/office/officeart/2008/layout/CircularPictureCallout"/>
    <dgm:cxn modelId="{0B6AF305-EBBC-47F5-92DE-AB81B96A690B}" type="presOf" srcId="{3B1F0A8D-B7AD-4784-BECC-637B015DEF28}" destId="{CE7C96DB-2243-46B3-B1FE-7C59A1BB387F}" srcOrd="0" destOrd="0" presId="urn:microsoft.com/office/officeart/2008/layout/CircularPictureCallout"/>
    <dgm:cxn modelId="{6671A85B-FCAE-4DF3-A684-8029E2BE7952}" srcId="{3B1F0A8D-B7AD-4784-BECC-637B015DEF28}" destId="{9A0876FD-24B8-4410-91A9-02A22E340014}" srcOrd="0" destOrd="0" parTransId="{44A19396-1EFE-44A2-9331-5E9BEAC309B5}" sibTransId="{3BE44935-123E-406A-881C-0601AE1D654F}"/>
    <dgm:cxn modelId="{E665FAEE-5216-41CC-8E2A-F5D6354C54C7}" type="presParOf" srcId="{CE7C96DB-2243-46B3-B1FE-7C59A1BB387F}" destId="{71097B9F-FC04-4A0F-9EDB-28360E119717}" srcOrd="0" destOrd="0" presId="urn:microsoft.com/office/officeart/2008/layout/CircularPictureCallout"/>
    <dgm:cxn modelId="{ABBFBB31-43DB-43E9-BED8-6B121C56D306}" type="presParOf" srcId="{71097B9F-FC04-4A0F-9EDB-28360E119717}" destId="{46913D53-7B6E-4CB0-BBF6-A4C0A0A8C306}" srcOrd="0" destOrd="0" presId="urn:microsoft.com/office/officeart/2008/layout/CircularPictureCallout"/>
    <dgm:cxn modelId="{C6D8149C-ED0E-4228-9BDA-C5E1CB70EA1D}" type="presParOf" srcId="{46913D53-7B6E-4CB0-BBF6-A4C0A0A8C306}" destId="{70DA3B0F-F710-46AE-A896-47B11EE80745}" srcOrd="0" destOrd="0" presId="urn:microsoft.com/office/officeart/2008/layout/CircularPictureCallout"/>
    <dgm:cxn modelId="{13B7CBD2-B0BE-4783-AF2D-5272D2E2F739}" type="presParOf" srcId="{71097B9F-FC04-4A0F-9EDB-28360E119717}" destId="{6A5AF9A4-B29C-4ADA-977B-BCC0A33592B1}" srcOrd="1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CEBF6C-CA12-4B31-90D7-FBA79C82B5D3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17E2A376-40FD-46ED-A480-8B8477FDAE3F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C00000"/>
              </a:solidFill>
            </a:rPr>
            <a:t>1. Establish the criteria</a:t>
          </a:r>
        </a:p>
        <a:p>
          <a:r>
            <a:rPr lang="en-US" sz="1900" dirty="0" smtClean="0"/>
            <a:t> Think, get organized &amp; use the sources around you to establish the criteria</a:t>
          </a:r>
          <a:endParaRPr lang="en-US" sz="1900" dirty="0"/>
        </a:p>
      </dgm:t>
    </dgm:pt>
    <dgm:pt modelId="{27D37E0C-AB8C-4B2E-9BE6-8527062F8909}" type="parTrans" cxnId="{17A72109-0AE4-4691-90AB-96E66A88F5D4}">
      <dgm:prSet/>
      <dgm:spPr/>
      <dgm:t>
        <a:bodyPr/>
        <a:lstStyle/>
        <a:p>
          <a:endParaRPr lang="en-US"/>
        </a:p>
      </dgm:t>
    </dgm:pt>
    <dgm:pt modelId="{AC3B7E4A-F8F6-446F-92DC-F69F71AFF7F5}" type="sibTrans" cxnId="{17A72109-0AE4-4691-90AB-96E66A88F5D4}">
      <dgm:prSet/>
      <dgm:spPr/>
      <dgm:t>
        <a:bodyPr/>
        <a:lstStyle/>
        <a:p>
          <a:endParaRPr lang="en-US"/>
        </a:p>
      </dgm:t>
    </dgm:pt>
    <dgm:pt modelId="{49C19CBE-FAF5-410A-99BC-793F2AC2DBD5}">
      <dgm:prSet phldrT="[Text]" custT="1"/>
      <dgm:spPr/>
      <dgm:t>
        <a:bodyPr/>
        <a:lstStyle/>
        <a:p>
          <a:r>
            <a:rPr lang="en-US" sz="2600" b="1" dirty="0" smtClean="0"/>
            <a:t>Write Strongly with relevance:</a:t>
          </a:r>
        </a:p>
        <a:p>
          <a:r>
            <a:rPr lang="en-US" sz="2000" dirty="0" smtClean="0"/>
            <a:t>Spelling, grammar, Power verbs, evidencing criteria, examples, STAR  </a:t>
          </a:r>
          <a:endParaRPr lang="en-US" sz="2000" dirty="0"/>
        </a:p>
      </dgm:t>
    </dgm:pt>
    <dgm:pt modelId="{ECDDC556-9872-4892-BFE2-E8F5DC8B6542}" type="sibTrans" cxnId="{41A97B19-15DE-439C-A0C6-FBD16FAB55B7}">
      <dgm:prSet/>
      <dgm:spPr/>
      <dgm:t>
        <a:bodyPr/>
        <a:lstStyle/>
        <a:p>
          <a:endParaRPr lang="en-US"/>
        </a:p>
      </dgm:t>
    </dgm:pt>
    <dgm:pt modelId="{5635048C-55BB-44C6-937A-A78B31ED1104}" type="parTrans" cxnId="{41A97B19-15DE-439C-A0C6-FBD16FAB55B7}">
      <dgm:prSet/>
      <dgm:spPr/>
      <dgm:t>
        <a:bodyPr/>
        <a:lstStyle/>
        <a:p>
          <a:endParaRPr lang="en-US"/>
        </a:p>
      </dgm:t>
    </dgm:pt>
    <dgm:pt modelId="{EF12DBB5-DF92-4CA3-B52F-E6E4B18A7DC7}">
      <dgm:prSet phldrT="[Text]" custT="1"/>
      <dgm:spPr/>
      <dgm:t>
        <a:bodyPr/>
        <a:lstStyle/>
        <a:p>
          <a:r>
            <a:rPr lang="en-US" sz="2800" b="1" dirty="0" smtClean="0"/>
            <a:t>Set out a Structure : </a:t>
          </a:r>
        </a:p>
        <a:p>
          <a:r>
            <a:rPr lang="en-US" sz="1900" dirty="0" err="1" smtClean="0"/>
            <a:t>Intr</a:t>
          </a:r>
          <a:r>
            <a:rPr lang="en-US" sz="1900" dirty="0" smtClean="0"/>
            <a:t>=15%   </a:t>
          </a:r>
          <a:r>
            <a:rPr lang="en-US" sz="1900" dirty="0" err="1" smtClean="0"/>
            <a:t>MainEv</a:t>
          </a:r>
          <a:r>
            <a:rPr lang="en-US" sz="1900" dirty="0" smtClean="0"/>
            <a:t>=70%   </a:t>
          </a:r>
          <a:r>
            <a:rPr lang="en-US" sz="1900" dirty="0" err="1" smtClean="0"/>
            <a:t>Summ</a:t>
          </a:r>
          <a:r>
            <a:rPr lang="en-US" sz="1900" dirty="0" smtClean="0"/>
            <a:t> = 10%</a:t>
          </a:r>
        </a:p>
        <a:p>
          <a:r>
            <a:rPr lang="en-US" sz="1900" dirty="0" smtClean="0"/>
            <a:t>Populate with phrases, words                      &amp; other ‘markers of criteria’</a:t>
          </a:r>
          <a:endParaRPr lang="en-US" sz="1900" dirty="0"/>
        </a:p>
      </dgm:t>
    </dgm:pt>
    <dgm:pt modelId="{1F29AF34-79EF-42A1-B43F-705005CE5533}" type="sibTrans" cxnId="{C22F9A24-B396-4E67-8A21-875F9BD29909}">
      <dgm:prSet/>
      <dgm:spPr/>
      <dgm:t>
        <a:bodyPr/>
        <a:lstStyle/>
        <a:p>
          <a:endParaRPr lang="en-US"/>
        </a:p>
      </dgm:t>
    </dgm:pt>
    <dgm:pt modelId="{57D94B9F-E4F8-43AB-A916-F5953C16B74F}" type="parTrans" cxnId="{C22F9A24-B396-4E67-8A21-875F9BD29909}">
      <dgm:prSet/>
      <dgm:spPr/>
      <dgm:t>
        <a:bodyPr/>
        <a:lstStyle/>
        <a:p>
          <a:endParaRPr lang="en-US"/>
        </a:p>
      </dgm:t>
    </dgm:pt>
    <dgm:pt modelId="{503D5B76-C8A5-428E-A69F-8ACBAD855463}" type="pres">
      <dgm:prSet presAssocID="{1DCEBF6C-CA12-4B31-90D7-FBA79C82B5D3}" presName="linearFlow" presStyleCnt="0">
        <dgm:presLayoutVars>
          <dgm:dir/>
          <dgm:resizeHandles val="exact"/>
        </dgm:presLayoutVars>
      </dgm:prSet>
      <dgm:spPr/>
    </dgm:pt>
    <dgm:pt modelId="{348AD5E2-8D8A-4591-B2C1-D1F07E850EA3}" type="pres">
      <dgm:prSet presAssocID="{17E2A376-40FD-46ED-A480-8B8477FDAE3F}" presName="composite" presStyleCnt="0"/>
      <dgm:spPr/>
    </dgm:pt>
    <dgm:pt modelId="{DEC12B35-4A2C-4CC3-877B-D8963767592A}" type="pres">
      <dgm:prSet presAssocID="{17E2A376-40FD-46ED-A480-8B8477FDAE3F}" presName="imgShp" presStyleLbl="fgImgPlace1" presStyleIdx="0" presStyleCnt="3" custLinFactNeighborX="-47865" custLinFactNeighborY="12077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>
          <a:solidFill>
            <a:schemeClr val="accent6">
              <a:lumMod val="50000"/>
            </a:schemeClr>
          </a:solidFill>
        </a:ln>
      </dgm:spPr>
    </dgm:pt>
    <dgm:pt modelId="{289D2C5A-CACA-4488-91D7-FA42F272959C}" type="pres">
      <dgm:prSet presAssocID="{17E2A376-40FD-46ED-A480-8B8477FDAE3F}" presName="txShp" presStyleLbl="node1" presStyleIdx="0" presStyleCnt="3" custScaleX="101760" custLinFactNeighborX="-13777" custLinFactNeighborY="1026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CE6C94-C292-4533-9943-C59B9BD79D41}" type="pres">
      <dgm:prSet presAssocID="{AC3B7E4A-F8F6-446F-92DC-F69F71AFF7F5}" presName="spacing" presStyleCnt="0"/>
      <dgm:spPr/>
    </dgm:pt>
    <dgm:pt modelId="{669B3AD9-F090-48C3-8578-BDEA530BC309}" type="pres">
      <dgm:prSet presAssocID="{EF12DBB5-DF92-4CA3-B52F-E6E4B18A7DC7}" presName="composite" presStyleCnt="0"/>
      <dgm:spPr/>
    </dgm:pt>
    <dgm:pt modelId="{162AC9B7-D460-48EF-802F-B6350BC88153}" type="pres">
      <dgm:prSet presAssocID="{EF12DBB5-DF92-4CA3-B52F-E6E4B18A7DC7}" presName="imgShp" presStyleLbl="fgImgPlace1" presStyleIdx="1" presStyleCnt="3" custLinFactNeighborX="-10189" custLinFactNeighborY="94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AC7CD046-D410-49E7-B7AA-15AB093D7358}" type="pres">
      <dgm:prSet presAssocID="{EF12DBB5-DF92-4CA3-B52F-E6E4B18A7DC7}" presName="txShp" presStyleLbl="node1" presStyleIdx="1" presStyleCnt="3" custScaleX="101760" custLinFactNeighborX="-3931" custLinFactNeighborY="508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BF1E71-79E6-4324-AA8E-847D2042772B}" type="pres">
      <dgm:prSet presAssocID="{1F29AF34-79EF-42A1-B43F-705005CE5533}" presName="spacing" presStyleCnt="0"/>
      <dgm:spPr/>
    </dgm:pt>
    <dgm:pt modelId="{B9C48227-86D2-4618-84FE-1BD3FCE3D771}" type="pres">
      <dgm:prSet presAssocID="{49C19CBE-FAF5-410A-99BC-793F2AC2DBD5}" presName="composite" presStyleCnt="0"/>
      <dgm:spPr/>
    </dgm:pt>
    <dgm:pt modelId="{7528EFF0-0EE1-4CE1-A37B-ABC5212573BD}" type="pres">
      <dgm:prSet presAssocID="{49C19CBE-FAF5-410A-99BC-793F2AC2DBD5}" presName="imgShp" presStyleLbl="fgImgPlace1" presStyleIdx="2" presStyleCnt="3" custLinFactNeighborX="21259" custLinFactNeighborY="-31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</dgm:spPr>
    </dgm:pt>
    <dgm:pt modelId="{E3132D58-7C71-402B-BB0D-43CC2537962E}" type="pres">
      <dgm:prSet presAssocID="{49C19CBE-FAF5-410A-99BC-793F2AC2DBD5}" presName="txShp" presStyleLbl="node1" presStyleIdx="2" presStyleCnt="3" custScaleX="104185" custLinFactNeighborX="6989" custLinFactNeighborY="-3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B341891-CAAE-4E3C-8FB3-594B8F108292}" type="presOf" srcId="{17E2A376-40FD-46ED-A480-8B8477FDAE3F}" destId="{289D2C5A-CACA-4488-91D7-FA42F272959C}" srcOrd="0" destOrd="0" presId="urn:microsoft.com/office/officeart/2005/8/layout/vList3"/>
    <dgm:cxn modelId="{88E3C0EA-6873-494B-B14B-00D5AF332E4A}" type="presOf" srcId="{1DCEBF6C-CA12-4B31-90D7-FBA79C82B5D3}" destId="{503D5B76-C8A5-428E-A69F-8ACBAD855463}" srcOrd="0" destOrd="0" presId="urn:microsoft.com/office/officeart/2005/8/layout/vList3"/>
    <dgm:cxn modelId="{41A97B19-15DE-439C-A0C6-FBD16FAB55B7}" srcId="{1DCEBF6C-CA12-4B31-90D7-FBA79C82B5D3}" destId="{49C19CBE-FAF5-410A-99BC-793F2AC2DBD5}" srcOrd="2" destOrd="0" parTransId="{5635048C-55BB-44C6-937A-A78B31ED1104}" sibTransId="{ECDDC556-9872-4892-BFE2-E8F5DC8B6542}"/>
    <dgm:cxn modelId="{39FBABD3-7DCB-4110-B601-FDF9D2CACB27}" type="presOf" srcId="{49C19CBE-FAF5-410A-99BC-793F2AC2DBD5}" destId="{E3132D58-7C71-402B-BB0D-43CC2537962E}" srcOrd="0" destOrd="0" presId="urn:microsoft.com/office/officeart/2005/8/layout/vList3"/>
    <dgm:cxn modelId="{17A72109-0AE4-4691-90AB-96E66A88F5D4}" srcId="{1DCEBF6C-CA12-4B31-90D7-FBA79C82B5D3}" destId="{17E2A376-40FD-46ED-A480-8B8477FDAE3F}" srcOrd="0" destOrd="0" parTransId="{27D37E0C-AB8C-4B2E-9BE6-8527062F8909}" sibTransId="{AC3B7E4A-F8F6-446F-92DC-F69F71AFF7F5}"/>
    <dgm:cxn modelId="{C22F9A24-B396-4E67-8A21-875F9BD29909}" srcId="{1DCEBF6C-CA12-4B31-90D7-FBA79C82B5D3}" destId="{EF12DBB5-DF92-4CA3-B52F-E6E4B18A7DC7}" srcOrd="1" destOrd="0" parTransId="{57D94B9F-E4F8-43AB-A916-F5953C16B74F}" sibTransId="{1F29AF34-79EF-42A1-B43F-705005CE5533}"/>
    <dgm:cxn modelId="{6E286D78-9C77-4770-BF28-4FE138E634FF}" type="presOf" srcId="{EF12DBB5-DF92-4CA3-B52F-E6E4B18A7DC7}" destId="{AC7CD046-D410-49E7-B7AA-15AB093D7358}" srcOrd="0" destOrd="0" presId="urn:microsoft.com/office/officeart/2005/8/layout/vList3"/>
    <dgm:cxn modelId="{0C1A5318-1430-4B41-B134-46F5F7CC3141}" type="presParOf" srcId="{503D5B76-C8A5-428E-A69F-8ACBAD855463}" destId="{348AD5E2-8D8A-4591-B2C1-D1F07E850EA3}" srcOrd="0" destOrd="0" presId="urn:microsoft.com/office/officeart/2005/8/layout/vList3"/>
    <dgm:cxn modelId="{CE178576-0500-46A3-A7EB-49B6117723AF}" type="presParOf" srcId="{348AD5E2-8D8A-4591-B2C1-D1F07E850EA3}" destId="{DEC12B35-4A2C-4CC3-877B-D8963767592A}" srcOrd="0" destOrd="0" presId="urn:microsoft.com/office/officeart/2005/8/layout/vList3"/>
    <dgm:cxn modelId="{36F15D5F-8606-496D-A8EE-12CF738B4176}" type="presParOf" srcId="{348AD5E2-8D8A-4591-B2C1-D1F07E850EA3}" destId="{289D2C5A-CACA-4488-91D7-FA42F272959C}" srcOrd="1" destOrd="0" presId="urn:microsoft.com/office/officeart/2005/8/layout/vList3"/>
    <dgm:cxn modelId="{DD17A167-88B3-4E15-95A6-E6F2C88E2BA1}" type="presParOf" srcId="{503D5B76-C8A5-428E-A69F-8ACBAD855463}" destId="{FCCE6C94-C292-4533-9943-C59B9BD79D41}" srcOrd="1" destOrd="0" presId="urn:microsoft.com/office/officeart/2005/8/layout/vList3"/>
    <dgm:cxn modelId="{1E28E0F4-0AE7-4AB0-A02E-1C8AE0CC49E7}" type="presParOf" srcId="{503D5B76-C8A5-428E-A69F-8ACBAD855463}" destId="{669B3AD9-F090-48C3-8578-BDEA530BC309}" srcOrd="2" destOrd="0" presId="urn:microsoft.com/office/officeart/2005/8/layout/vList3"/>
    <dgm:cxn modelId="{3FC608DA-8306-4AC8-837D-85F9073EDBE3}" type="presParOf" srcId="{669B3AD9-F090-48C3-8578-BDEA530BC309}" destId="{162AC9B7-D460-48EF-802F-B6350BC88153}" srcOrd="0" destOrd="0" presId="urn:microsoft.com/office/officeart/2005/8/layout/vList3"/>
    <dgm:cxn modelId="{AD8F265F-D4E1-4E7B-85CA-5C6F3E3500CC}" type="presParOf" srcId="{669B3AD9-F090-48C3-8578-BDEA530BC309}" destId="{AC7CD046-D410-49E7-B7AA-15AB093D7358}" srcOrd="1" destOrd="0" presId="urn:microsoft.com/office/officeart/2005/8/layout/vList3"/>
    <dgm:cxn modelId="{63A04660-F492-431F-8077-5847CC9A17DB}" type="presParOf" srcId="{503D5B76-C8A5-428E-A69F-8ACBAD855463}" destId="{94BF1E71-79E6-4324-AA8E-847D2042772B}" srcOrd="3" destOrd="0" presId="urn:microsoft.com/office/officeart/2005/8/layout/vList3"/>
    <dgm:cxn modelId="{C5A434AA-B9C0-4B1F-B345-A9F8D7ADC69C}" type="presParOf" srcId="{503D5B76-C8A5-428E-A69F-8ACBAD855463}" destId="{B9C48227-86D2-4618-84FE-1BD3FCE3D771}" srcOrd="4" destOrd="0" presId="urn:microsoft.com/office/officeart/2005/8/layout/vList3"/>
    <dgm:cxn modelId="{2D61EAC9-69DA-4C5D-9965-8FC5737EDBE4}" type="presParOf" srcId="{B9C48227-86D2-4618-84FE-1BD3FCE3D771}" destId="{7528EFF0-0EE1-4CE1-A37B-ABC5212573BD}" srcOrd="0" destOrd="0" presId="urn:microsoft.com/office/officeart/2005/8/layout/vList3"/>
    <dgm:cxn modelId="{B6EAD552-8150-4246-B483-EB02B715161E}" type="presParOf" srcId="{B9C48227-86D2-4618-84FE-1BD3FCE3D771}" destId="{E3132D58-7C71-402B-BB0D-43CC2537962E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CEBF6C-CA12-4B31-90D7-FBA79C82B5D3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17E2A376-40FD-46ED-A480-8B8477FDAE3F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C00000"/>
              </a:solidFill>
            </a:rPr>
            <a:t>1. Establish the criteria</a:t>
          </a:r>
        </a:p>
        <a:p>
          <a:r>
            <a:rPr lang="en-US" sz="1900" dirty="0" smtClean="0"/>
            <a:t> Think, get organized &amp; use the sources around you to establish the criteria</a:t>
          </a:r>
          <a:endParaRPr lang="en-US" sz="1900" dirty="0"/>
        </a:p>
      </dgm:t>
    </dgm:pt>
    <dgm:pt modelId="{27D37E0C-AB8C-4B2E-9BE6-8527062F8909}" type="parTrans" cxnId="{17A72109-0AE4-4691-90AB-96E66A88F5D4}">
      <dgm:prSet/>
      <dgm:spPr/>
      <dgm:t>
        <a:bodyPr/>
        <a:lstStyle/>
        <a:p>
          <a:endParaRPr lang="en-US"/>
        </a:p>
      </dgm:t>
    </dgm:pt>
    <dgm:pt modelId="{AC3B7E4A-F8F6-446F-92DC-F69F71AFF7F5}" type="sibTrans" cxnId="{17A72109-0AE4-4691-90AB-96E66A88F5D4}">
      <dgm:prSet/>
      <dgm:spPr/>
      <dgm:t>
        <a:bodyPr/>
        <a:lstStyle/>
        <a:p>
          <a:endParaRPr lang="en-US"/>
        </a:p>
      </dgm:t>
    </dgm:pt>
    <dgm:pt modelId="{49C19CBE-FAF5-410A-99BC-793F2AC2DBD5}">
      <dgm:prSet phldrT="[Text]" custT="1"/>
      <dgm:spPr/>
      <dgm:t>
        <a:bodyPr/>
        <a:lstStyle/>
        <a:p>
          <a:r>
            <a:rPr lang="en-US" sz="2600" b="1" dirty="0" smtClean="0"/>
            <a:t>Write Strongly with relevance:</a:t>
          </a:r>
        </a:p>
        <a:p>
          <a:r>
            <a:rPr lang="en-US" sz="2000" dirty="0" smtClean="0"/>
            <a:t>Spelling, grammar, Power verbs, evidencing criteria, examples, STAR  </a:t>
          </a:r>
          <a:endParaRPr lang="en-US" sz="2000" dirty="0"/>
        </a:p>
      </dgm:t>
    </dgm:pt>
    <dgm:pt modelId="{5635048C-55BB-44C6-937A-A78B31ED1104}" type="parTrans" cxnId="{41A97B19-15DE-439C-A0C6-FBD16FAB55B7}">
      <dgm:prSet/>
      <dgm:spPr/>
      <dgm:t>
        <a:bodyPr/>
        <a:lstStyle/>
        <a:p>
          <a:endParaRPr lang="en-US"/>
        </a:p>
      </dgm:t>
    </dgm:pt>
    <dgm:pt modelId="{ECDDC556-9872-4892-BFE2-E8F5DC8B6542}" type="sibTrans" cxnId="{41A97B19-15DE-439C-A0C6-FBD16FAB55B7}">
      <dgm:prSet/>
      <dgm:spPr/>
      <dgm:t>
        <a:bodyPr/>
        <a:lstStyle/>
        <a:p>
          <a:endParaRPr lang="en-US"/>
        </a:p>
      </dgm:t>
    </dgm:pt>
    <dgm:pt modelId="{EF12DBB5-DF92-4CA3-B52F-E6E4B18A7DC7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C00000"/>
              </a:solidFill>
            </a:rPr>
            <a:t>2. Set out a Structure : </a:t>
          </a:r>
        </a:p>
        <a:p>
          <a:r>
            <a:rPr lang="en-US" sz="1900" dirty="0" err="1" smtClean="0"/>
            <a:t>Intr</a:t>
          </a:r>
          <a:r>
            <a:rPr lang="en-US" sz="1900" dirty="0" smtClean="0"/>
            <a:t>=15%   </a:t>
          </a:r>
          <a:r>
            <a:rPr lang="en-US" sz="1900" dirty="0" err="1" smtClean="0"/>
            <a:t>MainEv</a:t>
          </a:r>
          <a:r>
            <a:rPr lang="en-US" sz="1900" dirty="0" smtClean="0"/>
            <a:t>=75%   </a:t>
          </a:r>
          <a:r>
            <a:rPr lang="en-US" sz="1900" dirty="0" err="1" smtClean="0"/>
            <a:t>Summ</a:t>
          </a:r>
          <a:r>
            <a:rPr lang="en-US" sz="1900" dirty="0" smtClean="0"/>
            <a:t> = 10%</a:t>
          </a:r>
        </a:p>
        <a:p>
          <a:r>
            <a:rPr lang="en-US" sz="1900" dirty="0" smtClean="0"/>
            <a:t>Populate with phrases, words                        &amp; other ‘markers of criteria’</a:t>
          </a:r>
          <a:endParaRPr lang="en-US" sz="1900" dirty="0"/>
        </a:p>
      </dgm:t>
    </dgm:pt>
    <dgm:pt modelId="{1F29AF34-79EF-42A1-B43F-705005CE5533}" type="sibTrans" cxnId="{C22F9A24-B396-4E67-8A21-875F9BD29909}">
      <dgm:prSet/>
      <dgm:spPr/>
      <dgm:t>
        <a:bodyPr/>
        <a:lstStyle/>
        <a:p>
          <a:endParaRPr lang="en-US"/>
        </a:p>
      </dgm:t>
    </dgm:pt>
    <dgm:pt modelId="{57D94B9F-E4F8-43AB-A916-F5953C16B74F}" type="parTrans" cxnId="{C22F9A24-B396-4E67-8A21-875F9BD29909}">
      <dgm:prSet/>
      <dgm:spPr/>
      <dgm:t>
        <a:bodyPr/>
        <a:lstStyle/>
        <a:p>
          <a:endParaRPr lang="en-US"/>
        </a:p>
      </dgm:t>
    </dgm:pt>
    <dgm:pt modelId="{503D5B76-C8A5-428E-A69F-8ACBAD855463}" type="pres">
      <dgm:prSet presAssocID="{1DCEBF6C-CA12-4B31-90D7-FBA79C82B5D3}" presName="linearFlow" presStyleCnt="0">
        <dgm:presLayoutVars>
          <dgm:dir/>
          <dgm:resizeHandles val="exact"/>
        </dgm:presLayoutVars>
      </dgm:prSet>
      <dgm:spPr/>
    </dgm:pt>
    <dgm:pt modelId="{348AD5E2-8D8A-4591-B2C1-D1F07E850EA3}" type="pres">
      <dgm:prSet presAssocID="{17E2A376-40FD-46ED-A480-8B8477FDAE3F}" presName="composite" presStyleCnt="0"/>
      <dgm:spPr/>
    </dgm:pt>
    <dgm:pt modelId="{DEC12B35-4A2C-4CC3-877B-D8963767592A}" type="pres">
      <dgm:prSet presAssocID="{17E2A376-40FD-46ED-A480-8B8477FDAE3F}" presName="imgShp" presStyleLbl="fgImgPlace1" presStyleIdx="0" presStyleCnt="3" custLinFactNeighborX="-47865" custLinFactNeighborY="12077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>
          <a:solidFill>
            <a:schemeClr val="accent6">
              <a:lumMod val="50000"/>
            </a:schemeClr>
          </a:solidFill>
        </a:ln>
      </dgm:spPr>
    </dgm:pt>
    <dgm:pt modelId="{289D2C5A-CACA-4488-91D7-FA42F272959C}" type="pres">
      <dgm:prSet presAssocID="{17E2A376-40FD-46ED-A480-8B8477FDAE3F}" presName="txShp" presStyleLbl="node1" presStyleIdx="0" presStyleCnt="3" custScaleX="101760" custLinFactNeighborX="-13777" custLinFactNeighborY="1026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CE6C94-C292-4533-9943-C59B9BD79D41}" type="pres">
      <dgm:prSet presAssocID="{AC3B7E4A-F8F6-446F-92DC-F69F71AFF7F5}" presName="spacing" presStyleCnt="0"/>
      <dgm:spPr/>
    </dgm:pt>
    <dgm:pt modelId="{669B3AD9-F090-48C3-8578-BDEA530BC309}" type="pres">
      <dgm:prSet presAssocID="{EF12DBB5-DF92-4CA3-B52F-E6E4B18A7DC7}" presName="composite" presStyleCnt="0"/>
      <dgm:spPr/>
    </dgm:pt>
    <dgm:pt modelId="{162AC9B7-D460-48EF-802F-B6350BC88153}" type="pres">
      <dgm:prSet presAssocID="{EF12DBB5-DF92-4CA3-B52F-E6E4B18A7DC7}" presName="imgShp" presStyleLbl="fgImgPlace1" presStyleIdx="1" presStyleCnt="3" custLinFactNeighborX="-10189" custLinFactNeighborY="94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>
          <a:solidFill>
            <a:schemeClr val="bg2">
              <a:lumMod val="50000"/>
            </a:schemeClr>
          </a:solidFill>
        </a:ln>
      </dgm:spPr>
    </dgm:pt>
    <dgm:pt modelId="{AC7CD046-D410-49E7-B7AA-15AB093D7358}" type="pres">
      <dgm:prSet presAssocID="{EF12DBB5-DF92-4CA3-B52F-E6E4B18A7DC7}" presName="txShp" presStyleLbl="node1" presStyleIdx="1" presStyleCnt="3" custScaleX="101760" custLinFactNeighborX="-3931" custLinFactNeighborY="508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BF1E71-79E6-4324-AA8E-847D2042772B}" type="pres">
      <dgm:prSet presAssocID="{1F29AF34-79EF-42A1-B43F-705005CE5533}" presName="spacing" presStyleCnt="0"/>
      <dgm:spPr/>
    </dgm:pt>
    <dgm:pt modelId="{B9C48227-86D2-4618-84FE-1BD3FCE3D771}" type="pres">
      <dgm:prSet presAssocID="{49C19CBE-FAF5-410A-99BC-793F2AC2DBD5}" presName="composite" presStyleCnt="0"/>
      <dgm:spPr/>
    </dgm:pt>
    <dgm:pt modelId="{7528EFF0-0EE1-4CE1-A37B-ABC5212573BD}" type="pres">
      <dgm:prSet presAssocID="{49C19CBE-FAF5-410A-99BC-793F2AC2DBD5}" presName="imgShp" presStyleLbl="fgImgPlace1" presStyleIdx="2" presStyleCnt="3" custLinFactNeighborX="21259" custLinFactNeighborY="-31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</dgm:spPr>
    </dgm:pt>
    <dgm:pt modelId="{E3132D58-7C71-402B-BB0D-43CC2537962E}" type="pres">
      <dgm:prSet presAssocID="{49C19CBE-FAF5-410A-99BC-793F2AC2DBD5}" presName="txShp" presStyleLbl="node1" presStyleIdx="2" presStyleCnt="3" custScaleX="104185" custLinFactNeighborX="6989" custLinFactNeighborY="-3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B341891-CAAE-4E3C-8FB3-594B8F108292}" type="presOf" srcId="{17E2A376-40FD-46ED-A480-8B8477FDAE3F}" destId="{289D2C5A-CACA-4488-91D7-FA42F272959C}" srcOrd="0" destOrd="0" presId="urn:microsoft.com/office/officeart/2005/8/layout/vList3"/>
    <dgm:cxn modelId="{88E3C0EA-6873-494B-B14B-00D5AF332E4A}" type="presOf" srcId="{1DCEBF6C-CA12-4B31-90D7-FBA79C82B5D3}" destId="{503D5B76-C8A5-428E-A69F-8ACBAD855463}" srcOrd="0" destOrd="0" presId="urn:microsoft.com/office/officeart/2005/8/layout/vList3"/>
    <dgm:cxn modelId="{41A97B19-15DE-439C-A0C6-FBD16FAB55B7}" srcId="{1DCEBF6C-CA12-4B31-90D7-FBA79C82B5D3}" destId="{49C19CBE-FAF5-410A-99BC-793F2AC2DBD5}" srcOrd="2" destOrd="0" parTransId="{5635048C-55BB-44C6-937A-A78B31ED1104}" sibTransId="{ECDDC556-9872-4892-BFE2-E8F5DC8B6542}"/>
    <dgm:cxn modelId="{39FBABD3-7DCB-4110-B601-FDF9D2CACB27}" type="presOf" srcId="{49C19CBE-FAF5-410A-99BC-793F2AC2DBD5}" destId="{E3132D58-7C71-402B-BB0D-43CC2537962E}" srcOrd="0" destOrd="0" presId="urn:microsoft.com/office/officeart/2005/8/layout/vList3"/>
    <dgm:cxn modelId="{17A72109-0AE4-4691-90AB-96E66A88F5D4}" srcId="{1DCEBF6C-CA12-4B31-90D7-FBA79C82B5D3}" destId="{17E2A376-40FD-46ED-A480-8B8477FDAE3F}" srcOrd="0" destOrd="0" parTransId="{27D37E0C-AB8C-4B2E-9BE6-8527062F8909}" sibTransId="{AC3B7E4A-F8F6-446F-92DC-F69F71AFF7F5}"/>
    <dgm:cxn modelId="{C22F9A24-B396-4E67-8A21-875F9BD29909}" srcId="{1DCEBF6C-CA12-4B31-90D7-FBA79C82B5D3}" destId="{EF12DBB5-DF92-4CA3-B52F-E6E4B18A7DC7}" srcOrd="1" destOrd="0" parTransId="{57D94B9F-E4F8-43AB-A916-F5953C16B74F}" sibTransId="{1F29AF34-79EF-42A1-B43F-705005CE5533}"/>
    <dgm:cxn modelId="{6E286D78-9C77-4770-BF28-4FE138E634FF}" type="presOf" srcId="{EF12DBB5-DF92-4CA3-B52F-E6E4B18A7DC7}" destId="{AC7CD046-D410-49E7-B7AA-15AB093D7358}" srcOrd="0" destOrd="0" presId="urn:microsoft.com/office/officeart/2005/8/layout/vList3"/>
    <dgm:cxn modelId="{0C1A5318-1430-4B41-B134-46F5F7CC3141}" type="presParOf" srcId="{503D5B76-C8A5-428E-A69F-8ACBAD855463}" destId="{348AD5E2-8D8A-4591-B2C1-D1F07E850EA3}" srcOrd="0" destOrd="0" presId="urn:microsoft.com/office/officeart/2005/8/layout/vList3"/>
    <dgm:cxn modelId="{CE178576-0500-46A3-A7EB-49B6117723AF}" type="presParOf" srcId="{348AD5E2-8D8A-4591-B2C1-D1F07E850EA3}" destId="{DEC12B35-4A2C-4CC3-877B-D8963767592A}" srcOrd="0" destOrd="0" presId="urn:microsoft.com/office/officeart/2005/8/layout/vList3"/>
    <dgm:cxn modelId="{36F15D5F-8606-496D-A8EE-12CF738B4176}" type="presParOf" srcId="{348AD5E2-8D8A-4591-B2C1-D1F07E850EA3}" destId="{289D2C5A-CACA-4488-91D7-FA42F272959C}" srcOrd="1" destOrd="0" presId="urn:microsoft.com/office/officeart/2005/8/layout/vList3"/>
    <dgm:cxn modelId="{DD17A167-88B3-4E15-95A6-E6F2C88E2BA1}" type="presParOf" srcId="{503D5B76-C8A5-428E-A69F-8ACBAD855463}" destId="{FCCE6C94-C292-4533-9943-C59B9BD79D41}" srcOrd="1" destOrd="0" presId="urn:microsoft.com/office/officeart/2005/8/layout/vList3"/>
    <dgm:cxn modelId="{1E28E0F4-0AE7-4AB0-A02E-1C8AE0CC49E7}" type="presParOf" srcId="{503D5B76-C8A5-428E-A69F-8ACBAD855463}" destId="{669B3AD9-F090-48C3-8578-BDEA530BC309}" srcOrd="2" destOrd="0" presId="urn:microsoft.com/office/officeart/2005/8/layout/vList3"/>
    <dgm:cxn modelId="{3FC608DA-8306-4AC8-837D-85F9073EDBE3}" type="presParOf" srcId="{669B3AD9-F090-48C3-8578-BDEA530BC309}" destId="{162AC9B7-D460-48EF-802F-B6350BC88153}" srcOrd="0" destOrd="0" presId="urn:microsoft.com/office/officeart/2005/8/layout/vList3"/>
    <dgm:cxn modelId="{AD8F265F-D4E1-4E7B-85CA-5C6F3E3500CC}" type="presParOf" srcId="{669B3AD9-F090-48C3-8578-BDEA530BC309}" destId="{AC7CD046-D410-49E7-B7AA-15AB093D7358}" srcOrd="1" destOrd="0" presId="urn:microsoft.com/office/officeart/2005/8/layout/vList3"/>
    <dgm:cxn modelId="{63A04660-F492-431F-8077-5847CC9A17DB}" type="presParOf" srcId="{503D5B76-C8A5-428E-A69F-8ACBAD855463}" destId="{94BF1E71-79E6-4324-AA8E-847D2042772B}" srcOrd="3" destOrd="0" presId="urn:microsoft.com/office/officeart/2005/8/layout/vList3"/>
    <dgm:cxn modelId="{C5A434AA-B9C0-4B1F-B345-A9F8D7ADC69C}" type="presParOf" srcId="{503D5B76-C8A5-428E-A69F-8ACBAD855463}" destId="{B9C48227-86D2-4618-84FE-1BD3FCE3D771}" srcOrd="4" destOrd="0" presId="urn:microsoft.com/office/officeart/2005/8/layout/vList3"/>
    <dgm:cxn modelId="{2D61EAC9-69DA-4C5D-9965-8FC5737EDBE4}" type="presParOf" srcId="{B9C48227-86D2-4618-84FE-1BD3FCE3D771}" destId="{7528EFF0-0EE1-4CE1-A37B-ABC5212573BD}" srcOrd="0" destOrd="0" presId="urn:microsoft.com/office/officeart/2005/8/layout/vList3"/>
    <dgm:cxn modelId="{B6EAD552-8150-4246-B483-EB02B715161E}" type="presParOf" srcId="{B9C48227-86D2-4618-84FE-1BD3FCE3D771}" destId="{E3132D58-7C71-402B-BB0D-43CC2537962E}" srcOrd="1" destOrd="0" presId="urn:microsoft.com/office/officeart/2005/8/layout/vList3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DCEBF6C-CA12-4B31-90D7-FBA79C82B5D3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17E2A376-40FD-46ED-A480-8B8477FDAE3F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C00000"/>
              </a:solidFill>
            </a:rPr>
            <a:t>1. Establish the criteria</a:t>
          </a:r>
        </a:p>
        <a:p>
          <a:r>
            <a:rPr lang="en-US" sz="1900" dirty="0" smtClean="0"/>
            <a:t> Think, get organized &amp; use the sources around you to establish the criteria</a:t>
          </a:r>
          <a:endParaRPr lang="en-US" sz="1900" dirty="0"/>
        </a:p>
      </dgm:t>
    </dgm:pt>
    <dgm:pt modelId="{27D37E0C-AB8C-4B2E-9BE6-8527062F8909}" type="parTrans" cxnId="{17A72109-0AE4-4691-90AB-96E66A88F5D4}">
      <dgm:prSet/>
      <dgm:spPr/>
      <dgm:t>
        <a:bodyPr/>
        <a:lstStyle/>
        <a:p>
          <a:endParaRPr lang="en-US"/>
        </a:p>
      </dgm:t>
    </dgm:pt>
    <dgm:pt modelId="{AC3B7E4A-F8F6-446F-92DC-F69F71AFF7F5}" type="sibTrans" cxnId="{17A72109-0AE4-4691-90AB-96E66A88F5D4}">
      <dgm:prSet/>
      <dgm:spPr/>
      <dgm:t>
        <a:bodyPr/>
        <a:lstStyle/>
        <a:p>
          <a:endParaRPr lang="en-US"/>
        </a:p>
      </dgm:t>
    </dgm:pt>
    <dgm:pt modelId="{EF12DBB5-DF92-4CA3-B52F-E6E4B18A7DC7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C00000"/>
              </a:solidFill>
            </a:rPr>
            <a:t>2. Set out a Structure: </a:t>
          </a:r>
        </a:p>
        <a:p>
          <a:r>
            <a:rPr lang="en-US" sz="1900" dirty="0" err="1" smtClean="0"/>
            <a:t>Intr</a:t>
          </a:r>
          <a:r>
            <a:rPr lang="en-US" sz="1900" dirty="0" smtClean="0"/>
            <a:t>=15%   </a:t>
          </a:r>
          <a:r>
            <a:rPr lang="en-US" sz="1900" dirty="0" err="1" smtClean="0"/>
            <a:t>MainEv</a:t>
          </a:r>
          <a:r>
            <a:rPr lang="en-US" sz="1900" dirty="0" smtClean="0"/>
            <a:t>=70%   </a:t>
          </a:r>
          <a:r>
            <a:rPr lang="en-US" sz="1900" dirty="0" err="1" smtClean="0"/>
            <a:t>Summ</a:t>
          </a:r>
          <a:r>
            <a:rPr lang="en-US" sz="1900" dirty="0" smtClean="0"/>
            <a:t> = 10%</a:t>
          </a:r>
        </a:p>
        <a:p>
          <a:r>
            <a:rPr lang="en-US" sz="1900" dirty="0" smtClean="0"/>
            <a:t>Populate with phrases, words                          &amp; other ‘markers of criteria’</a:t>
          </a:r>
          <a:endParaRPr lang="en-US" sz="1900" dirty="0"/>
        </a:p>
      </dgm:t>
    </dgm:pt>
    <dgm:pt modelId="{57D94B9F-E4F8-43AB-A916-F5953C16B74F}" type="parTrans" cxnId="{C22F9A24-B396-4E67-8A21-875F9BD29909}">
      <dgm:prSet/>
      <dgm:spPr/>
      <dgm:t>
        <a:bodyPr/>
        <a:lstStyle/>
        <a:p>
          <a:endParaRPr lang="en-US"/>
        </a:p>
      </dgm:t>
    </dgm:pt>
    <dgm:pt modelId="{1F29AF34-79EF-42A1-B43F-705005CE5533}" type="sibTrans" cxnId="{C22F9A24-B396-4E67-8A21-875F9BD29909}">
      <dgm:prSet/>
      <dgm:spPr/>
      <dgm:t>
        <a:bodyPr/>
        <a:lstStyle/>
        <a:p>
          <a:endParaRPr lang="en-US"/>
        </a:p>
      </dgm:t>
    </dgm:pt>
    <dgm:pt modelId="{49C19CBE-FAF5-410A-99BC-793F2AC2DBD5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C00000"/>
              </a:solidFill>
            </a:rPr>
            <a:t>3. Strong/Relevant writing</a:t>
          </a:r>
        </a:p>
        <a:p>
          <a:r>
            <a:rPr lang="en-US" sz="1900" dirty="0" smtClean="0"/>
            <a:t>Spelling, grammar, Power verbs,       evidencing criteria, examples, STAR  </a:t>
          </a:r>
          <a:endParaRPr lang="en-US" sz="1900" dirty="0"/>
        </a:p>
      </dgm:t>
    </dgm:pt>
    <dgm:pt modelId="{5635048C-55BB-44C6-937A-A78B31ED1104}" type="parTrans" cxnId="{41A97B19-15DE-439C-A0C6-FBD16FAB55B7}">
      <dgm:prSet/>
      <dgm:spPr/>
      <dgm:t>
        <a:bodyPr/>
        <a:lstStyle/>
        <a:p>
          <a:endParaRPr lang="en-US"/>
        </a:p>
      </dgm:t>
    </dgm:pt>
    <dgm:pt modelId="{ECDDC556-9872-4892-BFE2-E8F5DC8B6542}" type="sibTrans" cxnId="{41A97B19-15DE-439C-A0C6-FBD16FAB55B7}">
      <dgm:prSet/>
      <dgm:spPr/>
      <dgm:t>
        <a:bodyPr/>
        <a:lstStyle/>
        <a:p>
          <a:endParaRPr lang="en-US"/>
        </a:p>
      </dgm:t>
    </dgm:pt>
    <dgm:pt modelId="{503D5B76-C8A5-428E-A69F-8ACBAD855463}" type="pres">
      <dgm:prSet presAssocID="{1DCEBF6C-CA12-4B31-90D7-FBA79C82B5D3}" presName="linearFlow" presStyleCnt="0">
        <dgm:presLayoutVars>
          <dgm:dir/>
          <dgm:resizeHandles val="exact"/>
        </dgm:presLayoutVars>
      </dgm:prSet>
      <dgm:spPr/>
    </dgm:pt>
    <dgm:pt modelId="{348AD5E2-8D8A-4591-B2C1-D1F07E850EA3}" type="pres">
      <dgm:prSet presAssocID="{17E2A376-40FD-46ED-A480-8B8477FDAE3F}" presName="composite" presStyleCnt="0"/>
      <dgm:spPr/>
    </dgm:pt>
    <dgm:pt modelId="{DEC12B35-4A2C-4CC3-877B-D8963767592A}" type="pres">
      <dgm:prSet presAssocID="{17E2A376-40FD-46ED-A480-8B8477FDAE3F}" presName="imgShp" presStyleLbl="fgImgPlace1" presStyleIdx="0" presStyleCnt="3" custLinFactNeighborX="-47865" custLinFactNeighborY="12077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>
          <a:solidFill>
            <a:schemeClr val="accent6">
              <a:lumMod val="50000"/>
            </a:schemeClr>
          </a:solidFill>
        </a:ln>
      </dgm:spPr>
    </dgm:pt>
    <dgm:pt modelId="{289D2C5A-CACA-4488-91D7-FA42F272959C}" type="pres">
      <dgm:prSet presAssocID="{17E2A376-40FD-46ED-A480-8B8477FDAE3F}" presName="txShp" presStyleLbl="node1" presStyleIdx="0" presStyleCnt="3" custScaleX="101760" custLinFactNeighborX="-13777" custLinFactNeighborY="1026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CE6C94-C292-4533-9943-C59B9BD79D41}" type="pres">
      <dgm:prSet presAssocID="{AC3B7E4A-F8F6-446F-92DC-F69F71AFF7F5}" presName="spacing" presStyleCnt="0"/>
      <dgm:spPr/>
    </dgm:pt>
    <dgm:pt modelId="{669B3AD9-F090-48C3-8578-BDEA530BC309}" type="pres">
      <dgm:prSet presAssocID="{EF12DBB5-DF92-4CA3-B52F-E6E4B18A7DC7}" presName="composite" presStyleCnt="0"/>
      <dgm:spPr/>
    </dgm:pt>
    <dgm:pt modelId="{162AC9B7-D460-48EF-802F-B6350BC88153}" type="pres">
      <dgm:prSet presAssocID="{EF12DBB5-DF92-4CA3-B52F-E6E4B18A7DC7}" presName="imgShp" presStyleLbl="fgImgPlace1" presStyleIdx="1" presStyleCnt="3" custLinFactNeighborX="-10189" custLinFactNeighborY="94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>
          <a:solidFill>
            <a:schemeClr val="bg2">
              <a:lumMod val="50000"/>
            </a:schemeClr>
          </a:solidFill>
        </a:ln>
      </dgm:spPr>
    </dgm:pt>
    <dgm:pt modelId="{AC7CD046-D410-49E7-B7AA-15AB093D7358}" type="pres">
      <dgm:prSet presAssocID="{EF12DBB5-DF92-4CA3-B52F-E6E4B18A7DC7}" presName="txShp" presStyleLbl="node1" presStyleIdx="1" presStyleCnt="3" custScaleX="105913" custLinFactNeighborX="-3931" custLinFactNeighborY="508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BF1E71-79E6-4324-AA8E-847D2042772B}" type="pres">
      <dgm:prSet presAssocID="{1F29AF34-79EF-42A1-B43F-705005CE5533}" presName="spacing" presStyleCnt="0"/>
      <dgm:spPr/>
    </dgm:pt>
    <dgm:pt modelId="{B9C48227-86D2-4618-84FE-1BD3FCE3D771}" type="pres">
      <dgm:prSet presAssocID="{49C19CBE-FAF5-410A-99BC-793F2AC2DBD5}" presName="composite" presStyleCnt="0"/>
      <dgm:spPr/>
    </dgm:pt>
    <dgm:pt modelId="{7528EFF0-0EE1-4CE1-A37B-ABC5212573BD}" type="pres">
      <dgm:prSet presAssocID="{49C19CBE-FAF5-410A-99BC-793F2AC2DBD5}" presName="imgShp" presStyleLbl="fgImgPlace1" presStyleIdx="2" presStyleCnt="3" custLinFactNeighborX="21259" custLinFactNeighborY="-31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>
          <a:solidFill>
            <a:schemeClr val="tx1">
              <a:lumMod val="95000"/>
              <a:lumOff val="5000"/>
            </a:schemeClr>
          </a:solidFill>
        </a:ln>
      </dgm:spPr>
    </dgm:pt>
    <dgm:pt modelId="{E3132D58-7C71-402B-BB0D-43CC2537962E}" type="pres">
      <dgm:prSet presAssocID="{49C19CBE-FAF5-410A-99BC-793F2AC2DBD5}" presName="txShp" presStyleLbl="node1" presStyleIdx="2" presStyleCnt="3" custScaleX="100610" custLinFactNeighborX="6989" custLinFactNeighborY="-3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B341891-CAAE-4E3C-8FB3-594B8F108292}" type="presOf" srcId="{17E2A376-40FD-46ED-A480-8B8477FDAE3F}" destId="{289D2C5A-CACA-4488-91D7-FA42F272959C}" srcOrd="0" destOrd="0" presId="urn:microsoft.com/office/officeart/2005/8/layout/vList3"/>
    <dgm:cxn modelId="{88E3C0EA-6873-494B-B14B-00D5AF332E4A}" type="presOf" srcId="{1DCEBF6C-CA12-4B31-90D7-FBA79C82B5D3}" destId="{503D5B76-C8A5-428E-A69F-8ACBAD855463}" srcOrd="0" destOrd="0" presId="urn:microsoft.com/office/officeart/2005/8/layout/vList3"/>
    <dgm:cxn modelId="{41A97B19-15DE-439C-A0C6-FBD16FAB55B7}" srcId="{1DCEBF6C-CA12-4B31-90D7-FBA79C82B5D3}" destId="{49C19CBE-FAF5-410A-99BC-793F2AC2DBD5}" srcOrd="2" destOrd="0" parTransId="{5635048C-55BB-44C6-937A-A78B31ED1104}" sibTransId="{ECDDC556-9872-4892-BFE2-E8F5DC8B6542}"/>
    <dgm:cxn modelId="{39FBABD3-7DCB-4110-B601-FDF9D2CACB27}" type="presOf" srcId="{49C19CBE-FAF5-410A-99BC-793F2AC2DBD5}" destId="{E3132D58-7C71-402B-BB0D-43CC2537962E}" srcOrd="0" destOrd="0" presId="urn:microsoft.com/office/officeart/2005/8/layout/vList3"/>
    <dgm:cxn modelId="{17A72109-0AE4-4691-90AB-96E66A88F5D4}" srcId="{1DCEBF6C-CA12-4B31-90D7-FBA79C82B5D3}" destId="{17E2A376-40FD-46ED-A480-8B8477FDAE3F}" srcOrd="0" destOrd="0" parTransId="{27D37E0C-AB8C-4B2E-9BE6-8527062F8909}" sibTransId="{AC3B7E4A-F8F6-446F-92DC-F69F71AFF7F5}"/>
    <dgm:cxn modelId="{C22F9A24-B396-4E67-8A21-875F9BD29909}" srcId="{1DCEBF6C-CA12-4B31-90D7-FBA79C82B5D3}" destId="{EF12DBB5-DF92-4CA3-B52F-E6E4B18A7DC7}" srcOrd="1" destOrd="0" parTransId="{57D94B9F-E4F8-43AB-A916-F5953C16B74F}" sibTransId="{1F29AF34-79EF-42A1-B43F-705005CE5533}"/>
    <dgm:cxn modelId="{6E286D78-9C77-4770-BF28-4FE138E634FF}" type="presOf" srcId="{EF12DBB5-DF92-4CA3-B52F-E6E4B18A7DC7}" destId="{AC7CD046-D410-49E7-B7AA-15AB093D7358}" srcOrd="0" destOrd="0" presId="urn:microsoft.com/office/officeart/2005/8/layout/vList3"/>
    <dgm:cxn modelId="{0C1A5318-1430-4B41-B134-46F5F7CC3141}" type="presParOf" srcId="{503D5B76-C8A5-428E-A69F-8ACBAD855463}" destId="{348AD5E2-8D8A-4591-B2C1-D1F07E850EA3}" srcOrd="0" destOrd="0" presId="urn:microsoft.com/office/officeart/2005/8/layout/vList3"/>
    <dgm:cxn modelId="{CE178576-0500-46A3-A7EB-49B6117723AF}" type="presParOf" srcId="{348AD5E2-8D8A-4591-B2C1-D1F07E850EA3}" destId="{DEC12B35-4A2C-4CC3-877B-D8963767592A}" srcOrd="0" destOrd="0" presId="urn:microsoft.com/office/officeart/2005/8/layout/vList3"/>
    <dgm:cxn modelId="{36F15D5F-8606-496D-A8EE-12CF738B4176}" type="presParOf" srcId="{348AD5E2-8D8A-4591-B2C1-D1F07E850EA3}" destId="{289D2C5A-CACA-4488-91D7-FA42F272959C}" srcOrd="1" destOrd="0" presId="urn:microsoft.com/office/officeart/2005/8/layout/vList3"/>
    <dgm:cxn modelId="{DD17A167-88B3-4E15-95A6-E6F2C88E2BA1}" type="presParOf" srcId="{503D5B76-C8A5-428E-A69F-8ACBAD855463}" destId="{FCCE6C94-C292-4533-9943-C59B9BD79D41}" srcOrd="1" destOrd="0" presId="urn:microsoft.com/office/officeart/2005/8/layout/vList3"/>
    <dgm:cxn modelId="{1E28E0F4-0AE7-4AB0-A02E-1C8AE0CC49E7}" type="presParOf" srcId="{503D5B76-C8A5-428E-A69F-8ACBAD855463}" destId="{669B3AD9-F090-48C3-8578-BDEA530BC309}" srcOrd="2" destOrd="0" presId="urn:microsoft.com/office/officeart/2005/8/layout/vList3"/>
    <dgm:cxn modelId="{3FC608DA-8306-4AC8-837D-85F9073EDBE3}" type="presParOf" srcId="{669B3AD9-F090-48C3-8578-BDEA530BC309}" destId="{162AC9B7-D460-48EF-802F-B6350BC88153}" srcOrd="0" destOrd="0" presId="urn:microsoft.com/office/officeart/2005/8/layout/vList3"/>
    <dgm:cxn modelId="{AD8F265F-D4E1-4E7B-85CA-5C6F3E3500CC}" type="presParOf" srcId="{669B3AD9-F090-48C3-8578-BDEA530BC309}" destId="{AC7CD046-D410-49E7-B7AA-15AB093D7358}" srcOrd="1" destOrd="0" presId="urn:microsoft.com/office/officeart/2005/8/layout/vList3"/>
    <dgm:cxn modelId="{63A04660-F492-431F-8077-5847CC9A17DB}" type="presParOf" srcId="{503D5B76-C8A5-428E-A69F-8ACBAD855463}" destId="{94BF1E71-79E6-4324-AA8E-847D2042772B}" srcOrd="3" destOrd="0" presId="urn:microsoft.com/office/officeart/2005/8/layout/vList3"/>
    <dgm:cxn modelId="{C5A434AA-B9C0-4B1F-B345-A9F8D7ADC69C}" type="presParOf" srcId="{503D5B76-C8A5-428E-A69F-8ACBAD855463}" destId="{B9C48227-86D2-4618-84FE-1BD3FCE3D771}" srcOrd="4" destOrd="0" presId="urn:microsoft.com/office/officeart/2005/8/layout/vList3"/>
    <dgm:cxn modelId="{2D61EAC9-69DA-4C5D-9965-8FC5737EDBE4}" type="presParOf" srcId="{B9C48227-86D2-4618-84FE-1BD3FCE3D771}" destId="{7528EFF0-0EE1-4CE1-A37B-ABC5212573BD}" srcOrd="0" destOrd="0" presId="urn:microsoft.com/office/officeart/2005/8/layout/vList3"/>
    <dgm:cxn modelId="{B6EAD552-8150-4246-B483-EB02B715161E}" type="presParOf" srcId="{B9C48227-86D2-4618-84FE-1BD3FCE3D771}" destId="{E3132D58-7C71-402B-BB0D-43CC2537962E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DCEBF6C-CA12-4B31-90D7-FBA79C82B5D3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17E2A376-40FD-46ED-A480-8B8477FDAE3F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C00000"/>
              </a:solidFill>
            </a:rPr>
            <a:t>1. </a:t>
          </a:r>
          <a:r>
            <a:rPr lang="en-US" sz="2800" b="1" dirty="0" err="1" smtClean="0">
              <a:solidFill>
                <a:srgbClr val="C00000"/>
              </a:solidFill>
            </a:rPr>
            <a:t>Sefydlu'r</a:t>
          </a:r>
          <a:r>
            <a:rPr lang="en-US" sz="2800" b="1" dirty="0" smtClean="0">
              <a:solidFill>
                <a:srgbClr val="C00000"/>
              </a:solidFill>
            </a:rPr>
            <a:t> </a:t>
          </a:r>
          <a:r>
            <a:rPr lang="en-US" sz="2800" b="1" dirty="0" err="1" smtClean="0">
              <a:solidFill>
                <a:srgbClr val="C00000"/>
              </a:solidFill>
            </a:rPr>
            <a:t>meini</a:t>
          </a:r>
          <a:r>
            <a:rPr lang="en-US" sz="2800" b="1" dirty="0" smtClean="0">
              <a:solidFill>
                <a:srgbClr val="C00000"/>
              </a:solidFill>
            </a:rPr>
            <a:t> </a:t>
          </a:r>
          <a:r>
            <a:rPr lang="en-US" sz="2800" b="1" dirty="0" err="1" smtClean="0">
              <a:solidFill>
                <a:srgbClr val="C00000"/>
              </a:solidFill>
            </a:rPr>
            <a:t>prawf</a:t>
          </a:r>
          <a:endParaRPr lang="en-US" sz="2800" b="1" dirty="0" smtClean="0">
            <a:solidFill>
              <a:srgbClr val="C00000"/>
            </a:solidFill>
          </a:endParaRPr>
        </a:p>
        <a:p>
          <a:r>
            <a:rPr lang="en-US" sz="1900" dirty="0" smtClean="0"/>
            <a:t> </a:t>
          </a:r>
          <a:r>
            <a:rPr lang="en-US" sz="1900" dirty="0" err="1" smtClean="0"/>
            <a:t>Meddyliwch</a:t>
          </a:r>
          <a:r>
            <a:rPr lang="en-US" sz="1900" dirty="0" smtClean="0"/>
            <a:t>, </a:t>
          </a:r>
          <a:r>
            <a:rPr lang="en-US" sz="1900" dirty="0" err="1" smtClean="0"/>
            <a:t>trefnwch</a:t>
          </a:r>
          <a:r>
            <a:rPr lang="en-US" sz="1900" dirty="0" smtClean="0"/>
            <a:t>, </a:t>
          </a:r>
          <a:r>
            <a:rPr lang="en-US" sz="1900" dirty="0" err="1" smtClean="0"/>
            <a:t>defnyddio</a:t>
          </a:r>
          <a:r>
            <a:rPr lang="en-US" sz="1900" dirty="0" smtClean="0"/>
            <a:t> </a:t>
          </a:r>
          <a:r>
            <a:rPr lang="en-US" sz="1900" dirty="0" err="1" smtClean="0"/>
            <a:t>ffynonellau</a:t>
          </a:r>
          <a:r>
            <a:rPr lang="en-US" sz="1900" dirty="0" smtClean="0"/>
            <a:t> </a:t>
          </a:r>
          <a:r>
            <a:rPr lang="en-US" sz="1900" dirty="0" err="1" smtClean="0"/>
            <a:t>o'ch</a:t>
          </a:r>
          <a:r>
            <a:rPr lang="en-US" sz="1900" dirty="0" smtClean="0"/>
            <a:t> </a:t>
          </a:r>
          <a:r>
            <a:rPr lang="en-US" sz="1900" dirty="0" err="1" smtClean="0"/>
            <a:t>cwmpas</a:t>
          </a:r>
          <a:r>
            <a:rPr lang="en-US" sz="1900" dirty="0" smtClean="0"/>
            <a:t> </a:t>
          </a:r>
          <a:r>
            <a:rPr lang="en-US" sz="1900" dirty="0" err="1" smtClean="0"/>
            <a:t>i</a:t>
          </a:r>
          <a:r>
            <a:rPr lang="en-US" sz="1900" dirty="0" smtClean="0"/>
            <a:t> </a:t>
          </a:r>
          <a:r>
            <a:rPr lang="en-US" sz="1900" dirty="0" err="1" smtClean="0"/>
            <a:t>sefydlu'r</a:t>
          </a:r>
          <a:r>
            <a:rPr lang="en-US" sz="1900" dirty="0" smtClean="0"/>
            <a:t> </a:t>
          </a:r>
          <a:r>
            <a:rPr lang="en-US" sz="1900" dirty="0" err="1" smtClean="0"/>
            <a:t>meini</a:t>
          </a:r>
          <a:r>
            <a:rPr lang="en-US" sz="1900" dirty="0" smtClean="0"/>
            <a:t> </a:t>
          </a:r>
          <a:r>
            <a:rPr lang="en-US" sz="1900" dirty="0" err="1" smtClean="0"/>
            <a:t>prawf</a:t>
          </a:r>
          <a:endParaRPr lang="en-US" sz="1900" dirty="0"/>
        </a:p>
      </dgm:t>
    </dgm:pt>
    <dgm:pt modelId="{27D37E0C-AB8C-4B2E-9BE6-8527062F8909}" type="parTrans" cxnId="{17A72109-0AE4-4691-90AB-96E66A88F5D4}">
      <dgm:prSet/>
      <dgm:spPr/>
      <dgm:t>
        <a:bodyPr/>
        <a:lstStyle/>
        <a:p>
          <a:endParaRPr lang="en-US"/>
        </a:p>
      </dgm:t>
    </dgm:pt>
    <dgm:pt modelId="{AC3B7E4A-F8F6-446F-92DC-F69F71AFF7F5}" type="sibTrans" cxnId="{17A72109-0AE4-4691-90AB-96E66A88F5D4}">
      <dgm:prSet/>
      <dgm:spPr/>
      <dgm:t>
        <a:bodyPr/>
        <a:lstStyle/>
        <a:p>
          <a:endParaRPr lang="en-US"/>
        </a:p>
      </dgm:t>
    </dgm:pt>
    <dgm:pt modelId="{49C19CBE-FAF5-410A-99BC-793F2AC2DBD5}">
      <dgm:prSet phldrT="[Text]" custT="1"/>
      <dgm:spPr/>
      <dgm:t>
        <a:bodyPr/>
        <a:lstStyle/>
        <a:p>
          <a:r>
            <a:rPr lang="en-US" sz="2600" b="1" dirty="0" smtClean="0"/>
            <a:t>Write Strongly with relevance:</a:t>
          </a:r>
        </a:p>
        <a:p>
          <a:r>
            <a:rPr lang="en-US" sz="2000" dirty="0" smtClean="0"/>
            <a:t>Spelling, grammar, Power verbs, evidencing criteria, examples, STAR  </a:t>
          </a:r>
          <a:endParaRPr lang="en-US" sz="2000" dirty="0"/>
        </a:p>
      </dgm:t>
    </dgm:pt>
    <dgm:pt modelId="{ECDDC556-9872-4892-BFE2-E8F5DC8B6542}" type="sibTrans" cxnId="{41A97B19-15DE-439C-A0C6-FBD16FAB55B7}">
      <dgm:prSet/>
      <dgm:spPr/>
      <dgm:t>
        <a:bodyPr/>
        <a:lstStyle/>
        <a:p>
          <a:endParaRPr lang="en-US"/>
        </a:p>
      </dgm:t>
    </dgm:pt>
    <dgm:pt modelId="{5635048C-55BB-44C6-937A-A78B31ED1104}" type="parTrans" cxnId="{41A97B19-15DE-439C-A0C6-FBD16FAB55B7}">
      <dgm:prSet/>
      <dgm:spPr/>
      <dgm:t>
        <a:bodyPr/>
        <a:lstStyle/>
        <a:p>
          <a:endParaRPr lang="en-US"/>
        </a:p>
      </dgm:t>
    </dgm:pt>
    <dgm:pt modelId="{EF12DBB5-DF92-4CA3-B52F-E6E4B18A7DC7}">
      <dgm:prSet phldrT="[Text]" custT="1"/>
      <dgm:spPr/>
      <dgm:t>
        <a:bodyPr/>
        <a:lstStyle/>
        <a:p>
          <a:r>
            <a:rPr lang="en-US" sz="2800" b="1" dirty="0" smtClean="0"/>
            <a:t>Set out a Structure : </a:t>
          </a:r>
        </a:p>
        <a:p>
          <a:r>
            <a:rPr lang="en-US" sz="1900" dirty="0" err="1" smtClean="0"/>
            <a:t>Intr</a:t>
          </a:r>
          <a:r>
            <a:rPr lang="en-US" sz="1900" dirty="0" smtClean="0"/>
            <a:t>=15%   </a:t>
          </a:r>
          <a:r>
            <a:rPr lang="en-US" sz="1900" dirty="0" err="1" smtClean="0"/>
            <a:t>MainEv</a:t>
          </a:r>
          <a:r>
            <a:rPr lang="en-US" sz="1900" dirty="0" smtClean="0"/>
            <a:t>=70%   </a:t>
          </a:r>
          <a:r>
            <a:rPr lang="en-US" sz="1900" dirty="0" err="1" smtClean="0"/>
            <a:t>Summ</a:t>
          </a:r>
          <a:r>
            <a:rPr lang="en-US" sz="1900" dirty="0" smtClean="0"/>
            <a:t> = 10%</a:t>
          </a:r>
        </a:p>
        <a:p>
          <a:r>
            <a:rPr lang="en-US" sz="1900" dirty="0" smtClean="0"/>
            <a:t>Populate with phrases, words                      &amp; other ‘markers of criteria’</a:t>
          </a:r>
          <a:endParaRPr lang="en-US" sz="1900" dirty="0"/>
        </a:p>
      </dgm:t>
    </dgm:pt>
    <dgm:pt modelId="{1F29AF34-79EF-42A1-B43F-705005CE5533}" type="sibTrans" cxnId="{C22F9A24-B396-4E67-8A21-875F9BD29909}">
      <dgm:prSet/>
      <dgm:spPr/>
      <dgm:t>
        <a:bodyPr/>
        <a:lstStyle/>
        <a:p>
          <a:endParaRPr lang="en-US"/>
        </a:p>
      </dgm:t>
    </dgm:pt>
    <dgm:pt modelId="{57D94B9F-E4F8-43AB-A916-F5953C16B74F}" type="parTrans" cxnId="{C22F9A24-B396-4E67-8A21-875F9BD29909}">
      <dgm:prSet/>
      <dgm:spPr/>
      <dgm:t>
        <a:bodyPr/>
        <a:lstStyle/>
        <a:p>
          <a:endParaRPr lang="en-US"/>
        </a:p>
      </dgm:t>
    </dgm:pt>
    <dgm:pt modelId="{503D5B76-C8A5-428E-A69F-8ACBAD855463}" type="pres">
      <dgm:prSet presAssocID="{1DCEBF6C-CA12-4B31-90D7-FBA79C82B5D3}" presName="linearFlow" presStyleCnt="0">
        <dgm:presLayoutVars>
          <dgm:dir/>
          <dgm:resizeHandles val="exact"/>
        </dgm:presLayoutVars>
      </dgm:prSet>
      <dgm:spPr/>
    </dgm:pt>
    <dgm:pt modelId="{348AD5E2-8D8A-4591-B2C1-D1F07E850EA3}" type="pres">
      <dgm:prSet presAssocID="{17E2A376-40FD-46ED-A480-8B8477FDAE3F}" presName="composite" presStyleCnt="0"/>
      <dgm:spPr/>
    </dgm:pt>
    <dgm:pt modelId="{DEC12B35-4A2C-4CC3-877B-D8963767592A}" type="pres">
      <dgm:prSet presAssocID="{17E2A376-40FD-46ED-A480-8B8477FDAE3F}" presName="imgShp" presStyleLbl="fgImgPlace1" presStyleIdx="0" presStyleCnt="3" custLinFactNeighborX="-47865" custLinFactNeighborY="12077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>
          <a:solidFill>
            <a:schemeClr val="accent6">
              <a:lumMod val="50000"/>
            </a:schemeClr>
          </a:solidFill>
        </a:ln>
      </dgm:spPr>
    </dgm:pt>
    <dgm:pt modelId="{289D2C5A-CACA-4488-91D7-FA42F272959C}" type="pres">
      <dgm:prSet presAssocID="{17E2A376-40FD-46ED-A480-8B8477FDAE3F}" presName="txShp" presStyleLbl="node1" presStyleIdx="0" presStyleCnt="3" custScaleX="101760" custLinFactNeighborX="-13777" custLinFactNeighborY="1026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CE6C94-C292-4533-9943-C59B9BD79D41}" type="pres">
      <dgm:prSet presAssocID="{AC3B7E4A-F8F6-446F-92DC-F69F71AFF7F5}" presName="spacing" presStyleCnt="0"/>
      <dgm:spPr/>
    </dgm:pt>
    <dgm:pt modelId="{669B3AD9-F090-48C3-8578-BDEA530BC309}" type="pres">
      <dgm:prSet presAssocID="{EF12DBB5-DF92-4CA3-B52F-E6E4B18A7DC7}" presName="composite" presStyleCnt="0"/>
      <dgm:spPr/>
    </dgm:pt>
    <dgm:pt modelId="{162AC9B7-D460-48EF-802F-B6350BC88153}" type="pres">
      <dgm:prSet presAssocID="{EF12DBB5-DF92-4CA3-B52F-E6E4B18A7DC7}" presName="imgShp" presStyleLbl="fgImgPlace1" presStyleIdx="1" presStyleCnt="3" custLinFactNeighborX="-10189" custLinFactNeighborY="94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AC7CD046-D410-49E7-B7AA-15AB093D7358}" type="pres">
      <dgm:prSet presAssocID="{EF12DBB5-DF92-4CA3-B52F-E6E4B18A7DC7}" presName="txShp" presStyleLbl="node1" presStyleIdx="1" presStyleCnt="3" custScaleX="101760" custLinFactNeighborX="-3931" custLinFactNeighborY="508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BF1E71-79E6-4324-AA8E-847D2042772B}" type="pres">
      <dgm:prSet presAssocID="{1F29AF34-79EF-42A1-B43F-705005CE5533}" presName="spacing" presStyleCnt="0"/>
      <dgm:spPr/>
    </dgm:pt>
    <dgm:pt modelId="{B9C48227-86D2-4618-84FE-1BD3FCE3D771}" type="pres">
      <dgm:prSet presAssocID="{49C19CBE-FAF5-410A-99BC-793F2AC2DBD5}" presName="composite" presStyleCnt="0"/>
      <dgm:spPr/>
    </dgm:pt>
    <dgm:pt modelId="{7528EFF0-0EE1-4CE1-A37B-ABC5212573BD}" type="pres">
      <dgm:prSet presAssocID="{49C19CBE-FAF5-410A-99BC-793F2AC2DBD5}" presName="imgShp" presStyleLbl="fgImgPlace1" presStyleIdx="2" presStyleCnt="3" custLinFactNeighborX="21259" custLinFactNeighborY="-31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</dgm:spPr>
    </dgm:pt>
    <dgm:pt modelId="{E3132D58-7C71-402B-BB0D-43CC2537962E}" type="pres">
      <dgm:prSet presAssocID="{49C19CBE-FAF5-410A-99BC-793F2AC2DBD5}" presName="txShp" presStyleLbl="node1" presStyleIdx="2" presStyleCnt="3" custScaleX="104185" custLinFactNeighborX="6989" custLinFactNeighborY="-3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B341891-CAAE-4E3C-8FB3-594B8F108292}" type="presOf" srcId="{17E2A376-40FD-46ED-A480-8B8477FDAE3F}" destId="{289D2C5A-CACA-4488-91D7-FA42F272959C}" srcOrd="0" destOrd="0" presId="urn:microsoft.com/office/officeart/2005/8/layout/vList3"/>
    <dgm:cxn modelId="{88E3C0EA-6873-494B-B14B-00D5AF332E4A}" type="presOf" srcId="{1DCEBF6C-CA12-4B31-90D7-FBA79C82B5D3}" destId="{503D5B76-C8A5-428E-A69F-8ACBAD855463}" srcOrd="0" destOrd="0" presId="urn:microsoft.com/office/officeart/2005/8/layout/vList3"/>
    <dgm:cxn modelId="{41A97B19-15DE-439C-A0C6-FBD16FAB55B7}" srcId="{1DCEBF6C-CA12-4B31-90D7-FBA79C82B5D3}" destId="{49C19CBE-FAF5-410A-99BC-793F2AC2DBD5}" srcOrd="2" destOrd="0" parTransId="{5635048C-55BB-44C6-937A-A78B31ED1104}" sibTransId="{ECDDC556-9872-4892-BFE2-E8F5DC8B6542}"/>
    <dgm:cxn modelId="{39FBABD3-7DCB-4110-B601-FDF9D2CACB27}" type="presOf" srcId="{49C19CBE-FAF5-410A-99BC-793F2AC2DBD5}" destId="{E3132D58-7C71-402B-BB0D-43CC2537962E}" srcOrd="0" destOrd="0" presId="urn:microsoft.com/office/officeart/2005/8/layout/vList3"/>
    <dgm:cxn modelId="{17A72109-0AE4-4691-90AB-96E66A88F5D4}" srcId="{1DCEBF6C-CA12-4B31-90D7-FBA79C82B5D3}" destId="{17E2A376-40FD-46ED-A480-8B8477FDAE3F}" srcOrd="0" destOrd="0" parTransId="{27D37E0C-AB8C-4B2E-9BE6-8527062F8909}" sibTransId="{AC3B7E4A-F8F6-446F-92DC-F69F71AFF7F5}"/>
    <dgm:cxn modelId="{C22F9A24-B396-4E67-8A21-875F9BD29909}" srcId="{1DCEBF6C-CA12-4B31-90D7-FBA79C82B5D3}" destId="{EF12DBB5-DF92-4CA3-B52F-E6E4B18A7DC7}" srcOrd="1" destOrd="0" parTransId="{57D94B9F-E4F8-43AB-A916-F5953C16B74F}" sibTransId="{1F29AF34-79EF-42A1-B43F-705005CE5533}"/>
    <dgm:cxn modelId="{6E286D78-9C77-4770-BF28-4FE138E634FF}" type="presOf" srcId="{EF12DBB5-DF92-4CA3-B52F-E6E4B18A7DC7}" destId="{AC7CD046-D410-49E7-B7AA-15AB093D7358}" srcOrd="0" destOrd="0" presId="urn:microsoft.com/office/officeart/2005/8/layout/vList3"/>
    <dgm:cxn modelId="{0C1A5318-1430-4B41-B134-46F5F7CC3141}" type="presParOf" srcId="{503D5B76-C8A5-428E-A69F-8ACBAD855463}" destId="{348AD5E2-8D8A-4591-B2C1-D1F07E850EA3}" srcOrd="0" destOrd="0" presId="urn:microsoft.com/office/officeart/2005/8/layout/vList3"/>
    <dgm:cxn modelId="{CE178576-0500-46A3-A7EB-49B6117723AF}" type="presParOf" srcId="{348AD5E2-8D8A-4591-B2C1-D1F07E850EA3}" destId="{DEC12B35-4A2C-4CC3-877B-D8963767592A}" srcOrd="0" destOrd="0" presId="urn:microsoft.com/office/officeart/2005/8/layout/vList3"/>
    <dgm:cxn modelId="{36F15D5F-8606-496D-A8EE-12CF738B4176}" type="presParOf" srcId="{348AD5E2-8D8A-4591-B2C1-D1F07E850EA3}" destId="{289D2C5A-CACA-4488-91D7-FA42F272959C}" srcOrd="1" destOrd="0" presId="urn:microsoft.com/office/officeart/2005/8/layout/vList3"/>
    <dgm:cxn modelId="{DD17A167-88B3-4E15-95A6-E6F2C88E2BA1}" type="presParOf" srcId="{503D5B76-C8A5-428E-A69F-8ACBAD855463}" destId="{FCCE6C94-C292-4533-9943-C59B9BD79D41}" srcOrd="1" destOrd="0" presId="urn:microsoft.com/office/officeart/2005/8/layout/vList3"/>
    <dgm:cxn modelId="{1E28E0F4-0AE7-4AB0-A02E-1C8AE0CC49E7}" type="presParOf" srcId="{503D5B76-C8A5-428E-A69F-8ACBAD855463}" destId="{669B3AD9-F090-48C3-8578-BDEA530BC309}" srcOrd="2" destOrd="0" presId="urn:microsoft.com/office/officeart/2005/8/layout/vList3"/>
    <dgm:cxn modelId="{3FC608DA-8306-4AC8-837D-85F9073EDBE3}" type="presParOf" srcId="{669B3AD9-F090-48C3-8578-BDEA530BC309}" destId="{162AC9B7-D460-48EF-802F-B6350BC88153}" srcOrd="0" destOrd="0" presId="urn:microsoft.com/office/officeart/2005/8/layout/vList3"/>
    <dgm:cxn modelId="{AD8F265F-D4E1-4E7B-85CA-5C6F3E3500CC}" type="presParOf" srcId="{669B3AD9-F090-48C3-8578-BDEA530BC309}" destId="{AC7CD046-D410-49E7-B7AA-15AB093D7358}" srcOrd="1" destOrd="0" presId="urn:microsoft.com/office/officeart/2005/8/layout/vList3"/>
    <dgm:cxn modelId="{63A04660-F492-431F-8077-5847CC9A17DB}" type="presParOf" srcId="{503D5B76-C8A5-428E-A69F-8ACBAD855463}" destId="{94BF1E71-79E6-4324-AA8E-847D2042772B}" srcOrd="3" destOrd="0" presId="urn:microsoft.com/office/officeart/2005/8/layout/vList3"/>
    <dgm:cxn modelId="{C5A434AA-B9C0-4B1F-B345-A9F8D7ADC69C}" type="presParOf" srcId="{503D5B76-C8A5-428E-A69F-8ACBAD855463}" destId="{B9C48227-86D2-4618-84FE-1BD3FCE3D771}" srcOrd="4" destOrd="0" presId="urn:microsoft.com/office/officeart/2005/8/layout/vList3"/>
    <dgm:cxn modelId="{2D61EAC9-69DA-4C5D-9965-8FC5737EDBE4}" type="presParOf" srcId="{B9C48227-86D2-4618-84FE-1BD3FCE3D771}" destId="{7528EFF0-0EE1-4CE1-A37B-ABC5212573BD}" srcOrd="0" destOrd="0" presId="urn:microsoft.com/office/officeart/2005/8/layout/vList3"/>
    <dgm:cxn modelId="{B6EAD552-8150-4246-B483-EB02B715161E}" type="presParOf" srcId="{B9C48227-86D2-4618-84FE-1BD3FCE3D771}" destId="{E3132D58-7C71-402B-BB0D-43CC2537962E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DCEBF6C-CA12-4B31-90D7-FBA79C82B5D3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17E2A376-40FD-46ED-A480-8B8477FDAE3F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C00000"/>
              </a:solidFill>
            </a:rPr>
            <a:t>1. </a:t>
          </a:r>
          <a:r>
            <a:rPr lang="en-US" sz="2800" b="1" dirty="0" err="1" smtClean="0">
              <a:solidFill>
                <a:srgbClr val="C00000"/>
              </a:solidFill>
            </a:rPr>
            <a:t>Sefydlu'r</a:t>
          </a:r>
          <a:r>
            <a:rPr lang="en-US" sz="2800" b="1" dirty="0" smtClean="0">
              <a:solidFill>
                <a:srgbClr val="C00000"/>
              </a:solidFill>
            </a:rPr>
            <a:t> </a:t>
          </a:r>
          <a:r>
            <a:rPr lang="en-US" sz="2800" b="1" dirty="0" err="1" smtClean="0">
              <a:solidFill>
                <a:srgbClr val="C00000"/>
              </a:solidFill>
            </a:rPr>
            <a:t>meini</a:t>
          </a:r>
          <a:r>
            <a:rPr lang="en-US" sz="2800" b="1" dirty="0" smtClean="0">
              <a:solidFill>
                <a:srgbClr val="C00000"/>
              </a:solidFill>
            </a:rPr>
            <a:t> </a:t>
          </a:r>
          <a:r>
            <a:rPr lang="en-US" sz="2800" b="1" dirty="0" err="1" smtClean="0">
              <a:solidFill>
                <a:srgbClr val="C00000"/>
              </a:solidFill>
            </a:rPr>
            <a:t>prawf</a:t>
          </a:r>
          <a:endParaRPr lang="en-US" sz="2800" b="1" dirty="0" smtClean="0">
            <a:solidFill>
              <a:srgbClr val="C00000"/>
            </a:solidFill>
          </a:endParaRPr>
        </a:p>
        <a:p>
          <a:r>
            <a:rPr lang="en-US" sz="1900" dirty="0" err="1" smtClean="0"/>
            <a:t>Meddyliwch</a:t>
          </a:r>
          <a:r>
            <a:rPr lang="en-US" sz="1900" dirty="0" smtClean="0"/>
            <a:t>, </a:t>
          </a:r>
          <a:r>
            <a:rPr lang="en-US" sz="1900" dirty="0" err="1" smtClean="0"/>
            <a:t>trefnwch</a:t>
          </a:r>
          <a:r>
            <a:rPr lang="en-US" sz="1900" dirty="0" smtClean="0"/>
            <a:t>, </a:t>
          </a:r>
          <a:r>
            <a:rPr lang="en-US" sz="1900" dirty="0" err="1" smtClean="0"/>
            <a:t>defnyddio</a:t>
          </a:r>
          <a:r>
            <a:rPr lang="en-US" sz="1900" dirty="0" smtClean="0"/>
            <a:t> </a:t>
          </a:r>
          <a:r>
            <a:rPr lang="en-US" sz="1900" dirty="0" err="1" smtClean="0"/>
            <a:t>ffynonellau</a:t>
          </a:r>
          <a:r>
            <a:rPr lang="en-US" sz="1900" dirty="0" smtClean="0"/>
            <a:t> </a:t>
          </a:r>
          <a:r>
            <a:rPr lang="en-US" sz="1900" dirty="0" err="1" smtClean="0"/>
            <a:t>o'ch</a:t>
          </a:r>
          <a:r>
            <a:rPr lang="en-US" sz="1900" dirty="0" smtClean="0"/>
            <a:t> </a:t>
          </a:r>
          <a:r>
            <a:rPr lang="en-US" sz="1900" dirty="0" err="1" smtClean="0"/>
            <a:t>cwmpas</a:t>
          </a:r>
          <a:r>
            <a:rPr lang="en-US" sz="1900" dirty="0" smtClean="0"/>
            <a:t> </a:t>
          </a:r>
          <a:r>
            <a:rPr lang="en-US" sz="1900" dirty="0" err="1" smtClean="0"/>
            <a:t>i</a:t>
          </a:r>
          <a:r>
            <a:rPr lang="en-US" sz="1900" dirty="0" smtClean="0"/>
            <a:t> </a:t>
          </a:r>
          <a:r>
            <a:rPr lang="en-US" sz="1900" dirty="0" err="1" smtClean="0"/>
            <a:t>sefydlu'r</a:t>
          </a:r>
          <a:r>
            <a:rPr lang="en-US" sz="1900" dirty="0" smtClean="0"/>
            <a:t> </a:t>
          </a:r>
          <a:r>
            <a:rPr lang="en-US" sz="1900" dirty="0" err="1" smtClean="0"/>
            <a:t>meini</a:t>
          </a:r>
          <a:r>
            <a:rPr lang="en-US" sz="1900" dirty="0" smtClean="0"/>
            <a:t> </a:t>
          </a:r>
          <a:r>
            <a:rPr lang="en-US" sz="1900" dirty="0" err="1" smtClean="0"/>
            <a:t>prawf</a:t>
          </a:r>
          <a:endParaRPr lang="en-US" sz="1900" dirty="0"/>
        </a:p>
      </dgm:t>
    </dgm:pt>
    <dgm:pt modelId="{27D37E0C-AB8C-4B2E-9BE6-8527062F8909}" type="parTrans" cxnId="{17A72109-0AE4-4691-90AB-96E66A88F5D4}">
      <dgm:prSet/>
      <dgm:spPr/>
      <dgm:t>
        <a:bodyPr/>
        <a:lstStyle/>
        <a:p>
          <a:endParaRPr lang="en-US"/>
        </a:p>
      </dgm:t>
    </dgm:pt>
    <dgm:pt modelId="{AC3B7E4A-F8F6-446F-92DC-F69F71AFF7F5}" type="sibTrans" cxnId="{17A72109-0AE4-4691-90AB-96E66A88F5D4}">
      <dgm:prSet/>
      <dgm:spPr/>
      <dgm:t>
        <a:bodyPr/>
        <a:lstStyle/>
        <a:p>
          <a:endParaRPr lang="en-US"/>
        </a:p>
      </dgm:t>
    </dgm:pt>
    <dgm:pt modelId="{EF12DBB5-DF92-4CA3-B52F-E6E4B18A7DC7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C00000"/>
              </a:solidFill>
            </a:rPr>
            <a:t>2. </a:t>
          </a:r>
          <a:r>
            <a:rPr lang="en-US" sz="2800" b="1" dirty="0" err="1" smtClean="0">
              <a:solidFill>
                <a:srgbClr val="C00000"/>
              </a:solidFill>
            </a:rPr>
            <a:t>Rhowch</a:t>
          </a:r>
          <a:r>
            <a:rPr lang="en-US" sz="2800" b="1" dirty="0" smtClean="0">
              <a:solidFill>
                <a:srgbClr val="C00000"/>
              </a:solidFill>
            </a:rPr>
            <a:t> </a:t>
          </a:r>
          <a:r>
            <a:rPr lang="en-US" sz="2800" b="1" dirty="0" err="1" smtClean="0">
              <a:solidFill>
                <a:srgbClr val="C00000"/>
              </a:solidFill>
            </a:rPr>
            <a:t>strwythur</a:t>
          </a:r>
          <a:endParaRPr lang="en-US" sz="2800" b="1" dirty="0" smtClean="0">
            <a:solidFill>
              <a:srgbClr val="C00000"/>
            </a:solidFill>
          </a:endParaRPr>
        </a:p>
        <a:p>
          <a:r>
            <a:rPr lang="fr-FR" sz="1900" dirty="0" err="1" smtClean="0"/>
            <a:t>Intr</a:t>
          </a:r>
          <a:r>
            <a:rPr lang="fr-FR" sz="1900" dirty="0" smtClean="0"/>
            <a:t> = 15% </a:t>
          </a:r>
          <a:r>
            <a:rPr lang="fr-FR" sz="1900" dirty="0" err="1" smtClean="0"/>
            <a:t>MainEv</a:t>
          </a:r>
          <a:r>
            <a:rPr lang="fr-FR" sz="1900" dirty="0" smtClean="0"/>
            <a:t> = 70% </a:t>
          </a:r>
          <a:r>
            <a:rPr lang="fr-FR" sz="1900" dirty="0" err="1" smtClean="0"/>
            <a:t>Swm</a:t>
          </a:r>
          <a:r>
            <a:rPr lang="fr-FR" sz="1900" dirty="0" smtClean="0"/>
            <a:t> = 10%</a:t>
          </a:r>
          <a:endParaRPr lang="en-US" sz="1900" dirty="0" smtClean="0"/>
        </a:p>
        <a:p>
          <a:r>
            <a:rPr lang="en-US" sz="1900" dirty="0" err="1" smtClean="0"/>
            <a:t>Poblogwch</a:t>
          </a:r>
          <a:r>
            <a:rPr lang="en-US" sz="1900" dirty="0" smtClean="0"/>
            <a:t> </a:t>
          </a:r>
          <a:r>
            <a:rPr lang="en-US" sz="1900" dirty="0" err="1" smtClean="0"/>
            <a:t>gydag</a:t>
          </a:r>
          <a:r>
            <a:rPr lang="en-US" sz="1900" dirty="0" smtClean="0"/>
            <a:t> </a:t>
          </a:r>
          <a:r>
            <a:rPr lang="en-US" sz="1900" dirty="0" err="1" smtClean="0"/>
            <a:t>ymadroddion</a:t>
          </a:r>
          <a:r>
            <a:rPr lang="en-US" sz="1900" dirty="0" smtClean="0"/>
            <a:t>, </a:t>
          </a:r>
          <a:r>
            <a:rPr lang="en-US" sz="1900" dirty="0" err="1" smtClean="0"/>
            <a:t>geiriau</a:t>
          </a:r>
          <a:r>
            <a:rPr lang="en-US" sz="1900" dirty="0" smtClean="0"/>
            <a:t> a ‘</a:t>
          </a:r>
          <a:r>
            <a:rPr lang="en-US" sz="1900" dirty="0" err="1" smtClean="0"/>
            <a:t>marcwyr</a:t>
          </a:r>
          <a:r>
            <a:rPr lang="en-US" sz="1900" dirty="0" smtClean="0"/>
            <a:t> </a:t>
          </a:r>
          <a:r>
            <a:rPr lang="en-US" sz="1900" dirty="0" err="1" smtClean="0"/>
            <a:t>meini</a:t>
          </a:r>
          <a:r>
            <a:rPr lang="en-US" sz="1900" dirty="0" smtClean="0"/>
            <a:t> </a:t>
          </a:r>
          <a:r>
            <a:rPr lang="en-US" sz="1900" dirty="0" err="1" smtClean="0"/>
            <a:t>prawf</a:t>
          </a:r>
          <a:r>
            <a:rPr lang="en-US" sz="1900" dirty="0" smtClean="0"/>
            <a:t>’ </a:t>
          </a:r>
          <a:r>
            <a:rPr lang="en-US" sz="1900" dirty="0" err="1" smtClean="0"/>
            <a:t>eraill</a:t>
          </a:r>
          <a:endParaRPr lang="en-US" sz="1900" dirty="0"/>
        </a:p>
      </dgm:t>
    </dgm:pt>
    <dgm:pt modelId="{57D94B9F-E4F8-43AB-A916-F5953C16B74F}" type="parTrans" cxnId="{C22F9A24-B396-4E67-8A21-875F9BD29909}">
      <dgm:prSet/>
      <dgm:spPr/>
      <dgm:t>
        <a:bodyPr/>
        <a:lstStyle/>
        <a:p>
          <a:endParaRPr lang="en-US"/>
        </a:p>
      </dgm:t>
    </dgm:pt>
    <dgm:pt modelId="{1F29AF34-79EF-42A1-B43F-705005CE5533}" type="sibTrans" cxnId="{C22F9A24-B396-4E67-8A21-875F9BD29909}">
      <dgm:prSet/>
      <dgm:spPr/>
      <dgm:t>
        <a:bodyPr/>
        <a:lstStyle/>
        <a:p>
          <a:endParaRPr lang="en-US"/>
        </a:p>
      </dgm:t>
    </dgm:pt>
    <dgm:pt modelId="{49C19CBE-FAF5-410A-99BC-793F2AC2DBD5}">
      <dgm:prSet phldrT="[Text]" custT="1"/>
      <dgm:spPr/>
      <dgm:t>
        <a:bodyPr/>
        <a:lstStyle/>
        <a:p>
          <a:r>
            <a:rPr lang="en-US" sz="2600" b="1" dirty="0" smtClean="0"/>
            <a:t>Write Strongly with relevance:</a:t>
          </a:r>
        </a:p>
        <a:p>
          <a:r>
            <a:rPr lang="en-US" sz="2000" dirty="0" smtClean="0"/>
            <a:t>Spelling, grammar, Power verbs, evidencing criteria, examples, STAR  </a:t>
          </a:r>
          <a:endParaRPr lang="en-US" sz="2000" dirty="0"/>
        </a:p>
      </dgm:t>
    </dgm:pt>
    <dgm:pt modelId="{5635048C-55BB-44C6-937A-A78B31ED1104}" type="parTrans" cxnId="{41A97B19-15DE-439C-A0C6-FBD16FAB55B7}">
      <dgm:prSet/>
      <dgm:spPr/>
      <dgm:t>
        <a:bodyPr/>
        <a:lstStyle/>
        <a:p>
          <a:endParaRPr lang="en-US"/>
        </a:p>
      </dgm:t>
    </dgm:pt>
    <dgm:pt modelId="{ECDDC556-9872-4892-BFE2-E8F5DC8B6542}" type="sibTrans" cxnId="{41A97B19-15DE-439C-A0C6-FBD16FAB55B7}">
      <dgm:prSet/>
      <dgm:spPr/>
      <dgm:t>
        <a:bodyPr/>
        <a:lstStyle/>
        <a:p>
          <a:endParaRPr lang="en-US"/>
        </a:p>
      </dgm:t>
    </dgm:pt>
    <dgm:pt modelId="{503D5B76-C8A5-428E-A69F-8ACBAD855463}" type="pres">
      <dgm:prSet presAssocID="{1DCEBF6C-CA12-4B31-90D7-FBA79C82B5D3}" presName="linearFlow" presStyleCnt="0">
        <dgm:presLayoutVars>
          <dgm:dir/>
          <dgm:resizeHandles val="exact"/>
        </dgm:presLayoutVars>
      </dgm:prSet>
      <dgm:spPr/>
    </dgm:pt>
    <dgm:pt modelId="{348AD5E2-8D8A-4591-B2C1-D1F07E850EA3}" type="pres">
      <dgm:prSet presAssocID="{17E2A376-40FD-46ED-A480-8B8477FDAE3F}" presName="composite" presStyleCnt="0"/>
      <dgm:spPr/>
    </dgm:pt>
    <dgm:pt modelId="{DEC12B35-4A2C-4CC3-877B-D8963767592A}" type="pres">
      <dgm:prSet presAssocID="{17E2A376-40FD-46ED-A480-8B8477FDAE3F}" presName="imgShp" presStyleLbl="fgImgPlace1" presStyleIdx="0" presStyleCnt="3" custLinFactNeighborX="-47865" custLinFactNeighborY="12077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>
          <a:solidFill>
            <a:schemeClr val="accent6">
              <a:lumMod val="50000"/>
            </a:schemeClr>
          </a:solidFill>
        </a:ln>
      </dgm:spPr>
    </dgm:pt>
    <dgm:pt modelId="{289D2C5A-CACA-4488-91D7-FA42F272959C}" type="pres">
      <dgm:prSet presAssocID="{17E2A376-40FD-46ED-A480-8B8477FDAE3F}" presName="txShp" presStyleLbl="node1" presStyleIdx="0" presStyleCnt="3" custScaleX="101760" custLinFactNeighborX="-13777" custLinFactNeighborY="1026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CE6C94-C292-4533-9943-C59B9BD79D41}" type="pres">
      <dgm:prSet presAssocID="{AC3B7E4A-F8F6-446F-92DC-F69F71AFF7F5}" presName="spacing" presStyleCnt="0"/>
      <dgm:spPr/>
    </dgm:pt>
    <dgm:pt modelId="{669B3AD9-F090-48C3-8578-BDEA530BC309}" type="pres">
      <dgm:prSet presAssocID="{EF12DBB5-DF92-4CA3-B52F-E6E4B18A7DC7}" presName="composite" presStyleCnt="0"/>
      <dgm:spPr/>
    </dgm:pt>
    <dgm:pt modelId="{162AC9B7-D460-48EF-802F-B6350BC88153}" type="pres">
      <dgm:prSet presAssocID="{EF12DBB5-DF92-4CA3-B52F-E6E4B18A7DC7}" presName="imgShp" presStyleLbl="fgImgPlace1" presStyleIdx="1" presStyleCnt="3" custLinFactNeighborX="-10189" custLinFactNeighborY="94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>
          <a:solidFill>
            <a:schemeClr val="bg2">
              <a:lumMod val="50000"/>
            </a:schemeClr>
          </a:solidFill>
        </a:ln>
      </dgm:spPr>
    </dgm:pt>
    <dgm:pt modelId="{AC7CD046-D410-49E7-B7AA-15AB093D7358}" type="pres">
      <dgm:prSet presAssocID="{EF12DBB5-DF92-4CA3-B52F-E6E4B18A7DC7}" presName="txShp" presStyleLbl="node1" presStyleIdx="1" presStyleCnt="3" custScaleX="101760" custLinFactNeighborX="-3931" custLinFactNeighborY="508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BF1E71-79E6-4324-AA8E-847D2042772B}" type="pres">
      <dgm:prSet presAssocID="{1F29AF34-79EF-42A1-B43F-705005CE5533}" presName="spacing" presStyleCnt="0"/>
      <dgm:spPr/>
    </dgm:pt>
    <dgm:pt modelId="{B9C48227-86D2-4618-84FE-1BD3FCE3D771}" type="pres">
      <dgm:prSet presAssocID="{49C19CBE-FAF5-410A-99BC-793F2AC2DBD5}" presName="composite" presStyleCnt="0"/>
      <dgm:spPr/>
    </dgm:pt>
    <dgm:pt modelId="{7528EFF0-0EE1-4CE1-A37B-ABC5212573BD}" type="pres">
      <dgm:prSet presAssocID="{49C19CBE-FAF5-410A-99BC-793F2AC2DBD5}" presName="imgShp" presStyleLbl="fgImgPlace1" presStyleIdx="2" presStyleCnt="3" custLinFactNeighborX="21259" custLinFactNeighborY="-31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</dgm:spPr>
    </dgm:pt>
    <dgm:pt modelId="{E3132D58-7C71-402B-BB0D-43CC2537962E}" type="pres">
      <dgm:prSet presAssocID="{49C19CBE-FAF5-410A-99BC-793F2AC2DBD5}" presName="txShp" presStyleLbl="node1" presStyleIdx="2" presStyleCnt="3" custScaleX="104185" custLinFactNeighborX="6989" custLinFactNeighborY="-3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B341891-CAAE-4E3C-8FB3-594B8F108292}" type="presOf" srcId="{17E2A376-40FD-46ED-A480-8B8477FDAE3F}" destId="{289D2C5A-CACA-4488-91D7-FA42F272959C}" srcOrd="0" destOrd="0" presId="urn:microsoft.com/office/officeart/2005/8/layout/vList3"/>
    <dgm:cxn modelId="{88E3C0EA-6873-494B-B14B-00D5AF332E4A}" type="presOf" srcId="{1DCEBF6C-CA12-4B31-90D7-FBA79C82B5D3}" destId="{503D5B76-C8A5-428E-A69F-8ACBAD855463}" srcOrd="0" destOrd="0" presId="urn:microsoft.com/office/officeart/2005/8/layout/vList3"/>
    <dgm:cxn modelId="{41A97B19-15DE-439C-A0C6-FBD16FAB55B7}" srcId="{1DCEBF6C-CA12-4B31-90D7-FBA79C82B5D3}" destId="{49C19CBE-FAF5-410A-99BC-793F2AC2DBD5}" srcOrd="2" destOrd="0" parTransId="{5635048C-55BB-44C6-937A-A78B31ED1104}" sibTransId="{ECDDC556-9872-4892-BFE2-E8F5DC8B6542}"/>
    <dgm:cxn modelId="{39FBABD3-7DCB-4110-B601-FDF9D2CACB27}" type="presOf" srcId="{49C19CBE-FAF5-410A-99BC-793F2AC2DBD5}" destId="{E3132D58-7C71-402B-BB0D-43CC2537962E}" srcOrd="0" destOrd="0" presId="urn:microsoft.com/office/officeart/2005/8/layout/vList3"/>
    <dgm:cxn modelId="{17A72109-0AE4-4691-90AB-96E66A88F5D4}" srcId="{1DCEBF6C-CA12-4B31-90D7-FBA79C82B5D3}" destId="{17E2A376-40FD-46ED-A480-8B8477FDAE3F}" srcOrd="0" destOrd="0" parTransId="{27D37E0C-AB8C-4B2E-9BE6-8527062F8909}" sibTransId="{AC3B7E4A-F8F6-446F-92DC-F69F71AFF7F5}"/>
    <dgm:cxn modelId="{C22F9A24-B396-4E67-8A21-875F9BD29909}" srcId="{1DCEBF6C-CA12-4B31-90D7-FBA79C82B5D3}" destId="{EF12DBB5-DF92-4CA3-B52F-E6E4B18A7DC7}" srcOrd="1" destOrd="0" parTransId="{57D94B9F-E4F8-43AB-A916-F5953C16B74F}" sibTransId="{1F29AF34-79EF-42A1-B43F-705005CE5533}"/>
    <dgm:cxn modelId="{6E286D78-9C77-4770-BF28-4FE138E634FF}" type="presOf" srcId="{EF12DBB5-DF92-4CA3-B52F-E6E4B18A7DC7}" destId="{AC7CD046-D410-49E7-B7AA-15AB093D7358}" srcOrd="0" destOrd="0" presId="urn:microsoft.com/office/officeart/2005/8/layout/vList3"/>
    <dgm:cxn modelId="{0C1A5318-1430-4B41-B134-46F5F7CC3141}" type="presParOf" srcId="{503D5B76-C8A5-428E-A69F-8ACBAD855463}" destId="{348AD5E2-8D8A-4591-B2C1-D1F07E850EA3}" srcOrd="0" destOrd="0" presId="urn:microsoft.com/office/officeart/2005/8/layout/vList3"/>
    <dgm:cxn modelId="{CE178576-0500-46A3-A7EB-49B6117723AF}" type="presParOf" srcId="{348AD5E2-8D8A-4591-B2C1-D1F07E850EA3}" destId="{DEC12B35-4A2C-4CC3-877B-D8963767592A}" srcOrd="0" destOrd="0" presId="urn:microsoft.com/office/officeart/2005/8/layout/vList3"/>
    <dgm:cxn modelId="{36F15D5F-8606-496D-A8EE-12CF738B4176}" type="presParOf" srcId="{348AD5E2-8D8A-4591-B2C1-D1F07E850EA3}" destId="{289D2C5A-CACA-4488-91D7-FA42F272959C}" srcOrd="1" destOrd="0" presId="urn:microsoft.com/office/officeart/2005/8/layout/vList3"/>
    <dgm:cxn modelId="{DD17A167-88B3-4E15-95A6-E6F2C88E2BA1}" type="presParOf" srcId="{503D5B76-C8A5-428E-A69F-8ACBAD855463}" destId="{FCCE6C94-C292-4533-9943-C59B9BD79D41}" srcOrd="1" destOrd="0" presId="urn:microsoft.com/office/officeart/2005/8/layout/vList3"/>
    <dgm:cxn modelId="{1E28E0F4-0AE7-4AB0-A02E-1C8AE0CC49E7}" type="presParOf" srcId="{503D5B76-C8A5-428E-A69F-8ACBAD855463}" destId="{669B3AD9-F090-48C3-8578-BDEA530BC309}" srcOrd="2" destOrd="0" presId="urn:microsoft.com/office/officeart/2005/8/layout/vList3"/>
    <dgm:cxn modelId="{3FC608DA-8306-4AC8-837D-85F9073EDBE3}" type="presParOf" srcId="{669B3AD9-F090-48C3-8578-BDEA530BC309}" destId="{162AC9B7-D460-48EF-802F-B6350BC88153}" srcOrd="0" destOrd="0" presId="urn:microsoft.com/office/officeart/2005/8/layout/vList3"/>
    <dgm:cxn modelId="{AD8F265F-D4E1-4E7B-85CA-5C6F3E3500CC}" type="presParOf" srcId="{669B3AD9-F090-48C3-8578-BDEA530BC309}" destId="{AC7CD046-D410-49E7-B7AA-15AB093D7358}" srcOrd="1" destOrd="0" presId="urn:microsoft.com/office/officeart/2005/8/layout/vList3"/>
    <dgm:cxn modelId="{63A04660-F492-431F-8077-5847CC9A17DB}" type="presParOf" srcId="{503D5B76-C8A5-428E-A69F-8ACBAD855463}" destId="{94BF1E71-79E6-4324-AA8E-847D2042772B}" srcOrd="3" destOrd="0" presId="urn:microsoft.com/office/officeart/2005/8/layout/vList3"/>
    <dgm:cxn modelId="{C5A434AA-B9C0-4B1F-B345-A9F8D7ADC69C}" type="presParOf" srcId="{503D5B76-C8A5-428E-A69F-8ACBAD855463}" destId="{B9C48227-86D2-4618-84FE-1BD3FCE3D771}" srcOrd="4" destOrd="0" presId="urn:microsoft.com/office/officeart/2005/8/layout/vList3"/>
    <dgm:cxn modelId="{2D61EAC9-69DA-4C5D-9965-8FC5737EDBE4}" type="presParOf" srcId="{B9C48227-86D2-4618-84FE-1BD3FCE3D771}" destId="{7528EFF0-0EE1-4CE1-A37B-ABC5212573BD}" srcOrd="0" destOrd="0" presId="urn:microsoft.com/office/officeart/2005/8/layout/vList3"/>
    <dgm:cxn modelId="{B6EAD552-8150-4246-B483-EB02B715161E}" type="presParOf" srcId="{B9C48227-86D2-4618-84FE-1BD3FCE3D771}" destId="{E3132D58-7C71-402B-BB0D-43CC2537962E}" srcOrd="1" destOrd="0" presId="urn:microsoft.com/office/officeart/2005/8/layout/vList3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DCEBF6C-CA12-4B31-90D7-FBA79C82B5D3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17E2A376-40FD-46ED-A480-8B8477FDAE3F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C00000"/>
              </a:solidFill>
            </a:rPr>
            <a:t>1. </a:t>
          </a:r>
          <a:r>
            <a:rPr lang="en-US" sz="2800" b="1" dirty="0" err="1" smtClean="0">
              <a:solidFill>
                <a:srgbClr val="C00000"/>
              </a:solidFill>
            </a:rPr>
            <a:t>Sefydlu'r</a:t>
          </a:r>
          <a:r>
            <a:rPr lang="en-US" sz="2800" b="1" dirty="0" smtClean="0">
              <a:solidFill>
                <a:srgbClr val="C00000"/>
              </a:solidFill>
            </a:rPr>
            <a:t> </a:t>
          </a:r>
          <a:r>
            <a:rPr lang="en-US" sz="2800" b="1" dirty="0" err="1" smtClean="0">
              <a:solidFill>
                <a:srgbClr val="C00000"/>
              </a:solidFill>
            </a:rPr>
            <a:t>meini</a:t>
          </a:r>
          <a:r>
            <a:rPr lang="en-US" sz="2800" b="1" dirty="0" smtClean="0">
              <a:solidFill>
                <a:srgbClr val="C00000"/>
              </a:solidFill>
            </a:rPr>
            <a:t> </a:t>
          </a:r>
          <a:r>
            <a:rPr lang="en-US" sz="2800" b="1" dirty="0" err="1" smtClean="0">
              <a:solidFill>
                <a:srgbClr val="C00000"/>
              </a:solidFill>
            </a:rPr>
            <a:t>prawf</a:t>
          </a:r>
          <a:endParaRPr lang="en-US" sz="2800" b="1" dirty="0" smtClean="0">
            <a:solidFill>
              <a:srgbClr val="C00000"/>
            </a:solidFill>
          </a:endParaRPr>
        </a:p>
        <a:p>
          <a:r>
            <a:rPr lang="en-US" sz="1900" dirty="0" err="1" smtClean="0"/>
            <a:t>Meddyliwch</a:t>
          </a:r>
          <a:r>
            <a:rPr lang="en-US" sz="1900" dirty="0" smtClean="0"/>
            <a:t>, </a:t>
          </a:r>
          <a:r>
            <a:rPr lang="en-US" sz="1900" dirty="0" err="1" smtClean="0"/>
            <a:t>trefnwch</a:t>
          </a:r>
          <a:r>
            <a:rPr lang="en-US" sz="1900" dirty="0" smtClean="0"/>
            <a:t>, </a:t>
          </a:r>
          <a:r>
            <a:rPr lang="en-US" sz="1900" dirty="0" err="1" smtClean="0"/>
            <a:t>defnyddio</a:t>
          </a:r>
          <a:r>
            <a:rPr lang="en-US" sz="1900" dirty="0" smtClean="0"/>
            <a:t> </a:t>
          </a:r>
          <a:r>
            <a:rPr lang="en-US" sz="1900" dirty="0" err="1" smtClean="0"/>
            <a:t>ffynonellau</a:t>
          </a:r>
          <a:r>
            <a:rPr lang="en-US" sz="1900" dirty="0" smtClean="0"/>
            <a:t> </a:t>
          </a:r>
          <a:r>
            <a:rPr lang="en-US" sz="1900" dirty="0" err="1" smtClean="0"/>
            <a:t>o'ch</a:t>
          </a:r>
          <a:r>
            <a:rPr lang="en-US" sz="1900" dirty="0" smtClean="0"/>
            <a:t> </a:t>
          </a:r>
          <a:r>
            <a:rPr lang="en-US" sz="1900" dirty="0" err="1" smtClean="0"/>
            <a:t>cwmpas</a:t>
          </a:r>
          <a:r>
            <a:rPr lang="en-US" sz="1900" dirty="0" smtClean="0"/>
            <a:t> </a:t>
          </a:r>
          <a:r>
            <a:rPr lang="en-US" sz="1900" dirty="0" err="1" smtClean="0"/>
            <a:t>i</a:t>
          </a:r>
          <a:r>
            <a:rPr lang="en-US" sz="1900" dirty="0" smtClean="0"/>
            <a:t> </a:t>
          </a:r>
          <a:r>
            <a:rPr lang="en-US" sz="1900" dirty="0" err="1" smtClean="0"/>
            <a:t>sefydlu'r</a:t>
          </a:r>
          <a:r>
            <a:rPr lang="en-US" sz="1900" dirty="0" smtClean="0"/>
            <a:t> </a:t>
          </a:r>
          <a:r>
            <a:rPr lang="en-US" sz="1900" dirty="0" err="1" smtClean="0"/>
            <a:t>meini</a:t>
          </a:r>
          <a:r>
            <a:rPr lang="en-US" sz="1900" dirty="0" smtClean="0"/>
            <a:t> </a:t>
          </a:r>
          <a:r>
            <a:rPr lang="en-US" sz="1900" dirty="0" err="1" smtClean="0"/>
            <a:t>prawf</a:t>
          </a:r>
          <a:endParaRPr lang="en-US" sz="1900" dirty="0"/>
        </a:p>
      </dgm:t>
    </dgm:pt>
    <dgm:pt modelId="{27D37E0C-AB8C-4B2E-9BE6-8527062F8909}" type="parTrans" cxnId="{17A72109-0AE4-4691-90AB-96E66A88F5D4}">
      <dgm:prSet/>
      <dgm:spPr/>
      <dgm:t>
        <a:bodyPr/>
        <a:lstStyle/>
        <a:p>
          <a:endParaRPr lang="en-US"/>
        </a:p>
      </dgm:t>
    </dgm:pt>
    <dgm:pt modelId="{AC3B7E4A-F8F6-446F-92DC-F69F71AFF7F5}" type="sibTrans" cxnId="{17A72109-0AE4-4691-90AB-96E66A88F5D4}">
      <dgm:prSet/>
      <dgm:spPr/>
      <dgm:t>
        <a:bodyPr/>
        <a:lstStyle/>
        <a:p>
          <a:endParaRPr lang="en-US"/>
        </a:p>
      </dgm:t>
    </dgm:pt>
    <dgm:pt modelId="{EF12DBB5-DF92-4CA3-B52F-E6E4B18A7DC7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C00000"/>
              </a:solidFill>
            </a:rPr>
            <a:t>2. </a:t>
          </a:r>
          <a:r>
            <a:rPr lang="en-US" sz="2800" b="1" dirty="0" err="1" smtClean="0">
              <a:solidFill>
                <a:srgbClr val="C00000"/>
              </a:solidFill>
            </a:rPr>
            <a:t>Rhowch</a:t>
          </a:r>
          <a:r>
            <a:rPr lang="en-US" sz="2800" b="1" dirty="0" smtClean="0">
              <a:solidFill>
                <a:srgbClr val="C00000"/>
              </a:solidFill>
            </a:rPr>
            <a:t> </a:t>
          </a:r>
          <a:r>
            <a:rPr lang="en-US" sz="2800" b="1" dirty="0" err="1" smtClean="0">
              <a:solidFill>
                <a:srgbClr val="C00000"/>
              </a:solidFill>
            </a:rPr>
            <a:t>strwythur</a:t>
          </a:r>
          <a:endParaRPr lang="en-US" sz="2800" b="1" dirty="0" smtClean="0">
            <a:solidFill>
              <a:srgbClr val="C00000"/>
            </a:solidFill>
          </a:endParaRPr>
        </a:p>
        <a:p>
          <a:r>
            <a:rPr lang="fr-FR" sz="1900" dirty="0" err="1" smtClean="0"/>
            <a:t>Intr</a:t>
          </a:r>
          <a:r>
            <a:rPr lang="fr-FR" sz="1900" dirty="0" smtClean="0"/>
            <a:t> = 15% </a:t>
          </a:r>
          <a:r>
            <a:rPr lang="fr-FR" sz="1900" dirty="0" err="1" smtClean="0"/>
            <a:t>MainEv</a:t>
          </a:r>
          <a:r>
            <a:rPr lang="fr-FR" sz="1900" dirty="0" smtClean="0"/>
            <a:t> = 70% </a:t>
          </a:r>
          <a:r>
            <a:rPr lang="fr-FR" sz="1900" dirty="0" err="1" smtClean="0"/>
            <a:t>Swm</a:t>
          </a:r>
          <a:r>
            <a:rPr lang="fr-FR" sz="1900" dirty="0" smtClean="0"/>
            <a:t> = 10%</a:t>
          </a:r>
          <a:endParaRPr lang="en-US" sz="1900" dirty="0" smtClean="0"/>
        </a:p>
        <a:p>
          <a:r>
            <a:rPr lang="en-US" sz="1900" dirty="0" err="1" smtClean="0"/>
            <a:t>Poblogwch</a:t>
          </a:r>
          <a:r>
            <a:rPr lang="en-US" sz="1900" dirty="0" smtClean="0"/>
            <a:t> </a:t>
          </a:r>
          <a:r>
            <a:rPr lang="en-US" sz="1900" dirty="0" err="1" smtClean="0"/>
            <a:t>gydag</a:t>
          </a:r>
          <a:r>
            <a:rPr lang="en-US" sz="1900" dirty="0" smtClean="0"/>
            <a:t> </a:t>
          </a:r>
          <a:r>
            <a:rPr lang="en-US" sz="1900" dirty="0" err="1" smtClean="0"/>
            <a:t>ymadroddion</a:t>
          </a:r>
          <a:r>
            <a:rPr lang="en-US" sz="1900" dirty="0" smtClean="0"/>
            <a:t>, </a:t>
          </a:r>
          <a:r>
            <a:rPr lang="en-US" sz="1900" dirty="0" err="1" smtClean="0"/>
            <a:t>geiriau</a:t>
          </a:r>
          <a:r>
            <a:rPr lang="en-US" sz="1900" dirty="0" smtClean="0"/>
            <a:t> a ‘</a:t>
          </a:r>
          <a:r>
            <a:rPr lang="en-US" sz="1900" dirty="0" err="1" smtClean="0"/>
            <a:t>marcwyr</a:t>
          </a:r>
          <a:r>
            <a:rPr lang="en-US" sz="1900" dirty="0" smtClean="0"/>
            <a:t> </a:t>
          </a:r>
          <a:r>
            <a:rPr lang="en-US" sz="1900" dirty="0" err="1" smtClean="0"/>
            <a:t>meini</a:t>
          </a:r>
          <a:r>
            <a:rPr lang="en-US" sz="1900" dirty="0" smtClean="0"/>
            <a:t> </a:t>
          </a:r>
          <a:r>
            <a:rPr lang="en-US" sz="1900" dirty="0" err="1" smtClean="0"/>
            <a:t>prawf</a:t>
          </a:r>
          <a:r>
            <a:rPr lang="en-US" sz="1900" dirty="0" smtClean="0"/>
            <a:t>’ </a:t>
          </a:r>
          <a:r>
            <a:rPr lang="en-US" sz="1900" dirty="0" err="1" smtClean="0"/>
            <a:t>eraill</a:t>
          </a:r>
          <a:endParaRPr lang="en-US" sz="1900" dirty="0"/>
        </a:p>
      </dgm:t>
    </dgm:pt>
    <dgm:pt modelId="{57D94B9F-E4F8-43AB-A916-F5953C16B74F}" type="parTrans" cxnId="{C22F9A24-B396-4E67-8A21-875F9BD29909}">
      <dgm:prSet/>
      <dgm:spPr/>
      <dgm:t>
        <a:bodyPr/>
        <a:lstStyle/>
        <a:p>
          <a:endParaRPr lang="en-US"/>
        </a:p>
      </dgm:t>
    </dgm:pt>
    <dgm:pt modelId="{1F29AF34-79EF-42A1-B43F-705005CE5533}" type="sibTrans" cxnId="{C22F9A24-B396-4E67-8A21-875F9BD29909}">
      <dgm:prSet/>
      <dgm:spPr/>
      <dgm:t>
        <a:bodyPr/>
        <a:lstStyle/>
        <a:p>
          <a:endParaRPr lang="en-US"/>
        </a:p>
      </dgm:t>
    </dgm:pt>
    <dgm:pt modelId="{49C19CBE-FAF5-410A-99BC-793F2AC2DBD5}">
      <dgm:prSet phldrT="[Text]" custT="1"/>
      <dgm:spPr/>
      <dgm:t>
        <a:bodyPr/>
        <a:lstStyle/>
        <a:p>
          <a:r>
            <a:rPr lang="en-US" sz="2600" b="1" dirty="0" smtClean="0">
              <a:solidFill>
                <a:srgbClr val="C00000"/>
              </a:solidFill>
            </a:rPr>
            <a:t>3. </a:t>
          </a:r>
          <a:r>
            <a:rPr lang="en-US" sz="2600" b="1" dirty="0" err="1" smtClean="0">
              <a:solidFill>
                <a:srgbClr val="C00000"/>
              </a:solidFill>
            </a:rPr>
            <a:t>Ysgrifen</a:t>
          </a:r>
          <a:r>
            <a:rPr lang="en-US" sz="2600" b="1" dirty="0" smtClean="0">
              <a:solidFill>
                <a:srgbClr val="C00000"/>
              </a:solidFill>
            </a:rPr>
            <a:t> </a:t>
          </a:r>
          <a:r>
            <a:rPr lang="en-US" sz="2600" b="1" dirty="0" err="1" smtClean="0">
              <a:solidFill>
                <a:srgbClr val="C00000"/>
              </a:solidFill>
            </a:rPr>
            <a:t>gryf</a:t>
          </a:r>
          <a:r>
            <a:rPr lang="en-US" sz="2600" b="1" dirty="0" smtClean="0">
              <a:solidFill>
                <a:srgbClr val="C00000"/>
              </a:solidFill>
            </a:rPr>
            <a:t> &amp; </a:t>
          </a:r>
          <a:r>
            <a:rPr lang="en-US" sz="2600" b="1" dirty="0" err="1" smtClean="0">
              <a:solidFill>
                <a:srgbClr val="C00000"/>
              </a:solidFill>
            </a:rPr>
            <a:t>pherthnasedd</a:t>
          </a:r>
          <a:endParaRPr lang="en-US" sz="2600" b="1" dirty="0" smtClean="0">
            <a:solidFill>
              <a:srgbClr val="C00000"/>
            </a:solidFill>
          </a:endParaRPr>
        </a:p>
        <a:p>
          <a:r>
            <a:rPr lang="en-US" sz="1900" b="0" dirty="0" err="1" smtClean="0">
              <a:solidFill>
                <a:schemeClr val="bg1"/>
              </a:solidFill>
            </a:rPr>
            <a:t>Sillafu</a:t>
          </a:r>
          <a:r>
            <a:rPr lang="en-US" sz="1900" b="0" dirty="0" smtClean="0">
              <a:solidFill>
                <a:schemeClr val="bg1"/>
              </a:solidFill>
            </a:rPr>
            <a:t>, </a:t>
          </a:r>
          <a:r>
            <a:rPr lang="en-US" sz="1900" b="0" dirty="0" err="1" smtClean="0">
              <a:solidFill>
                <a:schemeClr val="bg1"/>
              </a:solidFill>
            </a:rPr>
            <a:t>gramadeg</a:t>
          </a:r>
          <a:r>
            <a:rPr lang="en-US" sz="1900" b="0" dirty="0" smtClean="0">
              <a:solidFill>
                <a:schemeClr val="bg1"/>
              </a:solidFill>
            </a:rPr>
            <a:t>, </a:t>
          </a:r>
          <a:r>
            <a:rPr lang="en-US" sz="1900" b="0" dirty="0" err="1" smtClean="0">
              <a:solidFill>
                <a:schemeClr val="bg1"/>
              </a:solidFill>
            </a:rPr>
            <a:t>Berfau</a:t>
          </a:r>
          <a:r>
            <a:rPr lang="en-US" sz="1900" b="0" dirty="0" smtClean="0">
              <a:solidFill>
                <a:schemeClr val="bg1"/>
              </a:solidFill>
            </a:rPr>
            <a:t> </a:t>
          </a:r>
          <a:r>
            <a:rPr lang="en-US" sz="1900" b="0" dirty="0" err="1" smtClean="0">
              <a:solidFill>
                <a:schemeClr val="bg1"/>
              </a:solidFill>
            </a:rPr>
            <a:t>pŵer</a:t>
          </a:r>
          <a:r>
            <a:rPr lang="en-US" sz="1900" b="0" dirty="0" smtClean="0">
              <a:solidFill>
                <a:schemeClr val="bg1"/>
              </a:solidFill>
            </a:rPr>
            <a:t>, </a:t>
          </a:r>
          <a:r>
            <a:rPr lang="en-US" sz="1900" b="0" dirty="0" err="1" smtClean="0">
              <a:solidFill>
                <a:schemeClr val="bg1"/>
              </a:solidFill>
            </a:rPr>
            <a:t>Tystolaeth</a:t>
          </a:r>
          <a:r>
            <a:rPr lang="en-US" sz="1900" b="0" dirty="0" smtClean="0">
              <a:solidFill>
                <a:schemeClr val="bg1"/>
              </a:solidFill>
            </a:rPr>
            <a:t> </a:t>
          </a:r>
          <a:r>
            <a:rPr lang="en-US" sz="1900" b="0" dirty="0" err="1" smtClean="0">
              <a:solidFill>
                <a:schemeClr val="bg1"/>
              </a:solidFill>
            </a:rPr>
            <a:t>meini</a:t>
          </a:r>
          <a:r>
            <a:rPr lang="en-US" sz="1900" b="0" dirty="0" smtClean="0">
              <a:solidFill>
                <a:schemeClr val="bg1"/>
              </a:solidFill>
            </a:rPr>
            <a:t> </a:t>
          </a:r>
          <a:r>
            <a:rPr lang="en-US" sz="1900" b="0" dirty="0" err="1" smtClean="0">
              <a:solidFill>
                <a:schemeClr val="bg1"/>
              </a:solidFill>
            </a:rPr>
            <a:t>prawf</a:t>
          </a:r>
          <a:r>
            <a:rPr lang="en-US" sz="1900" b="0" dirty="0" smtClean="0">
              <a:solidFill>
                <a:schemeClr val="bg1"/>
              </a:solidFill>
            </a:rPr>
            <a:t>, </a:t>
          </a:r>
          <a:r>
            <a:rPr lang="en-US" sz="1900" b="0" dirty="0" err="1" smtClean="0">
              <a:solidFill>
                <a:schemeClr val="bg1"/>
              </a:solidFill>
            </a:rPr>
            <a:t>enghreifftiau</a:t>
          </a:r>
          <a:r>
            <a:rPr lang="en-US" sz="1900" b="0" dirty="0" smtClean="0">
              <a:solidFill>
                <a:schemeClr val="bg1"/>
              </a:solidFill>
            </a:rPr>
            <a:t>, STAR</a:t>
          </a:r>
          <a:endParaRPr lang="en-US" sz="1900" b="0" dirty="0">
            <a:solidFill>
              <a:schemeClr val="bg1"/>
            </a:solidFill>
          </a:endParaRPr>
        </a:p>
      </dgm:t>
    </dgm:pt>
    <dgm:pt modelId="{5635048C-55BB-44C6-937A-A78B31ED1104}" type="parTrans" cxnId="{41A97B19-15DE-439C-A0C6-FBD16FAB55B7}">
      <dgm:prSet/>
      <dgm:spPr/>
      <dgm:t>
        <a:bodyPr/>
        <a:lstStyle/>
        <a:p>
          <a:endParaRPr lang="en-US"/>
        </a:p>
      </dgm:t>
    </dgm:pt>
    <dgm:pt modelId="{ECDDC556-9872-4892-BFE2-E8F5DC8B6542}" type="sibTrans" cxnId="{41A97B19-15DE-439C-A0C6-FBD16FAB55B7}">
      <dgm:prSet/>
      <dgm:spPr/>
      <dgm:t>
        <a:bodyPr/>
        <a:lstStyle/>
        <a:p>
          <a:endParaRPr lang="en-US"/>
        </a:p>
      </dgm:t>
    </dgm:pt>
    <dgm:pt modelId="{503D5B76-C8A5-428E-A69F-8ACBAD855463}" type="pres">
      <dgm:prSet presAssocID="{1DCEBF6C-CA12-4B31-90D7-FBA79C82B5D3}" presName="linearFlow" presStyleCnt="0">
        <dgm:presLayoutVars>
          <dgm:dir/>
          <dgm:resizeHandles val="exact"/>
        </dgm:presLayoutVars>
      </dgm:prSet>
      <dgm:spPr/>
    </dgm:pt>
    <dgm:pt modelId="{348AD5E2-8D8A-4591-B2C1-D1F07E850EA3}" type="pres">
      <dgm:prSet presAssocID="{17E2A376-40FD-46ED-A480-8B8477FDAE3F}" presName="composite" presStyleCnt="0"/>
      <dgm:spPr/>
    </dgm:pt>
    <dgm:pt modelId="{DEC12B35-4A2C-4CC3-877B-D8963767592A}" type="pres">
      <dgm:prSet presAssocID="{17E2A376-40FD-46ED-A480-8B8477FDAE3F}" presName="imgShp" presStyleLbl="fgImgPlace1" presStyleIdx="0" presStyleCnt="3" custLinFactNeighborX="-47865" custLinFactNeighborY="12077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>
          <a:solidFill>
            <a:schemeClr val="accent6">
              <a:lumMod val="75000"/>
            </a:schemeClr>
          </a:solidFill>
        </a:ln>
      </dgm:spPr>
    </dgm:pt>
    <dgm:pt modelId="{289D2C5A-CACA-4488-91D7-FA42F272959C}" type="pres">
      <dgm:prSet presAssocID="{17E2A376-40FD-46ED-A480-8B8477FDAE3F}" presName="txShp" presStyleLbl="node1" presStyleIdx="0" presStyleCnt="3" custScaleX="101760" custLinFactNeighborX="-13777" custLinFactNeighborY="1026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CE6C94-C292-4533-9943-C59B9BD79D41}" type="pres">
      <dgm:prSet presAssocID="{AC3B7E4A-F8F6-446F-92DC-F69F71AFF7F5}" presName="spacing" presStyleCnt="0"/>
      <dgm:spPr/>
    </dgm:pt>
    <dgm:pt modelId="{669B3AD9-F090-48C3-8578-BDEA530BC309}" type="pres">
      <dgm:prSet presAssocID="{EF12DBB5-DF92-4CA3-B52F-E6E4B18A7DC7}" presName="composite" presStyleCnt="0"/>
      <dgm:spPr/>
    </dgm:pt>
    <dgm:pt modelId="{162AC9B7-D460-48EF-802F-B6350BC88153}" type="pres">
      <dgm:prSet presAssocID="{EF12DBB5-DF92-4CA3-B52F-E6E4B18A7DC7}" presName="imgShp" presStyleLbl="fgImgPlace1" presStyleIdx="1" presStyleCnt="3" custLinFactNeighborX="-10189" custLinFactNeighborY="94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>
          <a:solidFill>
            <a:schemeClr val="bg2">
              <a:lumMod val="50000"/>
            </a:schemeClr>
          </a:solidFill>
        </a:ln>
      </dgm:spPr>
    </dgm:pt>
    <dgm:pt modelId="{AC7CD046-D410-49E7-B7AA-15AB093D7358}" type="pres">
      <dgm:prSet presAssocID="{EF12DBB5-DF92-4CA3-B52F-E6E4B18A7DC7}" presName="txShp" presStyleLbl="node1" presStyleIdx="1" presStyleCnt="3" custScaleX="105913" custLinFactNeighborX="-3931" custLinFactNeighborY="508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BF1E71-79E6-4324-AA8E-847D2042772B}" type="pres">
      <dgm:prSet presAssocID="{1F29AF34-79EF-42A1-B43F-705005CE5533}" presName="spacing" presStyleCnt="0"/>
      <dgm:spPr/>
    </dgm:pt>
    <dgm:pt modelId="{B9C48227-86D2-4618-84FE-1BD3FCE3D771}" type="pres">
      <dgm:prSet presAssocID="{49C19CBE-FAF5-410A-99BC-793F2AC2DBD5}" presName="composite" presStyleCnt="0"/>
      <dgm:spPr/>
    </dgm:pt>
    <dgm:pt modelId="{7528EFF0-0EE1-4CE1-A37B-ABC5212573BD}" type="pres">
      <dgm:prSet presAssocID="{49C19CBE-FAF5-410A-99BC-793F2AC2DBD5}" presName="imgShp" presStyleLbl="fgImgPlace1" presStyleIdx="2" presStyleCnt="3" custLinFactNeighborX="27580" custLinFactNeighborY="72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>
          <a:solidFill>
            <a:schemeClr val="tx1"/>
          </a:solidFill>
        </a:ln>
      </dgm:spPr>
    </dgm:pt>
    <dgm:pt modelId="{E3132D58-7C71-402B-BB0D-43CC2537962E}" type="pres">
      <dgm:prSet presAssocID="{49C19CBE-FAF5-410A-99BC-793F2AC2DBD5}" presName="txShp" presStyleLbl="node1" presStyleIdx="2" presStyleCnt="3" custScaleX="106601" custLinFactNeighborX="6989" custLinFactNeighborY="-3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B341891-CAAE-4E3C-8FB3-594B8F108292}" type="presOf" srcId="{17E2A376-40FD-46ED-A480-8B8477FDAE3F}" destId="{289D2C5A-CACA-4488-91D7-FA42F272959C}" srcOrd="0" destOrd="0" presId="urn:microsoft.com/office/officeart/2005/8/layout/vList3"/>
    <dgm:cxn modelId="{88E3C0EA-6873-494B-B14B-00D5AF332E4A}" type="presOf" srcId="{1DCEBF6C-CA12-4B31-90D7-FBA79C82B5D3}" destId="{503D5B76-C8A5-428E-A69F-8ACBAD855463}" srcOrd="0" destOrd="0" presId="urn:microsoft.com/office/officeart/2005/8/layout/vList3"/>
    <dgm:cxn modelId="{41A97B19-15DE-439C-A0C6-FBD16FAB55B7}" srcId="{1DCEBF6C-CA12-4B31-90D7-FBA79C82B5D3}" destId="{49C19CBE-FAF5-410A-99BC-793F2AC2DBD5}" srcOrd="2" destOrd="0" parTransId="{5635048C-55BB-44C6-937A-A78B31ED1104}" sibTransId="{ECDDC556-9872-4892-BFE2-E8F5DC8B6542}"/>
    <dgm:cxn modelId="{39FBABD3-7DCB-4110-B601-FDF9D2CACB27}" type="presOf" srcId="{49C19CBE-FAF5-410A-99BC-793F2AC2DBD5}" destId="{E3132D58-7C71-402B-BB0D-43CC2537962E}" srcOrd="0" destOrd="0" presId="urn:microsoft.com/office/officeart/2005/8/layout/vList3"/>
    <dgm:cxn modelId="{17A72109-0AE4-4691-90AB-96E66A88F5D4}" srcId="{1DCEBF6C-CA12-4B31-90D7-FBA79C82B5D3}" destId="{17E2A376-40FD-46ED-A480-8B8477FDAE3F}" srcOrd="0" destOrd="0" parTransId="{27D37E0C-AB8C-4B2E-9BE6-8527062F8909}" sibTransId="{AC3B7E4A-F8F6-446F-92DC-F69F71AFF7F5}"/>
    <dgm:cxn modelId="{C22F9A24-B396-4E67-8A21-875F9BD29909}" srcId="{1DCEBF6C-CA12-4B31-90D7-FBA79C82B5D3}" destId="{EF12DBB5-DF92-4CA3-B52F-E6E4B18A7DC7}" srcOrd="1" destOrd="0" parTransId="{57D94B9F-E4F8-43AB-A916-F5953C16B74F}" sibTransId="{1F29AF34-79EF-42A1-B43F-705005CE5533}"/>
    <dgm:cxn modelId="{6E286D78-9C77-4770-BF28-4FE138E634FF}" type="presOf" srcId="{EF12DBB5-DF92-4CA3-B52F-E6E4B18A7DC7}" destId="{AC7CD046-D410-49E7-B7AA-15AB093D7358}" srcOrd="0" destOrd="0" presId="urn:microsoft.com/office/officeart/2005/8/layout/vList3"/>
    <dgm:cxn modelId="{0C1A5318-1430-4B41-B134-46F5F7CC3141}" type="presParOf" srcId="{503D5B76-C8A5-428E-A69F-8ACBAD855463}" destId="{348AD5E2-8D8A-4591-B2C1-D1F07E850EA3}" srcOrd="0" destOrd="0" presId="urn:microsoft.com/office/officeart/2005/8/layout/vList3"/>
    <dgm:cxn modelId="{CE178576-0500-46A3-A7EB-49B6117723AF}" type="presParOf" srcId="{348AD5E2-8D8A-4591-B2C1-D1F07E850EA3}" destId="{DEC12B35-4A2C-4CC3-877B-D8963767592A}" srcOrd="0" destOrd="0" presId="urn:microsoft.com/office/officeart/2005/8/layout/vList3"/>
    <dgm:cxn modelId="{36F15D5F-8606-496D-A8EE-12CF738B4176}" type="presParOf" srcId="{348AD5E2-8D8A-4591-B2C1-D1F07E850EA3}" destId="{289D2C5A-CACA-4488-91D7-FA42F272959C}" srcOrd="1" destOrd="0" presId="urn:microsoft.com/office/officeart/2005/8/layout/vList3"/>
    <dgm:cxn modelId="{DD17A167-88B3-4E15-95A6-E6F2C88E2BA1}" type="presParOf" srcId="{503D5B76-C8A5-428E-A69F-8ACBAD855463}" destId="{FCCE6C94-C292-4533-9943-C59B9BD79D41}" srcOrd="1" destOrd="0" presId="urn:microsoft.com/office/officeart/2005/8/layout/vList3"/>
    <dgm:cxn modelId="{1E28E0F4-0AE7-4AB0-A02E-1C8AE0CC49E7}" type="presParOf" srcId="{503D5B76-C8A5-428E-A69F-8ACBAD855463}" destId="{669B3AD9-F090-48C3-8578-BDEA530BC309}" srcOrd="2" destOrd="0" presId="urn:microsoft.com/office/officeart/2005/8/layout/vList3"/>
    <dgm:cxn modelId="{3FC608DA-8306-4AC8-837D-85F9073EDBE3}" type="presParOf" srcId="{669B3AD9-F090-48C3-8578-BDEA530BC309}" destId="{162AC9B7-D460-48EF-802F-B6350BC88153}" srcOrd="0" destOrd="0" presId="urn:microsoft.com/office/officeart/2005/8/layout/vList3"/>
    <dgm:cxn modelId="{AD8F265F-D4E1-4E7B-85CA-5C6F3E3500CC}" type="presParOf" srcId="{669B3AD9-F090-48C3-8578-BDEA530BC309}" destId="{AC7CD046-D410-49E7-B7AA-15AB093D7358}" srcOrd="1" destOrd="0" presId="urn:microsoft.com/office/officeart/2005/8/layout/vList3"/>
    <dgm:cxn modelId="{63A04660-F492-431F-8077-5847CC9A17DB}" type="presParOf" srcId="{503D5B76-C8A5-428E-A69F-8ACBAD855463}" destId="{94BF1E71-79E6-4324-AA8E-847D2042772B}" srcOrd="3" destOrd="0" presId="urn:microsoft.com/office/officeart/2005/8/layout/vList3"/>
    <dgm:cxn modelId="{C5A434AA-B9C0-4B1F-B345-A9F8D7ADC69C}" type="presParOf" srcId="{503D5B76-C8A5-428E-A69F-8ACBAD855463}" destId="{B9C48227-86D2-4618-84FE-1BD3FCE3D771}" srcOrd="4" destOrd="0" presId="urn:microsoft.com/office/officeart/2005/8/layout/vList3"/>
    <dgm:cxn modelId="{2D61EAC9-69DA-4C5D-9965-8FC5737EDBE4}" type="presParOf" srcId="{B9C48227-86D2-4618-84FE-1BD3FCE3D771}" destId="{7528EFF0-0EE1-4CE1-A37B-ABC5212573BD}" srcOrd="0" destOrd="0" presId="urn:microsoft.com/office/officeart/2005/8/layout/vList3"/>
    <dgm:cxn modelId="{B6EAD552-8150-4246-B483-EB02B715161E}" type="presParOf" srcId="{B9C48227-86D2-4618-84FE-1BD3FCE3D771}" destId="{E3132D58-7C71-402B-BB0D-43CC2537962E}" srcOrd="1" destOrd="0" presId="urn:microsoft.com/office/officeart/2005/8/layout/vList3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DA3B0F-F710-46AE-A896-47B11EE80745}">
      <dsp:nvSpPr>
        <dsp:cNvPr id="0" name=""/>
        <dsp:cNvSpPr/>
      </dsp:nvSpPr>
      <dsp:spPr>
        <a:xfrm>
          <a:off x="629907" y="0"/>
          <a:ext cx="1386117" cy="1386117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5AF9A4-B29C-4ADA-977B-BCC0A33592B1}">
      <dsp:nvSpPr>
        <dsp:cNvPr id="0" name=""/>
        <dsp:cNvSpPr/>
      </dsp:nvSpPr>
      <dsp:spPr>
        <a:xfrm>
          <a:off x="250011" y="1554174"/>
          <a:ext cx="111962" cy="71741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250011" y="1554174"/>
        <a:ext cx="111962" cy="717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D2C5A-CACA-4488-91D7-FA42F272959C}">
      <dsp:nvSpPr>
        <dsp:cNvPr id="0" name=""/>
        <dsp:cNvSpPr/>
      </dsp:nvSpPr>
      <dsp:spPr>
        <a:xfrm rot="10800000">
          <a:off x="1043627" y="179348"/>
          <a:ext cx="6187781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C00000"/>
              </a:solidFill>
            </a:rPr>
            <a:t>1. Establish the criteria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 Think, get organized &amp; use the sources around you to establish the criteria</a:t>
          </a:r>
          <a:endParaRPr lang="en-US" sz="1900" kern="1200" dirty="0"/>
        </a:p>
      </dsp:txBody>
      <dsp:txXfrm rot="10800000">
        <a:off x="1473647" y="179348"/>
        <a:ext cx="5757761" cy="1720081"/>
      </dsp:txXfrm>
    </dsp:sp>
    <dsp:sp modelId="{DEC12B35-4A2C-4CC3-877B-D8963767592A}">
      <dsp:nvSpPr>
        <dsp:cNvPr id="0" name=""/>
        <dsp:cNvSpPr/>
      </dsp:nvSpPr>
      <dsp:spPr>
        <a:xfrm>
          <a:off x="251527" y="210499"/>
          <a:ext cx="1720081" cy="1720081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CD046-D410-49E7-B7AA-15AB093D7358}">
      <dsp:nvSpPr>
        <dsp:cNvPr id="0" name=""/>
        <dsp:cNvSpPr/>
      </dsp:nvSpPr>
      <dsp:spPr>
        <a:xfrm rot="10800000">
          <a:off x="1642339" y="2323821"/>
          <a:ext cx="6187781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/>
            <a:t>Set out a Structure : 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err="1" smtClean="0"/>
            <a:t>Intr</a:t>
          </a:r>
          <a:r>
            <a:rPr lang="en-US" sz="1900" kern="1200" dirty="0" smtClean="0"/>
            <a:t>=15%   </a:t>
          </a:r>
          <a:r>
            <a:rPr lang="en-US" sz="1900" kern="1200" dirty="0" err="1" smtClean="0"/>
            <a:t>MainEv</a:t>
          </a:r>
          <a:r>
            <a:rPr lang="en-US" sz="1900" kern="1200" dirty="0" smtClean="0"/>
            <a:t>=70%   </a:t>
          </a:r>
          <a:r>
            <a:rPr lang="en-US" sz="1900" kern="1200" dirty="0" err="1" smtClean="0"/>
            <a:t>Summ</a:t>
          </a:r>
          <a:r>
            <a:rPr lang="en-US" sz="1900" kern="1200" dirty="0" smtClean="0"/>
            <a:t> = 10%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Populate with phrases, words                      &amp; other ‘markers of criteria’</a:t>
          </a:r>
          <a:endParaRPr lang="en-US" sz="1900" kern="1200" dirty="0"/>
        </a:p>
      </dsp:txBody>
      <dsp:txXfrm rot="10800000">
        <a:off x="2072359" y="2323821"/>
        <a:ext cx="5757761" cy="1720081"/>
      </dsp:txXfrm>
    </dsp:sp>
    <dsp:sp modelId="{162AC9B7-D460-48EF-802F-B6350BC88153}">
      <dsp:nvSpPr>
        <dsp:cNvPr id="0" name=""/>
        <dsp:cNvSpPr/>
      </dsp:nvSpPr>
      <dsp:spPr>
        <a:xfrm>
          <a:off x="899585" y="2252558"/>
          <a:ext cx="1720081" cy="1720081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32D58-7C71-402B-BB0D-43CC2537962E}">
      <dsp:nvSpPr>
        <dsp:cNvPr id="0" name=""/>
        <dsp:cNvSpPr/>
      </dsp:nvSpPr>
      <dsp:spPr>
        <a:xfrm rot="10800000">
          <a:off x="2195764" y="4464492"/>
          <a:ext cx="6335239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 smtClean="0"/>
            <a:t>Write Strongly with relevance: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Spelling, grammar, Power verbs, evidencing criteria, examples, STAR  </a:t>
          </a:r>
          <a:endParaRPr lang="en-US" sz="2000" kern="1200" dirty="0"/>
        </a:p>
      </dsp:txBody>
      <dsp:txXfrm rot="10800000">
        <a:off x="2625784" y="4464492"/>
        <a:ext cx="5905219" cy="1720081"/>
      </dsp:txXfrm>
    </dsp:sp>
    <dsp:sp modelId="{7528EFF0-0EE1-4CE1-A37B-ABC5212573BD}">
      <dsp:nvSpPr>
        <dsp:cNvPr id="0" name=""/>
        <dsp:cNvSpPr/>
      </dsp:nvSpPr>
      <dsp:spPr>
        <a:xfrm>
          <a:off x="1403651" y="4464492"/>
          <a:ext cx="1720081" cy="1720081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D2C5A-CACA-4488-91D7-FA42F272959C}">
      <dsp:nvSpPr>
        <dsp:cNvPr id="0" name=""/>
        <dsp:cNvSpPr/>
      </dsp:nvSpPr>
      <dsp:spPr>
        <a:xfrm rot="10800000">
          <a:off x="1043627" y="179348"/>
          <a:ext cx="6187781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C00000"/>
              </a:solidFill>
            </a:rPr>
            <a:t>1. Establish the criteria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 Think, get organized &amp; use the sources around you to establish the criteria</a:t>
          </a:r>
          <a:endParaRPr lang="en-US" sz="1900" kern="1200" dirty="0"/>
        </a:p>
      </dsp:txBody>
      <dsp:txXfrm rot="10800000">
        <a:off x="1473647" y="179348"/>
        <a:ext cx="5757761" cy="1720081"/>
      </dsp:txXfrm>
    </dsp:sp>
    <dsp:sp modelId="{DEC12B35-4A2C-4CC3-877B-D8963767592A}">
      <dsp:nvSpPr>
        <dsp:cNvPr id="0" name=""/>
        <dsp:cNvSpPr/>
      </dsp:nvSpPr>
      <dsp:spPr>
        <a:xfrm>
          <a:off x="251527" y="210499"/>
          <a:ext cx="1720081" cy="1720081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CD046-D410-49E7-B7AA-15AB093D7358}">
      <dsp:nvSpPr>
        <dsp:cNvPr id="0" name=""/>
        <dsp:cNvSpPr/>
      </dsp:nvSpPr>
      <dsp:spPr>
        <a:xfrm rot="10800000">
          <a:off x="1642339" y="2323821"/>
          <a:ext cx="6187781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C00000"/>
              </a:solidFill>
            </a:rPr>
            <a:t>2. Set out a Structure : 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err="1" smtClean="0"/>
            <a:t>Intr</a:t>
          </a:r>
          <a:r>
            <a:rPr lang="en-US" sz="1900" kern="1200" dirty="0" smtClean="0"/>
            <a:t>=15%   </a:t>
          </a:r>
          <a:r>
            <a:rPr lang="en-US" sz="1900" kern="1200" dirty="0" err="1" smtClean="0"/>
            <a:t>MainEv</a:t>
          </a:r>
          <a:r>
            <a:rPr lang="en-US" sz="1900" kern="1200" dirty="0" smtClean="0"/>
            <a:t>=75%   </a:t>
          </a:r>
          <a:r>
            <a:rPr lang="en-US" sz="1900" kern="1200" dirty="0" err="1" smtClean="0"/>
            <a:t>Summ</a:t>
          </a:r>
          <a:r>
            <a:rPr lang="en-US" sz="1900" kern="1200" dirty="0" smtClean="0"/>
            <a:t> = 10%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Populate with phrases, words                        &amp; other ‘markers of criteria’</a:t>
          </a:r>
          <a:endParaRPr lang="en-US" sz="1900" kern="1200" dirty="0"/>
        </a:p>
      </dsp:txBody>
      <dsp:txXfrm rot="10800000">
        <a:off x="2072359" y="2323821"/>
        <a:ext cx="5757761" cy="1720081"/>
      </dsp:txXfrm>
    </dsp:sp>
    <dsp:sp modelId="{162AC9B7-D460-48EF-802F-B6350BC88153}">
      <dsp:nvSpPr>
        <dsp:cNvPr id="0" name=""/>
        <dsp:cNvSpPr/>
      </dsp:nvSpPr>
      <dsp:spPr>
        <a:xfrm>
          <a:off x="899585" y="2252558"/>
          <a:ext cx="1720081" cy="1720081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32D58-7C71-402B-BB0D-43CC2537962E}">
      <dsp:nvSpPr>
        <dsp:cNvPr id="0" name=""/>
        <dsp:cNvSpPr/>
      </dsp:nvSpPr>
      <dsp:spPr>
        <a:xfrm rot="10800000">
          <a:off x="2195764" y="4464492"/>
          <a:ext cx="6335239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 smtClean="0"/>
            <a:t>Write Strongly with relevance: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Spelling, grammar, Power verbs, evidencing criteria, examples, STAR  </a:t>
          </a:r>
          <a:endParaRPr lang="en-US" sz="2000" kern="1200" dirty="0"/>
        </a:p>
      </dsp:txBody>
      <dsp:txXfrm rot="10800000">
        <a:off x="2625784" y="4464492"/>
        <a:ext cx="5905219" cy="1720081"/>
      </dsp:txXfrm>
    </dsp:sp>
    <dsp:sp modelId="{7528EFF0-0EE1-4CE1-A37B-ABC5212573BD}">
      <dsp:nvSpPr>
        <dsp:cNvPr id="0" name=""/>
        <dsp:cNvSpPr/>
      </dsp:nvSpPr>
      <dsp:spPr>
        <a:xfrm>
          <a:off x="1403651" y="4464492"/>
          <a:ext cx="1720081" cy="1720081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D2C5A-CACA-4488-91D7-FA42F272959C}">
      <dsp:nvSpPr>
        <dsp:cNvPr id="0" name=""/>
        <dsp:cNvSpPr/>
      </dsp:nvSpPr>
      <dsp:spPr>
        <a:xfrm rot="10800000">
          <a:off x="1043627" y="179348"/>
          <a:ext cx="6187781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C00000"/>
              </a:solidFill>
            </a:rPr>
            <a:t>1. Establish the criteria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 Think, get organized &amp; use the sources around you to establish the criteria</a:t>
          </a:r>
          <a:endParaRPr lang="en-US" sz="1900" kern="1200" dirty="0"/>
        </a:p>
      </dsp:txBody>
      <dsp:txXfrm rot="10800000">
        <a:off x="1473647" y="179348"/>
        <a:ext cx="5757761" cy="1720081"/>
      </dsp:txXfrm>
    </dsp:sp>
    <dsp:sp modelId="{DEC12B35-4A2C-4CC3-877B-D8963767592A}">
      <dsp:nvSpPr>
        <dsp:cNvPr id="0" name=""/>
        <dsp:cNvSpPr/>
      </dsp:nvSpPr>
      <dsp:spPr>
        <a:xfrm>
          <a:off x="251527" y="210499"/>
          <a:ext cx="1720081" cy="1720081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CD046-D410-49E7-B7AA-15AB093D7358}">
      <dsp:nvSpPr>
        <dsp:cNvPr id="0" name=""/>
        <dsp:cNvSpPr/>
      </dsp:nvSpPr>
      <dsp:spPr>
        <a:xfrm rot="10800000">
          <a:off x="1452939" y="2323821"/>
          <a:ext cx="6440315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C00000"/>
              </a:solidFill>
            </a:rPr>
            <a:t>2. Set out a Structure: 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err="1" smtClean="0"/>
            <a:t>Intr</a:t>
          </a:r>
          <a:r>
            <a:rPr lang="en-US" sz="1900" kern="1200" dirty="0" smtClean="0"/>
            <a:t>=15%   </a:t>
          </a:r>
          <a:r>
            <a:rPr lang="en-US" sz="1900" kern="1200" dirty="0" err="1" smtClean="0"/>
            <a:t>MainEv</a:t>
          </a:r>
          <a:r>
            <a:rPr lang="en-US" sz="1900" kern="1200" dirty="0" smtClean="0"/>
            <a:t>=70%   </a:t>
          </a:r>
          <a:r>
            <a:rPr lang="en-US" sz="1900" kern="1200" dirty="0" err="1" smtClean="0"/>
            <a:t>Summ</a:t>
          </a:r>
          <a:r>
            <a:rPr lang="en-US" sz="1900" kern="1200" dirty="0" smtClean="0"/>
            <a:t> = 10%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Populate with phrases, words                          &amp; other ‘markers of criteria’</a:t>
          </a:r>
          <a:endParaRPr lang="en-US" sz="1900" kern="1200" dirty="0"/>
        </a:p>
      </dsp:txBody>
      <dsp:txXfrm rot="10800000">
        <a:off x="1882959" y="2323821"/>
        <a:ext cx="6010295" cy="1720081"/>
      </dsp:txXfrm>
    </dsp:sp>
    <dsp:sp modelId="{162AC9B7-D460-48EF-802F-B6350BC88153}">
      <dsp:nvSpPr>
        <dsp:cNvPr id="0" name=""/>
        <dsp:cNvSpPr/>
      </dsp:nvSpPr>
      <dsp:spPr>
        <a:xfrm>
          <a:off x="836451" y="2252558"/>
          <a:ext cx="1720081" cy="1720081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32D58-7C71-402B-BB0D-43CC2537962E}">
      <dsp:nvSpPr>
        <dsp:cNvPr id="0" name=""/>
        <dsp:cNvSpPr/>
      </dsp:nvSpPr>
      <dsp:spPr>
        <a:xfrm rot="10800000">
          <a:off x="2358805" y="4464492"/>
          <a:ext cx="6117852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C00000"/>
              </a:solidFill>
            </a:rPr>
            <a:t>3. Strong/Relevant writing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Spelling, grammar, Power verbs,       evidencing criteria, examples, STAR  </a:t>
          </a:r>
          <a:endParaRPr lang="en-US" sz="1900" kern="1200" dirty="0"/>
        </a:p>
      </dsp:txBody>
      <dsp:txXfrm rot="10800000">
        <a:off x="2788825" y="4464492"/>
        <a:ext cx="5687832" cy="1720081"/>
      </dsp:txXfrm>
    </dsp:sp>
    <dsp:sp modelId="{7528EFF0-0EE1-4CE1-A37B-ABC5212573BD}">
      <dsp:nvSpPr>
        <dsp:cNvPr id="0" name=""/>
        <dsp:cNvSpPr/>
      </dsp:nvSpPr>
      <dsp:spPr>
        <a:xfrm>
          <a:off x="1457998" y="4464492"/>
          <a:ext cx="1720081" cy="1720081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254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D2C5A-CACA-4488-91D7-FA42F272959C}">
      <dsp:nvSpPr>
        <dsp:cNvPr id="0" name=""/>
        <dsp:cNvSpPr/>
      </dsp:nvSpPr>
      <dsp:spPr>
        <a:xfrm rot="10800000">
          <a:off x="1043627" y="179348"/>
          <a:ext cx="6187781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C00000"/>
              </a:solidFill>
            </a:rPr>
            <a:t>1. </a:t>
          </a:r>
          <a:r>
            <a:rPr lang="en-US" sz="2800" b="1" kern="1200" dirty="0" err="1" smtClean="0">
              <a:solidFill>
                <a:srgbClr val="C00000"/>
              </a:solidFill>
            </a:rPr>
            <a:t>Sefydlu'r</a:t>
          </a:r>
          <a:r>
            <a:rPr lang="en-US" sz="2800" b="1" kern="1200" dirty="0" smtClean="0">
              <a:solidFill>
                <a:srgbClr val="C00000"/>
              </a:solidFill>
            </a:rPr>
            <a:t> </a:t>
          </a:r>
          <a:r>
            <a:rPr lang="en-US" sz="2800" b="1" kern="1200" dirty="0" err="1" smtClean="0">
              <a:solidFill>
                <a:srgbClr val="C00000"/>
              </a:solidFill>
            </a:rPr>
            <a:t>meini</a:t>
          </a:r>
          <a:r>
            <a:rPr lang="en-US" sz="2800" b="1" kern="1200" dirty="0" smtClean="0">
              <a:solidFill>
                <a:srgbClr val="C00000"/>
              </a:solidFill>
            </a:rPr>
            <a:t> </a:t>
          </a:r>
          <a:r>
            <a:rPr lang="en-US" sz="2800" b="1" kern="1200" dirty="0" err="1" smtClean="0">
              <a:solidFill>
                <a:srgbClr val="C00000"/>
              </a:solidFill>
            </a:rPr>
            <a:t>prawf</a:t>
          </a:r>
          <a:endParaRPr lang="en-US" sz="2800" b="1" kern="1200" dirty="0" smtClean="0">
            <a:solidFill>
              <a:srgbClr val="C00000"/>
            </a:solidFill>
          </a:endParaRP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 </a:t>
          </a:r>
          <a:r>
            <a:rPr lang="en-US" sz="1900" kern="1200" dirty="0" err="1" smtClean="0"/>
            <a:t>Meddyliwch</a:t>
          </a:r>
          <a:r>
            <a:rPr lang="en-US" sz="1900" kern="1200" dirty="0" smtClean="0"/>
            <a:t>, </a:t>
          </a:r>
          <a:r>
            <a:rPr lang="en-US" sz="1900" kern="1200" dirty="0" err="1" smtClean="0"/>
            <a:t>trefnwch</a:t>
          </a:r>
          <a:r>
            <a:rPr lang="en-US" sz="1900" kern="1200" dirty="0" smtClean="0"/>
            <a:t>, </a:t>
          </a:r>
          <a:r>
            <a:rPr lang="en-US" sz="1900" kern="1200" dirty="0" err="1" smtClean="0"/>
            <a:t>defnyddio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ffynonellau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o'ch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cwmpas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i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sefydlu'r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meini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prawf</a:t>
          </a:r>
          <a:endParaRPr lang="en-US" sz="1900" kern="1200" dirty="0"/>
        </a:p>
      </dsp:txBody>
      <dsp:txXfrm rot="10800000">
        <a:off x="1473647" y="179348"/>
        <a:ext cx="5757761" cy="1720081"/>
      </dsp:txXfrm>
    </dsp:sp>
    <dsp:sp modelId="{DEC12B35-4A2C-4CC3-877B-D8963767592A}">
      <dsp:nvSpPr>
        <dsp:cNvPr id="0" name=""/>
        <dsp:cNvSpPr/>
      </dsp:nvSpPr>
      <dsp:spPr>
        <a:xfrm>
          <a:off x="251527" y="210499"/>
          <a:ext cx="1720081" cy="1720081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CD046-D410-49E7-B7AA-15AB093D7358}">
      <dsp:nvSpPr>
        <dsp:cNvPr id="0" name=""/>
        <dsp:cNvSpPr/>
      </dsp:nvSpPr>
      <dsp:spPr>
        <a:xfrm rot="10800000">
          <a:off x="1642339" y="2323821"/>
          <a:ext cx="6187781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/>
            <a:t>Set out a Structure : 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err="1" smtClean="0"/>
            <a:t>Intr</a:t>
          </a:r>
          <a:r>
            <a:rPr lang="en-US" sz="1900" kern="1200" dirty="0" smtClean="0"/>
            <a:t>=15%   </a:t>
          </a:r>
          <a:r>
            <a:rPr lang="en-US" sz="1900" kern="1200" dirty="0" err="1" smtClean="0"/>
            <a:t>MainEv</a:t>
          </a:r>
          <a:r>
            <a:rPr lang="en-US" sz="1900" kern="1200" dirty="0" smtClean="0"/>
            <a:t>=70%   </a:t>
          </a:r>
          <a:r>
            <a:rPr lang="en-US" sz="1900" kern="1200" dirty="0" err="1" smtClean="0"/>
            <a:t>Summ</a:t>
          </a:r>
          <a:r>
            <a:rPr lang="en-US" sz="1900" kern="1200" dirty="0" smtClean="0"/>
            <a:t> = 10%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Populate with phrases, words                      &amp; other ‘markers of criteria’</a:t>
          </a:r>
          <a:endParaRPr lang="en-US" sz="1900" kern="1200" dirty="0"/>
        </a:p>
      </dsp:txBody>
      <dsp:txXfrm rot="10800000">
        <a:off x="2072359" y="2323821"/>
        <a:ext cx="5757761" cy="1720081"/>
      </dsp:txXfrm>
    </dsp:sp>
    <dsp:sp modelId="{162AC9B7-D460-48EF-802F-B6350BC88153}">
      <dsp:nvSpPr>
        <dsp:cNvPr id="0" name=""/>
        <dsp:cNvSpPr/>
      </dsp:nvSpPr>
      <dsp:spPr>
        <a:xfrm>
          <a:off x="899585" y="2252558"/>
          <a:ext cx="1720081" cy="1720081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32D58-7C71-402B-BB0D-43CC2537962E}">
      <dsp:nvSpPr>
        <dsp:cNvPr id="0" name=""/>
        <dsp:cNvSpPr/>
      </dsp:nvSpPr>
      <dsp:spPr>
        <a:xfrm rot="10800000">
          <a:off x="2195764" y="4464492"/>
          <a:ext cx="6335239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 smtClean="0"/>
            <a:t>Write Strongly with relevance: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Spelling, grammar, Power verbs, evidencing criteria, examples, STAR  </a:t>
          </a:r>
          <a:endParaRPr lang="en-US" sz="2000" kern="1200" dirty="0"/>
        </a:p>
      </dsp:txBody>
      <dsp:txXfrm rot="10800000">
        <a:off x="2625784" y="4464492"/>
        <a:ext cx="5905219" cy="1720081"/>
      </dsp:txXfrm>
    </dsp:sp>
    <dsp:sp modelId="{7528EFF0-0EE1-4CE1-A37B-ABC5212573BD}">
      <dsp:nvSpPr>
        <dsp:cNvPr id="0" name=""/>
        <dsp:cNvSpPr/>
      </dsp:nvSpPr>
      <dsp:spPr>
        <a:xfrm>
          <a:off x="1403651" y="4464492"/>
          <a:ext cx="1720081" cy="1720081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D2C5A-CACA-4488-91D7-FA42F272959C}">
      <dsp:nvSpPr>
        <dsp:cNvPr id="0" name=""/>
        <dsp:cNvSpPr/>
      </dsp:nvSpPr>
      <dsp:spPr>
        <a:xfrm rot="10800000">
          <a:off x="1043627" y="179348"/>
          <a:ext cx="6187781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C00000"/>
              </a:solidFill>
            </a:rPr>
            <a:t>1. </a:t>
          </a:r>
          <a:r>
            <a:rPr lang="en-US" sz="2800" b="1" kern="1200" dirty="0" err="1" smtClean="0">
              <a:solidFill>
                <a:srgbClr val="C00000"/>
              </a:solidFill>
            </a:rPr>
            <a:t>Sefydlu'r</a:t>
          </a:r>
          <a:r>
            <a:rPr lang="en-US" sz="2800" b="1" kern="1200" dirty="0" smtClean="0">
              <a:solidFill>
                <a:srgbClr val="C00000"/>
              </a:solidFill>
            </a:rPr>
            <a:t> </a:t>
          </a:r>
          <a:r>
            <a:rPr lang="en-US" sz="2800" b="1" kern="1200" dirty="0" err="1" smtClean="0">
              <a:solidFill>
                <a:srgbClr val="C00000"/>
              </a:solidFill>
            </a:rPr>
            <a:t>meini</a:t>
          </a:r>
          <a:r>
            <a:rPr lang="en-US" sz="2800" b="1" kern="1200" dirty="0" smtClean="0">
              <a:solidFill>
                <a:srgbClr val="C00000"/>
              </a:solidFill>
            </a:rPr>
            <a:t> </a:t>
          </a:r>
          <a:r>
            <a:rPr lang="en-US" sz="2800" b="1" kern="1200" dirty="0" err="1" smtClean="0">
              <a:solidFill>
                <a:srgbClr val="C00000"/>
              </a:solidFill>
            </a:rPr>
            <a:t>prawf</a:t>
          </a:r>
          <a:endParaRPr lang="en-US" sz="2800" b="1" kern="1200" dirty="0" smtClean="0">
            <a:solidFill>
              <a:srgbClr val="C00000"/>
            </a:solidFill>
          </a:endParaRP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err="1" smtClean="0"/>
            <a:t>Meddyliwch</a:t>
          </a:r>
          <a:r>
            <a:rPr lang="en-US" sz="1900" kern="1200" dirty="0" smtClean="0"/>
            <a:t>, </a:t>
          </a:r>
          <a:r>
            <a:rPr lang="en-US" sz="1900" kern="1200" dirty="0" err="1" smtClean="0"/>
            <a:t>trefnwch</a:t>
          </a:r>
          <a:r>
            <a:rPr lang="en-US" sz="1900" kern="1200" dirty="0" smtClean="0"/>
            <a:t>, </a:t>
          </a:r>
          <a:r>
            <a:rPr lang="en-US" sz="1900" kern="1200" dirty="0" err="1" smtClean="0"/>
            <a:t>defnyddio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ffynonellau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o'ch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cwmpas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i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sefydlu'r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meini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prawf</a:t>
          </a:r>
          <a:endParaRPr lang="en-US" sz="1900" kern="1200" dirty="0"/>
        </a:p>
      </dsp:txBody>
      <dsp:txXfrm rot="10800000">
        <a:off x="1473647" y="179348"/>
        <a:ext cx="5757761" cy="1720081"/>
      </dsp:txXfrm>
    </dsp:sp>
    <dsp:sp modelId="{DEC12B35-4A2C-4CC3-877B-D8963767592A}">
      <dsp:nvSpPr>
        <dsp:cNvPr id="0" name=""/>
        <dsp:cNvSpPr/>
      </dsp:nvSpPr>
      <dsp:spPr>
        <a:xfrm>
          <a:off x="251527" y="210499"/>
          <a:ext cx="1720081" cy="1720081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CD046-D410-49E7-B7AA-15AB093D7358}">
      <dsp:nvSpPr>
        <dsp:cNvPr id="0" name=""/>
        <dsp:cNvSpPr/>
      </dsp:nvSpPr>
      <dsp:spPr>
        <a:xfrm rot="10800000">
          <a:off x="1642339" y="2323821"/>
          <a:ext cx="6187781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C00000"/>
              </a:solidFill>
            </a:rPr>
            <a:t>2. </a:t>
          </a:r>
          <a:r>
            <a:rPr lang="en-US" sz="2800" b="1" kern="1200" dirty="0" err="1" smtClean="0">
              <a:solidFill>
                <a:srgbClr val="C00000"/>
              </a:solidFill>
            </a:rPr>
            <a:t>Rhowch</a:t>
          </a:r>
          <a:r>
            <a:rPr lang="en-US" sz="2800" b="1" kern="1200" dirty="0" smtClean="0">
              <a:solidFill>
                <a:srgbClr val="C00000"/>
              </a:solidFill>
            </a:rPr>
            <a:t> </a:t>
          </a:r>
          <a:r>
            <a:rPr lang="en-US" sz="2800" b="1" kern="1200" dirty="0" err="1" smtClean="0">
              <a:solidFill>
                <a:srgbClr val="C00000"/>
              </a:solidFill>
            </a:rPr>
            <a:t>strwythur</a:t>
          </a:r>
          <a:endParaRPr lang="en-US" sz="2800" b="1" kern="1200" dirty="0" smtClean="0">
            <a:solidFill>
              <a:srgbClr val="C00000"/>
            </a:solidFill>
          </a:endParaRP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1900" kern="1200" dirty="0" err="1" smtClean="0"/>
            <a:t>Intr</a:t>
          </a:r>
          <a:r>
            <a:rPr lang="fr-FR" sz="1900" kern="1200" dirty="0" smtClean="0"/>
            <a:t> = 15% </a:t>
          </a:r>
          <a:r>
            <a:rPr lang="fr-FR" sz="1900" kern="1200" dirty="0" err="1" smtClean="0"/>
            <a:t>MainEv</a:t>
          </a:r>
          <a:r>
            <a:rPr lang="fr-FR" sz="1900" kern="1200" dirty="0" smtClean="0"/>
            <a:t> = 70% </a:t>
          </a:r>
          <a:r>
            <a:rPr lang="fr-FR" sz="1900" kern="1200" dirty="0" err="1" smtClean="0"/>
            <a:t>Swm</a:t>
          </a:r>
          <a:r>
            <a:rPr lang="fr-FR" sz="1900" kern="1200" dirty="0" smtClean="0"/>
            <a:t> = 10%</a:t>
          </a:r>
          <a:endParaRPr lang="en-US" sz="1900" kern="1200" dirty="0" smtClean="0"/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err="1" smtClean="0"/>
            <a:t>Poblogwch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gydag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ymadroddion</a:t>
          </a:r>
          <a:r>
            <a:rPr lang="en-US" sz="1900" kern="1200" dirty="0" smtClean="0"/>
            <a:t>, </a:t>
          </a:r>
          <a:r>
            <a:rPr lang="en-US" sz="1900" kern="1200" dirty="0" err="1" smtClean="0"/>
            <a:t>geiriau</a:t>
          </a:r>
          <a:r>
            <a:rPr lang="en-US" sz="1900" kern="1200" dirty="0" smtClean="0"/>
            <a:t> a ‘</a:t>
          </a:r>
          <a:r>
            <a:rPr lang="en-US" sz="1900" kern="1200" dirty="0" err="1" smtClean="0"/>
            <a:t>marcwyr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meini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prawf</a:t>
          </a:r>
          <a:r>
            <a:rPr lang="en-US" sz="1900" kern="1200" dirty="0" smtClean="0"/>
            <a:t>’ </a:t>
          </a:r>
          <a:r>
            <a:rPr lang="en-US" sz="1900" kern="1200" dirty="0" err="1" smtClean="0"/>
            <a:t>eraill</a:t>
          </a:r>
          <a:endParaRPr lang="en-US" sz="1900" kern="1200" dirty="0"/>
        </a:p>
      </dsp:txBody>
      <dsp:txXfrm rot="10800000">
        <a:off x="2072359" y="2323821"/>
        <a:ext cx="5757761" cy="1720081"/>
      </dsp:txXfrm>
    </dsp:sp>
    <dsp:sp modelId="{162AC9B7-D460-48EF-802F-B6350BC88153}">
      <dsp:nvSpPr>
        <dsp:cNvPr id="0" name=""/>
        <dsp:cNvSpPr/>
      </dsp:nvSpPr>
      <dsp:spPr>
        <a:xfrm>
          <a:off x="899585" y="2252558"/>
          <a:ext cx="1720081" cy="1720081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32D58-7C71-402B-BB0D-43CC2537962E}">
      <dsp:nvSpPr>
        <dsp:cNvPr id="0" name=""/>
        <dsp:cNvSpPr/>
      </dsp:nvSpPr>
      <dsp:spPr>
        <a:xfrm rot="10800000">
          <a:off x="2195764" y="4464492"/>
          <a:ext cx="6335239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 smtClean="0"/>
            <a:t>Write Strongly with relevance: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Spelling, grammar, Power verbs, evidencing criteria, examples, STAR  </a:t>
          </a:r>
          <a:endParaRPr lang="en-US" sz="2000" kern="1200" dirty="0"/>
        </a:p>
      </dsp:txBody>
      <dsp:txXfrm rot="10800000">
        <a:off x="2625784" y="4464492"/>
        <a:ext cx="5905219" cy="1720081"/>
      </dsp:txXfrm>
    </dsp:sp>
    <dsp:sp modelId="{7528EFF0-0EE1-4CE1-A37B-ABC5212573BD}">
      <dsp:nvSpPr>
        <dsp:cNvPr id="0" name=""/>
        <dsp:cNvSpPr/>
      </dsp:nvSpPr>
      <dsp:spPr>
        <a:xfrm>
          <a:off x="1403651" y="4464492"/>
          <a:ext cx="1720081" cy="1720081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D2C5A-CACA-4488-91D7-FA42F272959C}">
      <dsp:nvSpPr>
        <dsp:cNvPr id="0" name=""/>
        <dsp:cNvSpPr/>
      </dsp:nvSpPr>
      <dsp:spPr>
        <a:xfrm rot="10800000">
          <a:off x="1043627" y="179348"/>
          <a:ext cx="6187781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C00000"/>
              </a:solidFill>
            </a:rPr>
            <a:t>1. </a:t>
          </a:r>
          <a:r>
            <a:rPr lang="en-US" sz="2800" b="1" kern="1200" dirty="0" err="1" smtClean="0">
              <a:solidFill>
                <a:srgbClr val="C00000"/>
              </a:solidFill>
            </a:rPr>
            <a:t>Sefydlu'r</a:t>
          </a:r>
          <a:r>
            <a:rPr lang="en-US" sz="2800" b="1" kern="1200" dirty="0" smtClean="0">
              <a:solidFill>
                <a:srgbClr val="C00000"/>
              </a:solidFill>
            </a:rPr>
            <a:t> </a:t>
          </a:r>
          <a:r>
            <a:rPr lang="en-US" sz="2800" b="1" kern="1200" dirty="0" err="1" smtClean="0">
              <a:solidFill>
                <a:srgbClr val="C00000"/>
              </a:solidFill>
            </a:rPr>
            <a:t>meini</a:t>
          </a:r>
          <a:r>
            <a:rPr lang="en-US" sz="2800" b="1" kern="1200" dirty="0" smtClean="0">
              <a:solidFill>
                <a:srgbClr val="C00000"/>
              </a:solidFill>
            </a:rPr>
            <a:t> </a:t>
          </a:r>
          <a:r>
            <a:rPr lang="en-US" sz="2800" b="1" kern="1200" dirty="0" err="1" smtClean="0">
              <a:solidFill>
                <a:srgbClr val="C00000"/>
              </a:solidFill>
            </a:rPr>
            <a:t>prawf</a:t>
          </a:r>
          <a:endParaRPr lang="en-US" sz="2800" b="1" kern="1200" dirty="0" smtClean="0">
            <a:solidFill>
              <a:srgbClr val="C00000"/>
            </a:solidFill>
          </a:endParaRP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err="1" smtClean="0"/>
            <a:t>Meddyliwch</a:t>
          </a:r>
          <a:r>
            <a:rPr lang="en-US" sz="1900" kern="1200" dirty="0" smtClean="0"/>
            <a:t>, </a:t>
          </a:r>
          <a:r>
            <a:rPr lang="en-US" sz="1900" kern="1200" dirty="0" err="1" smtClean="0"/>
            <a:t>trefnwch</a:t>
          </a:r>
          <a:r>
            <a:rPr lang="en-US" sz="1900" kern="1200" dirty="0" smtClean="0"/>
            <a:t>, </a:t>
          </a:r>
          <a:r>
            <a:rPr lang="en-US" sz="1900" kern="1200" dirty="0" err="1" smtClean="0"/>
            <a:t>defnyddio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ffynonellau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o'ch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cwmpas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i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sefydlu'r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meini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prawf</a:t>
          </a:r>
          <a:endParaRPr lang="en-US" sz="1900" kern="1200" dirty="0"/>
        </a:p>
      </dsp:txBody>
      <dsp:txXfrm rot="10800000">
        <a:off x="1473647" y="179348"/>
        <a:ext cx="5757761" cy="1720081"/>
      </dsp:txXfrm>
    </dsp:sp>
    <dsp:sp modelId="{DEC12B35-4A2C-4CC3-877B-D8963767592A}">
      <dsp:nvSpPr>
        <dsp:cNvPr id="0" name=""/>
        <dsp:cNvSpPr/>
      </dsp:nvSpPr>
      <dsp:spPr>
        <a:xfrm>
          <a:off x="251527" y="210499"/>
          <a:ext cx="1720081" cy="1720081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 w="25400" cap="flat" cmpd="sng" algn="ctr">
          <a:solidFill>
            <a:schemeClr val="accent6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CD046-D410-49E7-B7AA-15AB093D7358}">
      <dsp:nvSpPr>
        <dsp:cNvPr id="0" name=""/>
        <dsp:cNvSpPr/>
      </dsp:nvSpPr>
      <dsp:spPr>
        <a:xfrm rot="10800000">
          <a:off x="1452939" y="2323821"/>
          <a:ext cx="6440315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C00000"/>
              </a:solidFill>
            </a:rPr>
            <a:t>2. </a:t>
          </a:r>
          <a:r>
            <a:rPr lang="en-US" sz="2800" b="1" kern="1200" dirty="0" err="1" smtClean="0">
              <a:solidFill>
                <a:srgbClr val="C00000"/>
              </a:solidFill>
            </a:rPr>
            <a:t>Rhowch</a:t>
          </a:r>
          <a:r>
            <a:rPr lang="en-US" sz="2800" b="1" kern="1200" dirty="0" smtClean="0">
              <a:solidFill>
                <a:srgbClr val="C00000"/>
              </a:solidFill>
            </a:rPr>
            <a:t> </a:t>
          </a:r>
          <a:r>
            <a:rPr lang="en-US" sz="2800" b="1" kern="1200" dirty="0" err="1" smtClean="0">
              <a:solidFill>
                <a:srgbClr val="C00000"/>
              </a:solidFill>
            </a:rPr>
            <a:t>strwythur</a:t>
          </a:r>
          <a:endParaRPr lang="en-US" sz="2800" b="1" kern="1200" dirty="0" smtClean="0">
            <a:solidFill>
              <a:srgbClr val="C00000"/>
            </a:solidFill>
          </a:endParaRP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1900" kern="1200" dirty="0" err="1" smtClean="0"/>
            <a:t>Intr</a:t>
          </a:r>
          <a:r>
            <a:rPr lang="fr-FR" sz="1900" kern="1200" dirty="0" smtClean="0"/>
            <a:t> = 15% </a:t>
          </a:r>
          <a:r>
            <a:rPr lang="fr-FR" sz="1900" kern="1200" dirty="0" err="1" smtClean="0"/>
            <a:t>MainEv</a:t>
          </a:r>
          <a:r>
            <a:rPr lang="fr-FR" sz="1900" kern="1200" dirty="0" smtClean="0"/>
            <a:t> = 70% </a:t>
          </a:r>
          <a:r>
            <a:rPr lang="fr-FR" sz="1900" kern="1200" dirty="0" err="1" smtClean="0"/>
            <a:t>Swm</a:t>
          </a:r>
          <a:r>
            <a:rPr lang="fr-FR" sz="1900" kern="1200" dirty="0" smtClean="0"/>
            <a:t> = 10%</a:t>
          </a:r>
          <a:endParaRPr lang="en-US" sz="1900" kern="1200" dirty="0" smtClean="0"/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err="1" smtClean="0"/>
            <a:t>Poblogwch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gydag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ymadroddion</a:t>
          </a:r>
          <a:r>
            <a:rPr lang="en-US" sz="1900" kern="1200" dirty="0" smtClean="0"/>
            <a:t>, </a:t>
          </a:r>
          <a:r>
            <a:rPr lang="en-US" sz="1900" kern="1200" dirty="0" err="1" smtClean="0"/>
            <a:t>geiriau</a:t>
          </a:r>
          <a:r>
            <a:rPr lang="en-US" sz="1900" kern="1200" dirty="0" smtClean="0"/>
            <a:t> a ‘</a:t>
          </a:r>
          <a:r>
            <a:rPr lang="en-US" sz="1900" kern="1200" dirty="0" err="1" smtClean="0"/>
            <a:t>marcwyr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meini</a:t>
          </a:r>
          <a:r>
            <a:rPr lang="en-US" sz="1900" kern="1200" dirty="0" smtClean="0"/>
            <a:t> </a:t>
          </a:r>
          <a:r>
            <a:rPr lang="en-US" sz="1900" kern="1200" dirty="0" err="1" smtClean="0"/>
            <a:t>prawf</a:t>
          </a:r>
          <a:r>
            <a:rPr lang="en-US" sz="1900" kern="1200" dirty="0" smtClean="0"/>
            <a:t>’ </a:t>
          </a:r>
          <a:r>
            <a:rPr lang="en-US" sz="1900" kern="1200" dirty="0" err="1" smtClean="0"/>
            <a:t>eraill</a:t>
          </a:r>
          <a:endParaRPr lang="en-US" sz="1900" kern="1200" dirty="0"/>
        </a:p>
      </dsp:txBody>
      <dsp:txXfrm rot="10800000">
        <a:off x="1882959" y="2323821"/>
        <a:ext cx="6010295" cy="1720081"/>
      </dsp:txXfrm>
    </dsp:sp>
    <dsp:sp modelId="{162AC9B7-D460-48EF-802F-B6350BC88153}">
      <dsp:nvSpPr>
        <dsp:cNvPr id="0" name=""/>
        <dsp:cNvSpPr/>
      </dsp:nvSpPr>
      <dsp:spPr>
        <a:xfrm>
          <a:off x="836451" y="2252558"/>
          <a:ext cx="1720081" cy="1720081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32D58-7C71-402B-BB0D-43CC2537962E}">
      <dsp:nvSpPr>
        <dsp:cNvPr id="0" name=""/>
        <dsp:cNvSpPr/>
      </dsp:nvSpPr>
      <dsp:spPr>
        <a:xfrm rot="10800000">
          <a:off x="2085581" y="4464492"/>
          <a:ext cx="6482150" cy="172008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8508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 smtClean="0">
              <a:solidFill>
                <a:srgbClr val="C00000"/>
              </a:solidFill>
            </a:rPr>
            <a:t>3. </a:t>
          </a:r>
          <a:r>
            <a:rPr lang="en-US" sz="2600" b="1" kern="1200" dirty="0" err="1" smtClean="0">
              <a:solidFill>
                <a:srgbClr val="C00000"/>
              </a:solidFill>
            </a:rPr>
            <a:t>Ysgrifen</a:t>
          </a:r>
          <a:r>
            <a:rPr lang="en-US" sz="2600" b="1" kern="1200" dirty="0" smtClean="0">
              <a:solidFill>
                <a:srgbClr val="C00000"/>
              </a:solidFill>
            </a:rPr>
            <a:t> </a:t>
          </a:r>
          <a:r>
            <a:rPr lang="en-US" sz="2600" b="1" kern="1200" dirty="0" err="1" smtClean="0">
              <a:solidFill>
                <a:srgbClr val="C00000"/>
              </a:solidFill>
            </a:rPr>
            <a:t>gryf</a:t>
          </a:r>
          <a:r>
            <a:rPr lang="en-US" sz="2600" b="1" kern="1200" dirty="0" smtClean="0">
              <a:solidFill>
                <a:srgbClr val="C00000"/>
              </a:solidFill>
            </a:rPr>
            <a:t> &amp; </a:t>
          </a:r>
          <a:r>
            <a:rPr lang="en-US" sz="2600" b="1" kern="1200" dirty="0" err="1" smtClean="0">
              <a:solidFill>
                <a:srgbClr val="C00000"/>
              </a:solidFill>
            </a:rPr>
            <a:t>pherthnasedd</a:t>
          </a:r>
          <a:endParaRPr lang="en-US" sz="2600" b="1" kern="1200" dirty="0" smtClean="0">
            <a:solidFill>
              <a:srgbClr val="C00000"/>
            </a:solidFill>
          </a:endParaRP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0" kern="1200" dirty="0" err="1" smtClean="0">
              <a:solidFill>
                <a:schemeClr val="bg1"/>
              </a:solidFill>
            </a:rPr>
            <a:t>Sillafu</a:t>
          </a:r>
          <a:r>
            <a:rPr lang="en-US" sz="1900" b="0" kern="1200" dirty="0" smtClean="0">
              <a:solidFill>
                <a:schemeClr val="bg1"/>
              </a:solidFill>
            </a:rPr>
            <a:t>, </a:t>
          </a:r>
          <a:r>
            <a:rPr lang="en-US" sz="1900" b="0" kern="1200" dirty="0" err="1" smtClean="0">
              <a:solidFill>
                <a:schemeClr val="bg1"/>
              </a:solidFill>
            </a:rPr>
            <a:t>gramadeg</a:t>
          </a:r>
          <a:r>
            <a:rPr lang="en-US" sz="1900" b="0" kern="1200" dirty="0" smtClean="0">
              <a:solidFill>
                <a:schemeClr val="bg1"/>
              </a:solidFill>
            </a:rPr>
            <a:t>, </a:t>
          </a:r>
          <a:r>
            <a:rPr lang="en-US" sz="1900" b="0" kern="1200" dirty="0" err="1" smtClean="0">
              <a:solidFill>
                <a:schemeClr val="bg1"/>
              </a:solidFill>
            </a:rPr>
            <a:t>Berfau</a:t>
          </a:r>
          <a:r>
            <a:rPr lang="en-US" sz="1900" b="0" kern="1200" dirty="0" smtClean="0">
              <a:solidFill>
                <a:schemeClr val="bg1"/>
              </a:solidFill>
            </a:rPr>
            <a:t> </a:t>
          </a:r>
          <a:r>
            <a:rPr lang="en-US" sz="1900" b="0" kern="1200" dirty="0" err="1" smtClean="0">
              <a:solidFill>
                <a:schemeClr val="bg1"/>
              </a:solidFill>
            </a:rPr>
            <a:t>pŵer</a:t>
          </a:r>
          <a:r>
            <a:rPr lang="en-US" sz="1900" b="0" kern="1200" dirty="0" smtClean="0">
              <a:solidFill>
                <a:schemeClr val="bg1"/>
              </a:solidFill>
            </a:rPr>
            <a:t>, </a:t>
          </a:r>
          <a:r>
            <a:rPr lang="en-US" sz="1900" b="0" kern="1200" dirty="0" err="1" smtClean="0">
              <a:solidFill>
                <a:schemeClr val="bg1"/>
              </a:solidFill>
            </a:rPr>
            <a:t>Tystolaeth</a:t>
          </a:r>
          <a:r>
            <a:rPr lang="en-US" sz="1900" b="0" kern="1200" dirty="0" smtClean="0">
              <a:solidFill>
                <a:schemeClr val="bg1"/>
              </a:solidFill>
            </a:rPr>
            <a:t> </a:t>
          </a:r>
          <a:r>
            <a:rPr lang="en-US" sz="1900" b="0" kern="1200" dirty="0" err="1" smtClean="0">
              <a:solidFill>
                <a:schemeClr val="bg1"/>
              </a:solidFill>
            </a:rPr>
            <a:t>meini</a:t>
          </a:r>
          <a:r>
            <a:rPr lang="en-US" sz="1900" b="0" kern="1200" dirty="0" smtClean="0">
              <a:solidFill>
                <a:schemeClr val="bg1"/>
              </a:solidFill>
            </a:rPr>
            <a:t> </a:t>
          </a:r>
          <a:r>
            <a:rPr lang="en-US" sz="1900" b="0" kern="1200" dirty="0" err="1" smtClean="0">
              <a:solidFill>
                <a:schemeClr val="bg1"/>
              </a:solidFill>
            </a:rPr>
            <a:t>prawf</a:t>
          </a:r>
          <a:r>
            <a:rPr lang="en-US" sz="1900" b="0" kern="1200" dirty="0" smtClean="0">
              <a:solidFill>
                <a:schemeClr val="bg1"/>
              </a:solidFill>
            </a:rPr>
            <a:t>, </a:t>
          </a:r>
          <a:r>
            <a:rPr lang="en-US" sz="1900" b="0" kern="1200" dirty="0" err="1" smtClean="0">
              <a:solidFill>
                <a:schemeClr val="bg1"/>
              </a:solidFill>
            </a:rPr>
            <a:t>enghreifftiau</a:t>
          </a:r>
          <a:r>
            <a:rPr lang="en-US" sz="1900" b="0" kern="1200" dirty="0" smtClean="0">
              <a:solidFill>
                <a:schemeClr val="bg1"/>
              </a:solidFill>
            </a:rPr>
            <a:t>, STAR</a:t>
          </a:r>
          <a:endParaRPr lang="en-US" sz="1900" b="0" kern="1200" dirty="0">
            <a:solidFill>
              <a:schemeClr val="bg1"/>
            </a:solidFill>
          </a:endParaRPr>
        </a:p>
      </dsp:txBody>
      <dsp:txXfrm rot="10800000">
        <a:off x="2515601" y="4464492"/>
        <a:ext cx="6052130" cy="1720081"/>
      </dsp:txXfrm>
    </dsp:sp>
    <dsp:sp modelId="{7528EFF0-0EE1-4CE1-A37B-ABC5212573BD}">
      <dsp:nvSpPr>
        <dsp:cNvPr id="0" name=""/>
        <dsp:cNvSpPr/>
      </dsp:nvSpPr>
      <dsp:spPr>
        <a:xfrm>
          <a:off x="1475650" y="4472606"/>
          <a:ext cx="1720081" cy="1720081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www.uwtsd.ac.uk/student-life/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ucas.com/ucas/teacher-training/apply-and-track/filling-your-ucas-teacher-training-application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campuses/swansea-campus-map-1.pdf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campuses/swansea-campus-map-1.pdf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wtsd.ac.uk/pgce-primary/" TargetMode="External"/><Relationship Id="rId3" Type="http://schemas.openxmlformats.org/officeDocument/2006/relationships/hyperlink" Target="https://www.prospects.ac.uk/job-profiles/primary-school-teacher" TargetMode="External"/><Relationship Id="rId7" Type="http://schemas.openxmlformats.org/officeDocument/2006/relationships/hyperlink" Target="http://www.discoverteaching.wales/routes-into-teaching/" TargetMode="External"/><Relationship Id="rId2" Type="http://schemas.openxmlformats.org/officeDocument/2006/relationships/hyperlink" Target="https://www.prospects.ac.uk/jobs-and-work-experience/job-sectors/teaching-and-education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discoverteaching.wales/" TargetMode="External"/><Relationship Id="rId5" Type="http://schemas.openxmlformats.org/officeDocument/2006/relationships/hyperlink" Target="http://www.bbc.co.uk/news/education" TargetMode="External"/><Relationship Id="rId4" Type="http://schemas.openxmlformats.org/officeDocument/2006/relationships/hyperlink" Target="https://targetjobs.co.uk/career-sectors/teaching-and-education" TargetMode="External"/><Relationship Id="rId9" Type="http://schemas.openxmlformats.org/officeDocument/2006/relationships/image" Target="../media/image1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postgraduate-study/teacher-training/applying-for-teacher-training/personal-statement-for-a-pgce-secondary-application" TargetMode="External"/><Relationship Id="rId2" Type="http://schemas.openxmlformats.org/officeDocument/2006/relationships/hyperlink" Target="http://www.chester.ac.uk/sites/files/chester/How%20to%20write%20a%20PGCE%20Personal%20Statement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hyperlink" Target="https://www.prospects.ac.uk/postgraduate-study/masters-degrees/personal-statements-for-postgraduate-applications" TargetMode="Externa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2267744" y="332656"/>
            <a:ext cx="3672408" cy="3816424"/>
          </a:xfrm>
        </p:spPr>
        <p:txBody>
          <a:bodyPr>
            <a:normAutofit/>
          </a:bodyPr>
          <a:lstStyle/>
          <a:p>
            <a:r>
              <a:rPr lang="cy-GB" sz="4000" dirty="0"/>
              <a:t>Gwneud cais am </a:t>
            </a:r>
            <a:r>
              <a:rPr lang="cy-GB" sz="4000" dirty="0" smtClean="0"/>
              <a:t>TAR Cynradd</a:t>
            </a:r>
            <a:endParaRPr lang="en-GB" sz="4000" dirty="0"/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5292080" y="2348880"/>
            <a:ext cx="3491880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 smtClean="0">
                <a:solidFill>
                  <a:srgbClr val="002060"/>
                </a:solidFill>
              </a:rPr>
              <a:t>Applying for Primary PGCE</a:t>
            </a:r>
            <a:endParaRPr lang="en-GB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9466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8211016"/>
              </p:ext>
            </p:extLst>
          </p:nvPr>
        </p:nvGraphicFramePr>
        <p:xfrm>
          <a:off x="0" y="0"/>
          <a:ext cx="9144001" cy="685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775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537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127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56636">
                <a:tc>
                  <a:txBody>
                    <a:bodyPr/>
                    <a:lstStyle/>
                    <a:p>
                      <a:pPr algn="ctr"/>
                      <a:r>
                        <a:rPr lang="en-GB" sz="3600" b="0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Eitem</a:t>
                      </a:r>
                      <a:endParaRPr lang="en-GB" sz="3600" b="0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0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Rh.</a:t>
                      </a:r>
                      <a:r>
                        <a:rPr lang="en-GB" sz="3600" b="0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/ No.</a:t>
                      </a:r>
                      <a:endParaRPr lang="en-GB" sz="3600" b="0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0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Item</a:t>
                      </a:r>
                      <a:endParaRPr lang="en-GB" sz="3600" b="0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836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Cyflwyniad</a:t>
                      </a:r>
                      <a:r>
                        <a:rPr lang="en-GB" sz="2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Gwas.Gyrfaoedd</a:t>
                      </a:r>
                      <a:endParaRPr lang="en-GB" sz="24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Careers Service introduction 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3836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Trefnu</a:t>
                      </a:r>
                      <a:r>
                        <a:rPr lang="en-GB" sz="2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/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chasglu</a:t>
                      </a:r>
                      <a:r>
                        <a:rPr lang="en-GB" sz="2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endParaRPr lang="cy-GB" sz="24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Getting organised &amp; information gathering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5373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Datganiad</a:t>
                      </a:r>
                      <a:r>
                        <a:rPr lang="en-GB" sz="1800" b="1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Personol</a:t>
                      </a:r>
                      <a:r>
                        <a:rPr lang="en-GB" sz="1800" b="1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Pa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feini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prawf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ydych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chi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ysgrifennu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erbyn</a:t>
                      </a: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Personal statement: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What criteria are you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writing against? 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2363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UCAS-HCA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UCAS ITT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2363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Diwrnod</a:t>
                      </a:r>
                      <a:r>
                        <a:rPr lang="en-GB" sz="2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cyfweld</a:t>
                      </a:r>
                      <a:endParaRPr lang="en-GB" sz="24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Interview day 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2363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r>
                        <a:rPr lang="en-GB" sz="2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bellach</a:t>
                      </a:r>
                      <a:endParaRPr lang="en-GB" sz="24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Further information 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693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4238" y="1442878"/>
            <a:ext cx="3810000" cy="3810000"/>
          </a:xfrm>
          <a:prstGeom prst="rect">
            <a:avLst/>
          </a:prstGeom>
        </p:spPr>
      </p:pic>
      <p:pic>
        <p:nvPicPr>
          <p:cNvPr id="5" name="Content Placeholder 4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72" y="1442878"/>
            <a:ext cx="3810000" cy="38100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981" y="4290131"/>
            <a:ext cx="2900708" cy="936104"/>
          </a:xfrm>
          <a:solidFill>
            <a:schemeClr val="tx2"/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CAREERS &amp; EMPLOYABILITY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5434293" y="5004780"/>
            <a:ext cx="1922447" cy="53536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Find out more</a:t>
            </a:r>
            <a:endParaRPr lang="en-GB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8599377"/>
              </p:ext>
            </p:extLst>
          </p:nvPr>
        </p:nvGraphicFramePr>
        <p:xfrm>
          <a:off x="719572" y="332656"/>
          <a:ext cx="7924666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0380">
                  <a:extLst>
                    <a:ext uri="{9D8B030D-6E8A-4147-A177-3AD203B41FA5}">
                      <a16:colId xmlns:a16="http://schemas.microsoft.com/office/drawing/2014/main" val="3485127604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1056867705"/>
                    </a:ext>
                  </a:extLst>
                </a:gridCol>
                <a:gridCol w="3352158">
                  <a:extLst>
                    <a:ext uri="{9D8B030D-6E8A-4147-A177-3AD203B41FA5}">
                      <a16:colId xmlns:a16="http://schemas.microsoft.com/office/drawing/2014/main" val="2758507847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b="0" i="0" dirty="0" smtClean="0">
                          <a:solidFill>
                            <a:srgbClr val="002060"/>
                          </a:solidFill>
                        </a:rPr>
                        <a:t>Pwy ydym ni?</a:t>
                      </a:r>
                      <a:endParaRPr lang="en-GB" sz="6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5400" b="1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5400" b="1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0" i="0" dirty="0" smtClean="0">
                          <a:solidFill>
                            <a:srgbClr val="002060"/>
                          </a:solidFill>
                        </a:rPr>
                        <a:t>Who we are?</a:t>
                      </a:r>
                      <a:endParaRPr lang="en-GB" sz="5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2364072"/>
                  </a:ext>
                </a:extLst>
              </a:tr>
            </a:tbl>
          </a:graphicData>
        </a:graphic>
      </p:graphicFrame>
      <p:sp>
        <p:nvSpPr>
          <p:cNvPr id="7" name="Content Placeholder 3"/>
          <p:cNvSpPr txBox="1">
            <a:spLocks/>
          </p:cNvSpPr>
          <p:nvPr/>
        </p:nvSpPr>
        <p:spPr>
          <a:xfrm>
            <a:off x="902775" y="4292055"/>
            <a:ext cx="2900708" cy="936104"/>
          </a:xfrm>
          <a:prstGeom prst="rect">
            <a:avLst/>
          </a:prstGeom>
          <a:solidFill>
            <a:schemeClr val="tx2"/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b="1" dirty="0" smtClean="0">
                <a:solidFill>
                  <a:schemeClr val="bg1"/>
                </a:solidFill>
              </a:rPr>
              <a:t>GYRFAOEDD &amp; CHYFLOGADWYEDD</a:t>
            </a:r>
          </a:p>
          <a:p>
            <a:pPr marL="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1237287" y="4982434"/>
            <a:ext cx="1922447" cy="53536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 smtClean="0"/>
              <a:t>Darganfod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31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cy-GB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Yn gefnogol 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Yn gyfeillgar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Ddim yn barnu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Yn annibynnol </a:t>
            </a:r>
          </a:p>
          <a:p>
            <a:pPr marL="0" indent="0" algn="ctr">
              <a:buNone/>
            </a:pPr>
            <a:r>
              <a:rPr lang="cy-GB" dirty="0" smtClean="0">
                <a:solidFill>
                  <a:srgbClr val="002060"/>
                </a:solidFill>
              </a:rPr>
              <a:t>Yn gyfrinachol</a:t>
            </a:r>
          </a:p>
          <a:p>
            <a:pPr marL="0" indent="0" algn="ctr">
              <a:buNone/>
            </a:pPr>
            <a:endParaRPr lang="cy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y-GB" dirty="0">
                <a:solidFill>
                  <a:srgbClr val="002060"/>
                </a:solidFill>
              </a:rPr>
              <a:t>Ymarferwyr Cyngor &amp; </a:t>
            </a:r>
            <a:r>
              <a:rPr lang="cy-GB" dirty="0" smtClean="0">
                <a:solidFill>
                  <a:srgbClr val="002060"/>
                </a:solidFill>
              </a:rPr>
              <a:t>Arweiniad </a:t>
            </a:r>
            <a:r>
              <a:rPr lang="cy-GB" dirty="0">
                <a:solidFill>
                  <a:srgbClr val="002060"/>
                </a:solidFill>
              </a:rPr>
              <a:t>Cymwys broffesiynol. 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Supportive </a:t>
            </a:r>
            <a:endParaRPr lang="en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Friendly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Non-judgemental</a:t>
            </a:r>
            <a:endParaRPr lang="en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002060"/>
                </a:solidFill>
              </a:rPr>
              <a:t>Independent 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Confidential</a:t>
            </a:r>
          </a:p>
          <a:p>
            <a:pPr marL="0" indent="0" algn="ctr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002060"/>
                </a:solidFill>
              </a:rPr>
              <a:t>Professionally </a:t>
            </a:r>
            <a:r>
              <a:rPr lang="en-GB" dirty="0" smtClean="0">
                <a:solidFill>
                  <a:srgbClr val="002060"/>
                </a:solidFill>
              </a:rPr>
              <a:t>qualified. Trained </a:t>
            </a:r>
            <a:r>
              <a:rPr lang="en-GB" dirty="0">
                <a:solidFill>
                  <a:srgbClr val="002060"/>
                </a:solidFill>
              </a:rPr>
              <a:t>Careers Advice &amp; Guidance </a:t>
            </a:r>
            <a:r>
              <a:rPr lang="en-GB" dirty="0" smtClean="0">
                <a:solidFill>
                  <a:srgbClr val="002060"/>
                </a:solidFill>
              </a:rPr>
              <a:t>practitioners</a:t>
            </a:r>
          </a:p>
          <a:p>
            <a:pPr marL="0" indent="0" algn="ctr">
              <a:buNone/>
            </a:pPr>
            <a:endParaRPr lang="en-GB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GB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1386410"/>
              </p:ext>
            </p:extLst>
          </p:nvPr>
        </p:nvGraphicFramePr>
        <p:xfrm>
          <a:off x="457201" y="274638"/>
          <a:ext cx="8187443" cy="9941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4759">
                  <a:extLst>
                    <a:ext uri="{9D8B030D-6E8A-4147-A177-3AD203B41FA5}">
                      <a16:colId xmlns:a16="http://schemas.microsoft.com/office/drawing/2014/main" val="3485127604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056867705"/>
                    </a:ext>
                  </a:extLst>
                </a:gridCol>
                <a:gridCol w="3640596">
                  <a:extLst>
                    <a:ext uri="{9D8B030D-6E8A-4147-A177-3AD203B41FA5}">
                      <a16:colId xmlns:a16="http://schemas.microsoft.com/office/drawing/2014/main" val="2758507847"/>
                    </a:ext>
                  </a:extLst>
                </a:gridCol>
              </a:tblGrid>
              <a:tr h="99412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en-GB" sz="32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Rydym</a:t>
                      </a: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endParaRPr lang="en-GB" sz="32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3600" b="1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      We are  </a:t>
                      </a:r>
                      <a:endParaRPr lang="en-GB" sz="32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2364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7956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1766278"/>
              </p:ext>
            </p:extLst>
          </p:nvPr>
        </p:nvGraphicFramePr>
        <p:xfrm>
          <a:off x="395536" y="1844824"/>
          <a:ext cx="8352928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283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90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755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Rhagdybiaethau</a:t>
                      </a: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a </a:t>
                      </a:r>
                      <a:r>
                        <a:rPr lang="en-GB" sz="32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chasglu</a:t>
                      </a: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endParaRPr lang="en-GB" sz="32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32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Assumptions &amp; information</a:t>
                      </a:r>
                      <a:r>
                        <a:rPr lang="en-GB" sz="3200" b="0" i="0" kern="1200" baseline="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gathering</a:t>
                      </a:r>
                      <a:endParaRPr lang="en-GB" sz="32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058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320846"/>
            <a:ext cx="4079571" cy="4979957"/>
          </a:xfrm>
          <a:solidFill>
            <a:srgbClr val="00B05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endParaRPr lang="en-GB" sz="3600" b="1" i="1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3600" dirty="0" smtClean="0">
                <a:solidFill>
                  <a:schemeClr val="bg1"/>
                </a:solidFill>
              </a:rPr>
              <a:t>For anyone considering or making a </a:t>
            </a:r>
          </a:p>
          <a:p>
            <a:pPr marL="0" indent="0" algn="ctr">
              <a:buNone/>
            </a:pPr>
            <a:r>
              <a:rPr lang="en-GB" sz="3600" dirty="0" smtClean="0">
                <a:solidFill>
                  <a:schemeClr val="bg1"/>
                </a:solidFill>
              </a:rPr>
              <a:t>PGCE PRIMARY application in Wales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395536" y="320846"/>
            <a:ext cx="4032448" cy="4980362"/>
          </a:xfrm>
          <a:solidFill>
            <a:srgbClr val="00B05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endParaRPr lang="en-GB" sz="36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dirty="0" smtClean="0">
                <a:solidFill>
                  <a:schemeClr val="bg1"/>
                </a:solidFill>
              </a:rPr>
              <a:t>Am </a:t>
            </a:r>
            <a:r>
              <a:rPr lang="en-GB" sz="3600" dirty="0" err="1" smtClean="0">
                <a:solidFill>
                  <a:schemeClr val="bg1"/>
                </a:solidFill>
              </a:rPr>
              <a:t>unrhywun</a:t>
            </a:r>
            <a:endParaRPr lang="en-GB" sz="3600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sy’n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ystyried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neu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wneud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cais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endParaRPr lang="en-GB" sz="3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</a:rPr>
              <a:t>TAR </a:t>
            </a:r>
            <a:r>
              <a:rPr lang="en-GB" sz="3600" dirty="0" smtClean="0">
                <a:solidFill>
                  <a:schemeClr val="bg1"/>
                </a:solidFill>
              </a:rPr>
              <a:t>CYNRADD</a:t>
            </a:r>
          </a:p>
          <a:p>
            <a:pPr marL="0" indent="0" algn="ctr">
              <a:buNone/>
            </a:pPr>
            <a:r>
              <a:rPr lang="en-GB" sz="3600" dirty="0" err="1" smtClean="0">
                <a:solidFill>
                  <a:schemeClr val="bg1"/>
                </a:solidFill>
              </a:rPr>
              <a:t>Yng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nghymru</a:t>
            </a:r>
            <a:endParaRPr lang="en-GB" sz="3600" dirty="0">
              <a:solidFill>
                <a:schemeClr val="bg1"/>
              </a:solidFill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87864223"/>
              </p:ext>
            </p:extLst>
          </p:nvPr>
        </p:nvGraphicFramePr>
        <p:xfrm>
          <a:off x="3294866" y="362658"/>
          <a:ext cx="2772234" cy="18384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018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002060"/>
                </a:solidFill>
              </a:rPr>
              <a:t>“Check 123 …”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b="1" dirty="0"/>
              <a:t>Sicr</a:t>
            </a:r>
            <a:r>
              <a:rPr lang="cy-GB" dirty="0"/>
              <a:t> eich bod am fynd i mewn Addysgu</a:t>
            </a:r>
            <a:r>
              <a:rPr lang="cy-GB" dirty="0" smtClean="0"/>
              <a:t>? </a:t>
            </a:r>
          </a:p>
          <a:p>
            <a:r>
              <a:rPr lang="cy-GB" dirty="0" smtClean="0"/>
              <a:t>A </a:t>
            </a:r>
            <a:r>
              <a:rPr lang="cy-GB" dirty="0"/>
              <a:t>ydych yn cwrdd </a:t>
            </a:r>
            <a:r>
              <a:rPr lang="cy-GB" dirty="0" err="1"/>
              <a:t>â'r</a:t>
            </a:r>
            <a:r>
              <a:rPr lang="cy-GB" dirty="0"/>
              <a:t> gofynion </a:t>
            </a:r>
            <a:r>
              <a:rPr lang="cy-GB" dirty="0" smtClean="0"/>
              <a:t>mynediad/</a:t>
            </a:r>
            <a:r>
              <a:rPr lang="cy-GB" b="1" dirty="0" smtClean="0"/>
              <a:t>PG</a:t>
            </a:r>
          </a:p>
          <a:p>
            <a:r>
              <a:rPr lang="cy-GB" dirty="0" smtClean="0"/>
              <a:t>Rhinweddau </a:t>
            </a:r>
            <a:r>
              <a:rPr lang="cy-GB" dirty="0"/>
              <a:t>personol</a:t>
            </a:r>
            <a:r>
              <a:rPr lang="cy-GB" dirty="0" smtClean="0"/>
              <a:t>? </a:t>
            </a:r>
          </a:p>
          <a:p>
            <a:r>
              <a:rPr lang="cy-GB" dirty="0" smtClean="0"/>
              <a:t>Wedi </a:t>
            </a:r>
            <a:r>
              <a:rPr lang="cy-GB" dirty="0"/>
              <a:t>ymchwilio i'r diwydiant Addysgu</a:t>
            </a:r>
            <a:r>
              <a:rPr lang="cy-GB" dirty="0" smtClean="0"/>
              <a:t>? </a:t>
            </a:r>
          </a:p>
          <a:p>
            <a:r>
              <a:rPr lang="cy-GB" dirty="0" smtClean="0"/>
              <a:t>Beth yw’r newidiadau mawr yng Nghymru </a:t>
            </a:r>
          </a:p>
          <a:p>
            <a:r>
              <a:rPr lang="cy-GB" dirty="0" smtClean="0"/>
              <a:t>TAR </a:t>
            </a:r>
            <a:r>
              <a:rPr lang="cy-GB" dirty="0"/>
              <a:t>llwybr cywir?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Sure</a:t>
            </a:r>
            <a:r>
              <a:rPr lang="en-GB" dirty="0" smtClean="0">
                <a:solidFill>
                  <a:srgbClr val="002060"/>
                </a:solidFill>
              </a:rPr>
              <a:t> you want to get into Teaching?</a:t>
            </a:r>
          </a:p>
          <a:p>
            <a:r>
              <a:rPr lang="en-GB" dirty="0">
                <a:solidFill>
                  <a:srgbClr val="002060"/>
                </a:solidFill>
              </a:rPr>
              <a:t>Do you meet the entry </a:t>
            </a:r>
            <a:r>
              <a:rPr lang="en-GB" dirty="0" smtClean="0">
                <a:solidFill>
                  <a:srgbClr val="002060"/>
                </a:solidFill>
              </a:rPr>
              <a:t>requirements </a:t>
            </a:r>
            <a:r>
              <a:rPr lang="en-GB" b="1" dirty="0" err="1" smtClean="0">
                <a:solidFill>
                  <a:srgbClr val="002060"/>
                </a:solidFill>
              </a:rPr>
              <a:t>inc</a:t>
            </a:r>
            <a:r>
              <a:rPr lang="en-GB" b="1" dirty="0" smtClean="0">
                <a:solidFill>
                  <a:srgbClr val="002060"/>
                </a:solidFill>
              </a:rPr>
              <a:t> </a:t>
            </a:r>
            <a:r>
              <a:rPr lang="en-GB" b="1" dirty="0" err="1" smtClean="0">
                <a:solidFill>
                  <a:srgbClr val="002060"/>
                </a:solidFill>
              </a:rPr>
              <a:t>WEx</a:t>
            </a:r>
            <a:r>
              <a:rPr lang="en-GB" dirty="0" smtClean="0">
                <a:solidFill>
                  <a:srgbClr val="002060"/>
                </a:solidFill>
              </a:rPr>
              <a:t>?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Personal qualities? </a:t>
            </a:r>
            <a:endParaRPr lang="en-GB" dirty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Have you researched the Teaching industry?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What are the latest developments in Wales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PGCE correct route?</a:t>
            </a:r>
          </a:p>
        </p:txBody>
      </p:sp>
    </p:spTree>
    <p:extLst>
      <p:ext uri="{BB962C8B-B14F-4D97-AF65-F5344CB8AC3E}">
        <p14:creationId xmlns:p14="http://schemas.microsoft.com/office/powerpoint/2010/main" val="648902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8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/>
              <a:t>  </a:t>
            </a:r>
            <a:r>
              <a:rPr lang="en-GB" sz="3600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Hefyd</a:t>
            </a:r>
            <a:r>
              <a:rPr lang="en-GB" sz="36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…                     </a:t>
            </a:r>
            <a:r>
              <a:rPr lang="en-GB" sz="36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Also …</a:t>
            </a:r>
            <a:endParaRPr lang="en-GB" sz="36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3"/>
          </a:xfrm>
        </p:spPr>
        <p:txBody>
          <a:bodyPr>
            <a:normAutofit fontScale="92500"/>
          </a:bodyPr>
          <a:lstStyle/>
          <a:p>
            <a:r>
              <a:rPr lang="en-GB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Cyflwyniad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yma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i="1" dirty="0" err="1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Gwefanau</a:t>
            </a:r>
            <a:r>
              <a:rPr lang="en-GB" i="1" dirty="0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(</a:t>
            </a:r>
            <a:r>
              <a:rPr lang="en-GB" i="1" dirty="0" err="1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ar</a:t>
            </a:r>
            <a:r>
              <a:rPr lang="en-GB" i="1" dirty="0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i="1" dirty="0" err="1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diwedd</a:t>
            </a:r>
            <a:r>
              <a:rPr lang="en-GB" i="1" dirty="0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)</a:t>
            </a:r>
          </a:p>
          <a:p>
            <a:r>
              <a:rPr lang="en-GB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Prosbectws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Copi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caled</a:t>
            </a: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endParaRPr lang="en-GB" dirty="0" smtClean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i="1" dirty="0" err="1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Darganfod</a:t>
            </a:r>
            <a:r>
              <a:rPr lang="en-GB" i="1" dirty="0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i="1" dirty="0" err="1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Addysgu</a:t>
            </a:r>
            <a:r>
              <a:rPr lang="en-GB" i="1" dirty="0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endParaRPr lang="en-GB" i="1" dirty="0">
              <a:solidFill>
                <a:schemeClr val="accent2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Diwrnod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Agored</a:t>
            </a: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Eich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Darlithwyr</a:t>
            </a: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Eich</a:t>
            </a: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rhwydweithiau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Eich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Cynghorydd</a:t>
            </a: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Gyrfa</a:t>
            </a: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Gwefan</a:t>
            </a: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TAR </a:t>
            </a:r>
            <a:endParaRPr lang="en-GB" dirty="0" smtClean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Trefniadau</a:t>
            </a: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lleol</a:t>
            </a: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925142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This </a:t>
            </a:r>
            <a:r>
              <a:rPr lang="en-GB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Powerpoint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&amp; links</a:t>
            </a:r>
          </a:p>
          <a:p>
            <a:r>
              <a:rPr lang="en-GB" i="1" dirty="0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Websites (at end)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Hard copy Prospectus</a:t>
            </a:r>
          </a:p>
          <a:p>
            <a:r>
              <a:rPr lang="en-GB" i="1" dirty="0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Discover Teaching  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Open Day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Your </a:t>
            </a: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Lecturers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Your other networks 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Your Careers Adviser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PGCE website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Local arrangements</a:t>
            </a: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96144"/>
            <a:ext cx="1412776" cy="1412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789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1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</a:t>
            </a:r>
            <a:r>
              <a:rPr lang="en-GB" sz="36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TAR</a:t>
            </a:r>
            <a:r>
              <a:rPr lang="en-GB" sz="36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/PGCE: </a:t>
            </a:r>
            <a:r>
              <a:rPr lang="en-GB" sz="3600" i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Recap</a:t>
            </a:r>
            <a:r>
              <a:rPr lang="en-GB" sz="36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1400" i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(Catherine; Athrofa)</a:t>
            </a:r>
            <a:endParaRPr lang="en-GB" sz="1400" i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1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Hyffor</a:t>
            </a:r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. </a:t>
            </a:r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Athrawon</a:t>
            </a:r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b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Proffesiynol</a:t>
            </a:r>
            <a:endParaRPr lang="en-GB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Brifysgol</a:t>
            </a:r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/</a:t>
            </a:r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Lleoliadau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Anodd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Gwydnwch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a </a:t>
            </a:r>
            <a:r>
              <a:rPr lang="en-GB" i="1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injan</a:t>
            </a:r>
            <a:endParaRPr lang="en-GB" i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Allwch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chi </a:t>
            </a:r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Dysgu</a:t>
            </a:r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Mynediad</a:t>
            </a:r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cystadleuol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endParaRPr lang="en-GB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Gall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gymryd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drosodd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99715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Professional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Teacher Training 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University/Placements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Tough going </a:t>
            </a:r>
          </a:p>
          <a:p>
            <a:r>
              <a:rPr lang="en-GB" i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Resilience &amp; engine 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Can you Teach? 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Competitive entry </a:t>
            </a:r>
          </a:p>
          <a:p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Can be all consuming </a:t>
            </a:r>
          </a:p>
        </p:txBody>
      </p:sp>
    </p:spTree>
    <p:extLst>
      <p:ext uri="{BB962C8B-B14F-4D97-AF65-F5344CB8AC3E}">
        <p14:creationId xmlns:p14="http://schemas.microsoft.com/office/powerpoint/2010/main" val="3864469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2433249"/>
              </p:ext>
            </p:extLst>
          </p:nvPr>
        </p:nvGraphicFramePr>
        <p:xfrm>
          <a:off x="395536" y="1844824"/>
          <a:ext cx="8352928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28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45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755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Datganiad</a:t>
                      </a: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personol</a:t>
                      </a: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: </a:t>
                      </a:r>
                      <a:r>
                        <a:rPr lang="en-GB" sz="2800" b="0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Pa </a:t>
                      </a:r>
                      <a:r>
                        <a:rPr lang="en-GB" sz="2800" b="0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feini</a:t>
                      </a:r>
                      <a:r>
                        <a:rPr lang="en-GB" sz="2800" b="0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800" b="0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prawf</a:t>
                      </a:r>
                      <a:r>
                        <a:rPr lang="en-GB" sz="2800" b="0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800" b="0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2800" b="0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800" b="0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chi'n</a:t>
                      </a:r>
                      <a:r>
                        <a:rPr lang="en-GB" sz="2800" b="0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800" b="0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ysgrifennu</a:t>
                      </a:r>
                      <a:r>
                        <a:rPr lang="en-GB" sz="2800" b="0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800" b="0" i="1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erbyn</a:t>
                      </a:r>
                      <a:r>
                        <a:rPr lang="en-GB" sz="2800" b="0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18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8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48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Personal statement: </a:t>
                      </a:r>
                      <a:r>
                        <a:rPr lang="en-GB" sz="2800" b="0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What criteria are you writing against? </a:t>
                      </a:r>
                      <a:endParaRPr lang="en-GB" sz="18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3347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i="1" dirty="0" smtClean="0"/>
              <a:t> </a:t>
            </a:r>
            <a:r>
              <a:rPr lang="en-GB" sz="3200" i="1" dirty="0" err="1" smtClean="0"/>
              <a:t>Cyn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ysgrifennu</a:t>
            </a:r>
            <a:r>
              <a:rPr lang="en-GB" sz="3200" i="1" dirty="0" smtClean="0"/>
              <a:t> </a:t>
            </a:r>
            <a:r>
              <a:rPr lang="en-GB" sz="3200" i="1" smtClean="0"/>
              <a:t>…          </a:t>
            </a:r>
            <a:r>
              <a:rPr lang="en-GB" sz="3200" i="1" dirty="0" smtClean="0">
                <a:solidFill>
                  <a:schemeClr val="bg2">
                    <a:lumMod val="50000"/>
                  </a:schemeClr>
                </a:solidFill>
              </a:rPr>
              <a:t>Before writing …</a:t>
            </a:r>
            <a:endParaRPr lang="en-GB" sz="3200" i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316288" cy="3989040"/>
          </a:xfrm>
        </p:spPr>
        <p:txBody>
          <a:bodyPr>
            <a:normAutofit/>
          </a:bodyPr>
          <a:lstStyle/>
          <a:p>
            <a:r>
              <a:rPr lang="en-GB" dirty="0" err="1" smtClean="0"/>
              <a:t>Dechau’n</a:t>
            </a:r>
            <a:r>
              <a:rPr lang="en-GB" dirty="0" smtClean="0"/>
              <a:t> </a:t>
            </a:r>
            <a:r>
              <a:rPr lang="en-GB" dirty="0" err="1" smtClean="0"/>
              <a:t>gynnar</a:t>
            </a:r>
            <a:r>
              <a:rPr lang="en-GB" dirty="0" smtClean="0"/>
              <a:t>/ </a:t>
            </a:r>
            <a:r>
              <a:rPr lang="en-GB" dirty="0" err="1" smtClean="0"/>
              <a:t>Cynll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b="1" dirty="0" err="1"/>
              <a:t>Meddyliwch</a:t>
            </a:r>
            <a:endParaRPr lang="en-GB" b="1" dirty="0"/>
          </a:p>
          <a:p>
            <a:r>
              <a:rPr lang="en-GB" dirty="0" err="1" smtClean="0"/>
              <a:t>Ymchwiliwch</a:t>
            </a:r>
            <a:endParaRPr lang="en-GB" dirty="0"/>
          </a:p>
          <a:p>
            <a:r>
              <a:rPr lang="en-GB" dirty="0" err="1" smtClean="0"/>
              <a:t>Cwestiwn</a:t>
            </a:r>
            <a:r>
              <a:rPr lang="en-GB" dirty="0" smtClean="0"/>
              <a:t> - </a:t>
            </a:r>
            <a:r>
              <a:rPr lang="en-GB" dirty="0" err="1" smtClean="0"/>
              <a:t>eraill</a:t>
            </a:r>
            <a:endParaRPr lang="en-GB" dirty="0"/>
          </a:p>
          <a:p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smtClean="0"/>
              <a:t>- </a:t>
            </a:r>
            <a:r>
              <a:rPr lang="en-GB" dirty="0" err="1" smtClean="0"/>
              <a:t>i</a:t>
            </a:r>
            <a:r>
              <a:rPr lang="en-GB" dirty="0" smtClean="0"/>
              <a:t> chi</a:t>
            </a:r>
          </a:p>
          <a:p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 smtClean="0"/>
              <a:t>mynediad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83586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Start early &amp; Plan </a:t>
            </a:r>
          </a:p>
          <a:p>
            <a:r>
              <a:rPr lang="en-GB" b="1" dirty="0" smtClean="0">
                <a:solidFill>
                  <a:schemeClr val="bg2">
                    <a:lumMod val="50000"/>
                  </a:schemeClr>
                </a:solidFill>
              </a:rPr>
              <a:t>Think</a:t>
            </a:r>
          </a:p>
          <a:p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Research </a:t>
            </a:r>
          </a:p>
          <a:p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Question / ask others</a:t>
            </a:r>
          </a:p>
          <a:p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Question / yourself 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Entry requirements?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812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8511041"/>
              </p:ext>
            </p:extLst>
          </p:nvPr>
        </p:nvGraphicFramePr>
        <p:xfrm>
          <a:off x="0" y="44624"/>
          <a:ext cx="9144000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395536" y="1700808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Programme, Entry requirements, industry, Themes &amp; unwritten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71600" y="3934572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C00000"/>
                </a:solidFill>
              </a:rPr>
              <a:t>I</a:t>
            </a:r>
            <a:r>
              <a:rPr lang="en-GB" dirty="0" smtClean="0">
                <a:solidFill>
                  <a:srgbClr val="C00000"/>
                </a:solidFill>
              </a:rPr>
              <a:t>=Current/Reasons/</a:t>
            </a:r>
            <a:r>
              <a:rPr lang="en-GB" dirty="0" err="1" smtClean="0">
                <a:solidFill>
                  <a:srgbClr val="C00000"/>
                </a:solidFill>
              </a:rPr>
              <a:t>Hline</a:t>
            </a:r>
            <a:r>
              <a:rPr lang="en-GB" dirty="0" smtClean="0">
                <a:solidFill>
                  <a:srgbClr val="002060"/>
                </a:solidFill>
              </a:rPr>
              <a:t>   </a:t>
            </a:r>
            <a:r>
              <a:rPr lang="en-GB" b="1" dirty="0" err="1" smtClean="0">
                <a:solidFill>
                  <a:srgbClr val="7030A0"/>
                </a:solidFill>
              </a:rPr>
              <a:t>Mev</a:t>
            </a:r>
            <a:r>
              <a:rPr lang="en-GB" dirty="0" smtClean="0">
                <a:solidFill>
                  <a:srgbClr val="7030A0"/>
                </a:solidFill>
              </a:rPr>
              <a:t>=Criteria  </a:t>
            </a:r>
            <a:r>
              <a:rPr lang="en-GB" dirty="0" smtClean="0">
                <a:solidFill>
                  <a:srgbClr val="002060"/>
                </a:solidFill>
              </a:rPr>
              <a:t>   </a:t>
            </a:r>
            <a:r>
              <a:rPr lang="en-GB" b="1" dirty="0" err="1" smtClean="0">
                <a:solidFill>
                  <a:srgbClr val="00B050"/>
                </a:solidFill>
              </a:rPr>
              <a:t>Summ</a:t>
            </a:r>
            <a:r>
              <a:rPr lang="en-GB" dirty="0" smtClean="0">
                <a:solidFill>
                  <a:srgbClr val="00B050"/>
                </a:solidFill>
              </a:rPr>
              <a:t>= </a:t>
            </a:r>
            <a:r>
              <a:rPr lang="en-GB" dirty="0" err="1" smtClean="0">
                <a:solidFill>
                  <a:srgbClr val="00B050"/>
                </a:solidFill>
              </a:rPr>
              <a:t>Evid</a:t>
            </a:r>
            <a:r>
              <a:rPr lang="en-GB" dirty="0" smtClean="0">
                <a:solidFill>
                  <a:srgbClr val="00B050"/>
                </a:solidFill>
              </a:rPr>
              <a:t>/</a:t>
            </a:r>
            <a:r>
              <a:rPr lang="en-GB" dirty="0" err="1" smtClean="0">
                <a:solidFill>
                  <a:srgbClr val="00B050"/>
                </a:solidFill>
              </a:rPr>
              <a:t>Hline</a:t>
            </a:r>
            <a:r>
              <a:rPr lang="en-GB" dirty="0" smtClean="0">
                <a:solidFill>
                  <a:srgbClr val="00B050"/>
                </a:solidFill>
              </a:rPr>
              <a:t>/</a:t>
            </a:r>
            <a:r>
              <a:rPr lang="en-GB" dirty="0" smtClean="0">
                <a:solidFill>
                  <a:srgbClr val="00B050"/>
                </a:solidFill>
                <a:latin typeface="Lucida Sans Unicode" panose="020B0602030504020204" pitchFamily="34" charset="0"/>
                <a:cs typeface="Lucida Sans Unicode" panose="020B0602030504020204" pitchFamily="34" charset="0"/>
              </a:rPr>
              <a:t>♥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19672" y="6044180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002060"/>
                </a:solidFill>
              </a:rPr>
              <a:t>Writing skills / use examples to learn / Careers adviser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1520" y="2134372"/>
            <a:ext cx="8712968" cy="44644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12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1965425"/>
              </p:ext>
            </p:extLst>
          </p:nvPr>
        </p:nvGraphicFramePr>
        <p:xfrm>
          <a:off x="0" y="44624"/>
          <a:ext cx="9144000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395536" y="1700808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Programme, Entry requirements, industry, Themes &amp; unwritten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71600" y="3934572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C00000"/>
                </a:solidFill>
              </a:rPr>
              <a:t>I</a:t>
            </a:r>
            <a:r>
              <a:rPr lang="en-GB" dirty="0" smtClean="0">
                <a:solidFill>
                  <a:srgbClr val="C00000"/>
                </a:solidFill>
              </a:rPr>
              <a:t>=Current/Reasons/</a:t>
            </a:r>
            <a:r>
              <a:rPr lang="en-GB" dirty="0" err="1" smtClean="0">
                <a:solidFill>
                  <a:srgbClr val="C00000"/>
                </a:solidFill>
              </a:rPr>
              <a:t>Hline</a:t>
            </a:r>
            <a:r>
              <a:rPr lang="en-GB" dirty="0" smtClean="0">
                <a:solidFill>
                  <a:srgbClr val="002060"/>
                </a:solidFill>
              </a:rPr>
              <a:t>   </a:t>
            </a:r>
            <a:r>
              <a:rPr lang="en-GB" b="1" dirty="0" err="1" smtClean="0">
                <a:solidFill>
                  <a:srgbClr val="7030A0"/>
                </a:solidFill>
              </a:rPr>
              <a:t>Mev</a:t>
            </a:r>
            <a:r>
              <a:rPr lang="en-GB" dirty="0" smtClean="0">
                <a:solidFill>
                  <a:srgbClr val="7030A0"/>
                </a:solidFill>
              </a:rPr>
              <a:t>=Criteria  </a:t>
            </a:r>
            <a:r>
              <a:rPr lang="en-GB" dirty="0" smtClean="0">
                <a:solidFill>
                  <a:srgbClr val="002060"/>
                </a:solidFill>
              </a:rPr>
              <a:t>   </a:t>
            </a:r>
            <a:r>
              <a:rPr lang="en-GB" b="1" dirty="0" err="1" smtClean="0">
                <a:solidFill>
                  <a:srgbClr val="00B050"/>
                </a:solidFill>
              </a:rPr>
              <a:t>Summ</a:t>
            </a:r>
            <a:r>
              <a:rPr lang="en-GB" dirty="0" smtClean="0">
                <a:solidFill>
                  <a:srgbClr val="00B050"/>
                </a:solidFill>
              </a:rPr>
              <a:t>= </a:t>
            </a:r>
            <a:r>
              <a:rPr lang="en-GB" dirty="0" err="1" smtClean="0">
                <a:solidFill>
                  <a:srgbClr val="00B050"/>
                </a:solidFill>
              </a:rPr>
              <a:t>Evid</a:t>
            </a:r>
            <a:r>
              <a:rPr lang="en-GB" dirty="0" smtClean="0">
                <a:solidFill>
                  <a:srgbClr val="00B050"/>
                </a:solidFill>
              </a:rPr>
              <a:t>/</a:t>
            </a:r>
            <a:r>
              <a:rPr lang="en-GB" dirty="0" err="1" smtClean="0">
                <a:solidFill>
                  <a:srgbClr val="00B050"/>
                </a:solidFill>
              </a:rPr>
              <a:t>Hline</a:t>
            </a:r>
            <a:r>
              <a:rPr lang="en-GB" dirty="0" smtClean="0">
                <a:solidFill>
                  <a:srgbClr val="00B050"/>
                </a:solidFill>
              </a:rPr>
              <a:t>/</a:t>
            </a:r>
            <a:r>
              <a:rPr lang="en-GB" dirty="0" smtClean="0">
                <a:solidFill>
                  <a:srgbClr val="00B050"/>
                </a:solidFill>
                <a:latin typeface="Lucida Sans Unicode" panose="020B0602030504020204" pitchFamily="34" charset="0"/>
                <a:cs typeface="Lucida Sans Unicode" panose="020B0602030504020204" pitchFamily="34" charset="0"/>
              </a:rPr>
              <a:t>♥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19672" y="6044180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002060"/>
                </a:solidFill>
              </a:rPr>
              <a:t>Writing skills / use examples to learn / Careers adviser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361" y="4474424"/>
            <a:ext cx="9144000" cy="23979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296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3183760"/>
              </p:ext>
            </p:extLst>
          </p:nvPr>
        </p:nvGraphicFramePr>
        <p:xfrm>
          <a:off x="0" y="44624"/>
          <a:ext cx="9144000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395536" y="1700808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Programme, Entry requirements, industry, Themes &amp; unwritten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71600" y="3934572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C00000"/>
                </a:solidFill>
              </a:rPr>
              <a:t>I</a:t>
            </a:r>
            <a:r>
              <a:rPr lang="en-GB" dirty="0" smtClean="0">
                <a:solidFill>
                  <a:srgbClr val="C00000"/>
                </a:solidFill>
              </a:rPr>
              <a:t>=Current/Reasons/</a:t>
            </a:r>
            <a:r>
              <a:rPr lang="en-GB" dirty="0" err="1" smtClean="0">
                <a:solidFill>
                  <a:srgbClr val="C00000"/>
                </a:solidFill>
              </a:rPr>
              <a:t>Hline</a:t>
            </a:r>
            <a:r>
              <a:rPr lang="en-GB" dirty="0" smtClean="0">
                <a:solidFill>
                  <a:srgbClr val="002060"/>
                </a:solidFill>
              </a:rPr>
              <a:t>   </a:t>
            </a:r>
            <a:r>
              <a:rPr lang="en-GB" b="1" dirty="0" err="1" smtClean="0">
                <a:solidFill>
                  <a:srgbClr val="7030A0"/>
                </a:solidFill>
              </a:rPr>
              <a:t>Mev</a:t>
            </a:r>
            <a:r>
              <a:rPr lang="en-GB" dirty="0" smtClean="0">
                <a:solidFill>
                  <a:srgbClr val="7030A0"/>
                </a:solidFill>
              </a:rPr>
              <a:t>=Criteria  </a:t>
            </a:r>
            <a:r>
              <a:rPr lang="en-GB" dirty="0" smtClean="0">
                <a:solidFill>
                  <a:srgbClr val="002060"/>
                </a:solidFill>
              </a:rPr>
              <a:t>   </a:t>
            </a:r>
            <a:r>
              <a:rPr lang="en-GB" b="1" dirty="0" err="1" smtClean="0">
                <a:solidFill>
                  <a:srgbClr val="00B050"/>
                </a:solidFill>
              </a:rPr>
              <a:t>Summ</a:t>
            </a:r>
            <a:r>
              <a:rPr lang="en-GB" dirty="0" smtClean="0">
                <a:solidFill>
                  <a:srgbClr val="00B050"/>
                </a:solidFill>
              </a:rPr>
              <a:t>= </a:t>
            </a:r>
            <a:r>
              <a:rPr lang="en-GB" dirty="0" err="1" smtClean="0">
                <a:solidFill>
                  <a:srgbClr val="00B050"/>
                </a:solidFill>
              </a:rPr>
              <a:t>Evid</a:t>
            </a:r>
            <a:r>
              <a:rPr lang="en-GB" dirty="0" smtClean="0">
                <a:solidFill>
                  <a:srgbClr val="00B050"/>
                </a:solidFill>
              </a:rPr>
              <a:t>/</a:t>
            </a:r>
            <a:r>
              <a:rPr lang="en-GB" dirty="0" err="1" smtClean="0">
                <a:solidFill>
                  <a:srgbClr val="00B050"/>
                </a:solidFill>
              </a:rPr>
              <a:t>Hline</a:t>
            </a:r>
            <a:r>
              <a:rPr lang="en-GB" dirty="0" smtClean="0">
                <a:solidFill>
                  <a:srgbClr val="00B050"/>
                </a:solidFill>
              </a:rPr>
              <a:t>/</a:t>
            </a:r>
            <a:r>
              <a:rPr lang="en-GB" dirty="0" smtClean="0">
                <a:solidFill>
                  <a:srgbClr val="00B050"/>
                </a:solidFill>
                <a:latin typeface="Lucida Sans Unicode" panose="020B0602030504020204" pitchFamily="34" charset="0"/>
                <a:cs typeface="Lucida Sans Unicode" panose="020B0602030504020204" pitchFamily="34" charset="0"/>
              </a:rPr>
              <a:t>♥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19672" y="6044180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002060"/>
                </a:solidFill>
              </a:rPr>
              <a:t>Writing skills / use examples to learn / Careers adviser</a:t>
            </a: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258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1">
                    <a:lumMod val="85000"/>
                  </a:schemeClr>
                </a:solidFill>
              </a:rPr>
              <a:t>Gap-</a:t>
            </a:r>
            <a:r>
              <a:rPr lang="en-GB" sz="3600" dirty="0" err="1" smtClean="0">
                <a:solidFill>
                  <a:schemeClr val="bg1">
                    <a:lumMod val="85000"/>
                  </a:schemeClr>
                </a:solidFill>
              </a:rPr>
              <a:t>cym</a:t>
            </a:r>
            <a:endParaRPr lang="en-GB" sz="36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86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60833445"/>
              </p:ext>
            </p:extLst>
          </p:nvPr>
        </p:nvGraphicFramePr>
        <p:xfrm>
          <a:off x="0" y="44624"/>
          <a:ext cx="9144000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395536" y="1700808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rgbClr val="002060"/>
                </a:solidFill>
              </a:rPr>
              <a:t>Rhaglen</a:t>
            </a:r>
            <a:r>
              <a:rPr lang="en-GB" sz="1600" dirty="0">
                <a:solidFill>
                  <a:srgbClr val="002060"/>
                </a:solidFill>
              </a:rPr>
              <a:t>, </a:t>
            </a:r>
            <a:r>
              <a:rPr lang="en-GB" sz="1600" dirty="0" err="1">
                <a:solidFill>
                  <a:srgbClr val="002060"/>
                </a:solidFill>
              </a:rPr>
              <a:t>Gofynion</a:t>
            </a:r>
            <a:r>
              <a:rPr lang="en-GB" sz="1600" dirty="0">
                <a:solidFill>
                  <a:srgbClr val="002060"/>
                </a:solidFill>
              </a:rPr>
              <a:t> </a:t>
            </a:r>
            <a:r>
              <a:rPr lang="en-GB" sz="1600" dirty="0" err="1">
                <a:solidFill>
                  <a:srgbClr val="002060"/>
                </a:solidFill>
              </a:rPr>
              <a:t>mynediad</a:t>
            </a:r>
            <a:r>
              <a:rPr lang="en-GB" sz="1600" dirty="0">
                <a:solidFill>
                  <a:srgbClr val="002060"/>
                </a:solidFill>
              </a:rPr>
              <a:t>, </a:t>
            </a:r>
            <a:r>
              <a:rPr lang="en-GB" sz="1600" dirty="0" err="1">
                <a:solidFill>
                  <a:srgbClr val="002060"/>
                </a:solidFill>
              </a:rPr>
              <a:t>diwydiant</a:t>
            </a:r>
            <a:r>
              <a:rPr lang="en-GB" sz="1600" dirty="0">
                <a:solidFill>
                  <a:srgbClr val="002060"/>
                </a:solidFill>
              </a:rPr>
              <a:t>, </a:t>
            </a:r>
            <a:r>
              <a:rPr lang="en-GB" sz="1600" dirty="0" err="1">
                <a:solidFill>
                  <a:srgbClr val="002060"/>
                </a:solidFill>
              </a:rPr>
              <a:t>Themâu</a:t>
            </a:r>
            <a:r>
              <a:rPr lang="en-GB" sz="1600" dirty="0">
                <a:solidFill>
                  <a:srgbClr val="002060"/>
                </a:solidFill>
              </a:rPr>
              <a:t> ac </a:t>
            </a:r>
            <a:r>
              <a:rPr lang="en-GB" sz="1600" dirty="0" err="1">
                <a:solidFill>
                  <a:srgbClr val="002060"/>
                </a:solidFill>
              </a:rPr>
              <a:t>anysgrifenedig</a:t>
            </a:r>
            <a:endParaRPr lang="en-GB" sz="1600" dirty="0">
              <a:solidFill>
                <a:srgbClr val="002060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971600" y="3934572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C00000"/>
                </a:solidFill>
              </a:rPr>
              <a:t>I</a:t>
            </a:r>
            <a:r>
              <a:rPr lang="en-GB" dirty="0" smtClean="0">
                <a:solidFill>
                  <a:srgbClr val="C00000"/>
                </a:solidFill>
              </a:rPr>
              <a:t>=Current/Reasons/</a:t>
            </a:r>
            <a:r>
              <a:rPr lang="en-GB" dirty="0" err="1" smtClean="0">
                <a:solidFill>
                  <a:srgbClr val="C00000"/>
                </a:solidFill>
              </a:rPr>
              <a:t>Hline</a:t>
            </a:r>
            <a:r>
              <a:rPr lang="en-GB" dirty="0" smtClean="0">
                <a:solidFill>
                  <a:srgbClr val="002060"/>
                </a:solidFill>
              </a:rPr>
              <a:t>   </a:t>
            </a:r>
            <a:r>
              <a:rPr lang="en-GB" b="1" dirty="0" err="1" smtClean="0">
                <a:solidFill>
                  <a:srgbClr val="7030A0"/>
                </a:solidFill>
              </a:rPr>
              <a:t>Mev</a:t>
            </a:r>
            <a:r>
              <a:rPr lang="en-GB" dirty="0" smtClean="0">
                <a:solidFill>
                  <a:srgbClr val="7030A0"/>
                </a:solidFill>
              </a:rPr>
              <a:t>=Criteria  </a:t>
            </a:r>
            <a:r>
              <a:rPr lang="en-GB" dirty="0" smtClean="0">
                <a:solidFill>
                  <a:srgbClr val="002060"/>
                </a:solidFill>
              </a:rPr>
              <a:t>   </a:t>
            </a:r>
            <a:r>
              <a:rPr lang="en-GB" b="1" dirty="0" err="1" smtClean="0">
                <a:solidFill>
                  <a:srgbClr val="00B050"/>
                </a:solidFill>
              </a:rPr>
              <a:t>Summ</a:t>
            </a:r>
            <a:r>
              <a:rPr lang="en-GB" dirty="0" smtClean="0">
                <a:solidFill>
                  <a:srgbClr val="00B050"/>
                </a:solidFill>
              </a:rPr>
              <a:t>= </a:t>
            </a:r>
            <a:r>
              <a:rPr lang="en-GB" dirty="0" err="1" smtClean="0">
                <a:solidFill>
                  <a:srgbClr val="00B050"/>
                </a:solidFill>
              </a:rPr>
              <a:t>Evid</a:t>
            </a:r>
            <a:r>
              <a:rPr lang="en-GB" dirty="0" smtClean="0">
                <a:solidFill>
                  <a:srgbClr val="00B050"/>
                </a:solidFill>
              </a:rPr>
              <a:t>/</a:t>
            </a:r>
            <a:r>
              <a:rPr lang="en-GB" dirty="0" err="1" smtClean="0">
                <a:solidFill>
                  <a:srgbClr val="00B050"/>
                </a:solidFill>
              </a:rPr>
              <a:t>Hline</a:t>
            </a:r>
            <a:r>
              <a:rPr lang="en-GB" dirty="0" smtClean="0">
                <a:solidFill>
                  <a:srgbClr val="00B050"/>
                </a:solidFill>
              </a:rPr>
              <a:t>/</a:t>
            </a:r>
            <a:r>
              <a:rPr lang="en-GB" dirty="0" smtClean="0">
                <a:solidFill>
                  <a:srgbClr val="00B050"/>
                </a:solidFill>
                <a:latin typeface="Lucida Sans Unicode" panose="020B0602030504020204" pitchFamily="34" charset="0"/>
                <a:cs typeface="Lucida Sans Unicode" panose="020B0602030504020204" pitchFamily="34" charset="0"/>
              </a:rPr>
              <a:t>♥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19672" y="6044180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002060"/>
                </a:solidFill>
              </a:rPr>
              <a:t>Writing skills / use examples to learn / Careers adviser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1520" y="2134372"/>
            <a:ext cx="8712968" cy="44644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30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28262847"/>
              </p:ext>
            </p:extLst>
          </p:nvPr>
        </p:nvGraphicFramePr>
        <p:xfrm>
          <a:off x="0" y="44624"/>
          <a:ext cx="9144000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395536" y="1700808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rgbClr val="002060"/>
                </a:solidFill>
              </a:rPr>
              <a:t>Rhaglen</a:t>
            </a:r>
            <a:r>
              <a:rPr lang="en-GB" sz="1600" dirty="0">
                <a:solidFill>
                  <a:srgbClr val="002060"/>
                </a:solidFill>
              </a:rPr>
              <a:t>, </a:t>
            </a:r>
            <a:r>
              <a:rPr lang="en-GB" sz="1600" dirty="0" err="1">
                <a:solidFill>
                  <a:srgbClr val="002060"/>
                </a:solidFill>
              </a:rPr>
              <a:t>Gofynion</a:t>
            </a:r>
            <a:r>
              <a:rPr lang="en-GB" sz="1600" dirty="0">
                <a:solidFill>
                  <a:srgbClr val="002060"/>
                </a:solidFill>
              </a:rPr>
              <a:t> </a:t>
            </a:r>
            <a:r>
              <a:rPr lang="en-GB" sz="1600" dirty="0" err="1">
                <a:solidFill>
                  <a:srgbClr val="002060"/>
                </a:solidFill>
              </a:rPr>
              <a:t>mynediad</a:t>
            </a:r>
            <a:r>
              <a:rPr lang="en-GB" sz="1600" dirty="0">
                <a:solidFill>
                  <a:srgbClr val="002060"/>
                </a:solidFill>
              </a:rPr>
              <a:t>, </a:t>
            </a:r>
            <a:r>
              <a:rPr lang="en-GB" sz="1600" dirty="0" err="1">
                <a:solidFill>
                  <a:srgbClr val="002060"/>
                </a:solidFill>
              </a:rPr>
              <a:t>diwydiant</a:t>
            </a:r>
            <a:r>
              <a:rPr lang="en-GB" sz="1600" dirty="0">
                <a:solidFill>
                  <a:srgbClr val="002060"/>
                </a:solidFill>
              </a:rPr>
              <a:t>, </a:t>
            </a:r>
            <a:r>
              <a:rPr lang="en-GB" sz="1600" dirty="0" err="1">
                <a:solidFill>
                  <a:srgbClr val="002060"/>
                </a:solidFill>
              </a:rPr>
              <a:t>Themâu</a:t>
            </a:r>
            <a:r>
              <a:rPr lang="en-GB" sz="1600" dirty="0">
                <a:solidFill>
                  <a:srgbClr val="002060"/>
                </a:solidFill>
              </a:rPr>
              <a:t> ac </a:t>
            </a:r>
            <a:r>
              <a:rPr lang="en-GB" sz="1600" dirty="0" err="1">
                <a:solidFill>
                  <a:srgbClr val="002060"/>
                </a:solidFill>
              </a:rPr>
              <a:t>anysgrifenedig</a:t>
            </a:r>
            <a:endParaRPr lang="en-GB" sz="1600" dirty="0">
              <a:solidFill>
                <a:srgbClr val="002060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971600" y="3933056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rgbClr val="C00000"/>
                </a:solidFill>
              </a:rPr>
              <a:t>Cyf</a:t>
            </a:r>
            <a:r>
              <a:rPr lang="en-GB" sz="1100" dirty="0" smtClean="0">
                <a:solidFill>
                  <a:srgbClr val="C00000"/>
                </a:solidFill>
              </a:rPr>
              <a:t>=</a:t>
            </a:r>
            <a:r>
              <a:rPr lang="en-GB" sz="1100" dirty="0" err="1" smtClean="0">
                <a:solidFill>
                  <a:srgbClr val="C00000"/>
                </a:solidFill>
              </a:rPr>
              <a:t>Cyfredol</a:t>
            </a:r>
            <a:r>
              <a:rPr lang="en-GB" sz="1100" dirty="0" smtClean="0">
                <a:solidFill>
                  <a:srgbClr val="C00000"/>
                </a:solidFill>
              </a:rPr>
              <a:t>/</a:t>
            </a:r>
            <a:r>
              <a:rPr lang="en-GB" sz="1100" dirty="0" err="1" smtClean="0">
                <a:solidFill>
                  <a:srgbClr val="C00000"/>
                </a:solidFill>
              </a:rPr>
              <a:t>Rhesyma</a:t>
            </a:r>
            <a:r>
              <a:rPr lang="en-GB" sz="1100" dirty="0" smtClean="0">
                <a:solidFill>
                  <a:srgbClr val="C00000"/>
                </a:solidFill>
              </a:rPr>
              <a:t>/</a:t>
            </a:r>
            <a:r>
              <a:rPr lang="en-GB" sz="1100" dirty="0" err="1" smtClean="0">
                <a:solidFill>
                  <a:srgbClr val="C00000"/>
                </a:solidFill>
              </a:rPr>
              <a:t>pennawd</a:t>
            </a:r>
            <a:r>
              <a:rPr lang="en-GB" sz="1100" dirty="0" smtClean="0">
                <a:solidFill>
                  <a:srgbClr val="C00000"/>
                </a:solidFill>
              </a:rPr>
              <a:t>   </a:t>
            </a:r>
            <a:r>
              <a:rPr lang="en-GB" sz="1100" b="1" dirty="0" err="1" smtClean="0">
                <a:solidFill>
                  <a:srgbClr val="7030A0"/>
                </a:solidFill>
              </a:rPr>
              <a:t>TysCan</a:t>
            </a:r>
            <a:r>
              <a:rPr lang="en-GB" sz="1100" dirty="0" smtClean="0">
                <a:solidFill>
                  <a:srgbClr val="7030A0"/>
                </a:solidFill>
              </a:rPr>
              <a:t>=</a:t>
            </a:r>
            <a:r>
              <a:rPr lang="en-GB" sz="1100" dirty="0" err="1" smtClean="0">
                <a:solidFill>
                  <a:srgbClr val="7030A0"/>
                </a:solidFill>
              </a:rPr>
              <a:t>Tystiolaeth</a:t>
            </a:r>
            <a:r>
              <a:rPr lang="en-GB" sz="1100" dirty="0" smtClean="0">
                <a:solidFill>
                  <a:srgbClr val="7030A0"/>
                </a:solidFill>
              </a:rPr>
              <a:t> </a:t>
            </a:r>
            <a:r>
              <a:rPr lang="en-GB" sz="1100" dirty="0" err="1" smtClean="0">
                <a:solidFill>
                  <a:srgbClr val="7030A0"/>
                </a:solidFill>
              </a:rPr>
              <a:t>Meini</a:t>
            </a:r>
            <a:r>
              <a:rPr lang="en-GB" sz="1100" dirty="0" smtClean="0">
                <a:solidFill>
                  <a:srgbClr val="7030A0"/>
                </a:solidFill>
              </a:rPr>
              <a:t> </a:t>
            </a:r>
            <a:r>
              <a:rPr lang="en-GB" sz="1100" dirty="0" err="1" smtClean="0">
                <a:solidFill>
                  <a:srgbClr val="7030A0"/>
                </a:solidFill>
              </a:rPr>
              <a:t>Prawf</a:t>
            </a:r>
            <a:r>
              <a:rPr lang="en-GB" sz="1100" dirty="0" smtClean="0">
                <a:solidFill>
                  <a:srgbClr val="7030A0"/>
                </a:solidFill>
              </a:rPr>
              <a:t>  </a:t>
            </a:r>
            <a:r>
              <a:rPr lang="en-GB" sz="1100" b="1" dirty="0" err="1" smtClean="0">
                <a:solidFill>
                  <a:srgbClr val="00B050"/>
                </a:solidFill>
              </a:rPr>
              <a:t>Crynodeb</a:t>
            </a:r>
            <a:r>
              <a:rPr lang="en-GB" sz="1100" dirty="0">
                <a:solidFill>
                  <a:srgbClr val="00B050"/>
                </a:solidFill>
              </a:rPr>
              <a:t>= </a:t>
            </a:r>
            <a:r>
              <a:rPr lang="en-GB" sz="1100" dirty="0" err="1" smtClean="0">
                <a:solidFill>
                  <a:srgbClr val="00B050"/>
                </a:solidFill>
              </a:rPr>
              <a:t>tystiolaeth</a:t>
            </a:r>
            <a:r>
              <a:rPr lang="en-GB" sz="1100" dirty="0" smtClean="0">
                <a:solidFill>
                  <a:srgbClr val="00B050"/>
                </a:solidFill>
              </a:rPr>
              <a:t>/</a:t>
            </a:r>
            <a:r>
              <a:rPr lang="en-GB" sz="1100" dirty="0" err="1" smtClean="0">
                <a:solidFill>
                  <a:srgbClr val="00B050"/>
                </a:solidFill>
              </a:rPr>
              <a:t>pennawd</a:t>
            </a:r>
            <a:r>
              <a:rPr lang="en-GB" sz="1100" dirty="0" smtClean="0">
                <a:solidFill>
                  <a:srgbClr val="00B050"/>
                </a:solidFill>
              </a:rPr>
              <a:t>/♥</a:t>
            </a:r>
            <a:endParaRPr lang="en-GB" sz="1100" dirty="0">
              <a:solidFill>
                <a:srgbClr val="00B050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19672" y="6044180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002060"/>
                </a:solidFill>
              </a:rPr>
              <a:t>Writing skills / use examples to learn / Careers adviser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0" y="4460004"/>
            <a:ext cx="9144000" cy="23979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92990842"/>
              </p:ext>
            </p:extLst>
          </p:nvPr>
        </p:nvGraphicFramePr>
        <p:xfrm>
          <a:off x="0" y="44624"/>
          <a:ext cx="9144000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755576" y="1821366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rgbClr val="002060"/>
                </a:solidFill>
              </a:rPr>
              <a:t>Rhaglen</a:t>
            </a:r>
            <a:r>
              <a:rPr lang="en-GB" sz="1600" dirty="0">
                <a:solidFill>
                  <a:srgbClr val="002060"/>
                </a:solidFill>
              </a:rPr>
              <a:t>, </a:t>
            </a:r>
            <a:r>
              <a:rPr lang="en-GB" sz="1600" dirty="0" err="1">
                <a:solidFill>
                  <a:srgbClr val="002060"/>
                </a:solidFill>
              </a:rPr>
              <a:t>Gofynion</a:t>
            </a:r>
            <a:r>
              <a:rPr lang="en-GB" sz="1600" dirty="0">
                <a:solidFill>
                  <a:srgbClr val="002060"/>
                </a:solidFill>
              </a:rPr>
              <a:t> </a:t>
            </a:r>
            <a:r>
              <a:rPr lang="en-GB" sz="1600" dirty="0" err="1">
                <a:solidFill>
                  <a:srgbClr val="002060"/>
                </a:solidFill>
              </a:rPr>
              <a:t>mynediad</a:t>
            </a:r>
            <a:r>
              <a:rPr lang="en-GB" sz="1600" dirty="0">
                <a:solidFill>
                  <a:srgbClr val="002060"/>
                </a:solidFill>
              </a:rPr>
              <a:t>, </a:t>
            </a:r>
            <a:r>
              <a:rPr lang="en-GB" sz="1600" dirty="0" err="1">
                <a:solidFill>
                  <a:srgbClr val="002060"/>
                </a:solidFill>
              </a:rPr>
              <a:t>diwydiant</a:t>
            </a:r>
            <a:r>
              <a:rPr lang="en-GB" sz="1600" dirty="0">
                <a:solidFill>
                  <a:srgbClr val="002060"/>
                </a:solidFill>
              </a:rPr>
              <a:t>, </a:t>
            </a:r>
            <a:r>
              <a:rPr lang="en-GB" sz="1600" dirty="0" err="1">
                <a:solidFill>
                  <a:srgbClr val="002060"/>
                </a:solidFill>
              </a:rPr>
              <a:t>Themâu</a:t>
            </a:r>
            <a:r>
              <a:rPr lang="en-GB" sz="1600" dirty="0">
                <a:solidFill>
                  <a:srgbClr val="002060"/>
                </a:solidFill>
              </a:rPr>
              <a:t> ac </a:t>
            </a:r>
            <a:r>
              <a:rPr lang="en-GB" sz="1600" dirty="0" err="1">
                <a:solidFill>
                  <a:srgbClr val="002060"/>
                </a:solidFill>
              </a:rPr>
              <a:t>anysgrifenedig</a:t>
            </a:r>
            <a:endParaRPr lang="en-GB" sz="1600" dirty="0">
              <a:solidFill>
                <a:srgbClr val="002060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1403648" y="3903429"/>
            <a:ext cx="6739083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rgbClr val="C00000"/>
                </a:solidFill>
              </a:rPr>
              <a:t>Cyf</a:t>
            </a:r>
            <a:r>
              <a:rPr lang="en-GB" sz="1100" dirty="0" smtClean="0">
                <a:solidFill>
                  <a:srgbClr val="C00000"/>
                </a:solidFill>
              </a:rPr>
              <a:t>=</a:t>
            </a:r>
            <a:r>
              <a:rPr lang="en-GB" sz="1100" dirty="0" err="1" smtClean="0">
                <a:solidFill>
                  <a:srgbClr val="C00000"/>
                </a:solidFill>
              </a:rPr>
              <a:t>Cyfredol</a:t>
            </a:r>
            <a:r>
              <a:rPr lang="en-GB" sz="1100" dirty="0" smtClean="0">
                <a:solidFill>
                  <a:srgbClr val="C00000"/>
                </a:solidFill>
              </a:rPr>
              <a:t>/</a:t>
            </a:r>
            <a:r>
              <a:rPr lang="en-GB" sz="1100" dirty="0" err="1" smtClean="0">
                <a:solidFill>
                  <a:srgbClr val="C00000"/>
                </a:solidFill>
              </a:rPr>
              <a:t>Rhesyma</a:t>
            </a:r>
            <a:r>
              <a:rPr lang="en-GB" sz="1100" dirty="0" smtClean="0">
                <a:solidFill>
                  <a:srgbClr val="C00000"/>
                </a:solidFill>
              </a:rPr>
              <a:t>/</a:t>
            </a:r>
            <a:r>
              <a:rPr lang="en-GB" sz="1100" dirty="0" err="1" smtClean="0">
                <a:solidFill>
                  <a:srgbClr val="C00000"/>
                </a:solidFill>
              </a:rPr>
              <a:t>pennawd</a:t>
            </a:r>
            <a:r>
              <a:rPr lang="en-GB" sz="1100" dirty="0" smtClean="0">
                <a:solidFill>
                  <a:srgbClr val="C00000"/>
                </a:solidFill>
              </a:rPr>
              <a:t>   </a:t>
            </a:r>
            <a:r>
              <a:rPr lang="en-GB" sz="1100" b="1" dirty="0" err="1" smtClean="0">
                <a:solidFill>
                  <a:srgbClr val="7030A0"/>
                </a:solidFill>
              </a:rPr>
              <a:t>TysCan</a:t>
            </a:r>
            <a:r>
              <a:rPr lang="en-GB" sz="1100" dirty="0" smtClean="0">
                <a:solidFill>
                  <a:srgbClr val="7030A0"/>
                </a:solidFill>
              </a:rPr>
              <a:t>=</a:t>
            </a:r>
            <a:r>
              <a:rPr lang="en-GB" sz="1100" dirty="0" err="1" smtClean="0">
                <a:solidFill>
                  <a:srgbClr val="7030A0"/>
                </a:solidFill>
              </a:rPr>
              <a:t>Tystolaeth</a:t>
            </a:r>
            <a:r>
              <a:rPr lang="en-GB" sz="1100" dirty="0" smtClean="0">
                <a:solidFill>
                  <a:srgbClr val="7030A0"/>
                </a:solidFill>
              </a:rPr>
              <a:t> </a:t>
            </a:r>
            <a:r>
              <a:rPr lang="en-GB" sz="1100" dirty="0" err="1" smtClean="0">
                <a:solidFill>
                  <a:srgbClr val="7030A0"/>
                </a:solidFill>
              </a:rPr>
              <a:t>Meini</a:t>
            </a:r>
            <a:r>
              <a:rPr lang="en-GB" sz="1100" dirty="0" smtClean="0">
                <a:solidFill>
                  <a:srgbClr val="7030A0"/>
                </a:solidFill>
              </a:rPr>
              <a:t> </a:t>
            </a:r>
            <a:r>
              <a:rPr lang="en-GB" sz="1100" dirty="0" err="1" smtClean="0">
                <a:solidFill>
                  <a:srgbClr val="7030A0"/>
                </a:solidFill>
              </a:rPr>
              <a:t>Prawf</a:t>
            </a:r>
            <a:r>
              <a:rPr lang="en-GB" sz="1100" dirty="0" smtClean="0">
                <a:solidFill>
                  <a:srgbClr val="7030A0"/>
                </a:solidFill>
              </a:rPr>
              <a:t>  </a:t>
            </a:r>
            <a:r>
              <a:rPr lang="en-GB" sz="1100" b="1" dirty="0" err="1" smtClean="0">
                <a:solidFill>
                  <a:srgbClr val="00B050"/>
                </a:solidFill>
              </a:rPr>
              <a:t>Crynodeb</a:t>
            </a:r>
            <a:r>
              <a:rPr lang="en-GB" sz="1100" dirty="0">
                <a:solidFill>
                  <a:srgbClr val="00B050"/>
                </a:solidFill>
              </a:rPr>
              <a:t>= </a:t>
            </a:r>
            <a:r>
              <a:rPr lang="en-GB" sz="1100" dirty="0" err="1" smtClean="0">
                <a:solidFill>
                  <a:srgbClr val="00B050"/>
                </a:solidFill>
              </a:rPr>
              <a:t>tystiolaeth</a:t>
            </a:r>
            <a:r>
              <a:rPr lang="en-GB" sz="1100" dirty="0" smtClean="0">
                <a:solidFill>
                  <a:srgbClr val="00B050"/>
                </a:solidFill>
              </a:rPr>
              <a:t>/</a:t>
            </a:r>
            <a:r>
              <a:rPr lang="en-GB" sz="1100" dirty="0" err="1" smtClean="0">
                <a:solidFill>
                  <a:srgbClr val="00B050"/>
                </a:solidFill>
              </a:rPr>
              <a:t>pennawd</a:t>
            </a:r>
            <a:r>
              <a:rPr lang="en-GB" sz="1100" dirty="0" smtClean="0">
                <a:solidFill>
                  <a:srgbClr val="00B050"/>
                </a:solidFill>
              </a:rPr>
              <a:t>/♥</a:t>
            </a:r>
            <a:endParaRPr lang="en-GB" sz="1100" dirty="0">
              <a:solidFill>
                <a:srgbClr val="00B050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835696" y="6021288"/>
            <a:ext cx="7200800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rgbClr val="002060"/>
                </a:solidFill>
              </a:rPr>
              <a:t>Sgiliau</a:t>
            </a:r>
            <a:r>
              <a:rPr lang="en-GB" sz="1600" dirty="0">
                <a:solidFill>
                  <a:srgbClr val="002060"/>
                </a:solidFill>
              </a:rPr>
              <a:t> </a:t>
            </a:r>
            <a:r>
              <a:rPr lang="en-GB" sz="1600" dirty="0" err="1">
                <a:solidFill>
                  <a:srgbClr val="002060"/>
                </a:solidFill>
              </a:rPr>
              <a:t>ysgrifennu</a:t>
            </a:r>
            <a:r>
              <a:rPr lang="en-GB" sz="1600" dirty="0">
                <a:solidFill>
                  <a:srgbClr val="002060"/>
                </a:solidFill>
              </a:rPr>
              <a:t> </a:t>
            </a:r>
            <a:r>
              <a:rPr lang="en-GB" sz="1600" dirty="0" smtClean="0">
                <a:solidFill>
                  <a:srgbClr val="002060"/>
                </a:solidFill>
              </a:rPr>
              <a:t>  </a:t>
            </a:r>
            <a:r>
              <a:rPr lang="en-GB" sz="1600" dirty="0" err="1">
                <a:solidFill>
                  <a:srgbClr val="002060"/>
                </a:solidFill>
              </a:rPr>
              <a:t>defnyddio</a:t>
            </a:r>
            <a:r>
              <a:rPr lang="en-GB" sz="1600" dirty="0">
                <a:solidFill>
                  <a:srgbClr val="002060"/>
                </a:solidFill>
              </a:rPr>
              <a:t> </a:t>
            </a:r>
            <a:r>
              <a:rPr lang="en-GB" sz="1600" dirty="0" err="1">
                <a:solidFill>
                  <a:srgbClr val="002060"/>
                </a:solidFill>
              </a:rPr>
              <a:t>enghreifftiau</a:t>
            </a:r>
            <a:r>
              <a:rPr lang="en-GB" sz="1600" dirty="0">
                <a:solidFill>
                  <a:srgbClr val="002060"/>
                </a:solidFill>
              </a:rPr>
              <a:t> </a:t>
            </a:r>
            <a:r>
              <a:rPr lang="en-GB" sz="1600" dirty="0" err="1">
                <a:solidFill>
                  <a:srgbClr val="002060"/>
                </a:solidFill>
              </a:rPr>
              <a:t>i</a:t>
            </a:r>
            <a:r>
              <a:rPr lang="en-GB" sz="1600" dirty="0">
                <a:solidFill>
                  <a:srgbClr val="002060"/>
                </a:solidFill>
              </a:rPr>
              <a:t> </a:t>
            </a:r>
            <a:r>
              <a:rPr lang="en-GB" sz="1600" dirty="0" err="1">
                <a:solidFill>
                  <a:srgbClr val="002060"/>
                </a:solidFill>
              </a:rPr>
              <a:t>ddysgu</a:t>
            </a:r>
            <a:r>
              <a:rPr lang="en-GB" sz="1600" dirty="0">
                <a:solidFill>
                  <a:srgbClr val="002060"/>
                </a:solidFill>
              </a:rPr>
              <a:t> </a:t>
            </a:r>
            <a:r>
              <a:rPr lang="en-GB" sz="1600" dirty="0" smtClean="0">
                <a:solidFill>
                  <a:srgbClr val="002060"/>
                </a:solidFill>
              </a:rPr>
              <a:t>   </a:t>
            </a:r>
            <a:r>
              <a:rPr lang="en-GB" sz="1600" dirty="0" err="1">
                <a:solidFill>
                  <a:srgbClr val="002060"/>
                </a:solidFill>
              </a:rPr>
              <a:t>Cynghorydd</a:t>
            </a:r>
            <a:r>
              <a:rPr lang="en-GB" sz="1600" dirty="0">
                <a:solidFill>
                  <a:srgbClr val="002060"/>
                </a:solidFill>
              </a:rPr>
              <a:t> </a:t>
            </a:r>
            <a:r>
              <a:rPr lang="en-GB" sz="1600" dirty="0" err="1">
                <a:solidFill>
                  <a:srgbClr val="002060"/>
                </a:solidFill>
              </a:rPr>
              <a:t>Gyrfaoedd</a:t>
            </a:r>
            <a:endParaRPr lang="en-GB" sz="1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132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b="1" i="1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</a:t>
            </a:r>
            <a:r>
              <a:rPr lang="en-GB" sz="3200" i="1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Meini</a:t>
            </a:r>
            <a:r>
              <a:rPr lang="en-GB" sz="3200" i="1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prawf</a:t>
            </a:r>
            <a:r>
              <a:rPr lang="en-GB" sz="3200" i="1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                  </a:t>
            </a:r>
            <a:r>
              <a:rPr lang="en-GB" sz="3200" i="1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Criteria?</a:t>
            </a:r>
            <a:endParaRPr lang="en-GB" sz="3200" i="1" dirty="0">
              <a:solidFill>
                <a:srgbClr val="C0000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316288" cy="398904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Pam </a:t>
            </a:r>
            <a:r>
              <a:rPr lang="en-GB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(am </a:t>
            </a:r>
            <a:r>
              <a:rPr lang="en-GB" dirty="0" err="1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ddysgu</a:t>
            </a:r>
            <a:r>
              <a:rPr lang="en-GB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)?</a:t>
            </a:r>
          </a:p>
          <a:p>
            <a:r>
              <a:rPr lang="en-GB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Grŵp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oedran</a:t>
            </a:r>
            <a:r>
              <a:rPr lang="en-GB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/ </a:t>
            </a:r>
            <a:r>
              <a:rPr lang="en-GB" dirty="0" err="1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lefel</a:t>
            </a:r>
            <a:r>
              <a:rPr lang="en-GB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</a:p>
          <a:p>
            <a:r>
              <a:rPr lang="en-GB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Profiad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perthnasol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  <a:endParaRPr lang="en-GB" dirty="0">
              <a:solidFill>
                <a:srgbClr val="FF000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Ddysgwyd</a:t>
            </a:r>
            <a:r>
              <a:rPr lang="en-GB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/ </a:t>
            </a:r>
            <a:r>
              <a:rPr lang="en-GB" dirty="0" err="1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Dulliau</a:t>
            </a:r>
            <a:r>
              <a:rPr lang="en-GB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</a:p>
          <a:p>
            <a:r>
              <a:rPr lang="en-GB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Sgiliau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/</a:t>
            </a:r>
            <a:r>
              <a:rPr lang="en-GB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Galluoedd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/</a:t>
            </a:r>
            <a:r>
              <a:rPr lang="en-GB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Cryf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  <a:endParaRPr lang="en-GB" dirty="0">
              <a:solidFill>
                <a:srgbClr val="FF000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Angerdd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ac </a:t>
            </a:r>
            <a:r>
              <a:rPr lang="en-GB" dirty="0" err="1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ymrwymiad</a:t>
            </a:r>
            <a:r>
              <a:rPr lang="en-GB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</a:p>
          <a:p>
            <a:r>
              <a:rPr lang="en-GB" dirty="0" err="1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Unigrywiaeth</a:t>
            </a:r>
            <a:r>
              <a:rPr lang="en-GB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a 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barn?</a:t>
            </a:r>
          </a:p>
          <a:p>
            <a:r>
              <a:rPr lang="en-GB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Diwydiant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Addysg?</a:t>
            </a:r>
          </a:p>
          <a:p>
            <a:r>
              <a:rPr lang="en-GB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Egwydd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 </a:t>
            </a:r>
            <a:r>
              <a:rPr lang="en-GB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Llywodr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Cym</a:t>
            </a:r>
            <a:r>
              <a:rPr lang="en-GB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 </a:t>
            </a:r>
            <a:endParaRPr lang="en-GB" dirty="0">
              <a:solidFill>
                <a:srgbClr val="FF000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72272" cy="398904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Why (want to teach)?</a:t>
            </a:r>
          </a:p>
          <a:p>
            <a:r>
              <a:rPr lang="en-GB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This age group/level?</a:t>
            </a:r>
          </a:p>
          <a:p>
            <a:r>
              <a:rPr lang="en-GB" dirty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Relevant </a:t>
            </a:r>
            <a:r>
              <a:rPr lang="en-GB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experience?</a:t>
            </a:r>
          </a:p>
          <a:p>
            <a:r>
              <a:rPr lang="en-GB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Learned / Approaches?</a:t>
            </a:r>
          </a:p>
          <a:p>
            <a:r>
              <a:rPr lang="en-GB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Skills/Abilities/strengths?</a:t>
            </a:r>
          </a:p>
          <a:p>
            <a:r>
              <a:rPr lang="en-GB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Passion &amp; commitment?</a:t>
            </a:r>
          </a:p>
          <a:p>
            <a:r>
              <a:rPr lang="en-GB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Uniqueness &amp; opinion? </a:t>
            </a:r>
          </a:p>
          <a:p>
            <a:r>
              <a:rPr lang="en-GB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Teaching Industry? </a:t>
            </a:r>
          </a:p>
          <a:p>
            <a:r>
              <a:rPr lang="en-GB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WG priorities? 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79457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6638498"/>
              </p:ext>
            </p:extLst>
          </p:nvPr>
        </p:nvGraphicFramePr>
        <p:xfrm>
          <a:off x="395536" y="1844824"/>
          <a:ext cx="8352928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28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45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755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UCAS HCA</a:t>
                      </a:r>
                      <a:endParaRPr lang="en-GB" sz="18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8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48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UCAS ITT</a:t>
                      </a:r>
                      <a:endParaRPr lang="en-GB" sz="18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317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88840"/>
            <a:ext cx="6802862" cy="225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56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solidFill>
                  <a:srgbClr val="002060"/>
                </a:solidFill>
              </a:rPr>
              <a:t>UTT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96038"/>
            <a:ext cx="4032448" cy="398904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600" dirty="0">
                <a:solidFill>
                  <a:srgbClr val="002060"/>
                </a:solidFill>
              </a:rPr>
              <a:t>Mae </a:t>
            </a:r>
            <a:r>
              <a:rPr lang="en-GB" sz="2600" dirty="0" err="1">
                <a:solidFill>
                  <a:srgbClr val="002060"/>
                </a:solidFill>
              </a:rPr>
              <a:t>ceisiadau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hyfforddi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athrawon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ôl-raddedig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yng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Nghymru</a:t>
            </a:r>
            <a:r>
              <a:rPr lang="en-GB" sz="2600" dirty="0">
                <a:solidFill>
                  <a:srgbClr val="002060"/>
                </a:solidFill>
              </a:rPr>
              <a:t> a </a:t>
            </a:r>
            <a:r>
              <a:rPr lang="en-GB" sz="2600" dirty="0" err="1">
                <a:solidFill>
                  <a:srgbClr val="002060"/>
                </a:solidFill>
              </a:rPr>
              <a:t>Lloegr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yn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cael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eu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gwneud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drwy</a:t>
            </a:r>
            <a:r>
              <a:rPr lang="en-GB" sz="2600" dirty="0">
                <a:solidFill>
                  <a:srgbClr val="002060"/>
                </a:solidFill>
              </a:rPr>
              <a:t> UCAS </a:t>
            </a:r>
            <a:r>
              <a:rPr lang="en-GB" sz="2600" dirty="0" err="1">
                <a:solidFill>
                  <a:srgbClr val="002060"/>
                </a:solidFill>
              </a:rPr>
              <a:t>Hyffordd</a:t>
            </a:r>
            <a:r>
              <a:rPr lang="en-GB" sz="2600" dirty="0">
                <a:solidFill>
                  <a:srgbClr val="002060"/>
                </a:solidFill>
              </a:rPr>
              <a:t>. </a:t>
            </a:r>
            <a:r>
              <a:rPr lang="en-GB" sz="2600" dirty="0" err="1">
                <a:solidFill>
                  <a:srgbClr val="002060"/>
                </a:solidFill>
              </a:rPr>
              <a:t>Athrawon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endParaRPr lang="en-GB" sz="2600" dirty="0" smtClean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endParaRPr lang="en-GB" sz="1050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en-GB" sz="2600" dirty="0">
                <a:solidFill>
                  <a:srgbClr val="002060"/>
                </a:solidFill>
              </a:rPr>
              <a:t>Mae un </a:t>
            </a:r>
            <a:r>
              <a:rPr lang="en-GB" sz="2600" dirty="0" err="1">
                <a:solidFill>
                  <a:srgbClr val="002060"/>
                </a:solidFill>
              </a:rPr>
              <a:t>taliad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ar-lein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ar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gyfer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pob</a:t>
            </a:r>
            <a:r>
              <a:rPr lang="en-GB" sz="2600" dirty="0">
                <a:solidFill>
                  <a:srgbClr val="002060"/>
                </a:solidFill>
              </a:rPr>
              <a:t> 2020 o </a:t>
            </a:r>
            <a:r>
              <a:rPr lang="en-GB" sz="2600" dirty="0" err="1">
                <a:solidFill>
                  <a:srgbClr val="002060"/>
                </a:solidFill>
              </a:rPr>
              <a:t>geisiadau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yn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 err="1">
                <a:solidFill>
                  <a:srgbClr val="002060"/>
                </a:solidFill>
              </a:rPr>
              <a:t>Ymgeisio</a:t>
            </a:r>
            <a:r>
              <a:rPr lang="en-GB" sz="2600" dirty="0">
                <a:solidFill>
                  <a:srgbClr val="002060"/>
                </a:solidFill>
              </a:rPr>
              <a:t> 1 a 2.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1600201"/>
            <a:ext cx="4032448" cy="398904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</a:rPr>
              <a:t>Postgraduate teacher training applications in England and Wales are made through </a:t>
            </a:r>
            <a:r>
              <a:rPr lang="en-GB" dirty="0" smtClean="0">
                <a:solidFill>
                  <a:schemeClr val="accent4">
                    <a:lumMod val="75000"/>
                  </a:schemeClr>
                </a:solidFill>
              </a:rPr>
              <a:t>UCAS 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Teacher Training </a:t>
            </a:r>
            <a:endParaRPr lang="en-GB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endParaRPr lang="en-GB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r>
              <a:rPr lang="en-GB" dirty="0" smtClean="0">
                <a:solidFill>
                  <a:srgbClr val="002060"/>
                </a:solidFill>
              </a:rPr>
              <a:t>There </a:t>
            </a:r>
            <a:r>
              <a:rPr lang="en-GB" dirty="0">
                <a:solidFill>
                  <a:srgbClr val="002060"/>
                </a:solidFill>
              </a:rPr>
              <a:t>is a one off online payment </a:t>
            </a:r>
            <a:r>
              <a:rPr lang="en-GB" dirty="0" smtClean="0">
                <a:solidFill>
                  <a:srgbClr val="002060"/>
                </a:solidFill>
              </a:rPr>
              <a:t>for </a:t>
            </a:r>
            <a:r>
              <a:rPr lang="en-GB" dirty="0">
                <a:solidFill>
                  <a:srgbClr val="002060"/>
                </a:solidFill>
              </a:rPr>
              <a:t>all </a:t>
            </a:r>
            <a:r>
              <a:rPr lang="en-GB" dirty="0" smtClean="0">
                <a:solidFill>
                  <a:srgbClr val="002060"/>
                </a:solidFill>
              </a:rPr>
              <a:t>2020 </a:t>
            </a:r>
            <a:r>
              <a:rPr lang="en-GB" dirty="0">
                <a:solidFill>
                  <a:srgbClr val="002060"/>
                </a:solidFill>
              </a:rPr>
              <a:t>applications in </a:t>
            </a:r>
            <a:r>
              <a:rPr lang="en-GB" i="1" dirty="0">
                <a:solidFill>
                  <a:srgbClr val="002060"/>
                </a:solidFill>
              </a:rPr>
              <a:t>Apply</a:t>
            </a:r>
            <a:r>
              <a:rPr lang="en-GB" dirty="0">
                <a:solidFill>
                  <a:srgbClr val="002060"/>
                </a:solidFill>
              </a:rPr>
              <a:t> 1 and 2. </a:t>
            </a:r>
          </a:p>
        </p:txBody>
      </p:sp>
    </p:spTree>
    <p:extLst>
      <p:ext uri="{BB962C8B-B14F-4D97-AF65-F5344CB8AC3E}">
        <p14:creationId xmlns:p14="http://schemas.microsoft.com/office/powerpoint/2010/main" val="1911735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solidFill>
                  <a:srgbClr val="002060"/>
                </a:solidFill>
              </a:rPr>
              <a:t>UTT</a:t>
            </a:r>
            <a:r>
              <a:rPr lang="en-GB" sz="6000" b="1" i="1" dirty="0" smtClean="0"/>
              <a:t> </a:t>
            </a:r>
            <a:endParaRPr lang="en-GB" sz="60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4388296" cy="398904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GB" dirty="0" err="1"/>
              <a:t>Cais</a:t>
            </a:r>
            <a:r>
              <a:rPr lang="en-GB" dirty="0"/>
              <a:t> / </a:t>
            </a:r>
            <a:r>
              <a:rPr lang="en-GB" dirty="0" err="1"/>
              <a:t>Cynnydd</a:t>
            </a:r>
            <a:r>
              <a:rPr lang="en-GB" dirty="0"/>
              <a:t> (</a:t>
            </a:r>
            <a:r>
              <a:rPr lang="en-GB" dirty="0" err="1"/>
              <a:t>ar-lein</a:t>
            </a:r>
            <a:r>
              <a:rPr lang="en-GB" dirty="0"/>
              <a:t>)</a:t>
            </a:r>
          </a:p>
          <a:p>
            <a:r>
              <a:rPr lang="en-GB" dirty="0" err="1"/>
              <a:t>Darnau</a:t>
            </a:r>
            <a:r>
              <a:rPr lang="en-GB" dirty="0"/>
              <a:t> </a:t>
            </a:r>
            <a:r>
              <a:rPr lang="en-GB" dirty="0" err="1"/>
              <a:t>hawdd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endParaRPr lang="en-GB" dirty="0"/>
          </a:p>
          <a:p>
            <a:r>
              <a:rPr lang="en-GB" i="1" dirty="0" err="1" smtClean="0"/>
              <a:t>Rannau</a:t>
            </a:r>
            <a:r>
              <a:rPr lang="en-GB" i="1" dirty="0" smtClean="0"/>
              <a:t> </a:t>
            </a:r>
            <a:r>
              <a:rPr lang="en-GB" i="1" dirty="0"/>
              <a:t>: </a:t>
            </a:r>
          </a:p>
          <a:p>
            <a:pPr lvl="1"/>
            <a:r>
              <a:rPr lang="en-GB" dirty="0">
                <a:solidFill>
                  <a:srgbClr val="00B050"/>
                </a:solidFill>
              </a:rPr>
              <a:t>*</a:t>
            </a:r>
            <a:r>
              <a:rPr lang="en-GB" dirty="0" err="1">
                <a:solidFill>
                  <a:srgbClr val="00B050"/>
                </a:solidFill>
              </a:rPr>
              <a:t>Profiad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Gwaith</a:t>
            </a:r>
            <a:endParaRPr lang="en-GB" dirty="0">
              <a:solidFill>
                <a:srgbClr val="00B050"/>
              </a:solidFill>
            </a:endParaRP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*</a:t>
            </a:r>
            <a:r>
              <a:rPr lang="en-GB" dirty="0" err="1" smtClean="0">
                <a:solidFill>
                  <a:srgbClr val="00B050"/>
                </a:solidFill>
              </a:rPr>
              <a:t>Cyfeiriadau</a:t>
            </a:r>
            <a:endParaRPr lang="en-GB" dirty="0">
              <a:solidFill>
                <a:srgbClr val="00B050"/>
              </a:solidFill>
            </a:endParaRP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*</a:t>
            </a:r>
            <a:r>
              <a:rPr lang="en-GB" dirty="0" err="1" smtClean="0">
                <a:solidFill>
                  <a:srgbClr val="00B050"/>
                </a:solidFill>
              </a:rPr>
              <a:t>Datganiad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Personol</a:t>
            </a:r>
            <a:endParaRPr lang="en-GB" dirty="0">
              <a:solidFill>
                <a:srgbClr val="00B050"/>
              </a:solidFill>
            </a:endParaRPr>
          </a:p>
          <a:p>
            <a:r>
              <a:rPr lang="en-GB" dirty="0" err="1"/>
              <a:t>Ddarperir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gyngor</a:t>
            </a:r>
            <a:r>
              <a:rPr lang="en-GB" dirty="0"/>
              <a:t> </a:t>
            </a:r>
          </a:p>
          <a:p>
            <a:r>
              <a:rPr lang="en-GB" i="1" dirty="0" err="1"/>
              <a:t>Wal</a:t>
            </a:r>
            <a:r>
              <a:rPr lang="en-GB" i="1" dirty="0"/>
              <a:t> </a:t>
            </a:r>
            <a:r>
              <a:rPr lang="en-GB" i="1" dirty="0" err="1" smtClean="0"/>
              <a:t>fideo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72272" cy="3989040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Apply &amp; Track (online)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Do easy bits first </a:t>
            </a:r>
            <a:r>
              <a:rPr lang="en-GB" i="1" dirty="0" smtClean="0">
                <a:solidFill>
                  <a:srgbClr val="002060"/>
                </a:solidFill>
              </a:rPr>
              <a:t>then</a:t>
            </a:r>
          </a:p>
          <a:p>
            <a:r>
              <a:rPr lang="en-GB" i="1" dirty="0" smtClean="0">
                <a:solidFill>
                  <a:srgbClr val="002060"/>
                </a:solidFill>
              </a:rPr>
              <a:t>Sections: 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*Work </a:t>
            </a:r>
            <a:r>
              <a:rPr lang="en-GB" dirty="0">
                <a:solidFill>
                  <a:srgbClr val="00B050"/>
                </a:solidFill>
              </a:rPr>
              <a:t>Experience 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*References 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*Personal Statement 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Lot’s of advice provided</a:t>
            </a:r>
          </a:p>
          <a:p>
            <a:r>
              <a:rPr lang="en-GB" i="1" dirty="0" smtClean="0">
                <a:solidFill>
                  <a:srgbClr val="002060"/>
                </a:solidFill>
              </a:rPr>
              <a:t>Video wall</a:t>
            </a:r>
            <a:endParaRPr lang="en-GB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81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5282117"/>
              </p:ext>
            </p:extLst>
          </p:nvPr>
        </p:nvGraphicFramePr>
        <p:xfrm>
          <a:off x="539552" y="2276872"/>
          <a:ext cx="7992888" cy="144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4016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Dydd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Cyfweliad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0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b="1" i="1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Interview</a:t>
                      </a:r>
                      <a:endParaRPr lang="cy-GB" sz="2800" b="0" i="0" kern="1200" dirty="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Day</a:t>
                      </a:r>
                      <a:endParaRPr lang="en-GB" sz="2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366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solidFill>
                  <a:srgbClr val="002060"/>
                </a:solidFill>
              </a:rPr>
              <a:t>Gwrthdroi'r</a:t>
            </a:r>
            <a:r>
              <a:rPr lang="en-GB" sz="3600" dirty="0" smtClean="0">
                <a:solidFill>
                  <a:srgbClr val="002060"/>
                </a:solidFill>
              </a:rPr>
              <a:t> </a:t>
            </a:r>
            <a:r>
              <a:rPr lang="en-GB" sz="3600" dirty="0" err="1" smtClean="0">
                <a:solidFill>
                  <a:srgbClr val="002060"/>
                </a:solidFill>
              </a:rPr>
              <a:t>rôl</a:t>
            </a:r>
            <a:r>
              <a:rPr lang="en-GB" sz="3600" dirty="0" smtClean="0">
                <a:solidFill>
                  <a:srgbClr val="002060"/>
                </a:solidFill>
              </a:rPr>
              <a:t>?           Roles reversed?</a:t>
            </a:r>
            <a:endParaRPr lang="en-GB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184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956" y="1412973"/>
            <a:ext cx="5148064" cy="34320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727684" y="501317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Image by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Pashiminu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Pixabay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; CC0 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Public Domain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solidFill>
                  <a:srgbClr val="002060"/>
                </a:solidFill>
              </a:rPr>
              <a:t>Gwrthdroi'r</a:t>
            </a:r>
            <a:r>
              <a:rPr lang="en-GB" sz="3600" dirty="0" smtClean="0">
                <a:solidFill>
                  <a:srgbClr val="002060"/>
                </a:solidFill>
              </a:rPr>
              <a:t> </a:t>
            </a:r>
            <a:r>
              <a:rPr lang="en-GB" sz="3600" dirty="0" err="1" smtClean="0">
                <a:solidFill>
                  <a:srgbClr val="002060"/>
                </a:solidFill>
              </a:rPr>
              <a:t>rôl</a:t>
            </a:r>
            <a:r>
              <a:rPr lang="en-GB" sz="3600" dirty="0" smtClean="0">
                <a:solidFill>
                  <a:srgbClr val="002060"/>
                </a:solidFill>
              </a:rPr>
              <a:t>?           Roles reversed?</a:t>
            </a:r>
            <a:endParaRPr lang="en-GB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98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706090"/>
          </a:xfrm>
        </p:spPr>
        <p:txBody>
          <a:bodyPr>
            <a:normAutofit/>
          </a:bodyPr>
          <a:lstStyle/>
          <a:p>
            <a:pPr algn="l"/>
            <a:r>
              <a:rPr lang="en-GB" sz="3600" i="1" dirty="0" smtClean="0">
                <a:solidFill>
                  <a:srgbClr val="002060"/>
                </a:solidFill>
              </a:rPr>
              <a:t>   </a:t>
            </a:r>
            <a:r>
              <a:rPr lang="en-GB" sz="2800" i="1" dirty="0" err="1" smtClean="0">
                <a:solidFill>
                  <a:srgbClr val="002060"/>
                </a:solidFill>
              </a:rPr>
              <a:t>Dydd</a:t>
            </a:r>
            <a:r>
              <a:rPr lang="en-GB" sz="2800" i="1" dirty="0" smtClean="0">
                <a:solidFill>
                  <a:srgbClr val="002060"/>
                </a:solidFill>
              </a:rPr>
              <a:t> </a:t>
            </a:r>
            <a:r>
              <a:rPr lang="en-GB" sz="2800" i="1" dirty="0" err="1" smtClean="0">
                <a:solidFill>
                  <a:srgbClr val="002060"/>
                </a:solidFill>
              </a:rPr>
              <a:t>Cyfweld</a:t>
            </a:r>
            <a:r>
              <a:rPr lang="en-GB" sz="2800" i="1" dirty="0" smtClean="0">
                <a:solidFill>
                  <a:srgbClr val="002060"/>
                </a:solidFill>
              </a:rPr>
              <a:t>                     Interview Day</a:t>
            </a:r>
            <a:endParaRPr lang="en-GB" sz="2800" i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1124744"/>
            <a:ext cx="4042792" cy="4464497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G-</a:t>
            </a: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-G </a:t>
            </a:r>
            <a:r>
              <a:rPr lang="en-GB" sz="3200" dirty="0">
                <a:solidFill>
                  <a:schemeClr val="bg2">
                    <a:lumMod val="50000"/>
                  </a:schemeClr>
                </a:solidFill>
              </a:rPr>
              <a:t>&amp; </a:t>
            </a:r>
            <a:r>
              <a:rPr lang="en-GB" sz="3200" dirty="0" err="1">
                <a:solidFill>
                  <a:schemeClr val="bg2">
                    <a:lumMod val="50000"/>
                  </a:schemeClr>
                </a:solidFill>
              </a:rPr>
              <a:t>grŵp</a:t>
            </a:r>
            <a:r>
              <a:rPr lang="en-GB" sz="3200" dirty="0">
                <a:solidFill>
                  <a:schemeClr val="bg2">
                    <a:lumMod val="50000"/>
                  </a:schemeClr>
                </a:solidFill>
              </a:rPr>
              <a:t> / </a:t>
            </a:r>
            <a:r>
              <a:rPr lang="en-GB" sz="3200" dirty="0" err="1">
                <a:solidFill>
                  <a:schemeClr val="bg2">
                    <a:lumMod val="50000"/>
                  </a:schemeClr>
                </a:solidFill>
              </a:rPr>
              <a:t>Tasg</a:t>
            </a:r>
            <a:endParaRPr lang="en-GB" sz="32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>
                <a:solidFill>
                  <a:schemeClr val="bg2">
                    <a:lumMod val="50000"/>
                  </a:schemeClr>
                </a:solidFill>
              </a:rPr>
              <a:t>P</a:t>
            </a: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rofion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Llythrenedd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/</a:t>
            </a: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Rhif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Llythrynedd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Cymraeg</a:t>
            </a:r>
            <a:endParaRPr lang="en-GB" sz="3200" i="1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Cyfweliad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– Holi </a:t>
            </a:r>
          </a:p>
          <a:p>
            <a:pPr marL="0" indent="0">
              <a:buNone/>
            </a:pPr>
            <a:endParaRPr lang="en-GB" sz="4100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en-GB" sz="3400" dirty="0" err="1"/>
              <a:t>Rhesymeg</a:t>
            </a:r>
            <a:r>
              <a:rPr lang="en-GB" sz="3400" dirty="0"/>
              <a:t> </a:t>
            </a:r>
            <a:r>
              <a:rPr lang="en-GB" sz="3400" dirty="0" err="1"/>
              <a:t>gyrfa</a:t>
            </a:r>
            <a:r>
              <a:rPr lang="en-GB" sz="3400" dirty="0"/>
              <a:t>?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sz="3400" dirty="0"/>
              <a:t>Hunan </a:t>
            </a:r>
            <a:r>
              <a:rPr lang="en-GB" sz="3400" dirty="0" err="1"/>
              <a:t>ymwybyddiaeth</a:t>
            </a:r>
            <a:r>
              <a:rPr lang="en-GB" sz="3400" dirty="0"/>
              <a:t>?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sz="3400" dirty="0"/>
              <a:t>Record </a:t>
            </a:r>
            <a:r>
              <a:rPr lang="en-GB" sz="3400" dirty="0" err="1"/>
              <a:t>academaidd</a:t>
            </a:r>
            <a:r>
              <a:rPr lang="en-GB" sz="3400" dirty="0"/>
              <a:t>?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sz="3400" dirty="0" err="1"/>
              <a:t>Profiad</a:t>
            </a:r>
            <a:r>
              <a:rPr lang="en-GB" sz="3400" dirty="0"/>
              <a:t> </a:t>
            </a:r>
            <a:r>
              <a:rPr lang="en-GB" sz="3400" dirty="0" err="1"/>
              <a:t>Gwaith</a:t>
            </a:r>
            <a:r>
              <a:rPr lang="en-GB" sz="3400" dirty="0"/>
              <a:t>?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sz="3400" dirty="0" err="1"/>
              <a:t>Gwybodaeth</a:t>
            </a:r>
            <a:r>
              <a:rPr lang="en-GB" sz="3400" dirty="0"/>
              <a:t> am TAR?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sz="3400" dirty="0"/>
              <a:t>‘</a:t>
            </a:r>
            <a:r>
              <a:rPr lang="en-GB" sz="3400" dirty="0" err="1"/>
              <a:t>Yn</a:t>
            </a:r>
            <a:r>
              <a:rPr lang="en-GB" sz="3400" dirty="0"/>
              <a:t> y </a:t>
            </a:r>
            <a:r>
              <a:rPr lang="en-GB" sz="3400" dirty="0" err="1"/>
              <a:t>dosbarth</a:t>
            </a:r>
            <a:r>
              <a:rPr lang="en-GB" sz="3400" dirty="0"/>
              <a:t>’?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sz="3400" dirty="0" err="1"/>
              <a:t>Materion</a:t>
            </a:r>
            <a:r>
              <a:rPr lang="en-GB" sz="3400" dirty="0"/>
              <a:t> </a:t>
            </a:r>
            <a:r>
              <a:rPr lang="en-GB" sz="3400" dirty="0" err="1"/>
              <a:t>addysgol</a:t>
            </a:r>
            <a:r>
              <a:rPr lang="en-GB" sz="34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124743"/>
            <a:ext cx="4038600" cy="4464497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F2F &amp; group / Task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L/N </a:t>
            </a: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Prof.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skills tests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Welsh L for </a:t>
            </a:r>
            <a:r>
              <a:rPr lang="en-GB" sz="3200" i="1" dirty="0" smtClean="0">
                <a:solidFill>
                  <a:schemeClr val="bg2">
                    <a:lumMod val="50000"/>
                  </a:schemeClr>
                </a:solidFill>
              </a:rPr>
              <a:t>Welsh Med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Interview questioning </a:t>
            </a:r>
          </a:p>
          <a:p>
            <a:pPr marL="0" indent="0">
              <a:buNone/>
            </a:pPr>
            <a:endParaRPr lang="en-GB" sz="4000" dirty="0" smtClean="0"/>
          </a:p>
          <a:p>
            <a:r>
              <a:rPr lang="en-GB" sz="3400" dirty="0" smtClean="0">
                <a:solidFill>
                  <a:srgbClr val="002060"/>
                </a:solidFill>
              </a:rPr>
              <a:t>Career rationale?</a:t>
            </a:r>
          </a:p>
          <a:p>
            <a:r>
              <a:rPr lang="en-GB" sz="3400" dirty="0" smtClean="0">
                <a:solidFill>
                  <a:srgbClr val="002060"/>
                </a:solidFill>
              </a:rPr>
              <a:t>Self awareness?</a:t>
            </a:r>
          </a:p>
          <a:p>
            <a:r>
              <a:rPr lang="en-GB" sz="3400" dirty="0" smtClean="0">
                <a:solidFill>
                  <a:srgbClr val="002060"/>
                </a:solidFill>
              </a:rPr>
              <a:t>Academic record?</a:t>
            </a:r>
          </a:p>
          <a:p>
            <a:r>
              <a:rPr lang="en-GB" sz="3400" dirty="0" smtClean="0">
                <a:solidFill>
                  <a:srgbClr val="002060"/>
                </a:solidFill>
              </a:rPr>
              <a:t>Work experience? </a:t>
            </a:r>
          </a:p>
          <a:p>
            <a:r>
              <a:rPr lang="en-GB" sz="3400" dirty="0" smtClean="0">
                <a:solidFill>
                  <a:srgbClr val="002060"/>
                </a:solidFill>
              </a:rPr>
              <a:t>Knowledge of PGCE?</a:t>
            </a:r>
          </a:p>
          <a:p>
            <a:r>
              <a:rPr lang="en-GB" sz="3400" dirty="0" smtClean="0">
                <a:solidFill>
                  <a:srgbClr val="002060"/>
                </a:solidFill>
              </a:rPr>
              <a:t>‘In the classroom’?</a:t>
            </a:r>
          </a:p>
          <a:p>
            <a:r>
              <a:rPr lang="en-GB" sz="3400" dirty="0" smtClean="0">
                <a:solidFill>
                  <a:srgbClr val="002060"/>
                </a:solidFill>
              </a:rPr>
              <a:t>Educational issues</a:t>
            </a:r>
            <a:r>
              <a:rPr lang="en-GB" sz="3400" dirty="0">
                <a:solidFill>
                  <a:srgbClr val="002060"/>
                </a:solidFill>
              </a:rPr>
              <a:t>?</a:t>
            </a:r>
            <a:r>
              <a:rPr lang="en-GB" sz="3400" dirty="0" smtClean="0">
                <a:solidFill>
                  <a:srgbClr val="002060"/>
                </a:solidFill>
              </a:rPr>
              <a:t> </a:t>
            </a:r>
            <a:endParaRPr lang="en-GB" sz="3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54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6668063"/>
              </p:ext>
            </p:extLst>
          </p:nvPr>
        </p:nvGraphicFramePr>
        <p:xfrm>
          <a:off x="251520" y="1988840"/>
          <a:ext cx="8712969" cy="94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07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14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107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Barn &amp; Gwybodaeth bellach</a:t>
                      </a:r>
                      <a:endParaRPr lang="en-GB" sz="28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400" b="1" i="1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6 </a:t>
                      </a:r>
                      <a:endParaRPr lang="en-GB" sz="44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Opinion</a:t>
                      </a:r>
                      <a:r>
                        <a:rPr lang="cy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&amp; </a:t>
                      </a:r>
                      <a:r>
                        <a:rPr lang="cy-GB" sz="2800" b="0" i="0" kern="1200" dirty="0" err="1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Further</a:t>
                      </a:r>
                      <a:r>
                        <a:rPr lang="cy-GB" sz="2800" b="0" i="0" kern="1200" dirty="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 information</a:t>
                      </a:r>
                      <a:endParaRPr lang="en-GB" sz="2800" b="1" i="1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999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lum/>
          </a:blip>
          <a:srcRect/>
          <a:stretch>
            <a:fillRect t="-21000" b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err="1" smtClean="0">
                <a:solidFill>
                  <a:srgbClr val="002060"/>
                </a:solidFill>
              </a:rPr>
              <a:t>Llys</a:t>
            </a:r>
            <a:r>
              <a:rPr lang="en-GB" sz="3600" dirty="0" smtClean="0">
                <a:solidFill>
                  <a:srgbClr val="002060"/>
                </a:solidFill>
              </a:rPr>
              <a:t> </a:t>
            </a:r>
            <a:r>
              <a:rPr lang="en-GB" sz="3600" dirty="0" err="1" smtClean="0">
                <a:solidFill>
                  <a:srgbClr val="002060"/>
                </a:solidFill>
              </a:rPr>
              <a:t>Glas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27584" y="6453336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3"/>
              </a:rPr>
              <a:t>https://www.uwtsd.ac.uk/media/uwtsd-website/content-assets/documents/campuses/swansea-campus-map-1.pdf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547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6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err="1" smtClean="0">
                <a:solidFill>
                  <a:srgbClr val="002060"/>
                </a:solidFill>
              </a:rPr>
              <a:t>Llys</a:t>
            </a:r>
            <a:r>
              <a:rPr lang="en-GB" sz="3600" dirty="0" smtClean="0">
                <a:solidFill>
                  <a:srgbClr val="002060"/>
                </a:solidFill>
              </a:rPr>
              <a:t> </a:t>
            </a:r>
            <a:r>
              <a:rPr lang="en-GB" sz="3600" dirty="0" err="1" smtClean="0">
                <a:solidFill>
                  <a:srgbClr val="002060"/>
                </a:solidFill>
              </a:rPr>
              <a:t>Glas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27584" y="6453336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3"/>
              </a:rPr>
              <a:t>https://www.uwtsd.ac.uk/media/uwtsd-website/content-assets/documents/campuses/swansea-campus-map-1.pdf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10538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62464" y="980728"/>
            <a:ext cx="46657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</a:rPr>
              <a:t>https://www.uwtsd.ac.uk/careers/</a:t>
            </a:r>
          </a:p>
        </p:txBody>
      </p:sp>
      <p:sp>
        <p:nvSpPr>
          <p:cNvPr id="7" name="Rectangle 6"/>
          <p:cNvSpPr/>
          <p:nvPr/>
        </p:nvSpPr>
        <p:spPr>
          <a:xfrm>
            <a:off x="168927" y="332656"/>
            <a:ext cx="54014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</a:rPr>
              <a:t>https://www.uwtsd.ac.uk/cy/gyrfaoedd/</a:t>
            </a:r>
          </a:p>
        </p:txBody>
      </p:sp>
    </p:spTree>
    <p:extLst>
      <p:ext uri="{BB962C8B-B14F-4D97-AF65-F5344CB8AC3E}">
        <p14:creationId xmlns:p14="http://schemas.microsoft.com/office/powerpoint/2010/main" val="8227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1560" y="1600200"/>
            <a:ext cx="8136904" cy="49971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Diwydiant</a:t>
            </a:r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Addysg UD   </a:t>
            </a: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UK Teaching Industry 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2"/>
              </a:rPr>
              <a:t>https</a:t>
            </a:r>
            <a:r>
              <a:rPr lang="en-GB" sz="20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2"/>
              </a:rPr>
              <a:t>://</a:t>
            </a:r>
            <a:r>
              <a:rPr lang="en-GB" sz="20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2"/>
              </a:rPr>
              <a:t>www.prospects.ac.uk/jobs-and-work-experience/</a:t>
            </a:r>
            <a:r>
              <a:rPr lang="en-GB" sz="2000" b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2"/>
              </a:rPr>
              <a:t>job-</a:t>
            </a:r>
            <a:r>
              <a:rPr lang="en-GB" sz="2000" b="1" dirty="0" smtClean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2"/>
              </a:rPr>
              <a:t>sectors</a:t>
            </a:r>
            <a:r>
              <a:rPr lang="en-GB" sz="20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2"/>
              </a:rPr>
              <a:t>/teaching-and-education</a:t>
            </a:r>
            <a:r>
              <a:rPr lang="en-GB" sz="20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sz="20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3"/>
              </a:rPr>
              <a:t>https://</a:t>
            </a:r>
            <a:r>
              <a:rPr lang="en-GB" sz="20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3"/>
              </a:rPr>
              <a:t>www.prospects.ac.uk/</a:t>
            </a:r>
            <a:r>
              <a:rPr lang="en-GB" sz="2000" b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3"/>
              </a:rPr>
              <a:t>job-profiles</a:t>
            </a:r>
            <a:r>
              <a:rPr lang="en-GB" sz="20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3"/>
              </a:rPr>
              <a:t>/primary-school-teacher</a:t>
            </a:r>
            <a:r>
              <a:rPr lang="en-GB" sz="20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sz="20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4"/>
              </a:rPr>
              <a:t>https://</a:t>
            </a:r>
            <a:r>
              <a:rPr lang="en-GB" sz="20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4"/>
              </a:rPr>
              <a:t>targetjobs.co.uk/career-</a:t>
            </a:r>
            <a:r>
              <a:rPr lang="en-GB" sz="2000" b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4"/>
              </a:rPr>
              <a:t>sectors</a:t>
            </a:r>
            <a:r>
              <a:rPr lang="en-GB" sz="20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4"/>
              </a:rPr>
              <a:t>/teaching-and-education</a:t>
            </a:r>
            <a:r>
              <a:rPr lang="en-GB" sz="20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sz="20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5"/>
              </a:rPr>
              <a:t>http://</a:t>
            </a:r>
            <a:r>
              <a:rPr lang="en-GB" sz="2000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5"/>
              </a:rPr>
              <a:t>www.bbc.co.uk/</a:t>
            </a:r>
            <a:r>
              <a:rPr lang="en-GB" sz="2000" b="1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5"/>
              </a:rPr>
              <a:t>news</a:t>
            </a:r>
            <a:r>
              <a:rPr lang="en-GB" sz="2000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5"/>
              </a:rPr>
              <a:t>/education</a:t>
            </a:r>
            <a:r>
              <a:rPr lang="en-GB" sz="2000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Cymru</a:t>
            </a:r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    </a:t>
            </a:r>
            <a:r>
              <a:rPr lang="en-GB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                                              Wales</a:t>
            </a:r>
          </a:p>
          <a:p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  <a:hlinkClick r:id="rId6"/>
              </a:rPr>
              <a:t>http</a:t>
            </a:r>
            <a:r>
              <a:rPr lang="en-GB" sz="2000" dirty="0">
                <a:latin typeface="Segoe UI Semilight" panose="020B0402040204020203" pitchFamily="34" charset="0"/>
                <a:cs typeface="Segoe UI Semilight" panose="020B0402040204020203" pitchFamily="34" charset="0"/>
                <a:hlinkClick r:id="rId6"/>
              </a:rPr>
              <a:t>://www.discoverteaching.wales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  <a:hlinkClick r:id="rId6"/>
              </a:rPr>
              <a:t>/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  <a:hlinkClick r:id="rId7"/>
              </a:rPr>
              <a:t>http</a:t>
            </a:r>
            <a:r>
              <a:rPr lang="en-GB" sz="2000" dirty="0">
                <a:latin typeface="Segoe UI Semilight" panose="020B0402040204020203" pitchFamily="34" charset="0"/>
                <a:cs typeface="Segoe UI Semilight" panose="020B0402040204020203" pitchFamily="34" charset="0"/>
                <a:hlinkClick r:id="rId7"/>
              </a:rPr>
              <a:t>://www.discoverteaching.wales/routes-into-teaching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  <a:hlinkClick r:id="rId7"/>
              </a:rPr>
              <a:t>/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sz="2000" dirty="0">
                <a:latin typeface="Segoe UI Semilight" panose="020B0402040204020203" pitchFamily="34" charset="0"/>
                <a:cs typeface="Segoe UI Semilight" panose="020B0402040204020203" pitchFamily="34" charset="0"/>
                <a:hlinkClick r:id="rId8"/>
              </a:rPr>
              <a:t>http://www.uwtsd.ac.uk/pgce-primary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  <a:hlinkClick r:id="rId8"/>
              </a:rPr>
              <a:t>/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116632"/>
            <a:ext cx="1196752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69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848" y="857106"/>
            <a:ext cx="7797552" cy="1143000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Enghraifft</a:t>
            </a:r>
            <a:r>
              <a:rPr lang="en-GB" sz="32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DP</a:t>
            </a:r>
            <a:r>
              <a:rPr lang="en-GB" sz="32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                  PS Example</a:t>
            </a:r>
            <a:endParaRPr lang="en-GB" sz="32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57200" y="1988840"/>
            <a:ext cx="8147248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800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Gynradd</a:t>
            </a:r>
            <a:r>
              <a:rPr lang="en-GB" sz="28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/ </a:t>
            </a:r>
            <a:r>
              <a:rPr lang="en-GB" sz="28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Primary: Chester 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  <a:hlinkClick r:id="rId2"/>
              </a:rPr>
              <a:t>http</a:t>
            </a:r>
            <a:r>
              <a:rPr lang="en-GB" sz="2000" dirty="0">
                <a:latin typeface="Segoe UI Semilight" panose="020B0402040204020203" pitchFamily="34" charset="0"/>
                <a:cs typeface="Segoe UI Semilight" panose="020B0402040204020203" pitchFamily="34" charset="0"/>
                <a:hlinkClick r:id="rId2"/>
              </a:rPr>
              <a:t>://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  <a:hlinkClick r:id="rId2"/>
              </a:rPr>
              <a:t>www.chester.ac.uk/sites/files/chester/How%20to%20write%20a%20PGCE%20Personal%20Statement.pdf</a:t>
            </a:r>
            <a:endParaRPr lang="en-GB" sz="2000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endParaRPr lang="en-GB" sz="16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800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Uwchradd</a:t>
            </a:r>
            <a:r>
              <a:rPr lang="en-GB" sz="28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/ </a:t>
            </a:r>
            <a:r>
              <a:rPr lang="en-GB" sz="2800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Secondary: Prospects   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  <a:hlinkClick r:id="rId3"/>
              </a:rPr>
              <a:t>https</a:t>
            </a:r>
            <a:r>
              <a:rPr lang="en-GB" sz="2000" dirty="0">
                <a:latin typeface="Segoe UI Semilight" panose="020B0402040204020203" pitchFamily="34" charset="0"/>
                <a:cs typeface="Segoe UI Semilight" panose="020B0402040204020203" pitchFamily="34" charset="0"/>
                <a:hlinkClick r:id="rId3"/>
              </a:rPr>
              <a:t>://www.prospects.ac.uk/postgraduate-study/teacher-training/applying-for-teacher-training/personal-statement-for-a-pgce-secondary-application</a:t>
            </a:r>
            <a:r>
              <a:rPr lang="en-GB" sz="20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endParaRPr lang="en-GB" sz="1600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8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Gynradd</a:t>
            </a:r>
            <a:r>
              <a:rPr lang="en-GB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&amp; </a:t>
            </a:r>
            <a:r>
              <a:rPr lang="en-GB" sz="28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Uwchradd</a:t>
            </a:r>
            <a:r>
              <a:rPr lang="en-GB" sz="28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/ Primary &amp; Secondary:  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  <a:hlinkClick r:id="rId4"/>
              </a:rPr>
              <a:t>https</a:t>
            </a:r>
            <a:r>
              <a:rPr lang="en-GB" sz="2000" dirty="0">
                <a:latin typeface="Segoe UI Semilight" panose="020B0402040204020203" pitchFamily="34" charset="0"/>
                <a:cs typeface="Segoe UI Semilight" panose="020B0402040204020203" pitchFamily="34" charset="0"/>
                <a:hlinkClick r:id="rId4"/>
              </a:rPr>
              <a:t>://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  <a:hlinkClick r:id="rId4"/>
              </a:rPr>
              <a:t>www.prospects.ac.uk/postgraduate-study/masters-degrees/personal-statements-for-postgraduate-applications</a:t>
            </a:r>
            <a:r>
              <a:rPr lang="en-GB" sz="20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endParaRPr lang="en-GB" sz="20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35070"/>
            <a:ext cx="1196752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609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1187624" y="188640"/>
            <a:ext cx="4392488" cy="3816424"/>
          </a:xfrm>
        </p:spPr>
        <p:txBody>
          <a:bodyPr/>
          <a:lstStyle/>
          <a:p>
            <a:r>
              <a:rPr lang="en-GB" dirty="0" smtClean="0"/>
              <a:t>  </a:t>
            </a:r>
            <a:r>
              <a:rPr lang="en-GB" dirty="0" err="1" smtClean="0"/>
              <a:t>Cwestiynau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4860032" y="2109979"/>
            <a:ext cx="3672408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rgbClr val="002060"/>
                </a:solidFill>
              </a:rPr>
              <a:t>Questions?</a:t>
            </a: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2877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060848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002060"/>
                </a:solidFill>
              </a:rPr>
              <a:t>Fin</a:t>
            </a:r>
            <a:endParaRPr lang="en-GB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972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3228</TotalTime>
  <Words>1356</Words>
  <Application>Microsoft Office PowerPoint</Application>
  <PresentationFormat>On-screen Show (4:3)</PresentationFormat>
  <Paragraphs>305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Lucida Sans Unicode</vt:lpstr>
      <vt:lpstr>Myriad Pro</vt:lpstr>
      <vt:lpstr>Segoe UI Semilight</vt:lpstr>
      <vt:lpstr>Wingdings</vt:lpstr>
      <vt:lpstr>20140311PresentationUWTSDTemplate</vt:lpstr>
      <vt:lpstr>Gwneud cais am TAR Cynradd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“Check 123 …”</vt:lpstr>
      <vt:lpstr>  Hefyd …                     Also …</vt:lpstr>
      <vt:lpstr>  TAR/PGCE: Recap (Catherine; Athrofa)</vt:lpstr>
      <vt:lpstr>PowerPoint Presentation</vt:lpstr>
      <vt:lpstr> Cyn ysgrifennu …          Before writing …</vt:lpstr>
      <vt:lpstr>PowerPoint Presentation</vt:lpstr>
      <vt:lpstr>PowerPoint Presentation</vt:lpstr>
      <vt:lpstr>PowerPoint Presentation</vt:lpstr>
      <vt:lpstr>Gap-cym</vt:lpstr>
      <vt:lpstr>PowerPoint Presentation</vt:lpstr>
      <vt:lpstr>PowerPoint Presentation</vt:lpstr>
      <vt:lpstr>PowerPoint Presentation</vt:lpstr>
      <vt:lpstr>       Meini prawf?                  Criteria?</vt:lpstr>
      <vt:lpstr>PowerPoint Presentation</vt:lpstr>
      <vt:lpstr>PowerPoint Presentation</vt:lpstr>
      <vt:lpstr>UTT</vt:lpstr>
      <vt:lpstr>UTT </vt:lpstr>
      <vt:lpstr>PowerPoint Presentation</vt:lpstr>
      <vt:lpstr>Gwrthdroi'r rôl?           Roles reversed?</vt:lpstr>
      <vt:lpstr>Gwrthdroi'r rôl?           Roles reversed?</vt:lpstr>
      <vt:lpstr>   Dydd Cyfweld                     Interview Day</vt:lpstr>
      <vt:lpstr>PowerPoint Presentation</vt:lpstr>
      <vt:lpstr>Llys Glas</vt:lpstr>
      <vt:lpstr>Llys Glas</vt:lpstr>
      <vt:lpstr>PowerPoint Presentation</vt:lpstr>
      <vt:lpstr>PowerPoint Presentation</vt:lpstr>
      <vt:lpstr> Enghraifft DP                         PS Example</vt:lpstr>
      <vt:lpstr>  Cwestiynau? </vt:lpstr>
      <vt:lpstr>Fin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 Thomas</cp:lastModifiedBy>
  <cp:revision>311</cp:revision>
  <cp:lastPrinted>2017-10-24T14:34:25Z</cp:lastPrinted>
  <dcterms:created xsi:type="dcterms:W3CDTF">2015-04-14T15:21:28Z</dcterms:created>
  <dcterms:modified xsi:type="dcterms:W3CDTF">2019-11-04T14:41:06Z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