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6" r:id="rId5"/>
    <p:sldId id="321" r:id="rId6"/>
    <p:sldId id="304" r:id="rId7"/>
    <p:sldId id="283" r:id="rId8"/>
    <p:sldId id="311" r:id="rId9"/>
    <p:sldId id="322" r:id="rId10"/>
    <p:sldId id="305" r:id="rId11"/>
    <p:sldId id="306" r:id="rId12"/>
    <p:sldId id="307" r:id="rId13"/>
    <p:sldId id="312" r:id="rId14"/>
    <p:sldId id="308" r:id="rId15"/>
    <p:sldId id="309" r:id="rId16"/>
    <p:sldId id="313" r:id="rId17"/>
    <p:sldId id="314" r:id="rId18"/>
    <p:sldId id="317" r:id="rId19"/>
    <p:sldId id="318" r:id="rId20"/>
    <p:sldId id="319" r:id="rId21"/>
    <p:sldId id="320" r:id="rId22"/>
    <p:sldId id="310" r:id="rId23"/>
    <p:sldId id="275" r:id="rId24"/>
    <p:sldId id="323" r:id="rId25"/>
    <p:sldId id="315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81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5/15/2022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15/05/2022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15/05/2022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No-FiEInLA?feature=oembed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6oXfMilLe8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908720"/>
            <a:ext cx="7992888" cy="4824536"/>
          </a:xfrm>
        </p:spPr>
        <p:txBody>
          <a:bodyPr>
            <a:normAutofit fontScale="90000"/>
          </a:bodyPr>
          <a:lstStyle/>
          <a:p>
            <a:r>
              <a:rPr lang="en-GB" altLang="en-US" sz="2400" dirty="0"/>
              <a:t>Certificate of Higher Education in Skills for the Workplace</a:t>
            </a:r>
            <a:br>
              <a:rPr lang="en-GB" altLang="en-US" sz="2400" dirty="0"/>
            </a:br>
            <a:br>
              <a:rPr lang="en-GB" altLang="en-US" dirty="0"/>
            </a:br>
            <a:r>
              <a:rPr lang="en-GB" dirty="0"/>
              <a:t> </a:t>
            </a: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Professional Career Development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(BMSW 4005)</a:t>
            </a:r>
            <a:b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rgbClr val="002060"/>
                </a:solidFill>
              </a:rPr>
              <a:t>Session 3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67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Exploring employment opportunities</a:t>
            </a:r>
            <a:endParaRPr lang="en-GB" altLang="en-US" sz="40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92666-3549-1742-83B4-37861128E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 5 minutes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19251-A4AC-7344-A616-F5A9A7F088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did we do last week? </a:t>
            </a:r>
          </a:p>
        </p:txBody>
      </p:sp>
    </p:spTree>
    <p:extLst>
      <p:ext uri="{BB962C8B-B14F-4D97-AF65-F5344CB8AC3E}">
        <p14:creationId xmlns:p14="http://schemas.microsoft.com/office/powerpoint/2010/main" val="359021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8D765-1511-4D5C-9167-DA00AAB75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Previously…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8CABA4-E050-4698-B79F-4F1B9B3EA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have;</a:t>
            </a:r>
          </a:p>
          <a:p>
            <a:r>
              <a:rPr lang="en-GB" dirty="0"/>
              <a:t>Overviewed the module</a:t>
            </a:r>
          </a:p>
          <a:p>
            <a:r>
              <a:rPr lang="en-GB" dirty="0"/>
              <a:t>Tested existing knowledge</a:t>
            </a:r>
          </a:p>
          <a:p>
            <a:r>
              <a:rPr lang="en-GB" dirty="0"/>
              <a:t>Discussed self-awareness</a:t>
            </a:r>
          </a:p>
        </p:txBody>
      </p:sp>
    </p:spTree>
    <p:extLst>
      <p:ext uri="{BB962C8B-B14F-4D97-AF65-F5344CB8AC3E}">
        <p14:creationId xmlns:p14="http://schemas.microsoft.com/office/powerpoint/2010/main" val="321254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this session…..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will;</a:t>
            </a:r>
          </a:p>
          <a:p>
            <a:r>
              <a:rPr lang="en-GB" dirty="0"/>
              <a:t>Discuss the key points to consider when exploring employment opportunities.</a:t>
            </a:r>
          </a:p>
          <a:p>
            <a:r>
              <a:rPr lang="en-GB" dirty="0"/>
              <a:t>Consider appropriate strategies to be used in exploring employment opportunities.</a:t>
            </a:r>
          </a:p>
        </p:txBody>
      </p:sp>
    </p:spTree>
    <p:extLst>
      <p:ext uri="{BB962C8B-B14F-4D97-AF65-F5344CB8AC3E}">
        <p14:creationId xmlns:p14="http://schemas.microsoft.com/office/powerpoint/2010/main" val="67304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529574"/>
            <a:ext cx="9144000" cy="1328425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Finding employment opportunities – Steps to follow</a:t>
            </a:r>
          </a:p>
        </p:txBody>
      </p:sp>
      <p:sp>
        <p:nvSpPr>
          <p:cNvPr id="6" name="Down Arrow Callout 5"/>
          <p:cNvSpPr/>
          <p:nvPr/>
        </p:nvSpPr>
        <p:spPr>
          <a:xfrm>
            <a:off x="2898959" y="3876250"/>
            <a:ext cx="3240360" cy="1224136"/>
          </a:xfrm>
          <a:prstGeom prst="downArrow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Look for emerging trends</a:t>
            </a:r>
          </a:p>
        </p:txBody>
      </p:sp>
      <p:sp>
        <p:nvSpPr>
          <p:cNvPr id="7" name="Down Arrow Callout 6"/>
          <p:cNvSpPr/>
          <p:nvPr/>
        </p:nvSpPr>
        <p:spPr>
          <a:xfrm>
            <a:off x="2898959" y="2651192"/>
            <a:ext cx="3240360" cy="1224136"/>
          </a:xfrm>
          <a:prstGeom prst="downArrow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 </a:t>
            </a:r>
            <a:r>
              <a:rPr lang="en-GB" sz="28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your research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Down Arrow Callout 7"/>
          <p:cNvSpPr/>
          <p:nvPr/>
        </p:nvSpPr>
        <p:spPr>
          <a:xfrm>
            <a:off x="2918462" y="1365018"/>
            <a:ext cx="3240360" cy="1224136"/>
          </a:xfrm>
          <a:prstGeom prst="down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Keep your options open</a:t>
            </a:r>
          </a:p>
        </p:txBody>
      </p:sp>
      <p:sp>
        <p:nvSpPr>
          <p:cNvPr id="9" name="Down Arrow Callout 8"/>
          <p:cNvSpPr/>
          <p:nvPr/>
        </p:nvSpPr>
        <p:spPr>
          <a:xfrm>
            <a:off x="2951820" y="35705"/>
            <a:ext cx="3240360" cy="1224136"/>
          </a:xfrm>
          <a:prstGeom prst="downArrowCallo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Know yourself</a:t>
            </a:r>
          </a:p>
        </p:txBody>
      </p:sp>
    </p:spTree>
    <p:extLst>
      <p:ext uri="{BB962C8B-B14F-4D97-AF65-F5344CB8AC3E}">
        <p14:creationId xmlns:p14="http://schemas.microsoft.com/office/powerpoint/2010/main" val="423824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CB0FA-A7FD-E04B-ABE6-52D43AB7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Google internships </a:t>
            </a:r>
          </a:p>
        </p:txBody>
      </p:sp>
      <p:pic>
        <p:nvPicPr>
          <p:cNvPr id="8" name="Online Media 7" descr="Google interns' first week">
            <a:hlinkClick r:id="" action="ppaction://media"/>
            <a:extLst>
              <a:ext uri="{FF2B5EF4-FFF2-40B4-BE49-F238E27FC236}">
                <a16:creationId xmlns:a16="http://schemas.microsoft.com/office/drawing/2014/main" id="{BC3A4786-0B9A-2440-837A-CA7E0FEDACF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90613" y="1600200"/>
            <a:ext cx="6962775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21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exploring employment opportunities…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cap="all" dirty="0">
                <a:solidFill>
                  <a:srgbClr val="00B0F0"/>
                </a:solidFill>
              </a:rPr>
              <a:t>Know your-self</a:t>
            </a:r>
          </a:p>
          <a:p>
            <a:pPr marL="0" indent="0">
              <a:buNone/>
            </a:pPr>
            <a:r>
              <a:rPr lang="en-GB" dirty="0"/>
              <a:t>Some of the key points that you may want to consider would be;	</a:t>
            </a:r>
          </a:p>
          <a:p>
            <a:pPr marL="0" indent="0">
              <a:buNone/>
            </a:pPr>
            <a:r>
              <a:rPr lang="en-GB" dirty="0"/>
              <a:t>	What motivates you?</a:t>
            </a:r>
          </a:p>
          <a:p>
            <a:pPr marL="0" indent="0">
              <a:buNone/>
            </a:pPr>
            <a:r>
              <a:rPr lang="en-GB" dirty="0"/>
              <a:t>	What are your career aspirations?</a:t>
            </a:r>
          </a:p>
          <a:p>
            <a:pPr marL="0" indent="0">
              <a:buNone/>
            </a:pPr>
            <a:r>
              <a:rPr lang="en-GB" dirty="0"/>
              <a:t>	What are your strengths and weaknesses?</a:t>
            </a:r>
          </a:p>
          <a:p>
            <a:pPr marL="0" indent="0">
              <a:buNone/>
            </a:pPr>
            <a:r>
              <a:rPr lang="en-GB" dirty="0"/>
              <a:t>	What's your personality type </a:t>
            </a:r>
          </a:p>
        </p:txBody>
      </p:sp>
    </p:spTree>
    <p:extLst>
      <p:ext uri="{BB962C8B-B14F-4D97-AF65-F5344CB8AC3E}">
        <p14:creationId xmlns:p14="http://schemas.microsoft.com/office/powerpoint/2010/main" val="341125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871953" cy="3917032"/>
          </a:xfrm>
        </p:spPr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Activity 3.1</a:t>
            </a:r>
          </a:p>
          <a:p>
            <a:pPr marL="0" indent="0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Complete the ‘’Career motivation Test” on Moodle.</a:t>
            </a:r>
          </a:p>
          <a:p>
            <a:pPr marL="0" indent="0" algn="just">
              <a:buNone/>
            </a:pPr>
            <a:r>
              <a:rPr lang="en-GB" dirty="0">
                <a:solidFill>
                  <a:srgbClr val="FF0000"/>
                </a:solidFill>
              </a:rPr>
              <a:t>See you at 11.35am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exploring employment opportunities </a:t>
            </a:r>
            <a:r>
              <a:rPr lang="en-GB" dirty="0">
                <a:solidFill>
                  <a:srgbClr val="FF0000"/>
                </a:solidFill>
              </a:rPr>
              <a:t>30 minutes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9153" y="1484784"/>
            <a:ext cx="4752975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50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GB" dirty="0">
                <a:solidFill>
                  <a:srgbClr val="00B050"/>
                </a:solidFill>
              </a:rPr>
              <a:t>DON’T LIMIT YOURSELF TO ONE OPTION</a:t>
            </a:r>
          </a:p>
          <a:p>
            <a:pPr marL="0" indent="0">
              <a:buNone/>
            </a:pPr>
            <a:r>
              <a:rPr lang="en-GB" dirty="0"/>
              <a:t>Making a shortlist of preferred options can be a useful strategy. </a:t>
            </a:r>
          </a:p>
          <a:p>
            <a:pPr marL="0" indent="0">
              <a:buNone/>
            </a:pPr>
            <a:r>
              <a:rPr lang="en-GB" dirty="0"/>
              <a:t>Transferable skills can be gained from any type of work experience, so even if your work experience relates to one area, that won’t restrict you from moving into a different one.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exploring employment opportunities…</a:t>
            </a:r>
          </a:p>
        </p:txBody>
      </p:sp>
    </p:spTree>
    <p:extLst>
      <p:ext uri="{BB962C8B-B14F-4D97-AF65-F5344CB8AC3E}">
        <p14:creationId xmlns:p14="http://schemas.microsoft.com/office/powerpoint/2010/main" val="4291649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3.2 – Your career option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Considering your knowledge of yourself, your motivations, and aspiration, prepare a list (3-5) of career options that you would consider for your self.</a:t>
            </a:r>
          </a:p>
          <a:p>
            <a:pPr marL="0" indent="0">
              <a:buNone/>
            </a:pPr>
            <a:r>
              <a:rPr lang="en-GB" dirty="0"/>
              <a:t>Briefly explain why you consider each option and rank them in your preference.</a:t>
            </a:r>
          </a:p>
          <a:p>
            <a:pPr marL="0" indent="0">
              <a:buNone/>
            </a:pPr>
            <a:r>
              <a:rPr lang="en-GB" dirty="0"/>
              <a:t>Enter your detail in your learning log</a:t>
            </a:r>
          </a:p>
          <a:p>
            <a:pPr marL="0" indent="0">
              <a:buNone/>
            </a:pPr>
            <a:r>
              <a:rPr lang="en-GB" dirty="0"/>
              <a:t>(5 Minutes).</a:t>
            </a:r>
          </a:p>
        </p:txBody>
      </p:sp>
    </p:spTree>
    <p:extLst>
      <p:ext uri="{BB962C8B-B14F-4D97-AF65-F5344CB8AC3E}">
        <p14:creationId xmlns:p14="http://schemas.microsoft.com/office/powerpoint/2010/main" val="1056205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GB" sz="4500" dirty="0">
                <a:solidFill>
                  <a:schemeClr val="accent6">
                    <a:lumMod val="75000"/>
                  </a:schemeClr>
                </a:solidFill>
              </a:rPr>
              <a:t>RESEARCH OPTIONS RELATED TO YOUR DEGREE</a:t>
            </a:r>
          </a:p>
          <a:p>
            <a:r>
              <a:rPr lang="en-GB" dirty="0"/>
              <a:t>Read what graduates do – an in-depth look at Higher Education Statistics Agency’s latest survey to see where graduates have ended up after finishing university.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Some external websites have useful guides on options related to specific degree subjects, such as:</a:t>
            </a:r>
          </a:p>
          <a:p>
            <a:pPr lvl="1"/>
            <a:r>
              <a:rPr lang="en-GB" dirty="0"/>
              <a:t>Prospects: What can I do with my degree?  </a:t>
            </a:r>
          </a:p>
          <a:p>
            <a:pPr lvl="1"/>
            <a:r>
              <a:rPr lang="en-GB" dirty="0" err="1"/>
              <a:t>Targetjobs</a:t>
            </a:r>
            <a:r>
              <a:rPr lang="en-GB" dirty="0"/>
              <a:t>: Degree subjects: your career options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exploring employment opportunities…</a:t>
            </a:r>
          </a:p>
        </p:txBody>
      </p:sp>
    </p:spTree>
    <p:extLst>
      <p:ext uri="{BB962C8B-B14F-4D97-AF65-F5344CB8AC3E}">
        <p14:creationId xmlns:p14="http://schemas.microsoft.com/office/powerpoint/2010/main" val="3590647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GB" sz="35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DISCOVER EMERGING CAREER OPTIONS</a:t>
            </a:r>
          </a:p>
          <a:p>
            <a:pPr marL="0" indent="0">
              <a:buNone/>
            </a:pPr>
            <a:r>
              <a:rPr lang="en-GB" dirty="0"/>
              <a:t>Things change so quickly, the tools and career information cover every possible career option. </a:t>
            </a:r>
          </a:p>
          <a:p>
            <a:pPr marL="0" indent="0">
              <a:buNone/>
            </a:pPr>
            <a:r>
              <a:rPr lang="en-GB" dirty="0"/>
              <a:t>A good way to find out about other options is to look at job websites and speak to employers.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exploring employment opportunities…</a:t>
            </a:r>
          </a:p>
        </p:txBody>
      </p:sp>
    </p:spTree>
    <p:extLst>
      <p:ext uri="{BB962C8B-B14F-4D97-AF65-F5344CB8AC3E}">
        <p14:creationId xmlns:p14="http://schemas.microsoft.com/office/powerpoint/2010/main" val="64457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Activity 3.3 – Future Trends</a:t>
            </a:r>
          </a:p>
        </p:txBody>
      </p:sp>
      <p:pic>
        <p:nvPicPr>
          <p:cNvPr id="4" name="d6oXfMilLe8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1520" y="1079739"/>
            <a:ext cx="8640960" cy="457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82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3.4 – The future of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Read the article on Moodle about ‘The future of work’ and answer the questions on Moodle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(1 Hour)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4798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b="1" dirty="0"/>
              <a:t>Summary of The Future of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640960" cy="439248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study looks ahead to the labour market of 2030.</a:t>
            </a:r>
          </a:p>
          <a:p>
            <a:r>
              <a:rPr lang="en-GB" dirty="0"/>
              <a:t>Analyses the stable trends of future UK labour market.</a:t>
            </a:r>
          </a:p>
          <a:p>
            <a:r>
              <a:rPr lang="en-GB" dirty="0"/>
              <a:t>Identifies the plausible disruptions of those trends.</a:t>
            </a:r>
          </a:p>
          <a:p>
            <a:r>
              <a:rPr lang="en-GB" dirty="0"/>
              <a:t>Suggests potential actions for future skills for 4 scenarios; employers, individuals, education and training providers, and policy makers.</a:t>
            </a:r>
          </a:p>
        </p:txBody>
      </p:sp>
    </p:spTree>
    <p:extLst>
      <p:ext uri="{BB962C8B-B14F-4D97-AF65-F5344CB8AC3E}">
        <p14:creationId xmlns:p14="http://schemas.microsoft.com/office/powerpoint/2010/main" val="2795804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b="1" dirty="0"/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8" y="1068768"/>
            <a:ext cx="8964488" cy="432048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What are the trends shaping the future of UK jobs and skills up to 2030?</a:t>
            </a:r>
          </a:p>
          <a:p>
            <a:endParaRPr lang="en-GB" dirty="0"/>
          </a:p>
          <a:p>
            <a:r>
              <a:rPr lang="en-GB" dirty="0"/>
              <a:t>What are the potential disruption that could change the future of work in the UK?</a:t>
            </a:r>
          </a:p>
          <a:p>
            <a:endParaRPr lang="en-GB" dirty="0"/>
          </a:p>
          <a:p>
            <a:r>
              <a:rPr lang="en-GB" dirty="0"/>
              <a:t>What are the potential actions to meet the individual focused future skills for tomorrow’s world of work?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5069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" y="44624"/>
            <a:ext cx="9036496" cy="634082"/>
          </a:xfrm>
        </p:spPr>
        <p:txBody>
          <a:bodyPr>
            <a:noAutofit/>
          </a:bodyPr>
          <a:lstStyle/>
          <a:p>
            <a:r>
              <a:rPr lang="en-GB" sz="2800" b="1" dirty="0"/>
              <a:t>Trends Shaping the Future of UK Jobs and Skills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20687"/>
            <a:ext cx="6408712" cy="504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727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648072"/>
          </a:xfrm>
        </p:spPr>
        <p:txBody>
          <a:bodyPr>
            <a:normAutofit/>
          </a:bodyPr>
          <a:lstStyle/>
          <a:p>
            <a:r>
              <a:rPr lang="en-GB" sz="2400" b="1" dirty="0"/>
              <a:t>Disruptions that could Radically Change the Future of Work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92696"/>
            <a:ext cx="6768752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879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cap="all" dirty="0"/>
              <a:t>GRADUATE SCHEMES</a:t>
            </a:r>
          </a:p>
          <a:p>
            <a:pPr marL="800100" lvl="2" indent="0">
              <a:buNone/>
            </a:pPr>
            <a:r>
              <a:rPr lang="en-GB" dirty="0" err="1"/>
              <a:t>MyFuture</a:t>
            </a:r>
            <a:r>
              <a:rPr lang="en-GB" dirty="0"/>
              <a:t> </a:t>
            </a:r>
          </a:p>
          <a:p>
            <a:pPr marL="800100" lvl="2" indent="0">
              <a:buNone/>
            </a:pPr>
            <a:r>
              <a:rPr lang="en-GB" dirty="0"/>
              <a:t>Prospects </a:t>
            </a:r>
          </a:p>
          <a:p>
            <a:pPr marL="800100" lvl="2" indent="0">
              <a:buNone/>
            </a:pPr>
            <a:r>
              <a:rPr lang="en-GB" dirty="0" err="1"/>
              <a:t>TargetJobs</a:t>
            </a:r>
            <a:r>
              <a:rPr lang="en-GB" dirty="0"/>
              <a:t> </a:t>
            </a:r>
          </a:p>
          <a:p>
            <a:pPr marL="800100" lvl="2" indent="0">
              <a:buNone/>
            </a:pPr>
            <a:r>
              <a:rPr lang="en-GB" dirty="0" err="1"/>
              <a:t>Milkround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cap="all" dirty="0"/>
              <a:t>INTERNSHIPS</a:t>
            </a:r>
          </a:p>
          <a:p>
            <a:pPr marL="800100" lvl="2" indent="0">
              <a:buNone/>
            </a:pPr>
            <a:r>
              <a:rPr lang="en-GB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Graduate Talent Pool </a:t>
            </a:r>
            <a:r>
              <a:rPr lang="en-GB" dirty="0"/>
              <a:t>- Internship opportunities for graduates - mainly based in England </a:t>
            </a:r>
          </a:p>
          <a:p>
            <a:pPr marL="800100" lvl="2" indent="0">
              <a:buNone/>
            </a:pPr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Knowledge Transfer Partnerships</a:t>
            </a:r>
            <a:r>
              <a:rPr lang="en-GB" dirty="0"/>
              <a:t>– UK-wide programme with projects involving a partnership between a graduate, organisation and university or research organisation </a:t>
            </a:r>
          </a:p>
          <a:p>
            <a:pPr marL="800100" lvl="2" indent="0">
              <a:buNone/>
            </a:pPr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Step </a:t>
            </a:r>
            <a:r>
              <a:rPr lang="en-GB" dirty="0"/>
              <a:t>- Internship opportunities for students and graduates - mainly based in England</a:t>
            </a:r>
          </a:p>
          <a:p>
            <a:pPr marL="0" indent="0">
              <a:buNone/>
            </a:pPr>
            <a:r>
              <a:rPr lang="en-GB" cap="all" dirty="0"/>
              <a:t>CHAT TO EMPLOYERS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Strategies for finding employment</a:t>
            </a:r>
          </a:p>
        </p:txBody>
      </p:sp>
    </p:spTree>
    <p:extLst>
      <p:ext uri="{BB962C8B-B14F-4D97-AF65-F5344CB8AC3E}">
        <p14:creationId xmlns:p14="http://schemas.microsoft.com/office/powerpoint/2010/main" val="2749492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4690864" cy="3917032"/>
          </a:xfrm>
        </p:spPr>
        <p:txBody>
          <a:bodyPr/>
          <a:lstStyle/>
          <a:p>
            <a:r>
              <a:rPr lang="en-GB" dirty="0"/>
              <a:t>What are the steps that you should follow in finding </a:t>
            </a:r>
            <a:r>
              <a:rPr lang="en-GB"/>
              <a:t>employment opportunities?</a:t>
            </a:r>
            <a:endParaRPr lang="en-GB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57A2770E-33FC-4834-AD2A-DCC61B82EA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0072" y="1844824"/>
            <a:ext cx="3724233" cy="2715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1787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00CA0-1869-7D4A-9BA8-2C8AFF25D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ready for your assessment for week 4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F35B5-85F7-4944-97EF-4016973759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Read your case study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2061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n-GB" sz="3200" dirty="0"/>
              <a:t>After your assessment…. We will explore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33023"/>
            <a:ext cx="9144000" cy="4473857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8B85099-8DAC-4D3D-B6B9-5D49079273E7}"/>
              </a:ext>
            </a:extLst>
          </p:cNvPr>
          <p:cNvSpPr txBox="1">
            <a:spLocks/>
          </p:cNvSpPr>
          <p:nvPr/>
        </p:nvSpPr>
        <p:spPr>
          <a:xfrm>
            <a:off x="0" y="4653136"/>
            <a:ext cx="9144000" cy="1030674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ffectLst>
            <a:softEdge rad="127000"/>
          </a:effectLst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1800"/>
              </a:spcBef>
              <a:buFont typeface="Arial" pitchFamily="34" charset="0"/>
              <a:buNone/>
            </a:pPr>
            <a:r>
              <a:rPr lang="en-GB" sz="6600" b="1" dirty="0">
                <a:solidFill>
                  <a:schemeClr val="bg1"/>
                </a:solidFill>
              </a:rPr>
              <a:t>Selection Process</a:t>
            </a:r>
          </a:p>
        </p:txBody>
      </p:sp>
    </p:spTree>
    <p:extLst>
      <p:ext uri="{BB962C8B-B14F-4D97-AF65-F5344CB8AC3E}">
        <p14:creationId xmlns:p14="http://schemas.microsoft.com/office/powerpoint/2010/main" val="360249791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303dbf9b-b85b-46a0-94f1-894078c07ec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40073</TotalTime>
  <Words>661</Words>
  <Application>Microsoft Office PowerPoint</Application>
  <PresentationFormat>On-screen Show (4:3)</PresentationFormat>
  <Paragraphs>86</Paragraphs>
  <Slides>22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Myriad Pro</vt:lpstr>
      <vt:lpstr>20140311PresentationUWTSDTemplate</vt:lpstr>
      <vt:lpstr>Certificate of Higher Education in Skills for the Workplace   Professional Career Development (BMSW 4005) Session 3 Exploring employment opportunities</vt:lpstr>
      <vt:lpstr>Activity 5 minutes </vt:lpstr>
      <vt:lpstr>Previously…</vt:lpstr>
      <vt:lpstr>In this session…..</vt:lpstr>
      <vt:lpstr>Finding employment opportunities – Steps to follow</vt:lpstr>
      <vt:lpstr>Google internships </vt:lpstr>
      <vt:lpstr>When exploring employment opportunities…</vt:lpstr>
      <vt:lpstr>When exploring employment opportunities 30 minutes</vt:lpstr>
      <vt:lpstr>When exploring employment opportunities…</vt:lpstr>
      <vt:lpstr>Activity 3.2 – Your career option</vt:lpstr>
      <vt:lpstr>When exploring employment opportunities…</vt:lpstr>
      <vt:lpstr>When exploring employment opportunities…</vt:lpstr>
      <vt:lpstr>Activity 3.3 – Future Trends</vt:lpstr>
      <vt:lpstr>Activity 3.4 – The future of work</vt:lpstr>
      <vt:lpstr>Summary of The Future of Work</vt:lpstr>
      <vt:lpstr>Topics</vt:lpstr>
      <vt:lpstr>Trends Shaping the Future of UK Jobs and Skills</vt:lpstr>
      <vt:lpstr>Disruptions that could Radically Change the Future of Work</vt:lpstr>
      <vt:lpstr>Strategies for finding employment</vt:lpstr>
      <vt:lpstr>Summary</vt:lpstr>
      <vt:lpstr>Get ready for your assessment for week 4 </vt:lpstr>
      <vt:lpstr>After your assessment…. We will explore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Olubukola Adegbite</cp:lastModifiedBy>
  <cp:revision>165</cp:revision>
  <dcterms:created xsi:type="dcterms:W3CDTF">2015-04-14T15:21:28Z</dcterms:created>
  <dcterms:modified xsi:type="dcterms:W3CDTF">2022-05-15T16:41:12Z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