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68E61C-CA9B-4C02-A300-5EF772687506}" v="4" dt="2023-05-23T11:10:18.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2" d="100"/>
          <a:sy n="82" d="100"/>
        </p:scale>
        <p:origin x="490" y="9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riu bogatu" userId="be5fcf468f183463" providerId="LiveId" clId="{F568E61C-CA9B-4C02-A300-5EF772687506}"/>
    <pc:docChg chg="undo custSel modSld">
      <pc:chgData name="valeriu bogatu" userId="be5fcf468f183463" providerId="LiveId" clId="{F568E61C-CA9B-4C02-A300-5EF772687506}" dt="2023-05-23T11:16:18.628" v="255" actId="1076"/>
      <pc:docMkLst>
        <pc:docMk/>
      </pc:docMkLst>
      <pc:sldChg chg="modSp mod">
        <pc:chgData name="valeriu bogatu" userId="be5fcf468f183463" providerId="LiveId" clId="{F568E61C-CA9B-4C02-A300-5EF772687506}" dt="2023-05-23T11:16:18.628" v="255" actId="1076"/>
        <pc:sldMkLst>
          <pc:docMk/>
          <pc:sldMk cId="1755110476" sldId="256"/>
        </pc:sldMkLst>
        <pc:spChg chg="mod">
          <ac:chgData name="valeriu bogatu" userId="be5fcf468f183463" providerId="LiveId" clId="{F568E61C-CA9B-4C02-A300-5EF772687506}" dt="2023-05-23T11:16:18.628" v="255" actId="1076"/>
          <ac:spMkLst>
            <pc:docMk/>
            <pc:sldMk cId="1755110476" sldId="256"/>
            <ac:spMk id="2" creationId="{00000000-0000-0000-0000-000000000000}"/>
          </ac:spMkLst>
        </pc:spChg>
        <pc:spChg chg="mod">
          <ac:chgData name="valeriu bogatu" userId="be5fcf468f183463" providerId="LiveId" clId="{F568E61C-CA9B-4C02-A300-5EF772687506}" dt="2023-05-23T11:15:41.029" v="253" actId="207"/>
          <ac:spMkLst>
            <pc:docMk/>
            <pc:sldMk cId="1755110476"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D9B90F-C9CA-49C7-9BC9-C8BB4BA946B6}"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2698291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D9B90F-C9CA-49C7-9BC9-C8BB4BA946B6}"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2008925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BD9B90F-C9CA-49C7-9BC9-C8BB4BA946B6}"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2738869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9B90F-C9CA-49C7-9BC9-C8BB4BA946B6}"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624080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D9B90F-C9CA-49C7-9BC9-C8BB4BA946B6}" type="datetimeFigureOut">
              <a:rPr lang="en-US" smtClean="0"/>
              <a:t>5/23/2023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1883439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D9B90F-C9CA-49C7-9BC9-C8BB4BA946B6}" type="datetimeFigureOut">
              <a:rPr lang="en-US" smtClean="0"/>
              <a:t>5/23/2023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3482380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D9B90F-C9CA-49C7-9BC9-C8BB4BA946B6}" type="datetimeFigureOut">
              <a:rPr lang="en-US" smtClean="0"/>
              <a:t>5/23/2023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4069113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BD9B90F-C9CA-49C7-9BC9-C8BB4BA946B6}"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3850948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BD9B90F-C9CA-49C7-9BC9-C8BB4BA946B6}"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3496529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BD9B90F-C9CA-49C7-9BC9-C8BB4BA946B6}"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3995523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BD9B90F-C9CA-49C7-9BC9-C8BB4BA946B6}"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7908CCD-49B1-488F-AA5D-2CA6640D0C25}"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148067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DBD9B90F-C9CA-49C7-9BC9-C8BB4BA946B6}"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31773894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DBD9B90F-C9CA-49C7-9BC9-C8BB4BA946B6}"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7908CCD-49B1-488F-AA5D-2CA6640D0C25}"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483436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DBD9B90F-C9CA-49C7-9BC9-C8BB4BA946B6}"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2423001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D9B90F-C9CA-49C7-9BC9-C8BB4BA946B6}"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17002738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D9B90F-C9CA-49C7-9BC9-C8BB4BA946B6}"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7908CCD-49B1-488F-AA5D-2CA6640D0C25}" type="slidenum">
              <a:rPr lang="en-US" smtClean="0"/>
              <a:t>‹#›</a:t>
            </a:fld>
            <a:endParaRPr lang="en-US"/>
          </a:p>
        </p:txBody>
      </p:sp>
    </p:spTree>
    <p:extLst>
      <p:ext uri="{BB962C8B-B14F-4D97-AF65-F5344CB8AC3E}">
        <p14:creationId xmlns:p14="http://schemas.microsoft.com/office/powerpoint/2010/main" val="1684836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BD9B90F-C9CA-49C7-9BC9-C8BB4BA946B6}" type="datetimeFigureOut">
              <a:rPr lang="en-US" smtClean="0"/>
              <a:t>5/23/2023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7908CCD-49B1-488F-AA5D-2CA6640D0C25}" type="slidenum">
              <a:rPr lang="en-US" smtClean="0"/>
              <a:t>‹#›</a:t>
            </a:fld>
            <a:endParaRPr lang="en-US"/>
          </a:p>
        </p:txBody>
      </p:sp>
    </p:spTree>
    <p:extLst>
      <p:ext uri="{BB962C8B-B14F-4D97-AF65-F5344CB8AC3E}">
        <p14:creationId xmlns:p14="http://schemas.microsoft.com/office/powerpoint/2010/main" val="2753833187"/>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34565347"/><Relationship Id="rId13" Type="http://schemas.openxmlformats.org/officeDocument/2006/relationships/hyperlink" Target="#_Toc134565352"/><Relationship Id="rId3" Type="http://schemas.openxmlformats.org/officeDocument/2006/relationships/hyperlink" Target="#_Toc134565342"/><Relationship Id="rId7" Type="http://schemas.openxmlformats.org/officeDocument/2006/relationships/hyperlink" Target="#_Toc134565346"/><Relationship Id="rId12" Type="http://schemas.openxmlformats.org/officeDocument/2006/relationships/hyperlink" Target="#_Toc134565351"/><Relationship Id="rId2" Type="http://schemas.openxmlformats.org/officeDocument/2006/relationships/hyperlink" Target="#_Toc134565341"/><Relationship Id="rId1" Type="http://schemas.openxmlformats.org/officeDocument/2006/relationships/slideLayout" Target="../slideLayouts/slideLayout2.xml"/><Relationship Id="rId6" Type="http://schemas.openxmlformats.org/officeDocument/2006/relationships/hyperlink" Target="#_Toc134565345"/><Relationship Id="rId11" Type="http://schemas.openxmlformats.org/officeDocument/2006/relationships/hyperlink" Target="#_Toc134565350"/><Relationship Id="rId5" Type="http://schemas.openxmlformats.org/officeDocument/2006/relationships/hyperlink" Target="#_Toc134565344"/><Relationship Id="rId10" Type="http://schemas.openxmlformats.org/officeDocument/2006/relationships/hyperlink" Target="#_Toc134565349"/><Relationship Id="rId4" Type="http://schemas.openxmlformats.org/officeDocument/2006/relationships/hyperlink" Target="#_Toc134565343"/><Relationship Id="rId9" Type="http://schemas.openxmlformats.org/officeDocument/2006/relationships/hyperlink" Target="#_Toc134565348"/></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ork.chron.com/duties-guest-service-agent-19946.html" TargetMode="External"/><Relationship Id="rId7" Type="http://schemas.openxmlformats.org/officeDocument/2006/relationships/hyperlink" Target="https://st-regis.marriott.com/hotel-directory/luxury-hotels/" TargetMode="External"/><Relationship Id="rId2" Type="http://schemas.openxmlformats.org/officeDocument/2006/relationships/hyperlink" Target="http://www.diva-portal.org/smash/get/diva2:1582843/FULLTEXT01.pdf" TargetMode="External"/><Relationship Id="rId1" Type="http://schemas.openxmlformats.org/officeDocument/2006/relationships/slideLayout" Target="../slideLayouts/slideLayout2.xml"/><Relationship Id="rId6" Type="http://schemas.openxmlformats.org/officeDocument/2006/relationships/hyperlink" Target="https://news.marriott.com/news/2022/02/24/marriott-international-signs-agreement-to-bring-the-iconic-st-regis-brand-to-the-united-kingdom" TargetMode="External"/><Relationship Id="rId5" Type="http://schemas.openxmlformats.org/officeDocument/2006/relationships/hyperlink" Target="https://www.marriott.com/content/dam/marriott-digital/xr/us-canada/hws/a/asexr/en_us/document/assets/xr-asexr-spa-menu-18756.pdf" TargetMode="External"/><Relationship Id="rId4" Type="http://schemas.openxmlformats.org/officeDocument/2006/relationships/hyperlink" Target="https://www.hospitalitynet.org/brand/23000045/st-regi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82072" y="-1187969"/>
            <a:ext cx="11551920" cy="4616969"/>
          </a:xfrm>
        </p:spPr>
        <p:txBody>
          <a:bodyPr>
            <a:normAutofit/>
          </a:bodyPr>
          <a:lstStyle/>
          <a:p>
            <a:pPr algn="ctr"/>
            <a:r>
              <a:rPr lang="en-US" sz="4000" b="1" dirty="0"/>
              <a:t>The role and importance of quality service, hospitality, and guest services in the hospitality industry based on St. Regis Hotels and Resorts: Marriot International</a:t>
            </a:r>
            <a:br>
              <a:rPr lang="en-US" sz="4000" dirty="0"/>
            </a:br>
            <a:endParaRPr lang="en-US" sz="4000" dirty="0"/>
          </a:p>
        </p:txBody>
      </p:sp>
      <p:sp>
        <p:nvSpPr>
          <p:cNvPr id="3" name="Subtitle 2"/>
          <p:cNvSpPr>
            <a:spLocks noGrp="1"/>
          </p:cNvSpPr>
          <p:nvPr>
            <p:ph type="subTitle" idx="1"/>
          </p:nvPr>
        </p:nvSpPr>
        <p:spPr>
          <a:xfrm>
            <a:off x="1998695" y="4226835"/>
            <a:ext cx="8983980" cy="1819401"/>
          </a:xfrm>
        </p:spPr>
        <p:txBody>
          <a:bodyPr>
            <a:noAutofit/>
          </a:bodyPr>
          <a:lstStyle/>
          <a:p>
            <a:r>
              <a:rPr lang="en-US" sz="2000" b="1" i="1" dirty="0">
                <a:solidFill>
                  <a:schemeClr val="tx1"/>
                </a:solidFill>
                <a:effectLst>
                  <a:outerShdw blurRad="38100" dist="38100" dir="2700000" algn="tl">
                    <a:srgbClr val="000000">
                      <a:alpha val="43137"/>
                    </a:srgbClr>
                  </a:outerShdw>
                </a:effectLst>
              </a:rPr>
              <a:t>Name:	Valeriu Bogatu		</a:t>
            </a:r>
          </a:p>
          <a:p>
            <a:r>
              <a:rPr lang="en-US" sz="2000" b="1" i="1" dirty="0">
                <a:solidFill>
                  <a:schemeClr val="tx1"/>
                </a:solidFill>
                <a:effectLst>
                  <a:outerShdw blurRad="38100" dist="38100" dir="2700000" algn="tl">
                    <a:srgbClr val="000000">
                      <a:alpha val="43137"/>
                    </a:srgbClr>
                  </a:outerShdw>
                </a:effectLst>
              </a:rPr>
              <a:t>Student ID: 2231945</a:t>
            </a:r>
          </a:p>
          <a:p>
            <a:r>
              <a:rPr lang="en-US" sz="2000" b="1" i="1" dirty="0">
                <a:solidFill>
                  <a:schemeClr val="tx1"/>
                </a:solidFill>
                <a:effectLst>
                  <a:outerShdw blurRad="38100" dist="38100" dir="2700000" algn="tl">
                    <a:srgbClr val="000000">
                      <a:alpha val="43137"/>
                    </a:srgbClr>
                  </a:outerShdw>
                </a:effectLst>
              </a:rPr>
              <a:t>Module Title: Hospitality and Guest Service Management BMIH4003</a:t>
            </a:r>
          </a:p>
          <a:p>
            <a:r>
              <a:rPr lang="en-US" sz="2000" b="1" i="1" dirty="0">
                <a:solidFill>
                  <a:schemeClr val="tx1"/>
                </a:solidFill>
                <a:effectLst>
                  <a:outerShdw blurRad="38100" dist="38100" dir="2700000" algn="tl">
                    <a:srgbClr val="000000">
                      <a:alpha val="43137"/>
                    </a:srgbClr>
                  </a:outerShdw>
                </a:effectLst>
              </a:rPr>
              <a:t>Lectures name: Charlotte Joyner</a:t>
            </a:r>
          </a:p>
        </p:txBody>
      </p:sp>
    </p:spTree>
    <p:extLst>
      <p:ext uri="{BB962C8B-B14F-4D97-AF65-F5344CB8AC3E}">
        <p14:creationId xmlns:p14="http://schemas.microsoft.com/office/powerpoint/2010/main" val="17551104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4"/>
          <p:cNvSpPr>
            <a:spLocks noGrp="1" noChangeArrowheads="1"/>
          </p:cNvSpPr>
          <p:nvPr>
            <p:ph idx="1"/>
          </p:nvPr>
        </p:nvSpPr>
        <p:spPr bwMode="auto">
          <a:xfrm>
            <a:off x="1760220" y="425652"/>
            <a:ext cx="9744392" cy="5539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t>Contents</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hlinkClick r:id="rId2"/>
              </a:rPr>
              <a:t>St. Regis Hotels and Resorts</a:t>
            </a:r>
            <a:endParaRPr lang="en-US" altLang="en-US" sz="2400" dirty="0"/>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hlinkClick r:id="rId3"/>
              </a:rPr>
              <a:t>St. Regis brand's main consumers</a:t>
            </a:r>
            <a:endParaRPr lang="en-US" altLang="en-US" sz="2400" dirty="0"/>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hlinkClick r:id="rId4"/>
              </a:rPr>
              <a:t>Nature, scope and role of the guest services and facilities that are provided to these guests by St. Regis</a:t>
            </a:r>
            <a:endParaRPr lang="en-US" altLang="en-US" sz="2400" dirty="0"/>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hlinkClick r:id="rId5"/>
              </a:rPr>
              <a:t>Nature of the guest services that are provided to guests by St. Regis</a:t>
            </a:r>
            <a:endParaRPr lang="en-US" altLang="en-US" sz="2400" dirty="0"/>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hlinkClick r:id="rId6"/>
              </a:rPr>
              <a:t>Scope of the guest services that are provided to guests by St. Regis</a:t>
            </a:r>
            <a:endParaRPr lang="en-US" altLang="en-US" sz="2400" dirty="0"/>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hlinkClick r:id="rId7"/>
              </a:rPr>
              <a:t>Role of the guest services that are provided to guests by St. Regis</a:t>
            </a:r>
            <a:endParaRPr lang="en-US" altLang="en-US" sz="2400" dirty="0"/>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hlinkClick r:id="rId8"/>
              </a:rPr>
              <a:t>Facilities that are provided to guests by St. Regis</a:t>
            </a:r>
            <a:endParaRPr lang="en-US" altLang="en-US" sz="2400" dirty="0"/>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hlinkClick r:id="rId9"/>
              </a:rPr>
              <a:t>The need to consider the role and function of guest services in general</a:t>
            </a:r>
            <a:endParaRPr lang="en-US" altLang="en-US" sz="2400" dirty="0"/>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hlinkClick r:id="rId10"/>
              </a:rPr>
              <a:t>The importance of hospitality</a:t>
            </a:r>
            <a:endParaRPr lang="en-US" altLang="en-US" sz="2400" dirty="0"/>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hlinkClick r:id="rId11"/>
              </a:rPr>
              <a:t>How hotels meet/exceed guest expectations</a:t>
            </a:r>
            <a:endParaRPr lang="en-US" altLang="en-US" sz="2400" dirty="0"/>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hlinkClick r:id="rId12"/>
              </a:rPr>
              <a:t>Summary</a:t>
            </a:r>
            <a:endParaRPr lang="en-US" altLang="en-US" sz="2400" dirty="0"/>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hlinkClick r:id="rId13"/>
              </a:rPr>
              <a:t>References</a:t>
            </a:r>
            <a:endParaRPr lang="en-US" altLang="en-US" sz="2400" dirty="0"/>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31811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1661" y="624110"/>
            <a:ext cx="9652952" cy="1280890"/>
          </a:xfrm>
        </p:spPr>
        <p:txBody>
          <a:bodyPr/>
          <a:lstStyle/>
          <a:p>
            <a:r>
              <a:rPr lang="en-US" b="1" dirty="0"/>
              <a:t>St. Regis Hotels and Resorts</a:t>
            </a:r>
            <a:br>
              <a:rPr lang="en-US" b="1" dirty="0"/>
            </a:br>
            <a:endParaRPr lang="en-US" dirty="0"/>
          </a:p>
        </p:txBody>
      </p:sp>
      <p:sp>
        <p:nvSpPr>
          <p:cNvPr id="3" name="Content Placeholder 2"/>
          <p:cNvSpPr>
            <a:spLocks noGrp="1"/>
          </p:cNvSpPr>
          <p:nvPr>
            <p:ph idx="1"/>
          </p:nvPr>
        </p:nvSpPr>
        <p:spPr>
          <a:xfrm>
            <a:off x="914400" y="1577340"/>
            <a:ext cx="10590212" cy="4333882"/>
          </a:xfrm>
        </p:spPr>
        <p:txBody>
          <a:bodyPr/>
          <a:lstStyle/>
          <a:p>
            <a:r>
              <a:rPr lang="en-US" dirty="0"/>
              <a:t>Marriot International Inc. operates 33 brands. St. Regis Hotels and Resorts is a luxury brand managed and owned by Marriot International. </a:t>
            </a:r>
          </a:p>
          <a:p>
            <a:r>
              <a:rPr lang="en-US" dirty="0"/>
              <a:t>According to Noble (2022), Marriot International currently operates the St. Regis brand to enhance further the brand's luxury footprint across the Middle East, Europe, Africa, and regions. </a:t>
            </a:r>
          </a:p>
          <a:p>
            <a:r>
              <a:rPr lang="en-US" dirty="0"/>
              <a:t>As part of Marriot International Inc., St. Regis Hotels &amp; Resorts is committed to delivering exquisite experiences to more than 45 luxury hotels and resorts in the best locations in the world and enjoys an exclusive portfolio of global brands on Marriot </a:t>
            </a:r>
            <a:r>
              <a:rPr lang="en-US" dirty="0" err="1"/>
              <a:t>Bonvoy</a:t>
            </a:r>
            <a:r>
              <a:rPr lang="en-US" dirty="0"/>
              <a:t> moments as well as Elite status recognition (Hospitality Net, </a:t>
            </a:r>
            <a:r>
              <a:rPr lang="en-US" dirty="0" err="1"/>
              <a:t>n.d.</a:t>
            </a:r>
            <a:r>
              <a:rPr lang="en-US" dirty="0"/>
              <a:t>). </a:t>
            </a:r>
          </a:p>
          <a:p>
            <a:r>
              <a:rPr lang="en-US" dirty="0"/>
              <a:t>In order to solidify its position as a global leader in luxury, St. Regis continues to provide highly </a:t>
            </a:r>
            <a:r>
              <a:rPr lang="en-US" dirty="0" err="1"/>
              <a:t>personalised</a:t>
            </a:r>
            <a:r>
              <a:rPr lang="en-US" dirty="0"/>
              <a:t> experiences guest experiences as well as 5-star luxury accommodations.</a:t>
            </a:r>
          </a:p>
        </p:txBody>
      </p:sp>
    </p:spTree>
    <p:extLst>
      <p:ext uri="{BB962C8B-B14F-4D97-AF65-F5344CB8AC3E}">
        <p14:creationId xmlns:p14="http://schemas.microsoft.com/office/powerpoint/2010/main" val="564648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7361" y="624110"/>
            <a:ext cx="9767252" cy="1280890"/>
          </a:xfrm>
        </p:spPr>
        <p:txBody>
          <a:bodyPr/>
          <a:lstStyle/>
          <a:p>
            <a:r>
              <a:rPr lang="en-US" b="1" dirty="0"/>
              <a:t>St. Regis brand's main consumers </a:t>
            </a:r>
            <a:br>
              <a:rPr lang="en-US" b="1" dirty="0"/>
            </a:br>
            <a:endParaRPr lang="en-US" dirty="0"/>
          </a:p>
        </p:txBody>
      </p:sp>
      <p:sp>
        <p:nvSpPr>
          <p:cNvPr id="3" name="Content Placeholder 2"/>
          <p:cNvSpPr>
            <a:spLocks noGrp="1"/>
          </p:cNvSpPr>
          <p:nvPr>
            <p:ph idx="1"/>
          </p:nvPr>
        </p:nvSpPr>
        <p:spPr>
          <a:xfrm>
            <a:off x="1737361" y="1463040"/>
            <a:ext cx="9767251" cy="4448182"/>
          </a:xfrm>
        </p:spPr>
        <p:txBody>
          <a:bodyPr/>
          <a:lstStyle/>
          <a:p>
            <a:r>
              <a:rPr lang="en-US" dirty="0"/>
              <a:t>St. Regis's main customers entail high-end customers looking for exclusive and luxurious experiences,</a:t>
            </a:r>
          </a:p>
          <a:p>
            <a:r>
              <a:rPr lang="en-US" dirty="0"/>
              <a:t>The main customers also include people who love travelling, either for business or leisure</a:t>
            </a:r>
          </a:p>
          <a:p>
            <a:r>
              <a:rPr lang="en-US" dirty="0"/>
              <a:t>Additionally, the main customers also include people who are willing to pay for premium services and amenities. </a:t>
            </a:r>
          </a:p>
          <a:p>
            <a:r>
              <a:rPr lang="en-US" dirty="0"/>
              <a:t>They also include people who aim to pursue their passion to relax, getaway, and unwind in the perfect retreat (St. Regis Hotels, </a:t>
            </a:r>
            <a:r>
              <a:rPr lang="en-US" dirty="0" err="1"/>
              <a:t>n.d.</a:t>
            </a:r>
            <a:r>
              <a:rPr lang="en-US" dirty="0"/>
              <a:t>).</a:t>
            </a:r>
          </a:p>
          <a:p>
            <a:endParaRPr lang="en-US" dirty="0"/>
          </a:p>
        </p:txBody>
      </p:sp>
    </p:spTree>
    <p:extLst>
      <p:ext uri="{BB962C8B-B14F-4D97-AF65-F5344CB8AC3E}">
        <p14:creationId xmlns:p14="http://schemas.microsoft.com/office/powerpoint/2010/main" val="3377773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500" y="160020"/>
            <a:ext cx="10477499" cy="2171700"/>
          </a:xfrm>
        </p:spPr>
        <p:txBody>
          <a:bodyPr>
            <a:normAutofit fontScale="90000"/>
          </a:bodyPr>
          <a:lstStyle/>
          <a:p>
            <a:r>
              <a:rPr lang="en-US" b="1" dirty="0"/>
              <a:t>Nature, scope and role of the guest services and facilities that are provided to these guests by St. Regis: Nature of the guest services that are provided to guests by St. Regis </a:t>
            </a:r>
            <a:br>
              <a:rPr lang="en-US" b="1" dirty="0"/>
            </a:br>
            <a:br>
              <a:rPr lang="en-US" b="1" dirty="0"/>
            </a:br>
            <a:br>
              <a:rPr lang="en-US" b="1" dirty="0"/>
            </a:br>
            <a:endParaRPr lang="en-US" dirty="0"/>
          </a:p>
        </p:txBody>
      </p:sp>
      <p:sp>
        <p:nvSpPr>
          <p:cNvPr id="3" name="Content Placeholder 2"/>
          <p:cNvSpPr>
            <a:spLocks noGrp="1"/>
          </p:cNvSpPr>
          <p:nvPr>
            <p:ph idx="1"/>
          </p:nvPr>
        </p:nvSpPr>
        <p:spPr>
          <a:xfrm>
            <a:off x="1537652" y="2331720"/>
            <a:ext cx="8915400" cy="3777622"/>
          </a:xfrm>
        </p:spPr>
        <p:txBody>
          <a:bodyPr>
            <a:normAutofit lnSpcReduction="10000"/>
          </a:bodyPr>
          <a:lstStyle/>
          <a:p>
            <a:r>
              <a:rPr lang="en-US" dirty="0"/>
              <a:t>To ensure visitors have a memorable stay, the brand provides various guest services. Included in these services are: </a:t>
            </a:r>
          </a:p>
          <a:p>
            <a:pPr lvl="1"/>
            <a:r>
              <a:rPr lang="en-US" dirty="0" err="1"/>
              <a:t>Personalised</a:t>
            </a:r>
            <a:r>
              <a:rPr lang="en-US" dirty="0"/>
              <a:t> butler service: The St. Regis butlers are ready around-the-clock to help clients with any needs, from unpacking to organizing transportation and making restaurant reservations. </a:t>
            </a:r>
          </a:p>
          <a:p>
            <a:pPr lvl="1"/>
            <a:r>
              <a:rPr lang="en-US" dirty="0"/>
              <a:t>Fine dining: St. Regis offers fine dining options, including the Ritz restaurant as well as a drawing room where guests can take afternoon tea</a:t>
            </a:r>
          </a:p>
          <a:p>
            <a:pPr lvl="1"/>
            <a:r>
              <a:rPr lang="en-US" dirty="0"/>
              <a:t>Luxury car services: Guests enjoy being picked up and taken to different destinations by luxury car services.</a:t>
            </a:r>
          </a:p>
          <a:p>
            <a:pPr lvl="1"/>
            <a:r>
              <a:rPr lang="en-US" dirty="0"/>
              <a:t>St Regis Aficionado: These services provide access to ideal local activities like cultural events, landmarks, and private tours. </a:t>
            </a:r>
          </a:p>
          <a:p>
            <a:pPr lvl="1"/>
            <a:r>
              <a:rPr lang="en-US" dirty="0"/>
              <a:t>Signature rituals: St. Regis Hotels and Resorts rituals include daily afternoon tea and champagne sabering ceremony. </a:t>
            </a:r>
          </a:p>
          <a:p>
            <a:endParaRPr lang="en-US" dirty="0"/>
          </a:p>
        </p:txBody>
      </p:sp>
    </p:spTree>
    <p:extLst>
      <p:ext uri="{BB962C8B-B14F-4D97-AF65-F5344CB8AC3E}">
        <p14:creationId xmlns:p14="http://schemas.microsoft.com/office/powerpoint/2010/main" val="262956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0221" y="624110"/>
            <a:ext cx="9744392" cy="1280890"/>
          </a:xfrm>
        </p:spPr>
        <p:txBody>
          <a:bodyPr>
            <a:normAutofit fontScale="90000"/>
          </a:bodyPr>
          <a:lstStyle/>
          <a:p>
            <a:r>
              <a:rPr lang="en-US" b="1" dirty="0"/>
              <a:t>Scope of the guest services that are provided to guests by St. Regis </a:t>
            </a:r>
            <a:br>
              <a:rPr lang="en-US" b="1" dirty="0"/>
            </a:br>
            <a:endParaRPr lang="en-US" dirty="0"/>
          </a:p>
        </p:txBody>
      </p:sp>
      <p:sp>
        <p:nvSpPr>
          <p:cNvPr id="3" name="Content Placeholder 2"/>
          <p:cNvSpPr>
            <a:spLocks noGrp="1"/>
          </p:cNvSpPr>
          <p:nvPr>
            <p:ph idx="1"/>
          </p:nvPr>
        </p:nvSpPr>
        <p:spPr>
          <a:xfrm>
            <a:off x="1760221" y="1905000"/>
            <a:ext cx="9744391" cy="4006222"/>
          </a:xfrm>
        </p:spPr>
        <p:txBody>
          <a:bodyPr>
            <a:normAutofit fontScale="92500" lnSpcReduction="10000"/>
          </a:bodyPr>
          <a:lstStyle/>
          <a:p>
            <a:r>
              <a:rPr lang="en-US" dirty="0"/>
              <a:t>The St. Regis' guest services are created to give visitors everything they require for the most comfortable and enjoyable stay possible. The scope of guest services provided to guests by St Regis includes spa admission, pre-arrival planning, dining, accommodation, and events and meetings (Marriot, </a:t>
            </a:r>
            <a:r>
              <a:rPr lang="en-US" dirty="0" err="1"/>
              <a:t>n.d.</a:t>
            </a:r>
            <a:r>
              <a:rPr lang="en-US" dirty="0"/>
              <a:t>). These include:  </a:t>
            </a:r>
          </a:p>
          <a:p>
            <a:pPr lvl="1"/>
            <a:r>
              <a:rPr lang="en-US" dirty="0"/>
              <a:t>Pre-arrival planning: St. Regis offers a service that lets visitors personalize their stay before they arrive. This includes making bookings for restaurants, spa services, and transportation.</a:t>
            </a:r>
          </a:p>
          <a:p>
            <a:pPr lvl="1"/>
            <a:r>
              <a:rPr lang="en-US" dirty="0"/>
              <a:t>Dining: St. Regis provides a variety of dining options, from formal restaurants to relaxed cafes and bars, all of which have an emphasis on using fresh, regional cuisine. </a:t>
            </a:r>
          </a:p>
          <a:p>
            <a:pPr lvl="1"/>
            <a:r>
              <a:rPr lang="en-US" dirty="0"/>
              <a:t>Events and meetings: St. Regis provides extensive event and conference space, cutting-edge technology, and specialized planning services.</a:t>
            </a:r>
          </a:p>
          <a:p>
            <a:pPr lvl="1"/>
            <a:r>
              <a:rPr lang="en-US" dirty="0"/>
              <a:t>Spa and Wellness: St Regis offers spa admission accompanied by service of alcoholic beverages and customization of spa treatment for each customer.</a:t>
            </a:r>
          </a:p>
          <a:p>
            <a:pPr lvl="1"/>
            <a:r>
              <a:rPr lang="en-US" dirty="0"/>
              <a:t>Accommodation: St Regis offers luxurious accommodations with unique designs and amenities, such as private villas and suites. </a:t>
            </a:r>
          </a:p>
          <a:p>
            <a:endParaRPr lang="en-US" dirty="0"/>
          </a:p>
        </p:txBody>
      </p:sp>
    </p:spTree>
    <p:extLst>
      <p:ext uri="{BB962C8B-B14F-4D97-AF65-F5344CB8AC3E}">
        <p14:creationId xmlns:p14="http://schemas.microsoft.com/office/powerpoint/2010/main" val="285215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8781" y="624110"/>
            <a:ext cx="9835832" cy="1280890"/>
          </a:xfrm>
        </p:spPr>
        <p:txBody>
          <a:bodyPr>
            <a:normAutofit fontScale="90000"/>
          </a:bodyPr>
          <a:lstStyle/>
          <a:p>
            <a:r>
              <a:rPr lang="en-US" b="1" dirty="0"/>
              <a:t>Role of the guest services that are provided to guests by St. Regis </a:t>
            </a:r>
            <a:br>
              <a:rPr lang="en-US" b="1" dirty="0"/>
            </a:br>
            <a:endParaRPr lang="en-US" dirty="0"/>
          </a:p>
        </p:txBody>
      </p:sp>
      <p:sp>
        <p:nvSpPr>
          <p:cNvPr id="3" name="Content Placeholder 2"/>
          <p:cNvSpPr>
            <a:spLocks noGrp="1"/>
          </p:cNvSpPr>
          <p:nvPr>
            <p:ph idx="1"/>
          </p:nvPr>
        </p:nvSpPr>
        <p:spPr>
          <a:xfrm>
            <a:off x="1851660" y="2133600"/>
            <a:ext cx="9652952" cy="3777622"/>
          </a:xfrm>
        </p:spPr>
        <p:txBody>
          <a:bodyPr/>
          <a:lstStyle/>
          <a:p>
            <a:r>
              <a:rPr lang="en-US" dirty="0"/>
              <a:t>Guest service agents implement the role of guest services at the hotel (Dowd, 2018). The main role of guest services includes: </a:t>
            </a:r>
          </a:p>
          <a:p>
            <a:pPr lvl="1"/>
            <a:r>
              <a:rPr lang="en-US" dirty="0"/>
              <a:t>Assist guests with check-in and check-out processes as well as anticipate their needs and preferences. According to </a:t>
            </a:r>
            <a:r>
              <a:rPr lang="en-US" dirty="0" err="1"/>
              <a:t>Vallen</a:t>
            </a:r>
            <a:r>
              <a:rPr lang="en-US" dirty="0"/>
              <a:t> and </a:t>
            </a:r>
            <a:r>
              <a:rPr lang="en-US" dirty="0" err="1"/>
              <a:t>Vallen</a:t>
            </a:r>
            <a:r>
              <a:rPr lang="en-US" dirty="0"/>
              <a:t> (2014), check-in and check-out services ensure a seamless flow of guest experiences. At St. Regis, guest service agents excellently provide these services. </a:t>
            </a:r>
          </a:p>
          <a:p>
            <a:pPr lvl="1"/>
            <a:r>
              <a:rPr lang="en-US" dirty="0"/>
              <a:t>Accommodate guests highly attentively to enhance guest experiences and create memorable experiences. </a:t>
            </a:r>
          </a:p>
          <a:p>
            <a:pPr lvl="1"/>
            <a:r>
              <a:rPr lang="en-US" dirty="0"/>
              <a:t>Provide guests with </a:t>
            </a:r>
            <a:r>
              <a:rPr lang="en-US" dirty="0" err="1"/>
              <a:t>personalised</a:t>
            </a:r>
            <a:r>
              <a:rPr lang="en-US" dirty="0"/>
              <a:t> services such as curated local experiences and butler services. </a:t>
            </a:r>
          </a:p>
          <a:p>
            <a:endParaRPr lang="en-US" dirty="0"/>
          </a:p>
        </p:txBody>
      </p:sp>
    </p:spTree>
    <p:extLst>
      <p:ext uri="{BB962C8B-B14F-4D97-AF65-F5344CB8AC3E}">
        <p14:creationId xmlns:p14="http://schemas.microsoft.com/office/powerpoint/2010/main" val="232629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381" y="624110"/>
            <a:ext cx="9607232" cy="1280890"/>
          </a:xfrm>
        </p:spPr>
        <p:txBody>
          <a:bodyPr>
            <a:normAutofit fontScale="90000"/>
          </a:bodyPr>
          <a:lstStyle/>
          <a:p>
            <a:r>
              <a:rPr lang="en-US" b="1" dirty="0"/>
              <a:t>Facilities that are provided to guests by St. Regis </a:t>
            </a:r>
            <a:br>
              <a:rPr lang="en-US" b="1" dirty="0"/>
            </a:br>
            <a:endParaRPr lang="en-US" dirty="0"/>
          </a:p>
        </p:txBody>
      </p:sp>
      <p:sp>
        <p:nvSpPr>
          <p:cNvPr id="3" name="Content Placeholder 2"/>
          <p:cNvSpPr>
            <a:spLocks noGrp="1"/>
          </p:cNvSpPr>
          <p:nvPr>
            <p:ph idx="1"/>
          </p:nvPr>
        </p:nvSpPr>
        <p:spPr>
          <a:xfrm>
            <a:off x="1897381" y="1508760"/>
            <a:ext cx="9607231" cy="4402462"/>
          </a:xfrm>
        </p:spPr>
        <p:txBody>
          <a:bodyPr/>
          <a:lstStyle/>
          <a:p>
            <a:pPr lvl="0"/>
            <a:r>
              <a:rPr lang="en-US" dirty="0"/>
              <a:t>Fitness facility opens around the clock: The hotel's fitness center is open around-the-clock and features cutting-edge equipment, enabling visitors to keep up their fitness regimen while traveling. </a:t>
            </a:r>
          </a:p>
          <a:p>
            <a:pPr lvl="0"/>
            <a:r>
              <a:rPr lang="en-US" dirty="0"/>
              <a:t>The St Regis Bar: The St. Regis bar offers a range of alcoholic beverages.</a:t>
            </a:r>
          </a:p>
          <a:p>
            <a:pPr lvl="0"/>
            <a:r>
              <a:rPr lang="en-US" dirty="0"/>
              <a:t>Iridium Spa and wellness floor: This facility provides state-of-the-art equipment, spa treatments, and personal training. </a:t>
            </a:r>
          </a:p>
          <a:p>
            <a:pPr lvl="0"/>
            <a:r>
              <a:rPr lang="en-US" dirty="0"/>
              <a:t>Accommodations: The luxurious accommodations at St. Regis include suites, private residences, and guest rooms.</a:t>
            </a:r>
          </a:p>
          <a:p>
            <a:endParaRPr lang="en-US" dirty="0"/>
          </a:p>
        </p:txBody>
      </p:sp>
    </p:spTree>
    <p:extLst>
      <p:ext uri="{BB962C8B-B14F-4D97-AF65-F5344CB8AC3E}">
        <p14:creationId xmlns:p14="http://schemas.microsoft.com/office/powerpoint/2010/main" val="2900219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081" y="624110"/>
            <a:ext cx="9721532" cy="1280890"/>
          </a:xfrm>
        </p:spPr>
        <p:txBody>
          <a:bodyPr>
            <a:normAutofit fontScale="90000"/>
          </a:bodyPr>
          <a:lstStyle/>
          <a:p>
            <a:r>
              <a:rPr lang="en-US" b="1" dirty="0"/>
              <a:t>The need to consider the role and function of guest services in general</a:t>
            </a:r>
            <a:br>
              <a:rPr lang="en-US" b="1" dirty="0"/>
            </a:br>
            <a:endParaRPr lang="en-US" dirty="0"/>
          </a:p>
        </p:txBody>
      </p:sp>
      <p:sp>
        <p:nvSpPr>
          <p:cNvPr id="3" name="Content Placeholder 2"/>
          <p:cNvSpPr>
            <a:spLocks noGrp="1"/>
          </p:cNvSpPr>
          <p:nvPr>
            <p:ph idx="1"/>
          </p:nvPr>
        </p:nvSpPr>
        <p:spPr>
          <a:xfrm>
            <a:off x="1783081" y="2133600"/>
            <a:ext cx="9721531" cy="3777622"/>
          </a:xfrm>
        </p:spPr>
        <p:txBody>
          <a:bodyPr>
            <a:normAutofit lnSpcReduction="10000"/>
          </a:bodyPr>
          <a:lstStyle/>
          <a:p>
            <a:r>
              <a:rPr lang="en-US" dirty="0"/>
              <a:t>According to </a:t>
            </a:r>
            <a:r>
              <a:rPr lang="en-US" dirty="0" err="1"/>
              <a:t>Bhuian</a:t>
            </a:r>
            <a:r>
              <a:rPr lang="en-US" dirty="0"/>
              <a:t> (2021), there is a need to consider the part and function of guest services since there has been a shift towards customer-centered approaches instead of product and service marketing. </a:t>
            </a:r>
          </a:p>
          <a:p>
            <a:r>
              <a:rPr lang="en-US" dirty="0"/>
              <a:t>Thus, it is important to consider the role and function of guest services at St. Regis, as it is crucial for the success of the hospitality industry. </a:t>
            </a:r>
          </a:p>
          <a:p>
            <a:r>
              <a:rPr lang="en-US" dirty="0"/>
              <a:t>Guest services provide a broad range of services, such as butler services, spa treatment, accommodations, and bookings (</a:t>
            </a:r>
            <a:r>
              <a:rPr lang="en-US" dirty="0" err="1"/>
              <a:t>O'fallon</a:t>
            </a:r>
            <a:r>
              <a:rPr lang="en-US" dirty="0"/>
              <a:t> and Rutherford, 2010).</a:t>
            </a:r>
          </a:p>
          <a:p>
            <a:r>
              <a:rPr lang="en-US" dirty="0"/>
              <a:t>Guest services are also essential in ensuring high-quality guest services that meet customer preferences and needs, which leads to hotel brand loyalty, revenue growth, and positive reviews. </a:t>
            </a:r>
          </a:p>
          <a:p>
            <a:r>
              <a:rPr lang="en-US" dirty="0"/>
              <a:t>According to </a:t>
            </a:r>
            <a:r>
              <a:rPr lang="en-US" dirty="0" err="1"/>
              <a:t>Heppell</a:t>
            </a:r>
            <a:r>
              <a:rPr lang="en-US" dirty="0"/>
              <a:t> (2015), providing excellent customer service through guest services is guaranteed to ensure hotel brand success. </a:t>
            </a:r>
          </a:p>
          <a:p>
            <a:endParaRPr lang="en-US" dirty="0"/>
          </a:p>
        </p:txBody>
      </p:sp>
    </p:spTree>
    <p:extLst>
      <p:ext uri="{BB962C8B-B14F-4D97-AF65-F5344CB8AC3E}">
        <p14:creationId xmlns:p14="http://schemas.microsoft.com/office/powerpoint/2010/main" val="685368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7361" y="624110"/>
            <a:ext cx="9767252" cy="1280890"/>
          </a:xfrm>
        </p:spPr>
        <p:txBody>
          <a:bodyPr/>
          <a:lstStyle/>
          <a:p>
            <a:r>
              <a:rPr lang="en-US" b="1" dirty="0"/>
              <a:t>The importance of hospitality </a:t>
            </a:r>
            <a:br>
              <a:rPr lang="en-US" b="1" dirty="0"/>
            </a:br>
            <a:endParaRPr lang="en-US" dirty="0"/>
          </a:p>
        </p:txBody>
      </p:sp>
      <p:sp>
        <p:nvSpPr>
          <p:cNvPr id="3" name="Content Placeholder 2"/>
          <p:cNvSpPr>
            <a:spLocks noGrp="1"/>
          </p:cNvSpPr>
          <p:nvPr>
            <p:ph idx="1"/>
          </p:nvPr>
        </p:nvSpPr>
        <p:spPr>
          <a:xfrm>
            <a:off x="1737361" y="1440180"/>
            <a:ext cx="9767251" cy="4471042"/>
          </a:xfrm>
        </p:spPr>
        <p:txBody>
          <a:bodyPr/>
          <a:lstStyle/>
          <a:p>
            <a:r>
              <a:rPr lang="en-US" dirty="0"/>
              <a:t>Hospitality plays a critical role in enhancing customer satisfaction, building long-term relationships, and creating a positive image and reputation for a business. Hospitality is important as it allows service operators to meet the needs of guests (Walker, 2013). </a:t>
            </a:r>
          </a:p>
          <a:p>
            <a:r>
              <a:rPr lang="en-US" dirty="0"/>
              <a:t>Hospitality helps build strong relationships between hosts, guests, customers, and clients. It creates a welcoming atmosphere and fosters a sense of community and belonging.</a:t>
            </a:r>
          </a:p>
          <a:p>
            <a:r>
              <a:rPr lang="en-US" dirty="0"/>
              <a:t>Hospitality makes customers feel valued, appreciated, and respected. This creates a positive experience for customers and encourages repeat business.</a:t>
            </a:r>
          </a:p>
          <a:p>
            <a:r>
              <a:rPr lang="en-US" dirty="0"/>
              <a:t>A reputation for excellent hospitality can help build a positive image and brand reputation, attracting new customers and retaining existing ones.</a:t>
            </a:r>
          </a:p>
          <a:p>
            <a:r>
              <a:rPr lang="en-US" dirty="0"/>
              <a:t>Providing excellent hospitality can differentiate one business from its competitors and help it stand out in a crowded market.</a:t>
            </a:r>
          </a:p>
          <a:p>
            <a:endParaRPr lang="en-US" dirty="0"/>
          </a:p>
        </p:txBody>
      </p:sp>
    </p:spTree>
    <p:extLst>
      <p:ext uri="{BB962C8B-B14F-4D97-AF65-F5344CB8AC3E}">
        <p14:creationId xmlns:p14="http://schemas.microsoft.com/office/powerpoint/2010/main" val="2538854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0221" y="624110"/>
            <a:ext cx="9744392" cy="1280890"/>
          </a:xfrm>
        </p:spPr>
        <p:txBody>
          <a:bodyPr>
            <a:normAutofit fontScale="90000"/>
          </a:bodyPr>
          <a:lstStyle/>
          <a:p>
            <a:r>
              <a:rPr lang="en-US" b="1" dirty="0"/>
              <a:t>How hotels meet/exceed guest expectations</a:t>
            </a:r>
            <a:br>
              <a:rPr lang="en-US" b="1" dirty="0"/>
            </a:br>
            <a:endParaRPr lang="en-US" dirty="0"/>
          </a:p>
        </p:txBody>
      </p:sp>
      <p:sp>
        <p:nvSpPr>
          <p:cNvPr id="3" name="Content Placeholder 2"/>
          <p:cNvSpPr>
            <a:spLocks noGrp="1"/>
          </p:cNvSpPr>
          <p:nvPr>
            <p:ph idx="1"/>
          </p:nvPr>
        </p:nvSpPr>
        <p:spPr>
          <a:xfrm>
            <a:off x="1760221" y="1554480"/>
            <a:ext cx="9744391" cy="4356742"/>
          </a:xfrm>
        </p:spPr>
        <p:txBody>
          <a:bodyPr>
            <a:normAutofit fontScale="92500" lnSpcReduction="20000"/>
          </a:bodyPr>
          <a:lstStyle/>
          <a:p>
            <a:r>
              <a:rPr lang="en-US" dirty="0"/>
              <a:t>Hotels meet and even exceed guest expectations by </a:t>
            </a:r>
            <a:r>
              <a:rPr lang="en-US" dirty="0" err="1"/>
              <a:t>utilising</a:t>
            </a:r>
            <a:r>
              <a:rPr lang="en-US" dirty="0"/>
              <a:t> technology because it has made numerous aspects of life more accessible and is increasingly influencing people to have higher expectations for digital experiences. This makes using hotel services more convenient for visitors.</a:t>
            </a:r>
          </a:p>
          <a:p>
            <a:r>
              <a:rPr lang="en-US" dirty="0"/>
              <a:t>Streamlined interactions with guests before, during, and after their stay to ensure their complete satisfaction with the accommodation and the service. The key to keeping them coming back is providing excellent service where the guest's wants are anticipated and cared for. </a:t>
            </a:r>
          </a:p>
          <a:p>
            <a:r>
              <a:rPr lang="en-US" dirty="0"/>
              <a:t>Through </a:t>
            </a:r>
            <a:r>
              <a:rPr lang="en-US" dirty="0" err="1"/>
              <a:t>personalised</a:t>
            </a:r>
            <a:r>
              <a:rPr lang="en-US" dirty="0"/>
              <a:t> customer service and attention to every last detail, and exceptional amenities and facilities. </a:t>
            </a:r>
            <a:r>
              <a:rPr lang="en-US" dirty="0" err="1"/>
              <a:t>Personalised</a:t>
            </a:r>
            <a:r>
              <a:rPr lang="en-US" dirty="0"/>
              <a:t> service entails addressing visitors by name, anticipating their wants, and creating unique experiences. Making sure that every area of the visitor experience, from the room design to the quality of the food and beverages, is carefully planned and carried out is considered to be paying attention to detail—exceptional amenities and facilities such as Luxury spas, fitness </a:t>
            </a:r>
            <a:r>
              <a:rPr lang="en-US" dirty="0" err="1"/>
              <a:t>centres</a:t>
            </a:r>
            <a:r>
              <a:rPr lang="en-US" dirty="0"/>
              <a:t>, and fine dining options.</a:t>
            </a:r>
          </a:p>
          <a:p>
            <a:r>
              <a:rPr lang="en-US" dirty="0"/>
              <a:t>For instance, St. </a:t>
            </a:r>
            <a:r>
              <a:rPr lang="en-US" dirty="0" err="1"/>
              <a:t>Regies</a:t>
            </a:r>
            <a:r>
              <a:rPr lang="en-US" dirty="0"/>
              <a:t> offers luxurious accommodations, </a:t>
            </a:r>
            <a:r>
              <a:rPr lang="en-US" dirty="0" err="1"/>
              <a:t>personalised</a:t>
            </a:r>
            <a:r>
              <a:rPr lang="en-US" dirty="0"/>
              <a:t> butler service, and fine dining options. </a:t>
            </a:r>
          </a:p>
          <a:p>
            <a:endParaRPr lang="en-US" dirty="0"/>
          </a:p>
        </p:txBody>
      </p:sp>
    </p:spTree>
    <p:extLst>
      <p:ext uri="{BB962C8B-B14F-4D97-AF65-F5344CB8AC3E}">
        <p14:creationId xmlns:p14="http://schemas.microsoft.com/office/powerpoint/2010/main" val="1956210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081" y="624110"/>
            <a:ext cx="9721532" cy="1280890"/>
          </a:xfrm>
        </p:spPr>
        <p:txBody>
          <a:bodyPr/>
          <a:lstStyle/>
          <a:p>
            <a:r>
              <a:rPr lang="en-US" b="1" dirty="0"/>
              <a:t>Summary</a:t>
            </a:r>
            <a:br>
              <a:rPr lang="en-US" b="1" dirty="0"/>
            </a:br>
            <a:endParaRPr lang="en-US" dirty="0"/>
          </a:p>
        </p:txBody>
      </p:sp>
      <p:sp>
        <p:nvSpPr>
          <p:cNvPr id="3" name="Content Placeholder 2"/>
          <p:cNvSpPr>
            <a:spLocks noGrp="1"/>
          </p:cNvSpPr>
          <p:nvPr>
            <p:ph idx="1"/>
          </p:nvPr>
        </p:nvSpPr>
        <p:spPr>
          <a:xfrm>
            <a:off x="1783081" y="2133600"/>
            <a:ext cx="9721531" cy="3777622"/>
          </a:xfrm>
        </p:spPr>
        <p:txBody>
          <a:bodyPr/>
          <a:lstStyle/>
          <a:p>
            <a:r>
              <a:rPr lang="en-US" dirty="0"/>
              <a:t>In conclusion, the services provided by St Regis focus on creating a memorable and luxurious experience for their guests. </a:t>
            </a:r>
          </a:p>
          <a:p>
            <a:r>
              <a:rPr lang="en-US" dirty="0"/>
              <a:t>In London, UK, St. Regis is an upscale hotel chain that offers its high-end clients excellent service and amenities. </a:t>
            </a:r>
          </a:p>
          <a:p>
            <a:r>
              <a:rPr lang="en-US" dirty="0"/>
              <a:t>Thus, there is a need for hospitality companies to consider the role and function of guest services to ensure services. </a:t>
            </a:r>
          </a:p>
          <a:p>
            <a:r>
              <a:rPr lang="en-US" dirty="0"/>
              <a:t>Hospitality is combined with customer service to create an inviting and supportive environment for guests.</a:t>
            </a:r>
          </a:p>
          <a:p>
            <a:r>
              <a:rPr lang="en-US" dirty="0"/>
              <a:t>Hotels can meet and exceed guest expectations by providing </a:t>
            </a:r>
            <a:r>
              <a:rPr lang="en-US" dirty="0" err="1"/>
              <a:t>personalised</a:t>
            </a:r>
            <a:r>
              <a:rPr lang="en-US" dirty="0"/>
              <a:t> and exclusive experiences to their guests. </a:t>
            </a:r>
          </a:p>
          <a:p>
            <a:endParaRPr lang="en-US" dirty="0"/>
          </a:p>
        </p:txBody>
      </p:sp>
    </p:spTree>
    <p:extLst>
      <p:ext uri="{BB962C8B-B14F-4D97-AF65-F5344CB8AC3E}">
        <p14:creationId xmlns:p14="http://schemas.microsoft.com/office/powerpoint/2010/main" val="718233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4521" y="624110"/>
            <a:ext cx="9630092" cy="1280890"/>
          </a:xfrm>
        </p:spPr>
        <p:txBody>
          <a:bodyPr/>
          <a:lstStyle/>
          <a:p>
            <a:r>
              <a:rPr lang="en-US" b="1" dirty="0"/>
              <a:t>References</a:t>
            </a:r>
            <a:br>
              <a:rPr lang="en-US" b="1" dirty="0"/>
            </a:br>
            <a:endParaRPr lang="en-US" dirty="0"/>
          </a:p>
        </p:txBody>
      </p:sp>
      <p:sp>
        <p:nvSpPr>
          <p:cNvPr id="3" name="Content Placeholder 2"/>
          <p:cNvSpPr>
            <a:spLocks noGrp="1"/>
          </p:cNvSpPr>
          <p:nvPr>
            <p:ph idx="1"/>
          </p:nvPr>
        </p:nvSpPr>
        <p:spPr>
          <a:xfrm>
            <a:off x="1874521" y="1394460"/>
            <a:ext cx="9630091" cy="5120640"/>
          </a:xfrm>
        </p:spPr>
        <p:txBody>
          <a:bodyPr>
            <a:normAutofit fontScale="77500" lnSpcReduction="20000"/>
          </a:bodyPr>
          <a:lstStyle/>
          <a:p>
            <a:r>
              <a:rPr lang="en-US" dirty="0" err="1"/>
              <a:t>Bhuian</a:t>
            </a:r>
            <a:r>
              <a:rPr lang="en-US" dirty="0"/>
              <a:t>, D. (2021). </a:t>
            </a:r>
            <a:r>
              <a:rPr lang="en-US" i="1" dirty="0"/>
              <a:t>The Impact of Service Quality on Customer Satisfaction in Hotel Business Development</a:t>
            </a:r>
            <a:r>
              <a:rPr lang="en-US" dirty="0"/>
              <a:t>. [online] Available at: </a:t>
            </a:r>
            <a:r>
              <a:rPr lang="en-US" u="sng" dirty="0">
                <a:hlinkClick r:id="rId2"/>
              </a:rPr>
              <a:t>http://www.diva-portal.org/smash/get/diva2:1582843/FULLTEXT01.pdf</a:t>
            </a:r>
            <a:r>
              <a:rPr lang="en-US" dirty="0"/>
              <a:t>  [Accessed 10 Mar. 2023].</a:t>
            </a:r>
          </a:p>
          <a:p>
            <a:r>
              <a:rPr lang="en-US" dirty="0"/>
              <a:t>Dowd, M. (2018). </a:t>
            </a:r>
            <a:r>
              <a:rPr lang="en-US" i="1" dirty="0"/>
              <a:t>What Are the Duties of a Guest Service Agent?</a:t>
            </a:r>
            <a:r>
              <a:rPr lang="en-US" dirty="0"/>
              <a:t> [online] Work - Chron.com. Available at: </a:t>
            </a:r>
            <a:r>
              <a:rPr lang="en-US" u="sng" dirty="0">
                <a:hlinkClick r:id="rId3"/>
              </a:rPr>
              <a:t>https://work.chron.com/duties-guest-service-agent-19946.html</a:t>
            </a:r>
            <a:r>
              <a:rPr lang="en-US" dirty="0"/>
              <a:t>. </a:t>
            </a:r>
          </a:p>
          <a:p>
            <a:r>
              <a:rPr lang="en-US" dirty="0" err="1"/>
              <a:t>Heppell</a:t>
            </a:r>
            <a:r>
              <a:rPr lang="en-US" dirty="0"/>
              <a:t>, M. (2015). </a:t>
            </a:r>
            <a:r>
              <a:rPr lang="en-US" i="1" dirty="0"/>
              <a:t>Five Star Service : How To Deliver Exceptional Customer Service</a:t>
            </a:r>
            <a:r>
              <a:rPr lang="en-US" dirty="0"/>
              <a:t>. Boston: Pearson.</a:t>
            </a:r>
          </a:p>
          <a:p>
            <a:r>
              <a:rPr lang="en-US" dirty="0"/>
              <a:t>Hospitality Net (</a:t>
            </a:r>
            <a:r>
              <a:rPr lang="en-US" dirty="0" err="1"/>
              <a:t>n.d.</a:t>
            </a:r>
            <a:r>
              <a:rPr lang="en-US" dirty="0"/>
              <a:t>). </a:t>
            </a:r>
            <a:r>
              <a:rPr lang="en-US" i="1" dirty="0"/>
              <a:t>St. Regis by Marriott</a:t>
            </a:r>
            <a:r>
              <a:rPr lang="en-US" dirty="0"/>
              <a:t>. [online] Hospitality Net. Available at: </a:t>
            </a:r>
            <a:r>
              <a:rPr lang="en-US" u="sng" dirty="0">
                <a:hlinkClick r:id="rId4"/>
              </a:rPr>
              <a:t>https://www.hospitalitynet.org/brand/23000045/st-regis.html</a:t>
            </a:r>
            <a:r>
              <a:rPr lang="en-US" dirty="0"/>
              <a:t>  [Accessed 9 May 2023].</a:t>
            </a:r>
          </a:p>
          <a:p>
            <a:r>
              <a:rPr lang="en-US" dirty="0"/>
              <a:t>Marriot (</a:t>
            </a:r>
            <a:r>
              <a:rPr lang="en-US" dirty="0" err="1"/>
              <a:t>n.d.</a:t>
            </a:r>
            <a:r>
              <a:rPr lang="en-US" dirty="0"/>
              <a:t>). </a:t>
            </a:r>
            <a:r>
              <a:rPr lang="en-US" i="1" dirty="0"/>
              <a:t>The Spa at The St. Regis Aspen Resort</a:t>
            </a:r>
            <a:r>
              <a:rPr lang="en-US" dirty="0"/>
              <a:t>. [online] pp.1–6. Available at: </a:t>
            </a:r>
            <a:r>
              <a:rPr lang="en-US" u="sng" dirty="0">
                <a:hlinkClick r:id="rId5"/>
              </a:rPr>
              <a:t>https://www.marriott.com/content/dam/marriott-digital/xr/us-canada/hws/a/asexr/en_us/document/assets/xr-asexr-spa-menu-18756.pdf</a:t>
            </a:r>
            <a:r>
              <a:rPr lang="en-US" dirty="0"/>
              <a:t>  [Accessed 9 May 2023]. </a:t>
            </a:r>
          </a:p>
          <a:p>
            <a:r>
              <a:rPr lang="en-US" dirty="0"/>
              <a:t>Noble, G. (2022). </a:t>
            </a:r>
            <a:r>
              <a:rPr lang="en-US" i="1" dirty="0"/>
              <a:t>Marriott International Signs Agreement to Bring the Iconic St. Regis Brand to the United Kingdom</a:t>
            </a:r>
            <a:r>
              <a:rPr lang="en-US" dirty="0"/>
              <a:t>. [online] Marriott International </a:t>
            </a:r>
            <a:r>
              <a:rPr lang="en-US" dirty="0" err="1"/>
              <a:t>Newscenter</a:t>
            </a:r>
            <a:r>
              <a:rPr lang="en-US" dirty="0"/>
              <a:t> (US). Available at: </a:t>
            </a:r>
            <a:r>
              <a:rPr lang="en-US" u="sng" dirty="0">
                <a:hlinkClick r:id="rId6"/>
              </a:rPr>
              <a:t>https://news.marriott.com/news/2022/02/24/marriott-international-signs-agreement-to-bring-the-iconic-st-regis-brand-to-the-united-kingdom</a:t>
            </a:r>
            <a:r>
              <a:rPr lang="en-US" dirty="0"/>
              <a:t>  [Accessed 9 May 2023].</a:t>
            </a:r>
          </a:p>
          <a:p>
            <a:r>
              <a:rPr lang="en-US" dirty="0" err="1"/>
              <a:t>O’fallon</a:t>
            </a:r>
            <a:r>
              <a:rPr lang="en-US" dirty="0"/>
              <a:t>, M.J. and Rutherford, D.G. (2010). </a:t>
            </a:r>
            <a:r>
              <a:rPr lang="en-US" i="1" dirty="0"/>
              <a:t>Hotel management and operations</a:t>
            </a:r>
            <a:r>
              <a:rPr lang="en-US" dirty="0"/>
              <a:t>. 5th ed. John Wiley &amp; Sons.</a:t>
            </a:r>
          </a:p>
          <a:p>
            <a:r>
              <a:rPr lang="en-US" dirty="0"/>
              <a:t>St. Regis Hotels (</a:t>
            </a:r>
            <a:r>
              <a:rPr lang="en-US" dirty="0" err="1"/>
              <a:t>n.d.</a:t>
            </a:r>
            <a:r>
              <a:rPr lang="en-US" dirty="0"/>
              <a:t>). </a:t>
            </a:r>
            <a:r>
              <a:rPr lang="en-US" i="1" dirty="0"/>
              <a:t>St. Regis Hotels</a:t>
            </a:r>
            <a:r>
              <a:rPr lang="en-US" dirty="0"/>
              <a:t>. [online] St. Regis Hotels &amp; Resorts. Available at: </a:t>
            </a:r>
            <a:r>
              <a:rPr lang="en-US" u="sng" dirty="0">
                <a:hlinkClick r:id="rId7"/>
              </a:rPr>
              <a:t>https://st-regis.marriott.com/hotel-directory/luxury-hotels/</a:t>
            </a:r>
            <a:r>
              <a:rPr lang="en-US" dirty="0"/>
              <a:t>. </a:t>
            </a:r>
          </a:p>
          <a:p>
            <a:r>
              <a:rPr lang="en-US" dirty="0" err="1"/>
              <a:t>Vallen</a:t>
            </a:r>
            <a:r>
              <a:rPr lang="en-US" dirty="0"/>
              <a:t>, G.K. and </a:t>
            </a:r>
            <a:r>
              <a:rPr lang="en-US" dirty="0" err="1"/>
              <a:t>Vallen</a:t>
            </a:r>
            <a:r>
              <a:rPr lang="en-US" dirty="0"/>
              <a:t>, J.J. (2014). </a:t>
            </a:r>
            <a:r>
              <a:rPr lang="en-US" i="1" dirty="0"/>
              <a:t>Check-in check-out: managing hotel operations </a:t>
            </a:r>
            <a:r>
              <a:rPr lang="en-US" dirty="0"/>
              <a:t>. 9th ed. Pearson New International.</a:t>
            </a:r>
          </a:p>
          <a:p>
            <a:r>
              <a:rPr lang="en-US" dirty="0"/>
              <a:t>Walker, J.R. (2013). </a:t>
            </a:r>
            <a:r>
              <a:rPr lang="en-US" i="1" dirty="0"/>
              <a:t>Introduction to hospitality</a:t>
            </a:r>
            <a:r>
              <a:rPr lang="en-US" dirty="0"/>
              <a:t>. London: Pearson.</a:t>
            </a:r>
          </a:p>
          <a:p>
            <a:endParaRPr lang="en-US" dirty="0"/>
          </a:p>
        </p:txBody>
      </p:sp>
    </p:spTree>
    <p:extLst>
      <p:ext uri="{BB962C8B-B14F-4D97-AF65-F5344CB8AC3E}">
        <p14:creationId xmlns:p14="http://schemas.microsoft.com/office/powerpoint/2010/main" val="228929025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30</TotalTime>
  <Words>2009</Words>
  <Application>Microsoft Office PowerPoint</Application>
  <PresentationFormat>Widescreen</PresentationFormat>
  <Paragraphs>86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 Light</vt:lpstr>
      <vt:lpstr>Century Gothic</vt:lpstr>
      <vt:lpstr>Wingdings 3</vt:lpstr>
      <vt:lpstr>Wisp</vt:lpstr>
      <vt:lpstr>The role and importance of quality service, hospitality, and guest services in the hospitality industry based on St. Regis Hotels and Resorts: Marriot International </vt:lpstr>
      <vt:lpstr>PowerPoint Presentation</vt:lpstr>
      <vt:lpstr>St. Regis Hotels and Resorts </vt:lpstr>
      <vt:lpstr>St. Regis brand's main consumers  </vt:lpstr>
      <vt:lpstr>Nature, scope and role of the guest services and facilities that are provided to these guests by St. Regis: Nature of the guest services that are provided to guests by St. Regis    </vt:lpstr>
      <vt:lpstr>Scope of the guest services that are provided to guests by St. Regis  </vt:lpstr>
      <vt:lpstr>Role of the guest services that are provided to guests by St. Regis  </vt:lpstr>
      <vt:lpstr>Facilities that are provided to guests by St. Regis  </vt:lpstr>
      <vt:lpstr>The need to consider the role and function of guest services in general </vt:lpstr>
      <vt:lpstr>The importance of hospitality  </vt:lpstr>
      <vt:lpstr>How hotels meet/exceed guest expectations </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in the hospitality industry based on St. Regis Hotels and Resorts: Marriot International </dc:title>
  <dc:creator>admin</dc:creator>
  <cp:lastModifiedBy>valeriu bogatu</cp:lastModifiedBy>
  <cp:revision>3</cp:revision>
  <dcterms:created xsi:type="dcterms:W3CDTF">2023-05-09T19:57:27Z</dcterms:created>
  <dcterms:modified xsi:type="dcterms:W3CDTF">2023-05-23T11:16:29Z</dcterms:modified>
</cp:coreProperties>
</file>