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71" r:id="rId5"/>
    <p:sldId id="262" r:id="rId6"/>
    <p:sldId id="264" r:id="rId7"/>
    <p:sldId id="273" r:id="rId8"/>
    <p:sldId id="272" r:id="rId9"/>
    <p:sldId id="265" r:id="rId10"/>
    <p:sldId id="268"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C7000930-0B3C-40F0-B37A-21ACDD198DA0}" type="datetimeFigureOut">
              <a:rPr lang="en-GB" smtClean="0"/>
              <a:t>16/05/2024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692285-F675-4190-B05F-7413C53C5DD8}"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90338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000930-0B3C-40F0-B37A-21ACDD198DA0}" type="datetimeFigureOut">
              <a:rPr lang="en-GB" smtClean="0"/>
              <a:t>16/05/2024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692285-F675-4190-B05F-7413C53C5DD8}" type="slidenum">
              <a:rPr lang="en-GB" smtClean="0"/>
              <a:t>‹#›</a:t>
            </a:fld>
            <a:endParaRPr lang="en-GB"/>
          </a:p>
        </p:txBody>
      </p:sp>
    </p:spTree>
    <p:extLst>
      <p:ext uri="{BB962C8B-B14F-4D97-AF65-F5344CB8AC3E}">
        <p14:creationId xmlns:p14="http://schemas.microsoft.com/office/powerpoint/2010/main" val="40795263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000930-0B3C-40F0-B37A-21ACDD198DA0}" type="datetimeFigureOut">
              <a:rPr lang="en-GB" smtClean="0"/>
              <a:t>16/05/2024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692285-F675-4190-B05F-7413C53C5DD8}"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28166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000930-0B3C-40F0-B37A-21ACDD198DA0}" type="datetimeFigureOut">
              <a:rPr lang="en-GB" smtClean="0"/>
              <a:t>16/05/2024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692285-F675-4190-B05F-7413C53C5DD8}" type="slidenum">
              <a:rPr lang="en-GB" smtClean="0"/>
              <a:t>‹#›</a:t>
            </a:fld>
            <a:endParaRPr lang="en-GB"/>
          </a:p>
        </p:txBody>
      </p:sp>
    </p:spTree>
    <p:extLst>
      <p:ext uri="{BB962C8B-B14F-4D97-AF65-F5344CB8AC3E}">
        <p14:creationId xmlns:p14="http://schemas.microsoft.com/office/powerpoint/2010/main" val="13117302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000930-0B3C-40F0-B37A-21ACDD198DA0}" type="datetimeFigureOut">
              <a:rPr lang="en-GB" smtClean="0"/>
              <a:t>16/05/2024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692285-F675-4190-B05F-7413C53C5DD8}" type="slidenum">
              <a:rPr lang="en-GB" smtClean="0"/>
              <a:t>‹#›</a:t>
            </a:fld>
            <a:endParaRPr lang="en-GB"/>
          </a:p>
        </p:txBody>
      </p:sp>
    </p:spTree>
    <p:extLst>
      <p:ext uri="{BB962C8B-B14F-4D97-AF65-F5344CB8AC3E}">
        <p14:creationId xmlns:p14="http://schemas.microsoft.com/office/powerpoint/2010/main" val="39514011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000930-0B3C-40F0-B37A-21ACDD198DA0}" type="datetimeFigureOut">
              <a:rPr lang="en-GB" smtClean="0"/>
              <a:t>16/05/2024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692285-F675-4190-B05F-7413C53C5DD8}" type="slidenum">
              <a:rPr lang="en-GB" smtClean="0"/>
              <a:t>‹#›</a:t>
            </a:fld>
            <a:endParaRPr lang="en-GB"/>
          </a:p>
        </p:txBody>
      </p:sp>
    </p:spTree>
    <p:extLst>
      <p:ext uri="{BB962C8B-B14F-4D97-AF65-F5344CB8AC3E}">
        <p14:creationId xmlns:p14="http://schemas.microsoft.com/office/powerpoint/2010/main" val="17551179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000930-0B3C-40F0-B37A-21ACDD198DA0}" type="datetimeFigureOut">
              <a:rPr lang="en-GB" smtClean="0"/>
              <a:t>16/05/2024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2692285-F675-4190-B05F-7413C53C5DD8}" type="slidenum">
              <a:rPr lang="en-GB" smtClean="0"/>
              <a:t>‹#›</a:t>
            </a:fld>
            <a:endParaRPr lang="en-GB"/>
          </a:p>
        </p:txBody>
      </p:sp>
    </p:spTree>
    <p:extLst>
      <p:ext uri="{BB962C8B-B14F-4D97-AF65-F5344CB8AC3E}">
        <p14:creationId xmlns:p14="http://schemas.microsoft.com/office/powerpoint/2010/main" val="6786636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7000930-0B3C-40F0-B37A-21ACDD198DA0}" type="datetimeFigureOut">
              <a:rPr lang="en-GB" smtClean="0"/>
              <a:t>16/05/2024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692285-F675-4190-B05F-7413C53C5DD8}" type="slidenum">
              <a:rPr lang="en-GB" smtClean="0"/>
              <a:t>‹#›</a:t>
            </a:fld>
            <a:endParaRPr lang="en-GB"/>
          </a:p>
        </p:txBody>
      </p:sp>
    </p:spTree>
    <p:extLst>
      <p:ext uri="{BB962C8B-B14F-4D97-AF65-F5344CB8AC3E}">
        <p14:creationId xmlns:p14="http://schemas.microsoft.com/office/powerpoint/2010/main" val="2008471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000930-0B3C-40F0-B37A-21ACDD198DA0}" type="datetimeFigureOut">
              <a:rPr lang="en-GB" smtClean="0"/>
              <a:t>16/05/2024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692285-F675-4190-B05F-7413C53C5DD8}"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77411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000930-0B3C-40F0-B37A-21ACDD198DA0}" type="datetimeFigureOut">
              <a:rPr lang="en-GB" smtClean="0"/>
              <a:t>16/05/2024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692285-F675-4190-B05F-7413C53C5DD8}" type="slidenum">
              <a:rPr lang="en-GB" smtClean="0"/>
              <a:t>‹#›</a:t>
            </a:fld>
            <a:endParaRPr lang="en-GB"/>
          </a:p>
        </p:txBody>
      </p:sp>
    </p:spTree>
    <p:extLst>
      <p:ext uri="{BB962C8B-B14F-4D97-AF65-F5344CB8AC3E}">
        <p14:creationId xmlns:p14="http://schemas.microsoft.com/office/powerpoint/2010/main" val="31365768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000930-0B3C-40F0-B37A-21ACDD198DA0}" type="datetimeFigureOut">
              <a:rPr lang="en-GB" smtClean="0"/>
              <a:t>16/05/2024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692285-F675-4190-B05F-7413C53C5DD8}"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89574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7000930-0B3C-40F0-B37A-21ACDD198DA0}" type="datetimeFigureOut">
              <a:rPr lang="en-GB" smtClean="0"/>
              <a:t>16/05/2024</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2692285-F675-4190-B05F-7413C53C5DD8}"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0660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en.wikipedia.org/wiki/File:Pond_in_a_garden.jpg" TargetMode="External"/><Relationship Id="rId2" Type="http://schemas.openxmlformats.org/officeDocument/2006/relationships/hyperlink" Target="https://www.worldhistory.org/image/392/griffin-fresco-knossos-cret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A2F1F-C777-412F-9037-C47397BD00F5}"/>
              </a:ext>
            </a:extLst>
          </p:cNvPr>
          <p:cNvSpPr>
            <a:spLocks noGrp="1"/>
          </p:cNvSpPr>
          <p:nvPr>
            <p:ph type="ctrTitle"/>
          </p:nvPr>
        </p:nvSpPr>
        <p:spPr>
          <a:xfrm>
            <a:off x="1328057" y="4905709"/>
            <a:ext cx="9089571" cy="1463040"/>
          </a:xfrm>
        </p:spPr>
        <p:txBody>
          <a:bodyPr>
            <a:normAutofit/>
          </a:bodyPr>
          <a:lstStyle/>
          <a:p>
            <a:pPr algn="ctr"/>
            <a:r>
              <a:rPr lang="en-GB" dirty="0"/>
              <a:t>Wall paintings – reception and itinerary in the modern world</a:t>
            </a:r>
          </a:p>
        </p:txBody>
      </p:sp>
    </p:spTree>
    <p:extLst>
      <p:ext uri="{BB962C8B-B14F-4D97-AF65-F5344CB8AC3E}">
        <p14:creationId xmlns:p14="http://schemas.microsoft.com/office/powerpoint/2010/main" val="9496957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0C914C5-CEB3-49D7-9E9F-5414D37BD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83100" cy="215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painting&#10;&#10;Description automatically generated">
            <a:extLst>
              <a:ext uri="{FF2B5EF4-FFF2-40B4-BE49-F238E27FC236}">
                <a16:creationId xmlns:a16="http://schemas.microsoft.com/office/drawing/2014/main" id="{1A3F2AB0-A5A1-7D9D-5992-02A6E7DD4FCE}"/>
              </a:ext>
            </a:extLst>
          </p:cNvPr>
          <p:cNvPicPr>
            <a:picLocks noChangeAspect="1"/>
          </p:cNvPicPr>
          <p:nvPr/>
        </p:nvPicPr>
        <p:blipFill>
          <a:blip r:embed="rId2"/>
          <a:stretch>
            <a:fillRect/>
          </a:stretch>
        </p:blipFill>
        <p:spPr>
          <a:xfrm>
            <a:off x="321734" y="2495905"/>
            <a:ext cx="4153326" cy="3426493"/>
          </a:xfrm>
          <a:prstGeom prst="rect">
            <a:avLst/>
          </a:prstGeom>
        </p:spPr>
      </p:pic>
      <p:pic>
        <p:nvPicPr>
          <p:cNvPr id="6" name="Picture 5" descr="A painting of a lion&#10;&#10;Description automatically generated">
            <a:extLst>
              <a:ext uri="{FF2B5EF4-FFF2-40B4-BE49-F238E27FC236}">
                <a16:creationId xmlns:a16="http://schemas.microsoft.com/office/drawing/2014/main" id="{8EA8B64B-2AAC-9625-975C-A0C90F823EDB}"/>
              </a:ext>
            </a:extLst>
          </p:cNvPr>
          <p:cNvPicPr>
            <a:picLocks noChangeAspect="1"/>
          </p:cNvPicPr>
          <p:nvPr/>
        </p:nvPicPr>
        <p:blipFill>
          <a:blip r:embed="rId3"/>
          <a:stretch>
            <a:fillRect/>
          </a:stretch>
        </p:blipFill>
        <p:spPr>
          <a:xfrm>
            <a:off x="5197424" y="304800"/>
            <a:ext cx="6280251" cy="4097865"/>
          </a:xfrm>
          <a:prstGeom prst="rect">
            <a:avLst/>
          </a:prstGeom>
        </p:spPr>
      </p:pic>
      <p:sp>
        <p:nvSpPr>
          <p:cNvPr id="13" name="Rectangle 12">
            <a:extLst>
              <a:ext uri="{FF2B5EF4-FFF2-40B4-BE49-F238E27FC236}">
                <a16:creationId xmlns:a16="http://schemas.microsoft.com/office/drawing/2014/main" id="{2B20D270-F27F-4BCB-B3C9-F023D6CD0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2822" y="4724399"/>
            <a:ext cx="7414766" cy="213048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779BE976-9EB8-798E-A477-B96DDBACF05F}"/>
              </a:ext>
            </a:extLst>
          </p:cNvPr>
          <p:cNvSpPr txBox="1"/>
          <p:nvPr/>
        </p:nvSpPr>
        <p:spPr>
          <a:xfrm>
            <a:off x="321734" y="5913639"/>
            <a:ext cx="1311123" cy="400110"/>
          </a:xfrm>
          <a:prstGeom prst="rect">
            <a:avLst/>
          </a:prstGeom>
          <a:noFill/>
        </p:spPr>
        <p:txBody>
          <a:bodyPr wrap="square" rtlCol="0">
            <a:spAutoFit/>
          </a:bodyPr>
          <a:lstStyle/>
          <a:p>
            <a:r>
              <a:rPr lang="en-GB" sz="2000" dirty="0">
                <a:latin typeface="Baskerville Old Face" panose="02020602080505020303" pitchFamily="18" charset="0"/>
              </a:rPr>
              <a:t>Image 1</a:t>
            </a:r>
          </a:p>
        </p:txBody>
      </p:sp>
      <p:sp>
        <p:nvSpPr>
          <p:cNvPr id="8" name="TextBox 7">
            <a:extLst>
              <a:ext uri="{FF2B5EF4-FFF2-40B4-BE49-F238E27FC236}">
                <a16:creationId xmlns:a16="http://schemas.microsoft.com/office/drawing/2014/main" id="{36608621-31FE-43E6-1382-9C9C2C451E50}"/>
              </a:ext>
            </a:extLst>
          </p:cNvPr>
          <p:cNvSpPr txBox="1"/>
          <p:nvPr/>
        </p:nvSpPr>
        <p:spPr>
          <a:xfrm>
            <a:off x="10482943" y="4324289"/>
            <a:ext cx="1110343" cy="400110"/>
          </a:xfrm>
          <a:prstGeom prst="rect">
            <a:avLst/>
          </a:prstGeom>
          <a:noFill/>
        </p:spPr>
        <p:txBody>
          <a:bodyPr wrap="square" rtlCol="0">
            <a:spAutoFit/>
          </a:bodyPr>
          <a:lstStyle/>
          <a:p>
            <a:r>
              <a:rPr lang="en-GB" sz="2000" dirty="0">
                <a:latin typeface="Baskerville Old Face" panose="02020602080505020303" pitchFamily="18" charset="0"/>
              </a:rPr>
              <a:t>Image 2</a:t>
            </a:r>
          </a:p>
        </p:txBody>
      </p:sp>
    </p:spTree>
    <p:extLst>
      <p:ext uri="{BB962C8B-B14F-4D97-AF65-F5344CB8AC3E}">
        <p14:creationId xmlns:p14="http://schemas.microsoft.com/office/powerpoint/2010/main" val="18791693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E9CDE-B8EE-58E2-37DA-B7606AAD997C}"/>
              </a:ext>
            </a:extLst>
          </p:cNvPr>
          <p:cNvSpPr>
            <a:spLocks noGrp="1"/>
          </p:cNvSpPr>
          <p:nvPr>
            <p:ph type="title"/>
          </p:nvPr>
        </p:nvSpPr>
        <p:spPr>
          <a:xfrm>
            <a:off x="817299" y="84473"/>
            <a:ext cx="9720072" cy="1102070"/>
          </a:xfrm>
        </p:spPr>
        <p:txBody>
          <a:bodyPr>
            <a:normAutofit/>
          </a:bodyPr>
          <a:lstStyle/>
          <a:p>
            <a:r>
              <a:rPr lang="en-GB" sz="3600" u="sng" dirty="0">
                <a:latin typeface="Baskerville Old Face" panose="02020602080505020303" pitchFamily="18" charset="0"/>
              </a:rPr>
              <a:t>Object Biography vs itinerary</a:t>
            </a:r>
          </a:p>
        </p:txBody>
      </p:sp>
      <p:sp>
        <p:nvSpPr>
          <p:cNvPr id="4" name="Content Placeholder 3">
            <a:extLst>
              <a:ext uri="{FF2B5EF4-FFF2-40B4-BE49-F238E27FC236}">
                <a16:creationId xmlns:a16="http://schemas.microsoft.com/office/drawing/2014/main" id="{C6118B2D-F999-297C-52CC-EFEFB86E7A9D}"/>
              </a:ext>
            </a:extLst>
          </p:cNvPr>
          <p:cNvSpPr>
            <a:spLocks noGrp="1"/>
          </p:cNvSpPr>
          <p:nvPr>
            <p:ph sz="half" idx="1"/>
          </p:nvPr>
        </p:nvSpPr>
        <p:spPr>
          <a:xfrm>
            <a:off x="1024127" y="1186543"/>
            <a:ext cx="4754880" cy="5122817"/>
          </a:xfrm>
        </p:spPr>
        <p:txBody>
          <a:bodyPr>
            <a:normAutofit lnSpcReduction="10000"/>
          </a:bodyPr>
          <a:lstStyle/>
          <a:p>
            <a:pPr marL="0" indent="0">
              <a:buNone/>
            </a:pPr>
            <a:r>
              <a:rPr lang="en-GB" sz="2400" u="sng" dirty="0">
                <a:latin typeface="Baskerville Old Face" panose="02020602080505020303" pitchFamily="18" charset="0"/>
              </a:rPr>
              <a:t>Biography.</a:t>
            </a:r>
          </a:p>
          <a:p>
            <a:pPr marL="0" indent="0">
              <a:buNone/>
            </a:pPr>
            <a:r>
              <a:rPr lang="en-GB" sz="2000" dirty="0">
                <a:latin typeface="Baskerville Old Face" panose="02020602080505020303" pitchFamily="18" charset="0"/>
              </a:rPr>
              <a:t>Noted by authors such as Langdon (2001,p 580) as a theory that ‘prioritizes the inextricable links between things and people by focusing on the ,meanings constructed around objects’</a:t>
            </a:r>
          </a:p>
          <a:p>
            <a:pPr marL="0" indent="0">
              <a:buNone/>
            </a:pPr>
            <a:r>
              <a:rPr lang="en-GB" sz="2000" dirty="0">
                <a:latin typeface="Baskerville Old Face" panose="02020602080505020303" pitchFamily="18" charset="0"/>
              </a:rPr>
              <a:t>With a heavy focus on creating a story or a narrative of the journey of the object through an almost humanisation of its life history.</a:t>
            </a:r>
          </a:p>
          <a:p>
            <a:pPr marL="0" indent="0">
              <a:buNone/>
            </a:pPr>
            <a:endParaRPr lang="en-GB" sz="2000" dirty="0">
              <a:latin typeface="Baskerville Old Face" panose="02020602080505020303" pitchFamily="18" charset="0"/>
            </a:endParaRPr>
          </a:p>
          <a:p>
            <a:pPr marL="0" indent="0">
              <a:buNone/>
            </a:pPr>
            <a:r>
              <a:rPr lang="en-GB" sz="2000" dirty="0">
                <a:latin typeface="Baskerville Old Face" panose="02020602080505020303" pitchFamily="18" charset="0"/>
              </a:rPr>
              <a:t>Noted by Joyce (2015, p22) that some authors such as Thrift dislike the humanness that comes with object biography.</a:t>
            </a:r>
            <a:endParaRPr lang="en-GB" sz="2800" dirty="0">
              <a:latin typeface="Baskerville Old Face" panose="02020602080505020303" pitchFamily="18" charset="0"/>
            </a:endParaRPr>
          </a:p>
        </p:txBody>
      </p:sp>
      <p:sp>
        <p:nvSpPr>
          <p:cNvPr id="5" name="Content Placeholder 4">
            <a:extLst>
              <a:ext uri="{FF2B5EF4-FFF2-40B4-BE49-F238E27FC236}">
                <a16:creationId xmlns:a16="http://schemas.microsoft.com/office/drawing/2014/main" id="{E4969C5A-BDEE-3227-FAF4-D8DD2CD906DA}"/>
              </a:ext>
            </a:extLst>
          </p:cNvPr>
          <p:cNvSpPr>
            <a:spLocks noGrp="1"/>
          </p:cNvSpPr>
          <p:nvPr>
            <p:ph sz="half" idx="2"/>
          </p:nvPr>
        </p:nvSpPr>
        <p:spPr>
          <a:xfrm>
            <a:off x="5989320" y="1186543"/>
            <a:ext cx="4754880" cy="5122817"/>
          </a:xfrm>
        </p:spPr>
        <p:txBody>
          <a:bodyPr>
            <a:normAutofit lnSpcReduction="10000"/>
          </a:bodyPr>
          <a:lstStyle/>
          <a:p>
            <a:r>
              <a:rPr lang="en-GB" sz="2400" u="sng" dirty="0">
                <a:latin typeface="Baskerville Old Face" panose="02020602080505020303" pitchFamily="18" charset="0"/>
              </a:rPr>
              <a:t>Itinerary</a:t>
            </a:r>
          </a:p>
          <a:p>
            <a:r>
              <a:rPr lang="en-GB" sz="2000" dirty="0">
                <a:latin typeface="Baskerville Old Face" panose="02020602080505020303" pitchFamily="18" charset="0"/>
              </a:rPr>
              <a:t>Joyce notes of the works by Michael De Certreau that instead of looking into object biographies, object itinerary can offer a wider spatial story to objects, by retracing the steps that led to the creation of the object and its transformation of usage throughout its life, with the ending of one path being a metaphorical death but then a new use being a rebirth of the object (Joyce, 2015, p22). </a:t>
            </a:r>
          </a:p>
          <a:p>
            <a:endParaRPr lang="en-GB" sz="2000" dirty="0">
              <a:latin typeface="Baskerville Old Face" panose="02020602080505020303" pitchFamily="18" charset="0"/>
            </a:endParaRPr>
          </a:p>
          <a:p>
            <a:r>
              <a:rPr lang="en-GB" sz="2000" dirty="0">
                <a:latin typeface="Baskerville Old Face" panose="02020602080505020303" pitchFamily="18" charset="0"/>
              </a:rPr>
              <a:t>Noted by Joyce (2015, p22) that an opposing side with authors like Latour stressing that we still need that story from biography as itinerary could potentially leave out the crucial imaginative elements of artefacts and how we come to understand them.</a:t>
            </a:r>
          </a:p>
        </p:txBody>
      </p:sp>
    </p:spTree>
    <p:extLst>
      <p:ext uri="{BB962C8B-B14F-4D97-AF65-F5344CB8AC3E}">
        <p14:creationId xmlns:p14="http://schemas.microsoft.com/office/powerpoint/2010/main" val="34299777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74171-3CAC-A632-6D5D-84BCC99B1FC4}"/>
              </a:ext>
            </a:extLst>
          </p:cNvPr>
          <p:cNvSpPr>
            <a:spLocks noGrp="1"/>
          </p:cNvSpPr>
          <p:nvPr>
            <p:ph type="title"/>
          </p:nvPr>
        </p:nvSpPr>
        <p:spPr>
          <a:xfrm>
            <a:off x="741101" y="182445"/>
            <a:ext cx="9720072" cy="1134727"/>
          </a:xfrm>
        </p:spPr>
        <p:txBody>
          <a:bodyPr>
            <a:normAutofit/>
          </a:bodyPr>
          <a:lstStyle/>
          <a:p>
            <a:r>
              <a:rPr lang="en-GB" sz="4400" u="sng" dirty="0">
                <a:latin typeface="Baskerville Old Face" panose="02020602080505020303" pitchFamily="18" charset="0"/>
              </a:rPr>
              <a:t>Object itinerary</a:t>
            </a:r>
          </a:p>
        </p:txBody>
      </p:sp>
      <p:sp>
        <p:nvSpPr>
          <p:cNvPr id="3" name="Content Placeholder 2">
            <a:extLst>
              <a:ext uri="{FF2B5EF4-FFF2-40B4-BE49-F238E27FC236}">
                <a16:creationId xmlns:a16="http://schemas.microsoft.com/office/drawing/2014/main" id="{00DFA37E-221E-D382-3484-D2D151B80191}"/>
              </a:ext>
            </a:extLst>
          </p:cNvPr>
          <p:cNvSpPr>
            <a:spLocks noGrp="1"/>
          </p:cNvSpPr>
          <p:nvPr>
            <p:ph idx="1"/>
          </p:nvPr>
        </p:nvSpPr>
        <p:spPr>
          <a:xfrm>
            <a:off x="741101" y="1240973"/>
            <a:ext cx="11048129" cy="5037909"/>
          </a:xfrm>
        </p:spPr>
        <p:txBody>
          <a:bodyPr>
            <a:normAutofit lnSpcReduction="10000"/>
          </a:bodyPr>
          <a:lstStyle/>
          <a:p>
            <a:pPr marL="0" indent="0">
              <a:buNone/>
            </a:pPr>
            <a:r>
              <a:rPr lang="en-GB" dirty="0">
                <a:latin typeface="Baskerville Old Face" panose="02020602080505020303" pitchFamily="18" charset="0"/>
              </a:rPr>
              <a:t>Blends well the study of frescoes with other theories: it’s a good base to start looking at frescoes as ones we have are either preserved fully like Egypt, or fragments reconstructed in Crete</a:t>
            </a:r>
          </a:p>
          <a:p>
            <a:pPr marL="0" indent="0">
              <a:buNone/>
            </a:pPr>
            <a:endParaRPr lang="en-GB" dirty="0">
              <a:latin typeface="Baskerville Old Face" panose="02020602080505020303" pitchFamily="18" charset="0"/>
            </a:endParaRPr>
          </a:p>
          <a:p>
            <a:pPr marL="0" indent="0">
              <a:buNone/>
            </a:pPr>
            <a:r>
              <a:rPr lang="en-GB" dirty="0">
                <a:latin typeface="Baskerville Old Face" panose="02020602080505020303" pitchFamily="18" charset="0"/>
              </a:rPr>
              <a:t>Enchantment – Gell (1992, p43) things that are produced by people are integral to the building and development of society, and that the inextricably exert their own force upon us through the materials they are made from and the technical process that they are crafted.</a:t>
            </a:r>
          </a:p>
          <a:p>
            <a:pPr marL="0" indent="0">
              <a:buNone/>
            </a:pPr>
            <a:endParaRPr lang="en-GB" dirty="0">
              <a:latin typeface="Baskerville Old Face" panose="02020602080505020303" pitchFamily="18" charset="0"/>
            </a:endParaRPr>
          </a:p>
          <a:p>
            <a:pPr marL="0" indent="0">
              <a:buNone/>
            </a:pPr>
            <a:r>
              <a:rPr lang="en-GB" dirty="0">
                <a:latin typeface="Baskerville Old Face" panose="02020602080505020303" pitchFamily="18" charset="0"/>
              </a:rPr>
              <a:t>Art and agency - ‘attributed to person and things which can be seen as initiating sequences of a particular type that is caused by acts of mind, will or intention, whereby the person as well as the materials in use each act in their own ways and exert influence over each other in order to create the framework for the piece that will eventually become a single object’(Gell, 1998, p16</a:t>
            </a:r>
          </a:p>
          <a:p>
            <a:pPr marL="0" indent="0">
              <a:buNone/>
            </a:pPr>
            <a:endParaRPr lang="en-GB" dirty="0">
              <a:latin typeface="Baskerville Old Face" panose="02020602080505020303" pitchFamily="18" charset="0"/>
            </a:endParaRPr>
          </a:p>
          <a:p>
            <a:pPr marL="0" indent="0">
              <a:buNone/>
            </a:pPr>
            <a:r>
              <a:rPr lang="en-GB" dirty="0">
                <a:latin typeface="Baskerville Old Face" panose="02020602080505020303" pitchFamily="18" charset="0"/>
              </a:rPr>
              <a:t>Materiality –  Boivin(2010, p26) ‘the physicality of the material world, that it has dimensions that restrict and constrain and offers possibilities for the human agent’ a thinginess of things </a:t>
            </a:r>
          </a:p>
        </p:txBody>
      </p:sp>
    </p:spTree>
    <p:extLst>
      <p:ext uri="{BB962C8B-B14F-4D97-AF65-F5344CB8AC3E}">
        <p14:creationId xmlns:p14="http://schemas.microsoft.com/office/powerpoint/2010/main" val="209047864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9" name="Straight Connector 18">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id="{29E9E3A5-F4E8-47A7-BB85-6CF927184D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80D974B-B1F0-4DE6-B6B2-A9E28BB37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C2299A-02DA-26E5-D903-74D763BC5E1A}"/>
              </a:ext>
            </a:extLst>
          </p:cNvPr>
          <p:cNvSpPr>
            <a:spLocks noGrp="1"/>
          </p:cNvSpPr>
          <p:nvPr>
            <p:ph type="title"/>
          </p:nvPr>
        </p:nvSpPr>
        <p:spPr>
          <a:xfrm>
            <a:off x="634276" y="640080"/>
            <a:ext cx="4208656" cy="3942498"/>
          </a:xfrm>
        </p:spPr>
        <p:txBody>
          <a:bodyPr vert="horz" lIns="91440" tIns="45720" rIns="91440" bIns="45720" rtlCol="0" anchor="b">
            <a:normAutofit/>
          </a:bodyPr>
          <a:lstStyle/>
          <a:p>
            <a:pPr algn="ctr"/>
            <a:r>
              <a:rPr lang="en-US" sz="4400" kern="1200" cap="all" spc="200" baseline="0" dirty="0">
                <a:solidFill>
                  <a:srgbClr val="FFFFFF"/>
                </a:solidFill>
                <a:latin typeface="+mj-lt"/>
                <a:ea typeface="+mj-ea"/>
                <a:cs typeface="+mj-cs"/>
              </a:rPr>
              <a:t>Enchantment through </a:t>
            </a:r>
            <a:r>
              <a:rPr lang="en-US" sz="4400" kern="1200" cap="all" spc="200" baseline="0" dirty="0" err="1">
                <a:solidFill>
                  <a:srgbClr val="FFFFFF"/>
                </a:solidFill>
                <a:latin typeface="+mj-lt"/>
                <a:ea typeface="+mj-ea"/>
                <a:cs typeface="+mj-cs"/>
              </a:rPr>
              <a:t>Engagment</a:t>
            </a:r>
            <a:r>
              <a:rPr lang="en-US" sz="4400" kern="1200" cap="all" spc="200" baseline="0" dirty="0">
                <a:solidFill>
                  <a:srgbClr val="FFFFFF"/>
                </a:solidFill>
                <a:latin typeface="+mj-lt"/>
                <a:ea typeface="+mj-ea"/>
                <a:cs typeface="+mj-cs"/>
              </a:rPr>
              <a:t> – making a fresco.</a:t>
            </a:r>
          </a:p>
        </p:txBody>
      </p:sp>
      <p:cxnSp>
        <p:nvCxnSpPr>
          <p:cNvPr id="25" name="Straight Connector 24">
            <a:extLst>
              <a:ext uri="{FF2B5EF4-FFF2-40B4-BE49-F238E27FC236}">
                <a16:creationId xmlns:a16="http://schemas.microsoft.com/office/drawing/2014/main" id="{685A41E9-862B-4839-AD43-1EEC52D9AC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66040" y="4708047"/>
            <a:ext cx="32004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10" name="Picture Placeholder 9" descr="A carpet with a maze and a cow and animals&#10;&#10;Description automatically generated with medium confidence">
            <a:extLst>
              <a:ext uri="{FF2B5EF4-FFF2-40B4-BE49-F238E27FC236}">
                <a16:creationId xmlns:a16="http://schemas.microsoft.com/office/drawing/2014/main" id="{AB63DF07-0424-1A6D-C8DC-7A7BC1A34F5E}"/>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r="23359" b="-1"/>
          <a:stretch/>
        </p:blipFill>
        <p:spPr>
          <a:xfrm rot="5400000">
            <a:off x="6036327" y="699753"/>
            <a:ext cx="5578816" cy="5459470"/>
          </a:xfrm>
          <a:prstGeom prst="rect">
            <a:avLst/>
          </a:prstGeom>
        </p:spPr>
      </p:pic>
    </p:spTree>
    <p:extLst>
      <p:ext uri="{BB962C8B-B14F-4D97-AF65-F5344CB8AC3E}">
        <p14:creationId xmlns:p14="http://schemas.microsoft.com/office/powerpoint/2010/main" val="5636521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A71163A-45CB-A79E-0D83-A59900954A78}"/>
              </a:ext>
            </a:extLst>
          </p:cNvPr>
          <p:cNvPicPr>
            <a:picLocks noChangeAspect="1"/>
          </p:cNvPicPr>
          <p:nvPr/>
        </p:nvPicPr>
        <p:blipFill>
          <a:blip r:embed="rId2"/>
          <a:stretch>
            <a:fillRect/>
          </a:stretch>
        </p:blipFill>
        <p:spPr>
          <a:xfrm>
            <a:off x="889907" y="468084"/>
            <a:ext cx="4441372" cy="5921829"/>
          </a:xfrm>
          <a:prstGeom prst="rect">
            <a:avLst/>
          </a:prstGeom>
        </p:spPr>
      </p:pic>
      <p:pic>
        <p:nvPicPr>
          <p:cNvPr id="5" name="Picture 4">
            <a:extLst>
              <a:ext uri="{FF2B5EF4-FFF2-40B4-BE49-F238E27FC236}">
                <a16:creationId xmlns:a16="http://schemas.microsoft.com/office/drawing/2014/main" id="{F86DC294-0ABC-FA9B-D548-77B7A1E322D1}"/>
              </a:ext>
            </a:extLst>
          </p:cNvPr>
          <p:cNvPicPr>
            <a:picLocks noChangeAspect="1"/>
          </p:cNvPicPr>
          <p:nvPr/>
        </p:nvPicPr>
        <p:blipFill>
          <a:blip r:embed="rId3"/>
          <a:stretch>
            <a:fillRect/>
          </a:stretch>
        </p:blipFill>
        <p:spPr>
          <a:xfrm>
            <a:off x="6568168" y="468083"/>
            <a:ext cx="4441372" cy="5921829"/>
          </a:xfrm>
          <a:prstGeom prst="rect">
            <a:avLst/>
          </a:prstGeom>
        </p:spPr>
      </p:pic>
      <p:pic>
        <p:nvPicPr>
          <p:cNvPr id="6" name="Picture 5">
            <a:extLst>
              <a:ext uri="{FF2B5EF4-FFF2-40B4-BE49-F238E27FC236}">
                <a16:creationId xmlns:a16="http://schemas.microsoft.com/office/drawing/2014/main" id="{07E4C9B9-0340-45C7-75DE-0821F7A64206}"/>
              </a:ext>
            </a:extLst>
          </p:cNvPr>
          <p:cNvPicPr>
            <a:picLocks noChangeAspect="1"/>
          </p:cNvPicPr>
          <p:nvPr/>
        </p:nvPicPr>
        <p:blipFill>
          <a:blip r:embed="rId4"/>
          <a:stretch>
            <a:fillRect/>
          </a:stretch>
        </p:blipFill>
        <p:spPr>
          <a:xfrm>
            <a:off x="889907" y="468083"/>
            <a:ext cx="4441372" cy="5921829"/>
          </a:xfrm>
          <a:prstGeom prst="rect">
            <a:avLst/>
          </a:prstGeom>
        </p:spPr>
      </p:pic>
      <p:pic>
        <p:nvPicPr>
          <p:cNvPr id="7" name="Picture 6">
            <a:extLst>
              <a:ext uri="{FF2B5EF4-FFF2-40B4-BE49-F238E27FC236}">
                <a16:creationId xmlns:a16="http://schemas.microsoft.com/office/drawing/2014/main" id="{9B388334-41A3-00B6-BC94-9815BFF515A3}"/>
              </a:ext>
            </a:extLst>
          </p:cNvPr>
          <p:cNvPicPr>
            <a:picLocks noChangeAspect="1"/>
          </p:cNvPicPr>
          <p:nvPr/>
        </p:nvPicPr>
        <p:blipFill>
          <a:blip r:embed="rId5"/>
          <a:stretch>
            <a:fillRect/>
          </a:stretch>
        </p:blipFill>
        <p:spPr>
          <a:xfrm>
            <a:off x="6568167" y="468083"/>
            <a:ext cx="4441371" cy="5921828"/>
          </a:xfrm>
          <a:prstGeom prst="rect">
            <a:avLst/>
          </a:prstGeom>
        </p:spPr>
      </p:pic>
      <p:pic>
        <p:nvPicPr>
          <p:cNvPr id="8" name="Picture 7">
            <a:extLst>
              <a:ext uri="{FF2B5EF4-FFF2-40B4-BE49-F238E27FC236}">
                <a16:creationId xmlns:a16="http://schemas.microsoft.com/office/drawing/2014/main" id="{9D2B93EC-AE62-1A89-D607-EFB4A3452CEC}"/>
              </a:ext>
            </a:extLst>
          </p:cNvPr>
          <p:cNvPicPr>
            <a:picLocks noChangeAspect="1"/>
          </p:cNvPicPr>
          <p:nvPr/>
        </p:nvPicPr>
        <p:blipFill>
          <a:blip r:embed="rId6"/>
          <a:stretch>
            <a:fillRect/>
          </a:stretch>
        </p:blipFill>
        <p:spPr>
          <a:xfrm>
            <a:off x="889905" y="468081"/>
            <a:ext cx="4441371" cy="5921827"/>
          </a:xfrm>
          <a:prstGeom prst="rect">
            <a:avLst/>
          </a:prstGeom>
        </p:spPr>
      </p:pic>
      <p:pic>
        <p:nvPicPr>
          <p:cNvPr id="9" name="Picture 8">
            <a:extLst>
              <a:ext uri="{FF2B5EF4-FFF2-40B4-BE49-F238E27FC236}">
                <a16:creationId xmlns:a16="http://schemas.microsoft.com/office/drawing/2014/main" id="{A65601E3-ABFA-2AD5-FFE9-F4B24A2FE7C4}"/>
              </a:ext>
            </a:extLst>
          </p:cNvPr>
          <p:cNvPicPr>
            <a:picLocks noChangeAspect="1"/>
          </p:cNvPicPr>
          <p:nvPr/>
        </p:nvPicPr>
        <p:blipFill>
          <a:blip r:embed="rId7"/>
          <a:stretch>
            <a:fillRect/>
          </a:stretch>
        </p:blipFill>
        <p:spPr>
          <a:xfrm>
            <a:off x="6568165" y="468085"/>
            <a:ext cx="4441373" cy="5921830"/>
          </a:xfrm>
          <a:prstGeom prst="rect">
            <a:avLst/>
          </a:prstGeom>
        </p:spPr>
      </p:pic>
      <p:pic>
        <p:nvPicPr>
          <p:cNvPr id="10" name="Picture 9">
            <a:extLst>
              <a:ext uri="{FF2B5EF4-FFF2-40B4-BE49-F238E27FC236}">
                <a16:creationId xmlns:a16="http://schemas.microsoft.com/office/drawing/2014/main" id="{2A077133-48CA-D981-2C47-3CF15AF4486D}"/>
              </a:ext>
            </a:extLst>
          </p:cNvPr>
          <p:cNvPicPr>
            <a:picLocks noChangeAspect="1"/>
          </p:cNvPicPr>
          <p:nvPr/>
        </p:nvPicPr>
        <p:blipFill>
          <a:blip r:embed="rId8"/>
          <a:stretch>
            <a:fillRect/>
          </a:stretch>
        </p:blipFill>
        <p:spPr>
          <a:xfrm>
            <a:off x="889906" y="468076"/>
            <a:ext cx="4441370" cy="5921827"/>
          </a:xfrm>
          <a:prstGeom prst="rect">
            <a:avLst/>
          </a:prstGeom>
        </p:spPr>
      </p:pic>
      <p:pic>
        <p:nvPicPr>
          <p:cNvPr id="11" name="Picture 10">
            <a:extLst>
              <a:ext uri="{FF2B5EF4-FFF2-40B4-BE49-F238E27FC236}">
                <a16:creationId xmlns:a16="http://schemas.microsoft.com/office/drawing/2014/main" id="{886E261C-89B9-DD1C-CB94-C2E5A4F2C97B}"/>
              </a:ext>
            </a:extLst>
          </p:cNvPr>
          <p:cNvPicPr>
            <a:picLocks noChangeAspect="1"/>
          </p:cNvPicPr>
          <p:nvPr/>
        </p:nvPicPr>
        <p:blipFill>
          <a:blip r:embed="rId9"/>
          <a:stretch>
            <a:fillRect/>
          </a:stretch>
        </p:blipFill>
        <p:spPr>
          <a:xfrm>
            <a:off x="6568168" y="468076"/>
            <a:ext cx="4441370" cy="5921827"/>
          </a:xfrm>
          <a:prstGeom prst="rect">
            <a:avLst/>
          </a:prstGeom>
        </p:spPr>
      </p:pic>
    </p:spTree>
    <p:extLst>
      <p:ext uri="{BB962C8B-B14F-4D97-AF65-F5344CB8AC3E}">
        <p14:creationId xmlns:p14="http://schemas.microsoft.com/office/powerpoint/2010/main" val="40352920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down)">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wipe(down)">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wipe(down)">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wipe(down)">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wipe(down)">
                                      <p:cBhvr>
                                        <p:cTn id="37" dur="5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wipe(down)">
                                      <p:cBhvr>
                                        <p:cTn id="4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F5DEC-7A16-182D-6590-93D24138D576}"/>
              </a:ext>
            </a:extLst>
          </p:cNvPr>
          <p:cNvSpPr>
            <a:spLocks noGrp="1"/>
          </p:cNvSpPr>
          <p:nvPr>
            <p:ph type="title"/>
          </p:nvPr>
        </p:nvSpPr>
        <p:spPr>
          <a:xfrm>
            <a:off x="839071" y="122791"/>
            <a:ext cx="9720072" cy="851698"/>
          </a:xfrm>
        </p:spPr>
        <p:txBody>
          <a:bodyPr>
            <a:normAutofit/>
          </a:bodyPr>
          <a:lstStyle/>
          <a:p>
            <a:r>
              <a:rPr lang="en-GB" sz="4000" u="sng" dirty="0">
                <a:latin typeface="Baskerville Old Face" panose="02020602080505020303" pitchFamily="18" charset="0"/>
              </a:rPr>
              <a:t>The fresco and itinerary</a:t>
            </a:r>
          </a:p>
        </p:txBody>
      </p:sp>
      <p:sp>
        <p:nvSpPr>
          <p:cNvPr id="3" name="Content Placeholder 2">
            <a:extLst>
              <a:ext uri="{FF2B5EF4-FFF2-40B4-BE49-F238E27FC236}">
                <a16:creationId xmlns:a16="http://schemas.microsoft.com/office/drawing/2014/main" id="{35EC4929-2385-2394-2AA8-9F44C14D78F3}"/>
              </a:ext>
            </a:extLst>
          </p:cNvPr>
          <p:cNvSpPr>
            <a:spLocks noGrp="1"/>
          </p:cNvSpPr>
          <p:nvPr>
            <p:ph idx="1"/>
          </p:nvPr>
        </p:nvSpPr>
        <p:spPr>
          <a:xfrm>
            <a:off x="839071" y="1143000"/>
            <a:ext cx="10971929" cy="5268686"/>
          </a:xfrm>
        </p:spPr>
        <p:txBody>
          <a:bodyPr/>
          <a:lstStyle/>
          <a:p>
            <a:r>
              <a:rPr lang="en-GB" dirty="0">
                <a:latin typeface="Baskerville Old Face" panose="02020602080505020303" pitchFamily="18" charset="0"/>
              </a:rPr>
              <a:t>Joyce (2015, p22) on object itinerary : retracing steps, death and a new birth of a piece</a:t>
            </a:r>
          </a:p>
          <a:p>
            <a:endParaRPr lang="en-GB" dirty="0">
              <a:latin typeface="Baskerville Old Face" panose="02020602080505020303" pitchFamily="18" charset="0"/>
            </a:endParaRPr>
          </a:p>
          <a:p>
            <a:r>
              <a:rPr lang="en-GB" dirty="0">
                <a:latin typeface="Baskerville Old Face" panose="02020602080505020303" pitchFamily="18" charset="0"/>
              </a:rPr>
              <a:t>Look at the fresco historically in context</a:t>
            </a:r>
          </a:p>
          <a:p>
            <a:endParaRPr lang="en-GB" dirty="0">
              <a:latin typeface="Baskerville Old Face" panose="02020602080505020303" pitchFamily="18" charset="0"/>
            </a:endParaRPr>
          </a:p>
          <a:p>
            <a:r>
              <a:rPr lang="en-GB" dirty="0">
                <a:latin typeface="Baskerville Old Face" panose="02020602080505020303" pitchFamily="18" charset="0"/>
              </a:rPr>
              <a:t>Create your own version to understand the processes and the materials that go hand in hand to make the piece as a whole </a:t>
            </a:r>
          </a:p>
          <a:p>
            <a:endParaRPr lang="en-GB" dirty="0">
              <a:latin typeface="Baskerville Old Face" panose="02020602080505020303" pitchFamily="18" charset="0"/>
            </a:endParaRPr>
          </a:p>
          <a:p>
            <a:r>
              <a:rPr lang="en-GB" dirty="0">
                <a:latin typeface="Baskerville Old Face" panose="02020602080505020303" pitchFamily="18" charset="0"/>
              </a:rPr>
              <a:t>The basis for making the fresco in the lecture still drew upon the original templates of the recreations, the fresco has been brought into a modern setting and given a new meaning an </a:t>
            </a:r>
            <a:r>
              <a:rPr lang="en-GB" dirty="0" err="1">
                <a:latin typeface="Baskerville Old Face" panose="02020602080505020303" pitchFamily="18" charset="0"/>
              </a:rPr>
              <a:t>dlife</a:t>
            </a:r>
            <a:r>
              <a:rPr lang="en-GB" dirty="0">
                <a:latin typeface="Baskerville Old Face" panose="02020602080505020303" pitchFamily="18" charset="0"/>
              </a:rPr>
              <a:t> for its </a:t>
            </a:r>
            <a:r>
              <a:rPr lang="en-GB" dirty="0" err="1">
                <a:latin typeface="Baskerville Old Face" panose="02020602080505020303" pitchFamily="18" charset="0"/>
              </a:rPr>
              <a:t>involment</a:t>
            </a:r>
            <a:r>
              <a:rPr lang="en-GB" dirty="0">
                <a:latin typeface="Baskerville Old Face" panose="02020602080505020303" pitchFamily="18" charset="0"/>
              </a:rPr>
              <a:t> and </a:t>
            </a:r>
            <a:r>
              <a:rPr lang="en-GB" dirty="0" err="1">
                <a:latin typeface="Baskerville Old Face" panose="02020602080505020303" pitchFamily="18" charset="0"/>
              </a:rPr>
              <a:t>practivality</a:t>
            </a:r>
            <a:r>
              <a:rPr lang="en-GB" dirty="0">
                <a:latin typeface="Baskerville Old Face" panose="02020602080505020303" pitchFamily="18" charset="0"/>
              </a:rPr>
              <a:t> to </a:t>
            </a:r>
            <a:r>
              <a:rPr lang="en-GB" dirty="0" err="1">
                <a:latin typeface="Baskerville Old Face" panose="02020602080505020303" pitchFamily="18" charset="0"/>
              </a:rPr>
              <a:t>studenst</a:t>
            </a:r>
            <a:r>
              <a:rPr lang="en-GB" dirty="0">
                <a:latin typeface="Baskerville Old Face" panose="02020602080505020303" pitchFamily="18" charset="0"/>
              </a:rPr>
              <a:t>.</a:t>
            </a:r>
          </a:p>
          <a:p>
            <a:endParaRPr lang="en-GB" dirty="0">
              <a:latin typeface="Baskerville Old Face" panose="02020602080505020303" pitchFamily="18" charset="0"/>
            </a:endParaRPr>
          </a:p>
          <a:p>
            <a:endParaRPr lang="en-GB" dirty="0">
              <a:latin typeface="Baskerville Old Face" panose="02020602080505020303" pitchFamily="18" charset="0"/>
            </a:endParaRPr>
          </a:p>
        </p:txBody>
      </p:sp>
    </p:spTree>
    <p:extLst>
      <p:ext uri="{BB962C8B-B14F-4D97-AF65-F5344CB8AC3E}">
        <p14:creationId xmlns:p14="http://schemas.microsoft.com/office/powerpoint/2010/main" val="17215265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0C148-50D8-2032-DAB6-938A016A6336}"/>
              </a:ext>
            </a:extLst>
          </p:cNvPr>
          <p:cNvSpPr>
            <a:spLocks noGrp="1"/>
          </p:cNvSpPr>
          <p:nvPr>
            <p:ph type="title"/>
          </p:nvPr>
        </p:nvSpPr>
        <p:spPr>
          <a:xfrm>
            <a:off x="719328" y="138902"/>
            <a:ext cx="9720072" cy="895241"/>
          </a:xfrm>
        </p:spPr>
        <p:txBody>
          <a:bodyPr>
            <a:normAutofit/>
          </a:bodyPr>
          <a:lstStyle/>
          <a:p>
            <a:r>
              <a:rPr lang="en-GB" sz="3600" u="sng" dirty="0">
                <a:latin typeface="Baskerville Old Face" panose="02020602080505020303" pitchFamily="18" charset="0"/>
              </a:rPr>
              <a:t>Reception to us today</a:t>
            </a:r>
          </a:p>
        </p:txBody>
      </p:sp>
      <p:sp>
        <p:nvSpPr>
          <p:cNvPr id="3" name="Content Placeholder 2">
            <a:extLst>
              <a:ext uri="{FF2B5EF4-FFF2-40B4-BE49-F238E27FC236}">
                <a16:creationId xmlns:a16="http://schemas.microsoft.com/office/drawing/2014/main" id="{B9044022-DACD-EE11-1FA4-00D41EA651E9}"/>
              </a:ext>
            </a:extLst>
          </p:cNvPr>
          <p:cNvSpPr>
            <a:spLocks noGrp="1"/>
          </p:cNvSpPr>
          <p:nvPr>
            <p:ph idx="1"/>
          </p:nvPr>
        </p:nvSpPr>
        <p:spPr>
          <a:xfrm>
            <a:off x="719327" y="1034143"/>
            <a:ext cx="10961044" cy="5410199"/>
          </a:xfrm>
        </p:spPr>
        <p:txBody>
          <a:bodyPr>
            <a:normAutofit/>
          </a:bodyPr>
          <a:lstStyle/>
          <a:p>
            <a:r>
              <a:rPr lang="en-GB" dirty="0">
                <a:latin typeface="Baskerville Old Face" panose="02020602080505020303" pitchFamily="18" charset="0"/>
              </a:rPr>
              <a:t>‘Art’ is still subjective to each of the viewers it interacts with :</a:t>
            </a:r>
          </a:p>
          <a:p>
            <a:pPr marL="0" indent="0">
              <a:buNone/>
            </a:pPr>
            <a:r>
              <a:rPr lang="en-GB" dirty="0">
                <a:latin typeface="Baskerville Old Face" panose="02020602080505020303" pitchFamily="18" charset="0"/>
              </a:rPr>
              <a:t>Winter (2009, pp253-270), on her work regarding portraiture in the near east, poses the question to her readers of not necessarily ‘what is art?’ but more ‘when is art? </a:t>
            </a:r>
          </a:p>
          <a:p>
            <a:r>
              <a:rPr lang="en-GB" dirty="0">
                <a:latin typeface="Baskerville Old Face" panose="02020602080505020303" pitchFamily="18" charset="0"/>
              </a:rPr>
              <a:t>Gell (1998, p5) ‘that when we consider how and when objects become art objects, we are constrained in our western notions of art, wherein it is seen as art due to its perceived monetary value by critics, dealers, collectors etc’ </a:t>
            </a:r>
          </a:p>
          <a:p>
            <a:endParaRPr lang="en-GB" dirty="0">
              <a:latin typeface="Baskerville Old Face" panose="02020602080505020303" pitchFamily="18" charset="0"/>
            </a:endParaRPr>
          </a:p>
          <a:p>
            <a:pPr>
              <a:buFont typeface="Wingdings" panose="05000000000000000000" pitchFamily="2" charset="2"/>
              <a:buChar char="v"/>
            </a:pPr>
            <a:r>
              <a:rPr lang="en-GB" dirty="0">
                <a:latin typeface="Baskerville Old Face" panose="02020602080505020303" pitchFamily="18" charset="0"/>
              </a:rPr>
              <a:t> personally, frescoes has become my most used medium of work, mainly Minoan. </a:t>
            </a:r>
          </a:p>
          <a:p>
            <a:pPr>
              <a:buFont typeface="Wingdings" panose="05000000000000000000" pitchFamily="2" charset="2"/>
              <a:buChar char="v"/>
            </a:pPr>
            <a:r>
              <a:rPr lang="en-GB" dirty="0">
                <a:latin typeface="Baskerville Old Face" panose="02020602080505020303" pitchFamily="18" charset="0"/>
              </a:rPr>
              <a:t> drawn to the beauty in the moment of frescoes as well as the agency and enchantment of the making</a:t>
            </a:r>
          </a:p>
          <a:p>
            <a:pPr>
              <a:buFont typeface="Wingdings" panose="05000000000000000000" pitchFamily="2" charset="2"/>
              <a:buChar char="v"/>
            </a:pPr>
            <a:r>
              <a:rPr lang="en-GB" dirty="0">
                <a:latin typeface="Baskerville Old Face" panose="02020602080505020303" pitchFamily="18" charset="0"/>
              </a:rPr>
              <a:t> Hirsch (2015, p180) ‘artworks are able to create this illusion of stoppage, the artistic              performances they display materially evoke the moment in which they were created’</a:t>
            </a:r>
          </a:p>
          <a:p>
            <a:endParaRPr lang="en-GB" dirty="0">
              <a:latin typeface="Baskerville Old Face" panose="02020602080505020303" pitchFamily="18" charset="0"/>
            </a:endParaRPr>
          </a:p>
          <a:p>
            <a:pPr marL="0" indent="0">
              <a:buNone/>
            </a:pPr>
            <a:endParaRPr lang="en-GB" dirty="0">
              <a:latin typeface="Baskerville Old Face" panose="02020602080505020303" pitchFamily="18" charset="0"/>
            </a:endParaRPr>
          </a:p>
        </p:txBody>
      </p:sp>
    </p:spTree>
    <p:extLst>
      <p:ext uri="{BB962C8B-B14F-4D97-AF65-F5344CB8AC3E}">
        <p14:creationId xmlns:p14="http://schemas.microsoft.com/office/powerpoint/2010/main" val="13123712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15F79E-20FF-EBE5-0579-A504C64F241F}"/>
              </a:ext>
            </a:extLst>
          </p:cNvPr>
          <p:cNvSpPr>
            <a:spLocks noGrp="1"/>
          </p:cNvSpPr>
          <p:nvPr>
            <p:ph type="title"/>
          </p:nvPr>
        </p:nvSpPr>
        <p:spPr>
          <a:xfrm>
            <a:off x="631198" y="1077685"/>
            <a:ext cx="3391900" cy="4507896"/>
          </a:xfrm>
        </p:spPr>
        <p:txBody>
          <a:bodyPr>
            <a:normAutofit/>
          </a:bodyPr>
          <a:lstStyle/>
          <a:p>
            <a:pPr algn="ctr"/>
            <a:r>
              <a:rPr lang="en-GB" sz="4400" dirty="0">
                <a:solidFill>
                  <a:srgbClr val="FFFFFF"/>
                </a:solidFill>
                <a:latin typeface="Baskerville Old Face" panose="02020602080505020303" pitchFamily="18" charset="0"/>
              </a:rPr>
              <a:t> Core texts for wall paintings and theories</a:t>
            </a:r>
          </a:p>
        </p:txBody>
      </p:sp>
      <p:sp>
        <p:nvSpPr>
          <p:cNvPr id="4" name="TextBox 3">
            <a:extLst>
              <a:ext uri="{FF2B5EF4-FFF2-40B4-BE49-F238E27FC236}">
                <a16:creationId xmlns:a16="http://schemas.microsoft.com/office/drawing/2014/main" id="{A6663023-FD0F-845B-50AE-7BEEC338077D}"/>
              </a:ext>
            </a:extLst>
          </p:cNvPr>
          <p:cNvSpPr txBox="1"/>
          <p:nvPr/>
        </p:nvSpPr>
        <p:spPr>
          <a:xfrm>
            <a:off x="5184648" y="239486"/>
            <a:ext cx="6477000" cy="6740307"/>
          </a:xfrm>
          <a:prstGeom prst="rect">
            <a:avLst/>
          </a:prstGeom>
          <a:noFill/>
        </p:spPr>
        <p:txBody>
          <a:bodyPr wrap="square" rtlCol="0">
            <a:spAutoFit/>
          </a:bodyPr>
          <a:lstStyle/>
          <a:p>
            <a:r>
              <a:rPr lang="en-GB" dirty="0">
                <a:latin typeface="Baskerville Old Face" panose="02020602080505020303" pitchFamily="18" charset="0"/>
              </a:rPr>
              <a:t>Ann </a:t>
            </a:r>
            <a:r>
              <a:rPr lang="en-GB" dirty="0" err="1">
                <a:latin typeface="Baskerville Old Face" panose="02020602080505020303" pitchFamily="18" charset="0"/>
              </a:rPr>
              <a:t>Brysbaert</a:t>
            </a:r>
            <a:r>
              <a:rPr lang="en-GB" dirty="0">
                <a:latin typeface="Baskerville Old Face" panose="02020602080505020303" pitchFamily="18" charset="0"/>
              </a:rPr>
              <a:t> (2015) The Power of Technology in the Bronze Age Eastern Mediterranean, the case of the painted plaster – multidisciplinary approach to looking at painted plaster and how they are a networks themselves of social and human agency in the bronze age.</a:t>
            </a:r>
          </a:p>
          <a:p>
            <a:endParaRPr lang="en-GB" dirty="0">
              <a:latin typeface="Baskerville Old Face" panose="02020602080505020303" pitchFamily="18" charset="0"/>
            </a:endParaRPr>
          </a:p>
          <a:p>
            <a:r>
              <a:rPr lang="en-GB" dirty="0">
                <a:latin typeface="Baskerville Old Face" panose="02020602080505020303" pitchFamily="18" charset="0"/>
              </a:rPr>
              <a:t>Jane Bennet (2010) Vibrant Matter, a political ecology of things – looking at materiality of things (not artifact things but more modern and unusual like metal, rubbish and stem cells) and how we need to reexamine our own impacts of these things and how they in turn impact us.</a:t>
            </a:r>
          </a:p>
          <a:p>
            <a:endParaRPr lang="en-GB" dirty="0">
              <a:latin typeface="Baskerville Old Face" panose="02020602080505020303" pitchFamily="18" charset="0"/>
            </a:endParaRPr>
          </a:p>
          <a:p>
            <a:r>
              <a:rPr lang="en-GB" dirty="0">
                <a:latin typeface="Baskerville Old Face" panose="02020602080505020303" pitchFamily="18" charset="0"/>
              </a:rPr>
              <a:t>Alfred Gell (1998) Art and Agency, an anthropological theory – uses a variety of case studies to look at the impacts of agency on the wider world </a:t>
            </a:r>
          </a:p>
          <a:p>
            <a:endParaRPr lang="en-GB" dirty="0">
              <a:latin typeface="Baskerville Old Face" panose="02020602080505020303" pitchFamily="18" charset="0"/>
            </a:endParaRPr>
          </a:p>
          <a:p>
            <a:r>
              <a:rPr lang="en-GB" dirty="0">
                <a:latin typeface="Baskerville Old Face" panose="02020602080505020303" pitchFamily="18" charset="0"/>
              </a:rPr>
              <a:t>J. Leslie Fitton (2004) The Minoans – my bible for a good all round </a:t>
            </a:r>
            <a:r>
              <a:rPr lang="en-GB" dirty="0" err="1">
                <a:latin typeface="Baskerville Old Face" panose="02020602080505020303" pitchFamily="18" charset="0"/>
              </a:rPr>
              <a:t>pocture</a:t>
            </a:r>
            <a:r>
              <a:rPr lang="en-GB" dirty="0">
                <a:latin typeface="Baskerville Old Face" panose="02020602080505020303" pitchFamily="18" charset="0"/>
              </a:rPr>
              <a:t> if the Minoans, as well as they forms of frescoes.  </a:t>
            </a:r>
          </a:p>
          <a:p>
            <a:endParaRPr lang="en-GB" dirty="0">
              <a:latin typeface="Baskerville Old Face" panose="02020602080505020303" pitchFamily="18" charset="0"/>
            </a:endParaRPr>
          </a:p>
          <a:p>
            <a:r>
              <a:rPr lang="en-GB" dirty="0" err="1">
                <a:latin typeface="Baskerville Old Face" panose="02020602080505020303" pitchFamily="18" charset="0"/>
              </a:rPr>
              <a:t>L.Chua</a:t>
            </a:r>
            <a:r>
              <a:rPr lang="en-GB" dirty="0">
                <a:latin typeface="Baskerville Old Face" panose="02020602080505020303" pitchFamily="18" charset="0"/>
              </a:rPr>
              <a:t> and </a:t>
            </a:r>
            <a:r>
              <a:rPr lang="en-GB" dirty="0" err="1">
                <a:latin typeface="Baskerville Old Face" panose="02020602080505020303" pitchFamily="18" charset="0"/>
              </a:rPr>
              <a:t>M.Elliot</a:t>
            </a:r>
            <a:r>
              <a:rPr lang="en-GB" dirty="0">
                <a:latin typeface="Baskerville Old Face" panose="02020602080505020303" pitchFamily="18" charset="0"/>
              </a:rPr>
              <a:t> (2015) Distributed Objects: meaning and mattering after Alfred Gell – relooking at Gell and art and agency, applying the theory to their own areas of study, from science, music, literature and back to more tangible artefacts like sculpture.</a:t>
            </a:r>
          </a:p>
          <a:p>
            <a:endParaRPr lang="en-GB" dirty="0"/>
          </a:p>
        </p:txBody>
      </p:sp>
    </p:spTree>
    <p:extLst>
      <p:ext uri="{BB962C8B-B14F-4D97-AF65-F5344CB8AC3E}">
        <p14:creationId xmlns:p14="http://schemas.microsoft.com/office/powerpoint/2010/main" val="14548382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5F3DA-2065-AFA2-8106-DFEA433ED09C}"/>
              </a:ext>
            </a:extLst>
          </p:cNvPr>
          <p:cNvSpPr>
            <a:spLocks noGrp="1"/>
          </p:cNvSpPr>
          <p:nvPr>
            <p:ph type="title"/>
          </p:nvPr>
        </p:nvSpPr>
        <p:spPr>
          <a:xfrm>
            <a:off x="577814" y="204433"/>
            <a:ext cx="9720072" cy="688413"/>
          </a:xfrm>
        </p:spPr>
        <p:txBody>
          <a:bodyPr>
            <a:normAutofit/>
          </a:bodyPr>
          <a:lstStyle/>
          <a:p>
            <a:r>
              <a:rPr lang="en-GB" sz="3200" u="sng" dirty="0">
                <a:latin typeface="Baskerville Old Face" panose="02020602080505020303" pitchFamily="18" charset="0"/>
              </a:rPr>
              <a:t>Image References</a:t>
            </a:r>
          </a:p>
        </p:txBody>
      </p:sp>
      <p:sp>
        <p:nvSpPr>
          <p:cNvPr id="3" name="Content Placeholder 2">
            <a:extLst>
              <a:ext uri="{FF2B5EF4-FFF2-40B4-BE49-F238E27FC236}">
                <a16:creationId xmlns:a16="http://schemas.microsoft.com/office/drawing/2014/main" id="{3E30480A-B5E7-8DC9-D11A-96E8C4D6336F}"/>
              </a:ext>
            </a:extLst>
          </p:cNvPr>
          <p:cNvSpPr>
            <a:spLocks noGrp="1"/>
          </p:cNvSpPr>
          <p:nvPr>
            <p:ph idx="1"/>
          </p:nvPr>
        </p:nvSpPr>
        <p:spPr>
          <a:xfrm>
            <a:off x="577813" y="1066799"/>
            <a:ext cx="9720073" cy="5159829"/>
          </a:xfrm>
        </p:spPr>
        <p:txBody>
          <a:bodyPr/>
          <a:lstStyle/>
          <a:p>
            <a:r>
              <a:rPr lang="en-GB" sz="2000" dirty="0">
                <a:latin typeface="Baskerville Old Face" panose="02020602080505020303" pitchFamily="18" charset="0"/>
              </a:rPr>
              <a:t>Image 1 – image of a sphinx fresco from the throne room in the palace of Knossos, </a:t>
            </a:r>
            <a:r>
              <a:rPr lang="en-GB" sz="2000" dirty="0">
                <a:latin typeface="Baskerville Old Face" panose="02020602080505020303" pitchFamily="18" charset="0"/>
                <a:hlinkClick r:id="rId2"/>
              </a:rPr>
              <a:t>https://www.worldhistory.org/image/392/griffin-fresco-knossos-crete/</a:t>
            </a:r>
            <a:r>
              <a:rPr lang="en-GB" sz="2000" dirty="0">
                <a:latin typeface="Baskerville Old Face" panose="02020602080505020303" pitchFamily="18" charset="0"/>
              </a:rPr>
              <a:t> , accessed 7/5/2024.</a:t>
            </a:r>
          </a:p>
          <a:p>
            <a:r>
              <a:rPr lang="en-GB" sz="2000" dirty="0">
                <a:latin typeface="Baskerville Old Face" panose="02020602080505020303" pitchFamily="18" charset="0"/>
              </a:rPr>
              <a:t>Image 2 – image of fishpond from the tomb of Nebamun, obtained from Wikipedia, </a:t>
            </a:r>
            <a:r>
              <a:rPr lang="en-GB" sz="2000" dirty="0">
                <a:latin typeface="Baskerville Old Face" panose="02020602080505020303" pitchFamily="18" charset="0"/>
                <a:hlinkClick r:id="rId3"/>
              </a:rPr>
              <a:t>https://en.wikipedia.org/wiki/File:Pond_in_a_garden.jpg</a:t>
            </a:r>
            <a:r>
              <a:rPr lang="en-GB" sz="2000" dirty="0">
                <a:latin typeface="Baskerville Old Face" panose="02020602080505020303" pitchFamily="18" charset="0"/>
              </a:rPr>
              <a:t> , accessed 7/5/2024. </a:t>
            </a:r>
          </a:p>
          <a:p>
            <a:r>
              <a:rPr lang="en-GB" sz="2000" dirty="0">
                <a:latin typeface="Baskerville Old Face" panose="02020602080505020303" pitchFamily="18" charset="0"/>
              </a:rPr>
              <a:t>Images 3-10 – making of a wall painting during a lecture hosted by Dr Louise Steel in UWTSD, Lampeter Campus on 31/10/2019, images taken and provided by Nadia Seale 1700647. </a:t>
            </a:r>
          </a:p>
          <a:p>
            <a:endParaRPr lang="en-GB" dirty="0"/>
          </a:p>
        </p:txBody>
      </p:sp>
    </p:spTree>
    <p:extLst>
      <p:ext uri="{BB962C8B-B14F-4D97-AF65-F5344CB8AC3E}">
        <p14:creationId xmlns:p14="http://schemas.microsoft.com/office/powerpoint/2010/main" val="11442601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FA338-F86E-220F-D27E-7119E17E43A8}"/>
              </a:ext>
            </a:extLst>
          </p:cNvPr>
          <p:cNvSpPr>
            <a:spLocks noGrp="1"/>
          </p:cNvSpPr>
          <p:nvPr>
            <p:ph type="title"/>
          </p:nvPr>
        </p:nvSpPr>
        <p:spPr>
          <a:xfrm>
            <a:off x="882614" y="117130"/>
            <a:ext cx="9720072" cy="546899"/>
          </a:xfrm>
        </p:spPr>
        <p:txBody>
          <a:bodyPr>
            <a:noAutofit/>
          </a:bodyPr>
          <a:lstStyle/>
          <a:p>
            <a:r>
              <a:rPr lang="en-GB" sz="3200" u="sng" dirty="0">
                <a:latin typeface="Baskerville Old Face" panose="02020602080505020303" pitchFamily="18" charset="0"/>
              </a:rPr>
              <a:t>References</a:t>
            </a:r>
          </a:p>
        </p:txBody>
      </p:sp>
      <p:sp>
        <p:nvSpPr>
          <p:cNvPr id="3" name="Content Placeholder 2">
            <a:extLst>
              <a:ext uri="{FF2B5EF4-FFF2-40B4-BE49-F238E27FC236}">
                <a16:creationId xmlns:a16="http://schemas.microsoft.com/office/drawing/2014/main" id="{96D4F8AB-292A-E8B3-C241-7303D5ED4B4B}"/>
              </a:ext>
            </a:extLst>
          </p:cNvPr>
          <p:cNvSpPr>
            <a:spLocks noGrp="1"/>
          </p:cNvSpPr>
          <p:nvPr>
            <p:ph idx="1"/>
          </p:nvPr>
        </p:nvSpPr>
        <p:spPr>
          <a:xfrm>
            <a:off x="882614" y="664029"/>
            <a:ext cx="10906615" cy="5998028"/>
          </a:xfrm>
        </p:spPr>
        <p:txBody>
          <a:bodyPr>
            <a:normAutofit/>
          </a:bodyPr>
          <a:lstStyle/>
          <a:p>
            <a:r>
              <a:rPr lang="en-GB" sz="1600" dirty="0">
                <a:latin typeface="Baskerville Old Face" panose="02020602080505020303" pitchFamily="18" charset="0"/>
              </a:rPr>
              <a:t>Bennet, J (2010). ‘</a:t>
            </a:r>
            <a:r>
              <a:rPr lang="en-GB" sz="1600" i="1" dirty="0">
                <a:latin typeface="Baskerville Old Face" panose="02020602080505020303" pitchFamily="18" charset="0"/>
              </a:rPr>
              <a:t>Vibrant Matter: a Political Ecology of Things</a:t>
            </a:r>
            <a:r>
              <a:rPr lang="en-GB" sz="1600" dirty="0">
                <a:latin typeface="Baskerville Old Face" panose="02020602080505020303" pitchFamily="18" charset="0"/>
              </a:rPr>
              <a:t>’, Duke University Press, Durham, London.</a:t>
            </a:r>
          </a:p>
          <a:p>
            <a:r>
              <a:rPr lang="en-GB" sz="1600" dirty="0">
                <a:latin typeface="Baskerville Old Face" panose="02020602080505020303" pitchFamily="18" charset="0"/>
              </a:rPr>
              <a:t>Boivin, N (2010) ‘</a:t>
            </a:r>
            <a:r>
              <a:rPr lang="en-GB" sz="1600" i="1" dirty="0">
                <a:latin typeface="Baskerville Old Face" panose="02020602080505020303" pitchFamily="18" charset="0"/>
              </a:rPr>
              <a:t>Material Cultures, Material Minds: the impact of things on human thought, society and evolution’</a:t>
            </a:r>
            <a:r>
              <a:rPr lang="en-GB" sz="1600" dirty="0">
                <a:latin typeface="Baskerville Old Face" panose="02020602080505020303" pitchFamily="18" charset="0"/>
              </a:rPr>
              <a:t> Cambridge, New York, Melbourne, Madrid, Cape Town, Singapore, Sao Paulo, Delhi, Tokyo, Mexico City: Cambridge University Press.</a:t>
            </a:r>
          </a:p>
          <a:p>
            <a:r>
              <a:rPr lang="en-GB" sz="1600" dirty="0" err="1">
                <a:latin typeface="Baskerville Old Face" panose="02020602080505020303" pitchFamily="18" charset="0"/>
              </a:rPr>
              <a:t>Brysbaert</a:t>
            </a:r>
            <a:r>
              <a:rPr lang="en-GB" sz="1600" dirty="0">
                <a:latin typeface="Baskerville Old Face" panose="02020602080505020303" pitchFamily="18" charset="0"/>
              </a:rPr>
              <a:t>, A (2014). ‘</a:t>
            </a:r>
            <a:r>
              <a:rPr lang="en-GB" sz="1600" i="1" dirty="0">
                <a:latin typeface="Baskerville Old Face" panose="02020602080505020303" pitchFamily="18" charset="0"/>
              </a:rPr>
              <a:t>Tracing Prehistoric Social Networks Through Technology: a Diachronic Perspective on the Aegean</a:t>
            </a:r>
            <a:r>
              <a:rPr lang="en-GB" sz="1600" dirty="0">
                <a:latin typeface="Baskerville Old Face" panose="02020602080505020303" pitchFamily="18" charset="0"/>
              </a:rPr>
              <a:t>’, Routledge, Milton Park, </a:t>
            </a:r>
            <a:r>
              <a:rPr lang="en-GB" sz="1600" dirty="0" err="1">
                <a:latin typeface="Baskerville Old Face" panose="02020602080505020303" pitchFamily="18" charset="0"/>
              </a:rPr>
              <a:t>Abbingdon</a:t>
            </a:r>
            <a:r>
              <a:rPr lang="en-GB" sz="1600" dirty="0">
                <a:latin typeface="Baskerville Old Face" panose="02020602080505020303" pitchFamily="18" charset="0"/>
              </a:rPr>
              <a:t>, Oxfordshire. </a:t>
            </a:r>
          </a:p>
          <a:p>
            <a:r>
              <a:rPr lang="en-GB" sz="1600" dirty="0" err="1">
                <a:latin typeface="Baskerville Old Face" panose="02020602080505020303" pitchFamily="18" charset="0"/>
              </a:rPr>
              <a:t>Brysbaert</a:t>
            </a:r>
            <a:r>
              <a:rPr lang="en-GB" sz="1600" dirty="0">
                <a:latin typeface="Baskerville Old Face" panose="02020602080505020303" pitchFamily="18" charset="0"/>
              </a:rPr>
              <a:t>, A (2015). ‘</a:t>
            </a:r>
            <a:r>
              <a:rPr lang="en-GB" sz="1600" i="1" dirty="0">
                <a:latin typeface="Baskerville Old Face" panose="02020602080505020303" pitchFamily="18" charset="0"/>
              </a:rPr>
              <a:t>The Power of Technology in the Bronze Age Eastern Mediterranean: the Case of the Painted Plaster</a:t>
            </a:r>
            <a:r>
              <a:rPr lang="en-GB" sz="1600" dirty="0">
                <a:latin typeface="Baskerville Old Face" panose="02020602080505020303" pitchFamily="18" charset="0"/>
              </a:rPr>
              <a:t>’, Equinox Publishing Ltd, Sheffield, South Yorkshire.</a:t>
            </a:r>
          </a:p>
          <a:p>
            <a:r>
              <a:rPr lang="en-GB" sz="1600" dirty="0">
                <a:latin typeface="Baskerville Old Face" panose="02020602080505020303" pitchFamily="18" charset="0"/>
              </a:rPr>
              <a:t>Fitton, J,L (2004). ‘</a:t>
            </a:r>
            <a:r>
              <a:rPr lang="en-GB" sz="1600" i="1" dirty="0">
                <a:latin typeface="Baskerville Old Face" panose="02020602080505020303" pitchFamily="18" charset="0"/>
              </a:rPr>
              <a:t>The Minoans</a:t>
            </a:r>
            <a:r>
              <a:rPr lang="en-GB" sz="1600" dirty="0">
                <a:latin typeface="Baskerville Old Face" panose="02020602080505020303" pitchFamily="18" charset="0"/>
              </a:rPr>
              <a:t>’ The Folio Society, Cambridge University Press.</a:t>
            </a:r>
          </a:p>
          <a:p>
            <a:r>
              <a:rPr lang="en-GB" sz="1600" dirty="0">
                <a:latin typeface="Baskerville Old Face" panose="02020602080505020303" pitchFamily="18" charset="0"/>
              </a:rPr>
              <a:t>Gell, A (1992), ‘</a:t>
            </a:r>
            <a:r>
              <a:rPr lang="en-GB" sz="1600" i="1" dirty="0">
                <a:latin typeface="Baskerville Old Face" panose="02020602080505020303" pitchFamily="18" charset="0"/>
              </a:rPr>
              <a:t>The Technology of Enchantment and the Enchantment of technology</a:t>
            </a:r>
            <a:r>
              <a:rPr lang="en-GB" sz="1600" dirty="0">
                <a:latin typeface="Baskerville Old Face" panose="02020602080505020303" pitchFamily="18" charset="0"/>
              </a:rPr>
              <a:t>.” in Anthropology, art and aesthetics’. Jeremy </a:t>
            </a:r>
            <a:r>
              <a:rPr lang="en-GB" sz="1600" dirty="0" err="1">
                <a:latin typeface="Baskerville Old Face" panose="02020602080505020303" pitchFamily="18" charset="0"/>
              </a:rPr>
              <a:t>Coote</a:t>
            </a:r>
            <a:r>
              <a:rPr lang="en-GB" sz="1600" dirty="0">
                <a:latin typeface="Baskerville Old Face" panose="02020602080505020303" pitchFamily="18" charset="0"/>
              </a:rPr>
              <a:t> and Anthony Shelton (eds.). Oxford: Clarendon Press. pp40-63.</a:t>
            </a:r>
          </a:p>
          <a:p>
            <a:r>
              <a:rPr lang="en-GB" sz="1600" dirty="0">
                <a:latin typeface="Baskerville Old Face" panose="02020602080505020303" pitchFamily="18" charset="0"/>
              </a:rPr>
              <a:t>Gell, A (1998). ‘Art and Agency: An Anthropological Theory’, Oxford University Press, Oxford, New York. </a:t>
            </a:r>
          </a:p>
          <a:p>
            <a:r>
              <a:rPr lang="en-GB" sz="1600" dirty="0">
                <a:latin typeface="Baskerville Old Face" panose="02020602080505020303" pitchFamily="18" charset="0"/>
              </a:rPr>
              <a:t>Hirsch, E (2015) ‘Art, performance and times presence: reflections of temporality in art and agency’, in </a:t>
            </a:r>
            <a:r>
              <a:rPr lang="en-GB" sz="1600" dirty="0" err="1">
                <a:latin typeface="Baskerville Old Face" panose="02020602080505020303" pitchFamily="18" charset="0"/>
              </a:rPr>
              <a:t>L.Chua</a:t>
            </a:r>
            <a:r>
              <a:rPr lang="en-GB" sz="1600" dirty="0">
                <a:latin typeface="Baskerville Old Face" panose="02020602080505020303" pitchFamily="18" charset="0"/>
              </a:rPr>
              <a:t> and </a:t>
            </a:r>
            <a:r>
              <a:rPr lang="en-GB" sz="1600" dirty="0" err="1">
                <a:latin typeface="Baskerville Old Face" panose="02020602080505020303" pitchFamily="18" charset="0"/>
              </a:rPr>
              <a:t>M.Elliot</a:t>
            </a:r>
            <a:r>
              <a:rPr lang="en-GB" sz="1600" dirty="0">
                <a:latin typeface="Baskerville Old Face" panose="02020602080505020303" pitchFamily="18" charset="0"/>
              </a:rPr>
              <a:t> (eds</a:t>
            </a:r>
            <a:r>
              <a:rPr lang="en-GB" sz="1600" i="1" dirty="0">
                <a:latin typeface="Baskerville Old Face" panose="02020602080505020303" pitchFamily="18" charset="0"/>
              </a:rPr>
              <a:t>) Distributed Objects: Meaning and Mattering after Alfred Gell</a:t>
            </a:r>
            <a:r>
              <a:rPr lang="en-GB" sz="1600" dirty="0">
                <a:latin typeface="Baskerville Old Face" panose="02020602080505020303" pitchFamily="18" charset="0"/>
              </a:rPr>
              <a:t>, New York, Oxford: </a:t>
            </a:r>
            <a:r>
              <a:rPr lang="en-GB" sz="1600" dirty="0" err="1">
                <a:latin typeface="Baskerville Old Face" panose="02020602080505020303" pitchFamily="18" charset="0"/>
              </a:rPr>
              <a:t>Berghahn</a:t>
            </a:r>
            <a:r>
              <a:rPr lang="en-GB" sz="1600" dirty="0">
                <a:latin typeface="Baskerville Old Face" panose="02020602080505020303" pitchFamily="18" charset="0"/>
              </a:rPr>
              <a:t> Books, pp.176-200.</a:t>
            </a:r>
          </a:p>
          <a:p>
            <a:r>
              <a:rPr lang="en-GB" sz="1600" dirty="0">
                <a:latin typeface="Baskerville Old Face" panose="02020602080505020303" pitchFamily="18" charset="0"/>
              </a:rPr>
              <a:t>Joyce, R.A (2015). ‘</a:t>
            </a:r>
            <a:r>
              <a:rPr lang="en-GB" sz="1600" i="1" dirty="0">
                <a:latin typeface="Baskerville Old Face" panose="02020602080505020303" pitchFamily="18" charset="0"/>
              </a:rPr>
              <a:t>Things in Motion: Itineraries of Ula Marble Vases</a:t>
            </a:r>
            <a:r>
              <a:rPr lang="en-GB" sz="1600" dirty="0">
                <a:latin typeface="Baskerville Old Face" panose="02020602080505020303" pitchFamily="18" charset="0"/>
              </a:rPr>
              <a:t>’, Things in Motion- Object Itineraries in Anthropological Practice, School for Advanced Research Press, Santa Fe, pp21-38.</a:t>
            </a:r>
          </a:p>
          <a:p>
            <a:r>
              <a:rPr lang="en-GB" sz="1600" dirty="0">
                <a:latin typeface="Baskerville Old Face" panose="02020602080505020303" pitchFamily="18" charset="0"/>
              </a:rPr>
              <a:t>Langdon, S (2001). ‘</a:t>
            </a:r>
            <a:r>
              <a:rPr lang="en-GB" sz="1600" i="1" dirty="0">
                <a:latin typeface="Baskerville Old Face" panose="02020602080505020303" pitchFamily="18" charset="0"/>
              </a:rPr>
              <a:t>Beyond the Grave: Biographies from Early Greece</a:t>
            </a:r>
            <a:r>
              <a:rPr lang="en-GB" sz="1600" dirty="0">
                <a:latin typeface="Baskerville Old Face" panose="02020602080505020303" pitchFamily="18" charset="0"/>
              </a:rPr>
              <a:t>’, American Journal of Archaeology, 105 (4): pp579-606.</a:t>
            </a:r>
          </a:p>
          <a:p>
            <a:r>
              <a:rPr lang="en-GB" sz="1600" dirty="0">
                <a:latin typeface="Baskerville Old Face" panose="02020602080505020303" pitchFamily="18" charset="0"/>
              </a:rPr>
              <a:t>Winter, I.J (2009) ‘</a:t>
            </a:r>
            <a:r>
              <a:rPr lang="en-GB" sz="1600" i="1" dirty="0">
                <a:latin typeface="Baskerville Old Face" panose="02020602080505020303" pitchFamily="18" charset="0"/>
              </a:rPr>
              <a:t>What/When is a Portrait? Royal Images of the Ancient Near East</a:t>
            </a:r>
            <a:r>
              <a:rPr lang="en-GB" sz="1600" dirty="0">
                <a:latin typeface="Baskerville Old Face" panose="02020602080505020303" pitchFamily="18" charset="0"/>
              </a:rPr>
              <a:t>’, Proceedings of the American Philosophical Society, Vol:153, No:3 (Sep), pp254-270. </a:t>
            </a:r>
          </a:p>
        </p:txBody>
      </p:sp>
    </p:spTree>
    <p:extLst>
      <p:ext uri="{BB962C8B-B14F-4D97-AF65-F5344CB8AC3E}">
        <p14:creationId xmlns:p14="http://schemas.microsoft.com/office/powerpoint/2010/main" val="21234134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263</TotalTime>
  <Words>1432</Words>
  <Application>Microsoft Office PowerPoint</Application>
  <PresentationFormat>Widescreen</PresentationFormat>
  <Paragraphs>64</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Baskerville Old Face</vt:lpstr>
      <vt:lpstr>Tw Cen MT</vt:lpstr>
      <vt:lpstr>Tw Cen MT Condensed</vt:lpstr>
      <vt:lpstr>Wingdings</vt:lpstr>
      <vt:lpstr>Wingdings 3</vt:lpstr>
      <vt:lpstr>Integral</vt:lpstr>
      <vt:lpstr>Wall paintings – reception and itinerary in the modern world</vt:lpstr>
      <vt:lpstr>PowerPoint Presentation</vt:lpstr>
      <vt:lpstr>Object Biography vs itinerary</vt:lpstr>
      <vt:lpstr>Object itinerary</vt:lpstr>
      <vt:lpstr>Enchantment through Engagment – making a fresco.</vt:lpstr>
      <vt:lpstr>PowerPoint Presentation</vt:lpstr>
      <vt:lpstr>The fresco and itinerary</vt:lpstr>
      <vt:lpstr>Reception to us today</vt:lpstr>
      <vt:lpstr> Core texts for wall paintings and theories</vt:lpstr>
      <vt:lpstr>Image 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Wall paintings – enchamtment through material engamnent theory</dc:title>
  <dc:creator>Nadia Seale (1700647)</dc:creator>
  <cp:lastModifiedBy>Nadia Seale (1700647)</cp:lastModifiedBy>
  <cp:revision>13</cp:revision>
  <dcterms:created xsi:type="dcterms:W3CDTF">2024-05-10T09:41:46Z</dcterms:created>
  <dcterms:modified xsi:type="dcterms:W3CDTF">2024-05-16T07:56:19Z</dcterms:modified>
</cp:coreProperties>
</file>