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56" r:id="rId5"/>
    <p:sldId id="345" r:id="rId6"/>
    <p:sldId id="344" r:id="rId7"/>
    <p:sldId id="342" r:id="rId8"/>
    <p:sldId id="343" r:id="rId9"/>
    <p:sldId id="346" r:id="rId10"/>
    <p:sldId id="347" r:id="rId11"/>
    <p:sldId id="348" r:id="rId12"/>
    <p:sldId id="349" r:id="rId13"/>
    <p:sldId id="350" r:id="rId14"/>
    <p:sldId id="351" r:id="rId15"/>
    <p:sldId id="352" r:id="rId16"/>
    <p:sldId id="353" r:id="rId17"/>
    <p:sldId id="354" r:id="rId18"/>
    <p:sldId id="35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Brychan" initials="AB" lastIdx="7" clrIdx="1">
    <p:extLst>
      <p:ext uri="{19B8F6BF-5375-455C-9EA6-DF929625EA0E}">
        <p15:presenceInfo xmlns:p15="http://schemas.microsoft.com/office/powerpoint/2012/main" userId="S-1-5-21-809251214-2178901256-4152538893-5026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A7425-E8A0-A140-BA6D-51AB4F10B16E}" v="14" dt="2019-11-19T12:02:38.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0075" autoAdjust="0"/>
  </p:normalViewPr>
  <p:slideViewPr>
    <p:cSldViewPr snapToGrid="0" snapToObjects="1">
      <p:cViewPr varScale="1">
        <p:scale>
          <a:sx n="81" d="100"/>
          <a:sy n="81" d="100"/>
        </p:scale>
        <p:origin x="960" y="4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51"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394EC3-18F6-42B9-A2AA-1AC5689CF828}"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63784784-095C-4FF8-84F1-2D2BDE6EAAE7}">
      <dgm:prSet phldrT="[Text]"/>
      <dgm:spPr/>
      <dgm:t>
        <a:bodyPr/>
        <a:lstStyle/>
        <a:p>
          <a:r>
            <a:rPr lang="en-US" dirty="0" smtClean="0"/>
            <a:t>Review</a:t>
          </a:r>
          <a:endParaRPr lang="en-US" dirty="0"/>
        </a:p>
      </dgm:t>
    </dgm:pt>
    <dgm:pt modelId="{35FC0AEA-6D2D-4889-9E5E-A044E064D0C7}" type="parTrans" cxnId="{3AC5A8D9-9E5E-4929-8D81-5A19F008170C}">
      <dgm:prSet/>
      <dgm:spPr/>
      <dgm:t>
        <a:bodyPr/>
        <a:lstStyle/>
        <a:p>
          <a:endParaRPr lang="en-US"/>
        </a:p>
      </dgm:t>
    </dgm:pt>
    <dgm:pt modelId="{067B8901-B603-4979-84C4-BF55E8389425}" type="sibTrans" cxnId="{3AC5A8D9-9E5E-4929-8D81-5A19F008170C}">
      <dgm:prSet/>
      <dgm:spPr/>
      <dgm:t>
        <a:bodyPr/>
        <a:lstStyle/>
        <a:p>
          <a:endParaRPr lang="en-US"/>
        </a:p>
      </dgm:t>
    </dgm:pt>
    <dgm:pt modelId="{688C9A9C-094A-484B-AAFB-E96CFEBA9BDE}">
      <dgm:prSet phldrT="[Text]"/>
      <dgm:spPr/>
      <dgm:t>
        <a:bodyPr/>
        <a:lstStyle/>
        <a:p>
          <a:r>
            <a:rPr lang="en-US" dirty="0" smtClean="0"/>
            <a:t>Rehearse</a:t>
          </a:r>
          <a:endParaRPr lang="en-US" dirty="0"/>
        </a:p>
      </dgm:t>
    </dgm:pt>
    <dgm:pt modelId="{02AFDE7C-3C93-4E54-9A35-13887364ADEA}" type="parTrans" cxnId="{BAFDEEF3-4EE5-4EED-90B1-CBCD437542C6}">
      <dgm:prSet/>
      <dgm:spPr/>
      <dgm:t>
        <a:bodyPr/>
        <a:lstStyle/>
        <a:p>
          <a:endParaRPr lang="en-US"/>
        </a:p>
      </dgm:t>
    </dgm:pt>
    <dgm:pt modelId="{608E7974-6563-46F4-8635-45C73914B435}" type="sibTrans" cxnId="{BAFDEEF3-4EE5-4EED-90B1-CBCD437542C6}">
      <dgm:prSet/>
      <dgm:spPr/>
      <dgm:t>
        <a:bodyPr/>
        <a:lstStyle/>
        <a:p>
          <a:endParaRPr lang="en-US"/>
        </a:p>
      </dgm:t>
    </dgm:pt>
    <dgm:pt modelId="{5B16BB33-9BC5-4727-8E60-0F2FF2E87333}">
      <dgm:prSet phldrT="[Text]"/>
      <dgm:spPr/>
      <dgm:t>
        <a:bodyPr/>
        <a:lstStyle/>
        <a:p>
          <a:r>
            <a:rPr lang="en-US" dirty="0" smtClean="0"/>
            <a:t>Remove scaffolding</a:t>
          </a:r>
          <a:endParaRPr lang="en-US" dirty="0"/>
        </a:p>
      </dgm:t>
    </dgm:pt>
    <dgm:pt modelId="{15FF52B2-1CB1-4E61-AD6D-739A5473A754}" type="parTrans" cxnId="{CB12BECB-760D-4DA8-99BD-689E6385027D}">
      <dgm:prSet/>
      <dgm:spPr/>
      <dgm:t>
        <a:bodyPr/>
        <a:lstStyle/>
        <a:p>
          <a:endParaRPr lang="en-US"/>
        </a:p>
      </dgm:t>
    </dgm:pt>
    <dgm:pt modelId="{569D3BED-E790-43B0-8D82-547D1115430E}" type="sibTrans" cxnId="{CB12BECB-760D-4DA8-99BD-689E6385027D}">
      <dgm:prSet/>
      <dgm:spPr/>
      <dgm:t>
        <a:bodyPr/>
        <a:lstStyle/>
        <a:p>
          <a:endParaRPr lang="en-US"/>
        </a:p>
      </dgm:t>
    </dgm:pt>
    <dgm:pt modelId="{D5D38B0A-C7C5-4B59-B0B2-C61B73EBAB8E}">
      <dgm:prSet phldrT="[Text]"/>
      <dgm:spPr/>
      <dgm:t>
        <a:bodyPr/>
        <a:lstStyle/>
        <a:p>
          <a:r>
            <a:rPr lang="en-US" dirty="0" smtClean="0"/>
            <a:t>Require independent practice</a:t>
          </a:r>
          <a:endParaRPr lang="en-US" dirty="0"/>
        </a:p>
      </dgm:t>
    </dgm:pt>
    <dgm:pt modelId="{2930B1B1-B196-4684-869A-CB969922E040}" type="parTrans" cxnId="{8E8275E5-CDF4-4403-8C7B-057C929C0AB7}">
      <dgm:prSet/>
      <dgm:spPr/>
      <dgm:t>
        <a:bodyPr/>
        <a:lstStyle/>
        <a:p>
          <a:endParaRPr lang="en-US"/>
        </a:p>
      </dgm:t>
    </dgm:pt>
    <dgm:pt modelId="{9FD1122B-5F3D-43F2-8EF8-2405FCC15AA9}" type="sibTrans" cxnId="{8E8275E5-CDF4-4403-8C7B-057C929C0AB7}">
      <dgm:prSet/>
      <dgm:spPr/>
      <dgm:t>
        <a:bodyPr/>
        <a:lstStyle/>
        <a:p>
          <a:endParaRPr lang="en-US"/>
        </a:p>
      </dgm:t>
    </dgm:pt>
    <dgm:pt modelId="{E8861103-F7F6-4921-B743-F5449A4E3BCD}">
      <dgm:prSet phldrT="[Text]"/>
      <dgm:spPr/>
      <dgm:t>
        <a:bodyPr/>
        <a:lstStyle/>
        <a:p>
          <a:r>
            <a:rPr lang="en-US" dirty="0" smtClean="0"/>
            <a:t>Retrieve</a:t>
          </a:r>
          <a:endParaRPr lang="en-US" dirty="0"/>
        </a:p>
      </dgm:t>
    </dgm:pt>
    <dgm:pt modelId="{8C0FCD6F-E2DA-4C8C-8F46-1F50B70A74B7}" type="parTrans" cxnId="{B038DF1D-C190-4D6D-89B8-6B58919E1278}">
      <dgm:prSet/>
      <dgm:spPr/>
      <dgm:t>
        <a:bodyPr/>
        <a:lstStyle/>
        <a:p>
          <a:endParaRPr lang="en-US"/>
        </a:p>
      </dgm:t>
    </dgm:pt>
    <dgm:pt modelId="{496895EF-B5E0-4AD1-88BF-EE605C0088DE}" type="sibTrans" cxnId="{B038DF1D-C190-4D6D-89B8-6B58919E1278}">
      <dgm:prSet/>
      <dgm:spPr/>
      <dgm:t>
        <a:bodyPr/>
        <a:lstStyle/>
        <a:p>
          <a:endParaRPr lang="en-US"/>
        </a:p>
      </dgm:t>
    </dgm:pt>
    <dgm:pt modelId="{45FB5DF8-C554-4652-B1EC-000BF75901B0}" type="pres">
      <dgm:prSet presAssocID="{7E394EC3-18F6-42B9-A2AA-1AC5689CF828}" presName="cycle" presStyleCnt="0">
        <dgm:presLayoutVars>
          <dgm:dir/>
          <dgm:resizeHandles val="exact"/>
        </dgm:presLayoutVars>
      </dgm:prSet>
      <dgm:spPr/>
      <dgm:t>
        <a:bodyPr/>
        <a:lstStyle/>
        <a:p>
          <a:endParaRPr lang="en-US"/>
        </a:p>
      </dgm:t>
    </dgm:pt>
    <dgm:pt modelId="{1DA5E787-7109-4E22-A39A-6DD080ED315B}" type="pres">
      <dgm:prSet presAssocID="{63784784-095C-4FF8-84F1-2D2BDE6EAAE7}" presName="node" presStyleLbl="node1" presStyleIdx="0" presStyleCnt="5">
        <dgm:presLayoutVars>
          <dgm:bulletEnabled val="1"/>
        </dgm:presLayoutVars>
      </dgm:prSet>
      <dgm:spPr/>
      <dgm:t>
        <a:bodyPr/>
        <a:lstStyle/>
        <a:p>
          <a:endParaRPr lang="en-US"/>
        </a:p>
      </dgm:t>
    </dgm:pt>
    <dgm:pt modelId="{488DD2A0-A45E-48E5-A9F7-58F15DE3A2D2}" type="pres">
      <dgm:prSet presAssocID="{63784784-095C-4FF8-84F1-2D2BDE6EAAE7}" presName="spNode" presStyleCnt="0"/>
      <dgm:spPr/>
    </dgm:pt>
    <dgm:pt modelId="{26EC92E8-E5CA-4514-804A-417449C27826}" type="pres">
      <dgm:prSet presAssocID="{067B8901-B603-4979-84C4-BF55E8389425}" presName="sibTrans" presStyleLbl="sibTrans1D1" presStyleIdx="0" presStyleCnt="5"/>
      <dgm:spPr/>
      <dgm:t>
        <a:bodyPr/>
        <a:lstStyle/>
        <a:p>
          <a:endParaRPr lang="en-US"/>
        </a:p>
      </dgm:t>
    </dgm:pt>
    <dgm:pt modelId="{732FCFD0-0FE3-434C-B576-2B96E065F48F}" type="pres">
      <dgm:prSet presAssocID="{688C9A9C-094A-484B-AAFB-E96CFEBA9BDE}" presName="node" presStyleLbl="node1" presStyleIdx="1" presStyleCnt="5">
        <dgm:presLayoutVars>
          <dgm:bulletEnabled val="1"/>
        </dgm:presLayoutVars>
      </dgm:prSet>
      <dgm:spPr/>
      <dgm:t>
        <a:bodyPr/>
        <a:lstStyle/>
        <a:p>
          <a:endParaRPr lang="en-US"/>
        </a:p>
      </dgm:t>
    </dgm:pt>
    <dgm:pt modelId="{17D65936-7956-414C-B262-5A67B499F5E9}" type="pres">
      <dgm:prSet presAssocID="{688C9A9C-094A-484B-AAFB-E96CFEBA9BDE}" presName="spNode" presStyleCnt="0"/>
      <dgm:spPr/>
    </dgm:pt>
    <dgm:pt modelId="{7F571EC2-9BA6-4A39-85A1-7F9550204BE8}" type="pres">
      <dgm:prSet presAssocID="{608E7974-6563-46F4-8635-45C73914B435}" presName="sibTrans" presStyleLbl="sibTrans1D1" presStyleIdx="1" presStyleCnt="5"/>
      <dgm:spPr/>
      <dgm:t>
        <a:bodyPr/>
        <a:lstStyle/>
        <a:p>
          <a:endParaRPr lang="en-US"/>
        </a:p>
      </dgm:t>
    </dgm:pt>
    <dgm:pt modelId="{54FB02D9-5EDB-4314-BC16-CAAFB0D28A3E}" type="pres">
      <dgm:prSet presAssocID="{5B16BB33-9BC5-4727-8E60-0F2FF2E87333}" presName="node" presStyleLbl="node1" presStyleIdx="2" presStyleCnt="5">
        <dgm:presLayoutVars>
          <dgm:bulletEnabled val="1"/>
        </dgm:presLayoutVars>
      </dgm:prSet>
      <dgm:spPr/>
      <dgm:t>
        <a:bodyPr/>
        <a:lstStyle/>
        <a:p>
          <a:endParaRPr lang="en-US"/>
        </a:p>
      </dgm:t>
    </dgm:pt>
    <dgm:pt modelId="{05B0F4F7-ED13-4AFE-AF98-A864423777B2}" type="pres">
      <dgm:prSet presAssocID="{5B16BB33-9BC5-4727-8E60-0F2FF2E87333}" presName="spNode" presStyleCnt="0"/>
      <dgm:spPr/>
    </dgm:pt>
    <dgm:pt modelId="{B99945DE-8E95-4B2A-8866-228E74987DAA}" type="pres">
      <dgm:prSet presAssocID="{569D3BED-E790-43B0-8D82-547D1115430E}" presName="sibTrans" presStyleLbl="sibTrans1D1" presStyleIdx="2" presStyleCnt="5"/>
      <dgm:spPr/>
      <dgm:t>
        <a:bodyPr/>
        <a:lstStyle/>
        <a:p>
          <a:endParaRPr lang="en-US"/>
        </a:p>
      </dgm:t>
    </dgm:pt>
    <dgm:pt modelId="{D3EBBD92-3594-4C13-A478-2DAD4302BAFD}" type="pres">
      <dgm:prSet presAssocID="{D5D38B0A-C7C5-4B59-B0B2-C61B73EBAB8E}" presName="node" presStyleLbl="node1" presStyleIdx="3" presStyleCnt="5">
        <dgm:presLayoutVars>
          <dgm:bulletEnabled val="1"/>
        </dgm:presLayoutVars>
      </dgm:prSet>
      <dgm:spPr/>
      <dgm:t>
        <a:bodyPr/>
        <a:lstStyle/>
        <a:p>
          <a:endParaRPr lang="en-US"/>
        </a:p>
      </dgm:t>
    </dgm:pt>
    <dgm:pt modelId="{AB26710A-F837-4A91-B530-27A3D034852E}" type="pres">
      <dgm:prSet presAssocID="{D5D38B0A-C7C5-4B59-B0B2-C61B73EBAB8E}" presName="spNode" presStyleCnt="0"/>
      <dgm:spPr/>
    </dgm:pt>
    <dgm:pt modelId="{82552CF2-8211-40A0-A1CA-13B70B46C5CA}" type="pres">
      <dgm:prSet presAssocID="{9FD1122B-5F3D-43F2-8EF8-2405FCC15AA9}" presName="sibTrans" presStyleLbl="sibTrans1D1" presStyleIdx="3" presStyleCnt="5"/>
      <dgm:spPr/>
      <dgm:t>
        <a:bodyPr/>
        <a:lstStyle/>
        <a:p>
          <a:endParaRPr lang="en-US"/>
        </a:p>
      </dgm:t>
    </dgm:pt>
    <dgm:pt modelId="{DAE9EFF6-470D-43D8-9EDD-D40A01361A07}" type="pres">
      <dgm:prSet presAssocID="{E8861103-F7F6-4921-B743-F5449A4E3BCD}" presName="node" presStyleLbl="node1" presStyleIdx="4" presStyleCnt="5">
        <dgm:presLayoutVars>
          <dgm:bulletEnabled val="1"/>
        </dgm:presLayoutVars>
      </dgm:prSet>
      <dgm:spPr/>
      <dgm:t>
        <a:bodyPr/>
        <a:lstStyle/>
        <a:p>
          <a:endParaRPr lang="en-US"/>
        </a:p>
      </dgm:t>
    </dgm:pt>
    <dgm:pt modelId="{02DD6E9D-6038-447C-A30C-D004304CADC9}" type="pres">
      <dgm:prSet presAssocID="{E8861103-F7F6-4921-B743-F5449A4E3BCD}" presName="spNode" presStyleCnt="0"/>
      <dgm:spPr/>
    </dgm:pt>
    <dgm:pt modelId="{6841CFD6-6C72-459D-BAB9-BA7E1F354FF0}" type="pres">
      <dgm:prSet presAssocID="{496895EF-B5E0-4AD1-88BF-EE605C0088DE}" presName="sibTrans" presStyleLbl="sibTrans1D1" presStyleIdx="4" presStyleCnt="5"/>
      <dgm:spPr/>
      <dgm:t>
        <a:bodyPr/>
        <a:lstStyle/>
        <a:p>
          <a:endParaRPr lang="en-US"/>
        </a:p>
      </dgm:t>
    </dgm:pt>
  </dgm:ptLst>
  <dgm:cxnLst>
    <dgm:cxn modelId="{51D21D81-9D65-450F-8C5C-ED614FDC3A26}" type="presOf" srcId="{5B16BB33-9BC5-4727-8E60-0F2FF2E87333}" destId="{54FB02D9-5EDB-4314-BC16-CAAFB0D28A3E}" srcOrd="0" destOrd="0" presId="urn:microsoft.com/office/officeart/2005/8/layout/cycle5"/>
    <dgm:cxn modelId="{25AD4383-ADAC-4C6B-9138-CB012ED72ED5}" type="presOf" srcId="{9FD1122B-5F3D-43F2-8EF8-2405FCC15AA9}" destId="{82552CF2-8211-40A0-A1CA-13B70B46C5CA}" srcOrd="0" destOrd="0" presId="urn:microsoft.com/office/officeart/2005/8/layout/cycle5"/>
    <dgm:cxn modelId="{A35D78EA-3FB4-4878-BF29-9FD0D790F404}" type="presOf" srcId="{688C9A9C-094A-484B-AAFB-E96CFEBA9BDE}" destId="{732FCFD0-0FE3-434C-B576-2B96E065F48F}" srcOrd="0" destOrd="0" presId="urn:microsoft.com/office/officeart/2005/8/layout/cycle5"/>
    <dgm:cxn modelId="{C2F0EB52-F004-4A02-909E-AA6553EE46C9}" type="presOf" srcId="{569D3BED-E790-43B0-8D82-547D1115430E}" destId="{B99945DE-8E95-4B2A-8866-228E74987DAA}" srcOrd="0" destOrd="0" presId="urn:microsoft.com/office/officeart/2005/8/layout/cycle5"/>
    <dgm:cxn modelId="{BAFDEEF3-4EE5-4EED-90B1-CBCD437542C6}" srcId="{7E394EC3-18F6-42B9-A2AA-1AC5689CF828}" destId="{688C9A9C-094A-484B-AAFB-E96CFEBA9BDE}" srcOrd="1" destOrd="0" parTransId="{02AFDE7C-3C93-4E54-9A35-13887364ADEA}" sibTransId="{608E7974-6563-46F4-8635-45C73914B435}"/>
    <dgm:cxn modelId="{3FCDCF4E-86CB-44B1-9593-0D2BD51A1079}" type="presOf" srcId="{E8861103-F7F6-4921-B743-F5449A4E3BCD}" destId="{DAE9EFF6-470D-43D8-9EDD-D40A01361A07}" srcOrd="0" destOrd="0" presId="urn:microsoft.com/office/officeart/2005/8/layout/cycle5"/>
    <dgm:cxn modelId="{8E8275E5-CDF4-4403-8C7B-057C929C0AB7}" srcId="{7E394EC3-18F6-42B9-A2AA-1AC5689CF828}" destId="{D5D38B0A-C7C5-4B59-B0B2-C61B73EBAB8E}" srcOrd="3" destOrd="0" parTransId="{2930B1B1-B196-4684-869A-CB969922E040}" sibTransId="{9FD1122B-5F3D-43F2-8EF8-2405FCC15AA9}"/>
    <dgm:cxn modelId="{A86B8B14-90C1-4972-B7E0-B59722EA730B}" type="presOf" srcId="{63784784-095C-4FF8-84F1-2D2BDE6EAAE7}" destId="{1DA5E787-7109-4E22-A39A-6DD080ED315B}" srcOrd="0" destOrd="0" presId="urn:microsoft.com/office/officeart/2005/8/layout/cycle5"/>
    <dgm:cxn modelId="{D9CEFE76-FC56-4DC7-B897-113B70E3911D}" type="presOf" srcId="{D5D38B0A-C7C5-4B59-B0B2-C61B73EBAB8E}" destId="{D3EBBD92-3594-4C13-A478-2DAD4302BAFD}" srcOrd="0" destOrd="0" presId="urn:microsoft.com/office/officeart/2005/8/layout/cycle5"/>
    <dgm:cxn modelId="{3EAC476F-08D3-4E0B-ADB6-BCCDA7ABC291}" type="presOf" srcId="{608E7974-6563-46F4-8635-45C73914B435}" destId="{7F571EC2-9BA6-4A39-85A1-7F9550204BE8}" srcOrd="0" destOrd="0" presId="urn:microsoft.com/office/officeart/2005/8/layout/cycle5"/>
    <dgm:cxn modelId="{B038DF1D-C190-4D6D-89B8-6B58919E1278}" srcId="{7E394EC3-18F6-42B9-A2AA-1AC5689CF828}" destId="{E8861103-F7F6-4921-B743-F5449A4E3BCD}" srcOrd="4" destOrd="0" parTransId="{8C0FCD6F-E2DA-4C8C-8F46-1F50B70A74B7}" sibTransId="{496895EF-B5E0-4AD1-88BF-EE605C0088DE}"/>
    <dgm:cxn modelId="{F77B42BB-72E1-4D2F-AC96-5A04D0350BFB}" type="presOf" srcId="{496895EF-B5E0-4AD1-88BF-EE605C0088DE}" destId="{6841CFD6-6C72-459D-BAB9-BA7E1F354FF0}" srcOrd="0" destOrd="0" presId="urn:microsoft.com/office/officeart/2005/8/layout/cycle5"/>
    <dgm:cxn modelId="{3AC5A8D9-9E5E-4929-8D81-5A19F008170C}" srcId="{7E394EC3-18F6-42B9-A2AA-1AC5689CF828}" destId="{63784784-095C-4FF8-84F1-2D2BDE6EAAE7}" srcOrd="0" destOrd="0" parTransId="{35FC0AEA-6D2D-4889-9E5E-A044E064D0C7}" sibTransId="{067B8901-B603-4979-84C4-BF55E8389425}"/>
    <dgm:cxn modelId="{A2C009C1-9C4A-4594-981B-96FEAA49DB3B}" type="presOf" srcId="{7E394EC3-18F6-42B9-A2AA-1AC5689CF828}" destId="{45FB5DF8-C554-4652-B1EC-000BF75901B0}" srcOrd="0" destOrd="0" presId="urn:microsoft.com/office/officeart/2005/8/layout/cycle5"/>
    <dgm:cxn modelId="{CB12BECB-760D-4DA8-99BD-689E6385027D}" srcId="{7E394EC3-18F6-42B9-A2AA-1AC5689CF828}" destId="{5B16BB33-9BC5-4727-8E60-0F2FF2E87333}" srcOrd="2" destOrd="0" parTransId="{15FF52B2-1CB1-4E61-AD6D-739A5473A754}" sibTransId="{569D3BED-E790-43B0-8D82-547D1115430E}"/>
    <dgm:cxn modelId="{0DEEBBFC-448C-4E14-867E-3606EE7A818F}" type="presOf" srcId="{067B8901-B603-4979-84C4-BF55E8389425}" destId="{26EC92E8-E5CA-4514-804A-417449C27826}" srcOrd="0" destOrd="0" presId="urn:microsoft.com/office/officeart/2005/8/layout/cycle5"/>
    <dgm:cxn modelId="{EC25FB69-6E25-48F0-8A4A-BB59DC10E6F3}" type="presParOf" srcId="{45FB5DF8-C554-4652-B1EC-000BF75901B0}" destId="{1DA5E787-7109-4E22-A39A-6DD080ED315B}" srcOrd="0" destOrd="0" presId="urn:microsoft.com/office/officeart/2005/8/layout/cycle5"/>
    <dgm:cxn modelId="{85C2BF43-A512-4903-9FA2-FDE147742DCA}" type="presParOf" srcId="{45FB5DF8-C554-4652-B1EC-000BF75901B0}" destId="{488DD2A0-A45E-48E5-A9F7-58F15DE3A2D2}" srcOrd="1" destOrd="0" presId="urn:microsoft.com/office/officeart/2005/8/layout/cycle5"/>
    <dgm:cxn modelId="{58CB990F-A90A-4111-AA10-A119CE86EBF2}" type="presParOf" srcId="{45FB5DF8-C554-4652-B1EC-000BF75901B0}" destId="{26EC92E8-E5CA-4514-804A-417449C27826}" srcOrd="2" destOrd="0" presId="urn:microsoft.com/office/officeart/2005/8/layout/cycle5"/>
    <dgm:cxn modelId="{C5AC0E57-CF2D-4238-A3B1-297249BCA084}" type="presParOf" srcId="{45FB5DF8-C554-4652-B1EC-000BF75901B0}" destId="{732FCFD0-0FE3-434C-B576-2B96E065F48F}" srcOrd="3" destOrd="0" presId="urn:microsoft.com/office/officeart/2005/8/layout/cycle5"/>
    <dgm:cxn modelId="{89B42C6C-8D74-4E48-B241-A1BD7169A3CD}" type="presParOf" srcId="{45FB5DF8-C554-4652-B1EC-000BF75901B0}" destId="{17D65936-7956-414C-B262-5A67B499F5E9}" srcOrd="4" destOrd="0" presId="urn:microsoft.com/office/officeart/2005/8/layout/cycle5"/>
    <dgm:cxn modelId="{3C435EC8-63FD-4B45-AE03-F597A4F074B8}" type="presParOf" srcId="{45FB5DF8-C554-4652-B1EC-000BF75901B0}" destId="{7F571EC2-9BA6-4A39-85A1-7F9550204BE8}" srcOrd="5" destOrd="0" presId="urn:microsoft.com/office/officeart/2005/8/layout/cycle5"/>
    <dgm:cxn modelId="{544D0447-AC0B-42C5-B105-6AD70EAEAC9B}" type="presParOf" srcId="{45FB5DF8-C554-4652-B1EC-000BF75901B0}" destId="{54FB02D9-5EDB-4314-BC16-CAAFB0D28A3E}" srcOrd="6" destOrd="0" presId="urn:microsoft.com/office/officeart/2005/8/layout/cycle5"/>
    <dgm:cxn modelId="{E24CF826-3942-4D85-8653-FE27135F9532}" type="presParOf" srcId="{45FB5DF8-C554-4652-B1EC-000BF75901B0}" destId="{05B0F4F7-ED13-4AFE-AF98-A864423777B2}" srcOrd="7" destOrd="0" presId="urn:microsoft.com/office/officeart/2005/8/layout/cycle5"/>
    <dgm:cxn modelId="{6DAA76C4-ADE3-4906-AC5D-80E12578D8C6}" type="presParOf" srcId="{45FB5DF8-C554-4652-B1EC-000BF75901B0}" destId="{B99945DE-8E95-4B2A-8866-228E74987DAA}" srcOrd="8" destOrd="0" presId="urn:microsoft.com/office/officeart/2005/8/layout/cycle5"/>
    <dgm:cxn modelId="{1699E7E4-E572-45D6-9D24-9AD906D86E33}" type="presParOf" srcId="{45FB5DF8-C554-4652-B1EC-000BF75901B0}" destId="{D3EBBD92-3594-4C13-A478-2DAD4302BAFD}" srcOrd="9" destOrd="0" presId="urn:microsoft.com/office/officeart/2005/8/layout/cycle5"/>
    <dgm:cxn modelId="{91A08ED2-44E9-47DA-9F49-B4E2579A27BF}" type="presParOf" srcId="{45FB5DF8-C554-4652-B1EC-000BF75901B0}" destId="{AB26710A-F837-4A91-B530-27A3D034852E}" srcOrd="10" destOrd="0" presId="urn:microsoft.com/office/officeart/2005/8/layout/cycle5"/>
    <dgm:cxn modelId="{73B0B81E-C367-4C0A-AEF3-4B161C510460}" type="presParOf" srcId="{45FB5DF8-C554-4652-B1EC-000BF75901B0}" destId="{82552CF2-8211-40A0-A1CA-13B70B46C5CA}" srcOrd="11" destOrd="0" presId="urn:microsoft.com/office/officeart/2005/8/layout/cycle5"/>
    <dgm:cxn modelId="{5BEBC711-3D81-4084-A12F-F1FB50FF4E84}" type="presParOf" srcId="{45FB5DF8-C554-4652-B1EC-000BF75901B0}" destId="{DAE9EFF6-470D-43D8-9EDD-D40A01361A07}" srcOrd="12" destOrd="0" presId="urn:microsoft.com/office/officeart/2005/8/layout/cycle5"/>
    <dgm:cxn modelId="{8F36D369-C311-4949-A02F-98F6C5C01D45}" type="presParOf" srcId="{45FB5DF8-C554-4652-B1EC-000BF75901B0}" destId="{02DD6E9D-6038-447C-A30C-D004304CADC9}" srcOrd="13" destOrd="0" presId="urn:microsoft.com/office/officeart/2005/8/layout/cycle5"/>
    <dgm:cxn modelId="{8A189ECA-FFA0-44ED-8AC0-36290AF0E676}" type="presParOf" srcId="{45FB5DF8-C554-4652-B1EC-000BF75901B0}" destId="{6841CFD6-6C72-459D-BAB9-BA7E1F354FF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5E787-7109-4E22-A39A-6DD080ED315B}">
      <dsp:nvSpPr>
        <dsp:cNvPr id="0" name=""/>
        <dsp:cNvSpPr/>
      </dsp:nvSpPr>
      <dsp:spPr>
        <a:xfrm>
          <a:off x="2651626" y="3459"/>
          <a:ext cx="1688096" cy="1097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Review</a:t>
          </a:r>
          <a:endParaRPr lang="en-US" sz="2000" kern="1200" dirty="0"/>
        </a:p>
      </dsp:txBody>
      <dsp:txXfrm>
        <a:off x="2705190" y="57023"/>
        <a:ext cx="1580968" cy="990135"/>
      </dsp:txXfrm>
    </dsp:sp>
    <dsp:sp modelId="{26EC92E8-E5CA-4514-804A-417449C27826}">
      <dsp:nvSpPr>
        <dsp:cNvPr id="0" name=""/>
        <dsp:cNvSpPr/>
      </dsp:nvSpPr>
      <dsp:spPr>
        <a:xfrm>
          <a:off x="1303518" y="552090"/>
          <a:ext cx="4384313" cy="4384313"/>
        </a:xfrm>
        <a:custGeom>
          <a:avLst/>
          <a:gdLst/>
          <a:ahLst/>
          <a:cxnLst/>
          <a:rect l="0" t="0" r="0" b="0"/>
          <a:pathLst>
            <a:path>
              <a:moveTo>
                <a:pt x="3262339" y="278975"/>
              </a:moveTo>
              <a:arcTo wR="2192156" hR="2192156" stAng="17953289" swAng="121177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32FCFD0-0FE3-434C-B576-2B96E065F48F}">
      <dsp:nvSpPr>
        <dsp:cNvPr id="0" name=""/>
        <dsp:cNvSpPr/>
      </dsp:nvSpPr>
      <dsp:spPr>
        <a:xfrm>
          <a:off x="4736491" y="1518202"/>
          <a:ext cx="1688096" cy="1097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Rehearse</a:t>
          </a:r>
          <a:endParaRPr lang="en-US" sz="2000" kern="1200" dirty="0"/>
        </a:p>
      </dsp:txBody>
      <dsp:txXfrm>
        <a:off x="4790055" y="1571766"/>
        <a:ext cx="1580968" cy="990135"/>
      </dsp:txXfrm>
    </dsp:sp>
    <dsp:sp modelId="{7F571EC2-9BA6-4A39-85A1-7F9550204BE8}">
      <dsp:nvSpPr>
        <dsp:cNvPr id="0" name=""/>
        <dsp:cNvSpPr/>
      </dsp:nvSpPr>
      <dsp:spPr>
        <a:xfrm>
          <a:off x="1303518" y="552090"/>
          <a:ext cx="4384313" cy="4384313"/>
        </a:xfrm>
        <a:custGeom>
          <a:avLst/>
          <a:gdLst/>
          <a:ahLst/>
          <a:cxnLst/>
          <a:rect l="0" t="0" r="0" b="0"/>
          <a:pathLst>
            <a:path>
              <a:moveTo>
                <a:pt x="4379058" y="2343856"/>
              </a:moveTo>
              <a:arcTo wR="2192156" hR="2192156" stAng="21838086" swAng="135990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4FB02D9-5EDB-4314-BC16-CAAFB0D28A3E}">
      <dsp:nvSpPr>
        <dsp:cNvPr id="0" name=""/>
        <dsp:cNvSpPr/>
      </dsp:nvSpPr>
      <dsp:spPr>
        <a:xfrm>
          <a:off x="3940143" y="3969107"/>
          <a:ext cx="1688096" cy="1097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Remove scaffolding</a:t>
          </a:r>
          <a:endParaRPr lang="en-US" sz="2000" kern="1200" dirty="0"/>
        </a:p>
      </dsp:txBody>
      <dsp:txXfrm>
        <a:off x="3993707" y="4022671"/>
        <a:ext cx="1580968" cy="990135"/>
      </dsp:txXfrm>
    </dsp:sp>
    <dsp:sp modelId="{B99945DE-8E95-4B2A-8866-228E74987DAA}">
      <dsp:nvSpPr>
        <dsp:cNvPr id="0" name=""/>
        <dsp:cNvSpPr/>
      </dsp:nvSpPr>
      <dsp:spPr>
        <a:xfrm>
          <a:off x="1303518" y="552090"/>
          <a:ext cx="4384313" cy="4384313"/>
        </a:xfrm>
        <a:custGeom>
          <a:avLst/>
          <a:gdLst/>
          <a:ahLst/>
          <a:cxnLst/>
          <a:rect l="0" t="0" r="0" b="0"/>
          <a:pathLst>
            <a:path>
              <a:moveTo>
                <a:pt x="2461260" y="4367733"/>
              </a:moveTo>
              <a:arcTo wR="2192156" hR="2192156" stAng="4976923" swAng="84615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3EBBD92-3594-4C13-A478-2DAD4302BAFD}">
      <dsp:nvSpPr>
        <dsp:cNvPr id="0" name=""/>
        <dsp:cNvSpPr/>
      </dsp:nvSpPr>
      <dsp:spPr>
        <a:xfrm>
          <a:off x="1363109" y="3969107"/>
          <a:ext cx="1688096" cy="1097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Require independent practice</a:t>
          </a:r>
          <a:endParaRPr lang="en-US" sz="2000" kern="1200" dirty="0"/>
        </a:p>
      </dsp:txBody>
      <dsp:txXfrm>
        <a:off x="1416673" y="4022671"/>
        <a:ext cx="1580968" cy="990135"/>
      </dsp:txXfrm>
    </dsp:sp>
    <dsp:sp modelId="{82552CF2-8211-40A0-A1CA-13B70B46C5CA}">
      <dsp:nvSpPr>
        <dsp:cNvPr id="0" name=""/>
        <dsp:cNvSpPr/>
      </dsp:nvSpPr>
      <dsp:spPr>
        <a:xfrm>
          <a:off x="1303518" y="552090"/>
          <a:ext cx="4384313" cy="4384313"/>
        </a:xfrm>
        <a:custGeom>
          <a:avLst/>
          <a:gdLst/>
          <a:ahLst/>
          <a:cxnLst/>
          <a:rect l="0" t="0" r="0" b="0"/>
          <a:pathLst>
            <a:path>
              <a:moveTo>
                <a:pt x="232599" y="3174850"/>
              </a:moveTo>
              <a:arcTo wR="2192156" hR="2192156" stAng="9202009" swAng="135990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AE9EFF6-470D-43D8-9EDD-D40A01361A07}">
      <dsp:nvSpPr>
        <dsp:cNvPr id="0" name=""/>
        <dsp:cNvSpPr/>
      </dsp:nvSpPr>
      <dsp:spPr>
        <a:xfrm>
          <a:off x="566761" y="1518202"/>
          <a:ext cx="1688096" cy="1097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Retrieve</a:t>
          </a:r>
          <a:endParaRPr lang="en-US" sz="2000" kern="1200" dirty="0"/>
        </a:p>
      </dsp:txBody>
      <dsp:txXfrm>
        <a:off x="620325" y="1571766"/>
        <a:ext cx="1580968" cy="990135"/>
      </dsp:txXfrm>
    </dsp:sp>
    <dsp:sp modelId="{6841CFD6-6C72-459D-BAB9-BA7E1F354FF0}">
      <dsp:nvSpPr>
        <dsp:cNvPr id="0" name=""/>
        <dsp:cNvSpPr/>
      </dsp:nvSpPr>
      <dsp:spPr>
        <a:xfrm>
          <a:off x="1303518" y="552090"/>
          <a:ext cx="4384313" cy="4384313"/>
        </a:xfrm>
        <a:custGeom>
          <a:avLst/>
          <a:gdLst/>
          <a:ahLst/>
          <a:cxnLst/>
          <a:rect l="0" t="0" r="0" b="0"/>
          <a:pathLst>
            <a:path>
              <a:moveTo>
                <a:pt x="527275" y="766070"/>
              </a:moveTo>
              <a:arcTo wR="2192156" hR="2192156" stAng="13234940" swAng="121177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3/16/2021</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840824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3421418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Link to </a:t>
            </a:r>
            <a:r>
              <a:rPr lang="en-GB" dirty="0" err="1" smtClean="0"/>
              <a:t>Rosenshine</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868068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cognitive load, distractions etc.</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528607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a:t>
            </a:r>
            <a:r>
              <a:rPr lang="en-GB" baseline="0" dirty="0" smtClean="0"/>
              <a:t> feedback do you think the deputy </a:t>
            </a:r>
            <a:r>
              <a:rPr lang="en-GB" baseline="0" dirty="0" err="1" smtClean="0"/>
              <a:t>headteacher</a:t>
            </a:r>
            <a:r>
              <a:rPr lang="en-GB" baseline="0" dirty="0" smtClean="0"/>
              <a:t> gave?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2419377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1605297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9645294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3/16/2021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jpg"/><Relationship Id="rId4" Type="http://schemas.openxmlformats.org/officeDocument/2006/relationships/image" Target="../media/image13.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5248"/>
          </a:xfrm>
        </p:spPr>
        <p:txBody>
          <a:bodyPr>
            <a:normAutofit/>
          </a:bodyPr>
          <a:lstStyle/>
          <a:p>
            <a:r>
              <a:rPr lang="en-GB" sz="3600" b="1" dirty="0" err="1" smtClean="0"/>
              <a:t>Hyrwyddo</a:t>
            </a:r>
            <a:r>
              <a:rPr lang="en-GB" sz="3600" b="1" dirty="0" smtClean="0"/>
              <a:t> </a:t>
            </a:r>
            <a:r>
              <a:rPr lang="en-GB" sz="3600" b="1" dirty="0" err="1" smtClean="0"/>
              <a:t>addysgeg</a:t>
            </a:r>
            <a:r>
              <a:rPr lang="en-GB" sz="3600" b="1" dirty="0" smtClean="0"/>
              <a:t>, </a:t>
            </a:r>
            <a:r>
              <a:rPr lang="en-GB" sz="3600" b="1" dirty="0" err="1" smtClean="0"/>
              <a:t>hyrwyddo</a:t>
            </a:r>
            <a:r>
              <a:rPr lang="en-GB" sz="3600" b="1" dirty="0" smtClean="0"/>
              <a:t> </a:t>
            </a:r>
            <a:r>
              <a:rPr lang="en-GB" sz="3600" b="1" dirty="0" err="1" smtClean="0"/>
              <a:t>dysgu</a:t>
            </a:r>
            <a:endParaRPr lang="en-GB" sz="3600" b="1" dirty="0"/>
          </a:p>
        </p:txBody>
      </p:sp>
      <p:pic>
        <p:nvPicPr>
          <p:cNvPr id="5" name="Picture 4"/>
          <p:cNvPicPr/>
          <p:nvPr/>
        </p:nvPicPr>
        <p:blipFill rotWithShape="1">
          <a:blip r:embed="rId2"/>
          <a:srcRect l="8475" t="11592" r="10342" b="6016"/>
          <a:stretch/>
        </p:blipFill>
        <p:spPr bwMode="auto">
          <a:xfrm>
            <a:off x="1010264" y="1150375"/>
            <a:ext cx="7123471" cy="43714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66456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864" y="87858"/>
            <a:ext cx="7886700" cy="785248"/>
          </a:xfrm>
        </p:spPr>
        <p:txBody>
          <a:bodyPr>
            <a:normAutofit/>
          </a:bodyPr>
          <a:lstStyle/>
          <a:p>
            <a:r>
              <a:rPr lang="en-GB" sz="3600" b="1" dirty="0" smtClean="0"/>
              <a:t>Advancing pedagogy, advancing learning</a:t>
            </a:r>
            <a:endParaRPr lang="en-GB" sz="3600" b="1" dirty="0"/>
          </a:p>
        </p:txBody>
      </p:sp>
      <p:pic>
        <p:nvPicPr>
          <p:cNvPr id="5" name="Picture 4"/>
          <p:cNvPicPr/>
          <p:nvPr/>
        </p:nvPicPr>
        <p:blipFill rotWithShape="1">
          <a:blip r:embed="rId3"/>
          <a:srcRect l="8559" t="11468" r="10667" b="10628"/>
          <a:stretch/>
        </p:blipFill>
        <p:spPr bwMode="auto">
          <a:xfrm>
            <a:off x="933756" y="932100"/>
            <a:ext cx="7205693" cy="437142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39142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smtClean="0"/>
              <a:t>Arfer</a:t>
            </a:r>
            <a:r>
              <a:rPr lang="en-GB" b="1" dirty="0" smtClean="0"/>
              <a:t> </a:t>
            </a:r>
            <a:r>
              <a:rPr lang="en-GB" b="1" dirty="0" err="1" smtClean="0"/>
              <a:t>Adalw</a:t>
            </a:r>
            <a:r>
              <a:rPr lang="en-GB" b="1" dirty="0" smtClean="0"/>
              <a:t/>
            </a:r>
            <a:br>
              <a:rPr lang="en-GB" b="1" dirty="0" smtClean="0"/>
            </a:br>
            <a:r>
              <a:rPr lang="en-GB" b="1" dirty="0" smtClean="0"/>
              <a:t>Retrieval Practice</a:t>
            </a:r>
            <a:endParaRPr lang="en-GB" b="1" dirty="0"/>
          </a:p>
        </p:txBody>
      </p:sp>
      <p:sp>
        <p:nvSpPr>
          <p:cNvPr id="3" name="Content Placeholder 2"/>
          <p:cNvSpPr>
            <a:spLocks noGrp="1"/>
          </p:cNvSpPr>
          <p:nvPr>
            <p:ph sz="half" idx="1"/>
          </p:nvPr>
        </p:nvSpPr>
        <p:spPr/>
        <p:txBody>
          <a:bodyPr/>
          <a:lstStyle/>
          <a:p>
            <a:r>
              <a:rPr lang="en-GB" dirty="0" err="1" smtClean="0"/>
              <a:t>Meysydd</a:t>
            </a:r>
            <a:r>
              <a:rPr lang="en-GB" dirty="0" smtClean="0"/>
              <a:t> </a:t>
            </a:r>
            <a:r>
              <a:rPr lang="en-GB" dirty="0" err="1" smtClean="0"/>
              <a:t>seicoleg</a:t>
            </a:r>
            <a:r>
              <a:rPr lang="en-GB" dirty="0" smtClean="0"/>
              <a:t> </a:t>
            </a:r>
            <a:r>
              <a:rPr lang="en-GB" dirty="0"/>
              <a:t>a </a:t>
            </a:r>
            <a:r>
              <a:rPr lang="en-GB" dirty="0" err="1"/>
              <a:t>gwyddoniaeth</a:t>
            </a:r>
            <a:r>
              <a:rPr lang="en-GB" dirty="0"/>
              <a:t> </a:t>
            </a:r>
            <a:r>
              <a:rPr lang="en-GB" dirty="0" err="1" smtClean="0"/>
              <a:t>gwybyddol</a:t>
            </a:r>
            <a:r>
              <a:rPr lang="en-GB" dirty="0" smtClean="0"/>
              <a:t>.</a:t>
            </a:r>
          </a:p>
          <a:p>
            <a:r>
              <a:rPr lang="en-GB" dirty="0" err="1" smtClean="0"/>
              <a:t>Yn</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ymchwil</a:t>
            </a:r>
            <a:r>
              <a:rPr lang="en-GB" dirty="0" smtClean="0"/>
              <a:t> a </a:t>
            </a:r>
            <a:r>
              <a:rPr lang="en-GB" dirty="0" err="1" smtClean="0"/>
              <a:t>thystiolaeth</a:t>
            </a:r>
            <a:r>
              <a:rPr lang="en-GB" dirty="0" smtClean="0"/>
              <a:t> o </a:t>
            </a:r>
            <a:r>
              <a:rPr lang="en-GB" dirty="0" err="1" smtClean="0"/>
              <a:t>sut</a:t>
            </a:r>
            <a:r>
              <a:rPr lang="en-GB" dirty="0" smtClean="0"/>
              <a:t> </a:t>
            </a:r>
            <a:r>
              <a:rPr lang="en-GB" dirty="0" err="1" smtClean="0"/>
              <a:t>mae’r</a:t>
            </a:r>
            <a:r>
              <a:rPr lang="en-GB" dirty="0" smtClean="0"/>
              <a:t> </a:t>
            </a:r>
            <a:r>
              <a:rPr lang="en-GB" dirty="0" err="1" smtClean="0"/>
              <a:t>ymennydd</a:t>
            </a:r>
            <a:r>
              <a:rPr lang="en-GB" dirty="0" smtClean="0"/>
              <a:t> </a:t>
            </a:r>
            <a:r>
              <a:rPr lang="en-GB" dirty="0" err="1" smtClean="0"/>
              <a:t>a’r</a:t>
            </a:r>
            <a:r>
              <a:rPr lang="en-GB" dirty="0" smtClean="0"/>
              <a:t> </a:t>
            </a:r>
            <a:r>
              <a:rPr lang="en-GB" dirty="0" err="1" smtClean="0"/>
              <a:t>cof</a:t>
            </a:r>
            <a:r>
              <a:rPr lang="en-GB" dirty="0" smtClean="0"/>
              <a:t> </a:t>
            </a:r>
            <a:r>
              <a:rPr lang="en-GB" dirty="0" err="1" smtClean="0"/>
              <a:t>yn</a:t>
            </a:r>
            <a:r>
              <a:rPr lang="en-GB" dirty="0" smtClean="0"/>
              <a:t> </a:t>
            </a:r>
            <a:r>
              <a:rPr lang="en-GB" dirty="0" err="1" smtClean="0"/>
              <a:t>gweithio</a:t>
            </a:r>
            <a:r>
              <a:rPr lang="en-GB" dirty="0" smtClean="0"/>
              <a:t>.</a:t>
            </a:r>
            <a:r>
              <a:rPr lang="en-GB" dirty="0"/>
              <a:t/>
            </a:r>
            <a:br>
              <a:rPr lang="en-GB" dirty="0"/>
            </a:br>
            <a:endParaRPr lang="en-GB" dirty="0"/>
          </a:p>
        </p:txBody>
      </p:sp>
      <p:sp>
        <p:nvSpPr>
          <p:cNvPr id="4" name="Content Placeholder 3"/>
          <p:cNvSpPr>
            <a:spLocks noGrp="1"/>
          </p:cNvSpPr>
          <p:nvPr>
            <p:ph sz="half" idx="2"/>
          </p:nvPr>
        </p:nvSpPr>
        <p:spPr/>
        <p:txBody>
          <a:bodyPr/>
          <a:lstStyle/>
          <a:p>
            <a:r>
              <a:rPr lang="en-GB" dirty="0" smtClean="0"/>
              <a:t>Areas of cognitive </a:t>
            </a:r>
            <a:r>
              <a:rPr lang="en-GB" dirty="0"/>
              <a:t>psychology and </a:t>
            </a:r>
            <a:r>
              <a:rPr lang="en-GB" dirty="0" smtClean="0"/>
              <a:t>science.</a:t>
            </a:r>
          </a:p>
          <a:p>
            <a:r>
              <a:rPr lang="en-GB" dirty="0" smtClean="0"/>
              <a:t>Based on research and evidence of how the brain and the memory work.</a:t>
            </a:r>
            <a:endParaRPr lang="en-GB" dirty="0"/>
          </a:p>
          <a:p>
            <a:endParaRPr lang="en-GB" dirty="0"/>
          </a:p>
        </p:txBody>
      </p:sp>
    </p:spTree>
    <p:extLst>
      <p:ext uri="{BB962C8B-B14F-4D97-AF65-F5344CB8AC3E}">
        <p14:creationId xmlns:p14="http://schemas.microsoft.com/office/powerpoint/2010/main" val="2929727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Llyfr</a:t>
            </a:r>
            <a:r>
              <a:rPr lang="en-GB" b="1" dirty="0" smtClean="0"/>
              <a:t> </a:t>
            </a:r>
            <a:r>
              <a:rPr lang="en-GB" b="1" dirty="0" err="1" smtClean="0"/>
              <a:t>defnyddiol</a:t>
            </a:r>
            <a:r>
              <a:rPr lang="en-GB" b="1" dirty="0" smtClean="0"/>
              <a:t>…</a:t>
            </a:r>
            <a:br>
              <a:rPr lang="en-GB" b="1" dirty="0" smtClean="0"/>
            </a:br>
            <a:r>
              <a:rPr lang="en-GB" b="1" dirty="0" smtClean="0"/>
              <a:t>A useful book…</a:t>
            </a:r>
            <a:endParaRPr lang="en-GB" b="1" dirty="0"/>
          </a:p>
        </p:txBody>
      </p:sp>
      <p:sp>
        <p:nvSpPr>
          <p:cNvPr id="3" name="Content Placeholder 2"/>
          <p:cNvSpPr>
            <a:spLocks noGrp="1"/>
          </p:cNvSpPr>
          <p:nvPr>
            <p:ph sz="half" idx="1"/>
          </p:nvPr>
        </p:nvSpPr>
        <p:spPr/>
        <p:txBody>
          <a:bodyPr/>
          <a:lstStyle/>
          <a:p>
            <a:r>
              <a:rPr lang="en-GB" dirty="0" smtClean="0"/>
              <a:t>Jones, K. (2019) </a:t>
            </a:r>
            <a:r>
              <a:rPr lang="en-GB" i="1" dirty="0" smtClean="0"/>
              <a:t>Retrieval Practice: Research &amp; Resources for every classroom. </a:t>
            </a:r>
            <a:r>
              <a:rPr lang="en-GB" dirty="0" smtClean="0"/>
              <a:t>Woodbridge, Suffolk: John Catt Educational </a:t>
            </a:r>
            <a:endParaRPr lang="en-GB" dirty="0"/>
          </a:p>
        </p:txBody>
      </p:sp>
      <p:pic>
        <p:nvPicPr>
          <p:cNvPr id="6" name="Picture 5" descr="Retrieval Practice: Research &amp; Resources for every classroom: Amazon.co.uk:  Kate Jones: Books"/>
          <p:cNvPicPr/>
          <p:nvPr/>
        </p:nvPicPr>
        <p:blipFill>
          <a:blip r:embed="rId2">
            <a:extLst>
              <a:ext uri="{28A0092B-C50C-407E-A947-70E740481C1C}">
                <a14:useLocalDpi xmlns:a14="http://schemas.microsoft.com/office/drawing/2010/main" val="0"/>
              </a:ext>
            </a:extLst>
          </a:blip>
          <a:srcRect/>
          <a:stretch>
            <a:fillRect/>
          </a:stretch>
        </p:blipFill>
        <p:spPr bwMode="auto">
          <a:xfrm>
            <a:off x="5251819" y="1513840"/>
            <a:ext cx="2687320" cy="3830320"/>
          </a:xfrm>
          <a:prstGeom prst="rect">
            <a:avLst/>
          </a:prstGeom>
          <a:noFill/>
          <a:ln>
            <a:noFill/>
          </a:ln>
        </p:spPr>
      </p:pic>
    </p:spTree>
    <p:extLst>
      <p:ext uri="{BB962C8B-B14F-4D97-AF65-F5344CB8AC3E}">
        <p14:creationId xmlns:p14="http://schemas.microsoft.com/office/powerpoint/2010/main" val="4049207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Beth </a:t>
            </a:r>
            <a:r>
              <a:rPr lang="en-GB" b="1" dirty="0" err="1" smtClean="0"/>
              <a:t>yw</a:t>
            </a:r>
            <a:r>
              <a:rPr lang="en-GB" b="1" dirty="0" smtClean="0"/>
              <a:t> ‘</a:t>
            </a:r>
            <a:r>
              <a:rPr lang="en-GB" b="1" dirty="0" err="1" smtClean="0"/>
              <a:t>Arfer</a:t>
            </a:r>
            <a:r>
              <a:rPr lang="en-GB" b="1" dirty="0" smtClean="0"/>
              <a:t> </a:t>
            </a:r>
            <a:r>
              <a:rPr lang="en-GB" b="1" dirty="0" err="1" smtClean="0"/>
              <a:t>Adalw</a:t>
            </a:r>
            <a:r>
              <a:rPr lang="en-GB" b="1" dirty="0" smtClean="0"/>
              <a:t>’?</a:t>
            </a:r>
            <a:br>
              <a:rPr lang="en-GB" b="1" dirty="0" smtClean="0"/>
            </a:br>
            <a:r>
              <a:rPr lang="en-GB" b="1" dirty="0" smtClean="0"/>
              <a:t>What is ‘Retrieval Practice’?</a:t>
            </a:r>
            <a:endParaRPr lang="en-GB" b="1" dirty="0"/>
          </a:p>
        </p:txBody>
      </p:sp>
      <p:sp>
        <p:nvSpPr>
          <p:cNvPr id="5" name="Rounded Rectangular Callout 4"/>
          <p:cNvSpPr/>
          <p:nvPr/>
        </p:nvSpPr>
        <p:spPr>
          <a:xfrm>
            <a:off x="820010" y="1999881"/>
            <a:ext cx="7509879" cy="3079464"/>
          </a:xfrm>
          <a:prstGeom prst="wedgeRoundRectCallout">
            <a:avLst>
              <a:gd name="adj1" fmla="val 11846"/>
              <a:gd name="adj2" fmla="val 872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“The act of recalling learned information from memory (with no or little support) and every time that information is retrieved, or an answer generated, it changes that original memory to make it stronger.”</a:t>
            </a:r>
          </a:p>
          <a:p>
            <a:pPr algn="ctr"/>
            <a:endParaRPr lang="en-GB" dirty="0"/>
          </a:p>
          <a:p>
            <a:pPr algn="r"/>
            <a:r>
              <a:rPr lang="en-GB" dirty="0" smtClean="0"/>
              <a:t>(Jones, 2019: p.15)</a:t>
            </a:r>
            <a:endParaRPr lang="en-GB" dirty="0"/>
          </a:p>
        </p:txBody>
      </p:sp>
    </p:spTree>
    <p:extLst>
      <p:ext uri="{BB962C8B-B14F-4D97-AF65-F5344CB8AC3E}">
        <p14:creationId xmlns:p14="http://schemas.microsoft.com/office/powerpoint/2010/main" val="1147131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7" name="Diagram 6"/>
          <p:cNvGraphicFramePr/>
          <p:nvPr>
            <p:extLst>
              <p:ext uri="{D42A27DB-BD31-4B8C-83A1-F6EECF244321}">
                <p14:modId xmlns:p14="http://schemas.microsoft.com/office/powerpoint/2010/main" val="6620806"/>
              </p:ext>
            </p:extLst>
          </p:nvPr>
        </p:nvGraphicFramePr>
        <p:xfrm>
          <a:off x="969461" y="253672"/>
          <a:ext cx="6991350" cy="5142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0203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Sut</a:t>
            </a:r>
            <a:r>
              <a:rPr lang="en-GB" b="1" dirty="0" smtClean="0"/>
              <a:t> </a:t>
            </a:r>
            <a:r>
              <a:rPr lang="en-GB" b="1" dirty="0" err="1" smtClean="0"/>
              <a:t>mae’n</a:t>
            </a:r>
            <a:r>
              <a:rPr lang="en-GB" b="1" dirty="0" smtClean="0"/>
              <a:t> </a:t>
            </a:r>
            <a:r>
              <a:rPr lang="en-GB" b="1" dirty="0" err="1" smtClean="0"/>
              <a:t>gweithio</a:t>
            </a:r>
            <a:r>
              <a:rPr lang="en-GB" b="1" dirty="0" smtClean="0"/>
              <a:t>?</a:t>
            </a:r>
            <a:br>
              <a:rPr lang="en-GB" b="1" dirty="0" smtClean="0"/>
            </a:br>
            <a:r>
              <a:rPr lang="en-GB" b="1" dirty="0" smtClean="0"/>
              <a:t>How does it work?</a:t>
            </a:r>
            <a:endParaRPr lang="en-GB" b="1" dirty="0"/>
          </a:p>
        </p:txBody>
      </p:sp>
      <p:pic>
        <p:nvPicPr>
          <p:cNvPr id="5" name="Picture 4"/>
          <p:cNvPicPr/>
          <p:nvPr/>
        </p:nvPicPr>
        <p:blipFill rotWithShape="1">
          <a:blip r:embed="rId2" cstate="print">
            <a:extLst>
              <a:ext uri="{28A0092B-C50C-407E-A947-70E740481C1C}">
                <a14:useLocalDpi xmlns:a14="http://schemas.microsoft.com/office/drawing/2010/main" val="0"/>
              </a:ext>
            </a:extLst>
          </a:blip>
          <a:srcRect l="22768" t="22314" r="54797" b="7137"/>
          <a:stretch/>
        </p:blipFill>
        <p:spPr bwMode="auto">
          <a:xfrm rot="5400000">
            <a:off x="3120758" y="206480"/>
            <a:ext cx="2902483" cy="6324108"/>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5887556" y="4861713"/>
            <a:ext cx="2979175" cy="369332"/>
          </a:xfrm>
          <a:prstGeom prst="rect">
            <a:avLst/>
          </a:prstGeom>
          <a:noFill/>
        </p:spPr>
        <p:txBody>
          <a:bodyPr wrap="square" rtlCol="0">
            <a:spAutoFit/>
          </a:bodyPr>
          <a:lstStyle/>
          <a:p>
            <a:r>
              <a:rPr lang="en-GB" dirty="0" smtClean="0"/>
              <a:t>(Jones, 2019, p.17)</a:t>
            </a:r>
            <a:endParaRPr lang="en-GB" dirty="0"/>
          </a:p>
        </p:txBody>
      </p:sp>
    </p:spTree>
    <p:extLst>
      <p:ext uri="{BB962C8B-B14F-4D97-AF65-F5344CB8AC3E}">
        <p14:creationId xmlns:p14="http://schemas.microsoft.com/office/powerpoint/2010/main" val="3446746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Pam </a:t>
            </a:r>
            <a:r>
              <a:rPr lang="en-GB" b="1" dirty="0" err="1" smtClean="0"/>
              <a:t>mae</a:t>
            </a:r>
            <a:r>
              <a:rPr lang="en-GB" b="1" dirty="0" smtClean="0"/>
              <a:t> </a:t>
            </a:r>
            <a:r>
              <a:rPr lang="en-GB" b="1" dirty="0" err="1" smtClean="0"/>
              <a:t>hyn</a:t>
            </a:r>
            <a:r>
              <a:rPr lang="en-GB" b="1" dirty="0" smtClean="0"/>
              <a:t> </a:t>
            </a:r>
            <a:r>
              <a:rPr lang="en-GB" b="1" dirty="0" err="1" smtClean="0"/>
              <a:t>yn</a:t>
            </a:r>
            <a:r>
              <a:rPr lang="en-GB" b="1" dirty="0" smtClean="0"/>
              <a:t> </a:t>
            </a:r>
            <a:r>
              <a:rPr lang="en-GB" b="1" dirty="0" err="1" smtClean="0"/>
              <a:t>bwysig</a:t>
            </a:r>
            <a:r>
              <a:rPr lang="en-GB" b="1" dirty="0" smtClean="0"/>
              <a:t>?</a:t>
            </a:r>
            <a:br>
              <a:rPr lang="en-GB" b="1" dirty="0" smtClean="0"/>
            </a:br>
            <a:r>
              <a:rPr lang="en-GB" b="1" dirty="0" smtClean="0"/>
              <a:t>Why is this important?</a:t>
            </a:r>
            <a:endParaRPr lang="en-GB" b="1" dirty="0"/>
          </a:p>
        </p:txBody>
      </p:sp>
      <p:sp>
        <p:nvSpPr>
          <p:cNvPr id="5" name="Rounded Rectangular Callout 4"/>
          <p:cNvSpPr/>
          <p:nvPr/>
        </p:nvSpPr>
        <p:spPr>
          <a:xfrm>
            <a:off x="820010" y="1999881"/>
            <a:ext cx="7509879" cy="3079464"/>
          </a:xfrm>
          <a:prstGeom prst="wedgeRoundRectCallout">
            <a:avLst>
              <a:gd name="adj1" fmla="val 11846"/>
              <a:gd name="adj2" fmla="val 872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“...Almost all information stored in short-term memory that is not rehearsed is lost within 18-30 seconds!”</a:t>
            </a:r>
          </a:p>
          <a:p>
            <a:pPr algn="ctr"/>
            <a:endParaRPr lang="en-GB" dirty="0"/>
          </a:p>
          <a:p>
            <a:pPr algn="r"/>
            <a:r>
              <a:rPr lang="en-GB" dirty="0" smtClean="0"/>
              <a:t>(Peterson &amp; Peterson, 1959, cited in Jones, 2019, p.18)</a:t>
            </a:r>
            <a:endParaRPr lang="en-GB" dirty="0"/>
          </a:p>
        </p:txBody>
      </p:sp>
    </p:spTree>
    <p:extLst>
      <p:ext uri="{BB962C8B-B14F-4D97-AF65-F5344CB8AC3E}">
        <p14:creationId xmlns:p14="http://schemas.microsoft.com/office/powerpoint/2010/main" val="190416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Sut</a:t>
            </a:r>
            <a:r>
              <a:rPr lang="en-GB" sz="2800" b="1" dirty="0" smtClean="0"/>
              <a:t> </a:t>
            </a:r>
            <a:r>
              <a:rPr lang="en-GB" sz="2800" b="1" dirty="0" err="1" smtClean="0"/>
              <a:t>mae</a:t>
            </a:r>
            <a:r>
              <a:rPr lang="en-GB" sz="2800" b="1" dirty="0" smtClean="0"/>
              <a:t> </a:t>
            </a:r>
            <a:r>
              <a:rPr lang="en-GB" sz="2800" b="1" dirty="0" err="1" smtClean="0"/>
              <a:t>gwneud</a:t>
            </a:r>
            <a:r>
              <a:rPr lang="en-GB" sz="2800" b="1" dirty="0" smtClean="0"/>
              <a:t> </a:t>
            </a:r>
            <a:r>
              <a:rPr lang="en-GB" sz="2800" b="1" dirty="0" err="1" smtClean="0"/>
              <a:t>defnydd</a:t>
            </a:r>
            <a:r>
              <a:rPr lang="en-GB" sz="2800" b="1" dirty="0" smtClean="0"/>
              <a:t> </a:t>
            </a:r>
            <a:r>
              <a:rPr lang="en-GB" sz="2800" b="1" dirty="0" err="1" smtClean="0"/>
              <a:t>effeithiol</a:t>
            </a:r>
            <a:r>
              <a:rPr lang="en-GB" sz="2800" b="1" dirty="0" smtClean="0"/>
              <a:t> o </a:t>
            </a:r>
            <a:r>
              <a:rPr lang="en-GB" sz="2800" b="1" dirty="0" err="1" smtClean="0"/>
              <a:t>arfer</a:t>
            </a:r>
            <a:r>
              <a:rPr lang="en-GB" sz="2800" b="1" dirty="0" smtClean="0"/>
              <a:t> </a:t>
            </a:r>
            <a:r>
              <a:rPr lang="en-GB" sz="2800" b="1" dirty="0" err="1" smtClean="0"/>
              <a:t>adalw</a:t>
            </a:r>
            <a:r>
              <a:rPr lang="en-GB" sz="2800" b="1" dirty="0" smtClean="0"/>
              <a:t>?</a:t>
            </a:r>
            <a:br>
              <a:rPr lang="en-GB" sz="2800" b="1" dirty="0" smtClean="0"/>
            </a:br>
            <a:r>
              <a:rPr lang="en-GB" sz="2800" b="1" dirty="0" smtClean="0"/>
              <a:t>How can retrieval practice be used effectively?</a:t>
            </a:r>
            <a:endParaRPr lang="en-GB" sz="2800" b="1" dirty="0"/>
          </a:p>
        </p:txBody>
      </p:sp>
      <p:sp>
        <p:nvSpPr>
          <p:cNvPr id="3" name="Content Placeholder 2"/>
          <p:cNvSpPr>
            <a:spLocks noGrp="1"/>
          </p:cNvSpPr>
          <p:nvPr>
            <p:ph sz="half" idx="1"/>
          </p:nvPr>
        </p:nvSpPr>
        <p:spPr/>
        <p:txBody>
          <a:bodyPr/>
          <a:lstStyle/>
          <a:p>
            <a:r>
              <a:rPr lang="en-GB" dirty="0" err="1" smtClean="0"/>
              <a:t>Ymdrech</a:t>
            </a:r>
            <a:r>
              <a:rPr lang="en-GB" dirty="0" smtClean="0"/>
              <a:t> </a:t>
            </a:r>
            <a:r>
              <a:rPr lang="en-GB" dirty="0" err="1" smtClean="0"/>
              <a:t>isel</a:t>
            </a:r>
            <a:r>
              <a:rPr lang="en-GB" dirty="0" smtClean="0"/>
              <a:t>, </a:t>
            </a:r>
            <a:r>
              <a:rPr lang="en-GB" dirty="0" err="1" smtClean="0"/>
              <a:t>effaith</a:t>
            </a:r>
            <a:r>
              <a:rPr lang="en-GB" dirty="0" smtClean="0"/>
              <a:t> </a:t>
            </a:r>
            <a:r>
              <a:rPr lang="en-GB" dirty="0" err="1" smtClean="0"/>
              <a:t>uchel</a:t>
            </a:r>
            <a:endParaRPr lang="en-GB" dirty="0" smtClean="0"/>
          </a:p>
          <a:p>
            <a:r>
              <a:rPr lang="en-GB" dirty="0" err="1" smtClean="0"/>
              <a:t>Elfen</a:t>
            </a:r>
            <a:r>
              <a:rPr lang="en-GB" dirty="0" smtClean="0"/>
              <a:t> </a:t>
            </a:r>
            <a:r>
              <a:rPr lang="en-GB" dirty="0" err="1" smtClean="0"/>
              <a:t>annatod</a:t>
            </a:r>
            <a:r>
              <a:rPr lang="en-GB" dirty="0" smtClean="0"/>
              <a:t> o </a:t>
            </a:r>
            <a:r>
              <a:rPr lang="en-GB" dirty="0" err="1" smtClean="0"/>
              <a:t>ddysgu</a:t>
            </a:r>
            <a:endParaRPr lang="en-GB" dirty="0" smtClean="0"/>
          </a:p>
          <a:p>
            <a:r>
              <a:rPr lang="en-GB" dirty="0" smtClean="0"/>
              <a:t>Un </a:t>
            </a:r>
            <a:r>
              <a:rPr lang="en-GB" dirty="0" err="1" smtClean="0"/>
              <a:t>rhan</a:t>
            </a:r>
            <a:r>
              <a:rPr lang="en-GB" dirty="0" smtClean="0"/>
              <a:t> </a:t>
            </a:r>
            <a:r>
              <a:rPr lang="en-GB" dirty="0" err="1" smtClean="0"/>
              <a:t>o’r</a:t>
            </a:r>
            <a:r>
              <a:rPr lang="en-GB" dirty="0" smtClean="0"/>
              <a:t> </a:t>
            </a:r>
            <a:r>
              <a:rPr lang="en-GB" dirty="0" err="1" smtClean="0"/>
              <a:t>darlun</a:t>
            </a:r>
            <a:r>
              <a:rPr lang="en-GB" dirty="0" smtClean="0"/>
              <a:t> </a:t>
            </a:r>
            <a:r>
              <a:rPr lang="en-GB" dirty="0" err="1" smtClean="0"/>
              <a:t>addysgeg</a:t>
            </a:r>
            <a:r>
              <a:rPr lang="en-GB" dirty="0" smtClean="0"/>
              <a:t> </a:t>
            </a:r>
            <a:r>
              <a:rPr lang="en-GB" dirty="0" err="1" smtClean="0"/>
              <a:t>ehangach</a:t>
            </a:r>
            <a:endParaRPr lang="en-GB" dirty="0" smtClean="0"/>
          </a:p>
          <a:p>
            <a:r>
              <a:rPr lang="en-GB" dirty="0" err="1" smtClean="0"/>
              <a:t>Adnoddau</a:t>
            </a:r>
            <a:r>
              <a:rPr lang="en-GB" dirty="0" smtClean="0"/>
              <a:t> </a:t>
            </a:r>
            <a:r>
              <a:rPr lang="en-GB" dirty="0" err="1" smtClean="0"/>
              <a:t>perthnasol</a:t>
            </a:r>
            <a:endParaRPr lang="en-GB" dirty="0" smtClean="0"/>
          </a:p>
          <a:p>
            <a:endParaRPr lang="en-GB" dirty="0"/>
          </a:p>
        </p:txBody>
      </p:sp>
      <p:sp>
        <p:nvSpPr>
          <p:cNvPr id="4" name="Content Placeholder 3"/>
          <p:cNvSpPr>
            <a:spLocks noGrp="1"/>
          </p:cNvSpPr>
          <p:nvPr>
            <p:ph sz="half" idx="2"/>
          </p:nvPr>
        </p:nvSpPr>
        <p:spPr/>
        <p:txBody>
          <a:bodyPr/>
          <a:lstStyle/>
          <a:p>
            <a:r>
              <a:rPr lang="en-GB" dirty="0" smtClean="0"/>
              <a:t>Low effort, high impact</a:t>
            </a:r>
          </a:p>
          <a:p>
            <a:r>
              <a:rPr lang="en-GB" dirty="0" smtClean="0"/>
              <a:t>Embedded in learning</a:t>
            </a:r>
          </a:p>
          <a:p>
            <a:r>
              <a:rPr lang="en-GB" dirty="0" smtClean="0"/>
              <a:t>One part of the broader pedagogical picture</a:t>
            </a:r>
          </a:p>
          <a:p>
            <a:r>
              <a:rPr lang="en-GB" dirty="0" smtClean="0"/>
              <a:t>Relevant resources</a:t>
            </a:r>
          </a:p>
          <a:p>
            <a:endParaRPr lang="en-GB" dirty="0"/>
          </a:p>
        </p:txBody>
      </p:sp>
    </p:spTree>
    <p:extLst>
      <p:ext uri="{BB962C8B-B14F-4D97-AF65-F5344CB8AC3E}">
        <p14:creationId xmlns:p14="http://schemas.microsoft.com/office/powerpoint/2010/main" val="2171418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9655"/>
            <a:ext cx="7886700" cy="1325563"/>
          </a:xfrm>
        </p:spPr>
        <p:txBody>
          <a:bodyPr/>
          <a:lstStyle/>
          <a:p>
            <a:r>
              <a:rPr lang="en-GB" b="1" dirty="0" err="1" smtClean="0"/>
              <a:t>Ymdrech</a:t>
            </a:r>
            <a:r>
              <a:rPr lang="en-GB" b="1" dirty="0" smtClean="0"/>
              <a:t> </a:t>
            </a:r>
            <a:r>
              <a:rPr lang="en-GB" b="1" dirty="0" err="1" smtClean="0"/>
              <a:t>isel</a:t>
            </a:r>
            <a:r>
              <a:rPr lang="en-GB" b="1" dirty="0" smtClean="0"/>
              <a:t>, </a:t>
            </a:r>
            <a:r>
              <a:rPr lang="en-GB" b="1" dirty="0" err="1" smtClean="0"/>
              <a:t>effaith</a:t>
            </a:r>
            <a:r>
              <a:rPr lang="en-GB" b="1" dirty="0" smtClean="0"/>
              <a:t> </a:t>
            </a:r>
            <a:r>
              <a:rPr lang="en-GB" b="1" dirty="0" err="1" smtClean="0"/>
              <a:t>uchel</a:t>
            </a:r>
            <a:r>
              <a:rPr lang="en-GB" b="1" dirty="0" smtClean="0"/>
              <a:t>?</a:t>
            </a:r>
            <a:br>
              <a:rPr lang="en-GB" b="1" dirty="0" smtClean="0"/>
            </a:br>
            <a:r>
              <a:rPr lang="en-GB" b="1" dirty="0" smtClean="0"/>
              <a:t>Low effort, high impact?</a:t>
            </a:r>
            <a:endParaRPr lang="en-GB" b="1" dirty="0"/>
          </a:p>
        </p:txBody>
      </p:sp>
      <p:pic>
        <p:nvPicPr>
          <p:cNvPr id="5" name="Picture 4"/>
          <p:cNvPicPr/>
          <p:nvPr/>
        </p:nvPicPr>
        <p:blipFill rotWithShape="1">
          <a:blip r:embed="rId3" cstate="print">
            <a:extLst>
              <a:ext uri="{28A0092B-C50C-407E-A947-70E740481C1C}">
                <a14:useLocalDpi xmlns:a14="http://schemas.microsoft.com/office/drawing/2010/main" val="0"/>
              </a:ext>
            </a:extLst>
          </a:blip>
          <a:srcRect l="57168" t="20198" r="20314" b="23448"/>
          <a:stretch/>
        </p:blipFill>
        <p:spPr bwMode="auto">
          <a:xfrm rot="5400000">
            <a:off x="2445284" y="-380507"/>
            <a:ext cx="4170844" cy="7680963"/>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6383102" y="5186350"/>
            <a:ext cx="2979175" cy="369332"/>
          </a:xfrm>
          <a:prstGeom prst="rect">
            <a:avLst/>
          </a:prstGeom>
          <a:noFill/>
        </p:spPr>
        <p:txBody>
          <a:bodyPr wrap="square" rtlCol="0">
            <a:spAutoFit/>
          </a:bodyPr>
          <a:lstStyle/>
          <a:p>
            <a:r>
              <a:rPr lang="en-GB" dirty="0" smtClean="0"/>
              <a:t>(Jones, 2019, p.27)</a:t>
            </a:r>
            <a:endParaRPr lang="en-GB" dirty="0"/>
          </a:p>
        </p:txBody>
      </p:sp>
    </p:spTree>
    <p:extLst>
      <p:ext uri="{BB962C8B-B14F-4D97-AF65-F5344CB8AC3E}">
        <p14:creationId xmlns:p14="http://schemas.microsoft.com/office/powerpoint/2010/main" val="2464933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965" y="146849"/>
            <a:ext cx="7886700" cy="1325563"/>
          </a:xfrm>
        </p:spPr>
        <p:txBody>
          <a:bodyPr/>
          <a:lstStyle/>
          <a:p>
            <a:r>
              <a:rPr lang="en-GB" b="1" dirty="0" err="1" smtClean="0"/>
              <a:t>Mae’n</a:t>
            </a:r>
            <a:r>
              <a:rPr lang="en-GB" b="1" dirty="0" smtClean="0"/>
              <a:t> </a:t>
            </a:r>
            <a:r>
              <a:rPr lang="en-GB" b="1" dirty="0" err="1" smtClean="0"/>
              <a:t>rhan</a:t>
            </a:r>
            <a:r>
              <a:rPr lang="en-GB" b="1" dirty="0" smtClean="0"/>
              <a:t> </a:t>
            </a:r>
            <a:r>
              <a:rPr lang="en-GB" b="1" dirty="0" err="1" smtClean="0"/>
              <a:t>annatod</a:t>
            </a:r>
            <a:r>
              <a:rPr lang="en-GB" b="1" dirty="0" smtClean="0"/>
              <a:t> o </a:t>
            </a:r>
            <a:r>
              <a:rPr lang="en-GB" b="1" dirty="0" err="1" smtClean="0"/>
              <a:t>ddysgu</a:t>
            </a:r>
            <a:r>
              <a:rPr lang="en-GB" b="1" dirty="0" smtClean="0"/>
              <a:t>!</a:t>
            </a:r>
            <a:br>
              <a:rPr lang="en-GB" b="1" dirty="0" smtClean="0"/>
            </a:br>
            <a:r>
              <a:rPr lang="en-GB" b="1" dirty="0" smtClean="0"/>
              <a:t>It’s integral to learning! </a:t>
            </a:r>
            <a:endParaRPr lang="en-GB" b="1" dirty="0"/>
          </a:p>
        </p:txBody>
      </p:sp>
      <p:pic>
        <p:nvPicPr>
          <p:cNvPr id="5" name="Picture 4"/>
          <p:cNvPicPr>
            <a:picLocks noChangeAspect="1"/>
          </p:cNvPicPr>
          <p:nvPr/>
        </p:nvPicPr>
        <p:blipFill>
          <a:blip r:embed="rId2"/>
          <a:stretch>
            <a:fillRect/>
          </a:stretch>
        </p:blipFill>
        <p:spPr>
          <a:xfrm>
            <a:off x="5710574" y="1326696"/>
            <a:ext cx="3222213" cy="4169923"/>
          </a:xfrm>
          <a:prstGeom prst="rect">
            <a:avLst/>
          </a:prstGeom>
        </p:spPr>
      </p:pic>
      <p:sp>
        <p:nvSpPr>
          <p:cNvPr id="6" name="Rounded Rectangular Callout 5"/>
          <p:cNvSpPr/>
          <p:nvPr/>
        </p:nvSpPr>
        <p:spPr>
          <a:xfrm>
            <a:off x="973394" y="1799303"/>
            <a:ext cx="4159045" cy="2560320"/>
          </a:xfrm>
          <a:prstGeom prst="wedgeRoundRectCallout">
            <a:avLst>
              <a:gd name="adj1" fmla="val 64273"/>
              <a:gd name="adj2" fmla="val 668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“If nothing has changed, nothing has been learned.”</a:t>
            </a:r>
          </a:p>
          <a:p>
            <a:pPr algn="ctr"/>
            <a:endParaRPr lang="en-GB" dirty="0" smtClean="0"/>
          </a:p>
          <a:p>
            <a:pPr algn="r"/>
            <a:r>
              <a:rPr lang="en-GB" dirty="0" err="1" smtClean="0"/>
              <a:t>Kirschner</a:t>
            </a:r>
            <a:r>
              <a:rPr lang="en-GB" dirty="0" smtClean="0"/>
              <a:t>, </a:t>
            </a:r>
            <a:r>
              <a:rPr lang="en-GB" dirty="0" err="1" smtClean="0"/>
              <a:t>Sweller</a:t>
            </a:r>
            <a:r>
              <a:rPr lang="en-GB" dirty="0" smtClean="0"/>
              <a:t> &amp; Clark (2006)</a:t>
            </a:r>
            <a:endParaRPr lang="en-GB" dirty="0"/>
          </a:p>
        </p:txBody>
      </p:sp>
      <p:sp>
        <p:nvSpPr>
          <p:cNvPr id="7" name="TextBox 6"/>
          <p:cNvSpPr txBox="1"/>
          <p:nvPr/>
        </p:nvSpPr>
        <p:spPr>
          <a:xfrm>
            <a:off x="1728511" y="5219416"/>
            <a:ext cx="2979175" cy="369332"/>
          </a:xfrm>
          <a:prstGeom prst="rect">
            <a:avLst/>
          </a:prstGeom>
          <a:noFill/>
        </p:spPr>
        <p:txBody>
          <a:bodyPr wrap="square" rtlCol="0">
            <a:spAutoFit/>
          </a:bodyPr>
          <a:lstStyle/>
          <a:p>
            <a:r>
              <a:rPr lang="en-GB" dirty="0" smtClean="0"/>
              <a:t>(Quoted in Jones, 2019, p.19)</a:t>
            </a:r>
            <a:endParaRPr lang="en-GB" dirty="0"/>
          </a:p>
        </p:txBody>
      </p:sp>
    </p:spTree>
    <p:extLst>
      <p:ext uri="{BB962C8B-B14F-4D97-AF65-F5344CB8AC3E}">
        <p14:creationId xmlns:p14="http://schemas.microsoft.com/office/powerpoint/2010/main" val="1580949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r>
              <a:rPr lang="en-GB" sz="2800" b="1" dirty="0" smtClean="0"/>
              <a:t>Mae </a:t>
            </a:r>
            <a:r>
              <a:rPr lang="en-GB" sz="2800" b="1" dirty="0" err="1" smtClean="0"/>
              <a:t>ond</a:t>
            </a:r>
            <a:r>
              <a:rPr lang="en-GB" sz="2800" b="1" dirty="0" smtClean="0"/>
              <a:t> </a:t>
            </a:r>
            <a:r>
              <a:rPr lang="en-GB" sz="2800" b="1" dirty="0" err="1" smtClean="0"/>
              <a:t>yn</a:t>
            </a:r>
            <a:r>
              <a:rPr lang="en-GB" sz="2800" b="1" dirty="0" smtClean="0"/>
              <a:t> un </a:t>
            </a:r>
            <a:r>
              <a:rPr lang="en-GB" sz="2800" b="1" dirty="0" err="1" smtClean="0"/>
              <a:t>rhan</a:t>
            </a:r>
            <a:r>
              <a:rPr lang="en-GB" sz="2800" b="1" dirty="0" smtClean="0"/>
              <a:t> </a:t>
            </a:r>
            <a:r>
              <a:rPr lang="en-GB" sz="2800" b="1" dirty="0" err="1" smtClean="0"/>
              <a:t>o’r</a:t>
            </a:r>
            <a:r>
              <a:rPr lang="en-GB" sz="2800" b="1" dirty="0" smtClean="0"/>
              <a:t> </a:t>
            </a:r>
            <a:r>
              <a:rPr lang="en-GB" sz="2800" b="1" dirty="0" err="1" smtClean="0"/>
              <a:t>darlun</a:t>
            </a:r>
            <a:r>
              <a:rPr lang="en-GB" sz="2800" b="1" dirty="0" smtClean="0"/>
              <a:t> </a:t>
            </a:r>
            <a:r>
              <a:rPr lang="en-GB" sz="2800" b="1" dirty="0" err="1" smtClean="0"/>
              <a:t>addysgeg</a:t>
            </a:r>
            <a:r>
              <a:rPr lang="en-GB" sz="2800" b="1" dirty="0" smtClean="0"/>
              <a:t> </a:t>
            </a:r>
            <a:r>
              <a:rPr lang="en-GB" sz="2800" b="1" dirty="0" err="1" smtClean="0"/>
              <a:t>ehangach</a:t>
            </a:r>
            <a:r>
              <a:rPr lang="en-GB" sz="2800" b="1" dirty="0" smtClean="0"/>
              <a:t/>
            </a:r>
            <a:br>
              <a:rPr lang="en-GB" sz="2800" b="1" dirty="0" smtClean="0"/>
            </a:br>
            <a:r>
              <a:rPr lang="en-GB" sz="2800" b="1" dirty="0" smtClean="0"/>
              <a:t>It’s only one part of the broader pedagogical picture</a:t>
            </a:r>
            <a:endParaRPr lang="en-GB" sz="2800" b="1" dirty="0"/>
          </a:p>
        </p:txBody>
      </p:sp>
      <p:pic>
        <p:nvPicPr>
          <p:cNvPr id="5" name="Picture 4"/>
          <p:cNvPicPr/>
          <p:nvPr/>
        </p:nvPicPr>
        <p:blipFill rotWithShape="1">
          <a:blip r:embed="rId3" cstate="print">
            <a:extLst>
              <a:ext uri="{28A0092B-C50C-407E-A947-70E740481C1C}">
                <a14:useLocalDpi xmlns:a14="http://schemas.microsoft.com/office/drawing/2010/main" val="0"/>
              </a:ext>
            </a:extLst>
          </a:blip>
          <a:srcRect l="42128" t="25430" r="13828" b="6008"/>
          <a:stretch/>
        </p:blipFill>
        <p:spPr bwMode="auto">
          <a:xfrm rot="5400000">
            <a:off x="2365057" y="1138872"/>
            <a:ext cx="4413885" cy="4580255"/>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4754880" y="5266610"/>
            <a:ext cx="2979175" cy="369332"/>
          </a:xfrm>
          <a:prstGeom prst="rect">
            <a:avLst/>
          </a:prstGeom>
          <a:noFill/>
        </p:spPr>
        <p:txBody>
          <a:bodyPr wrap="square" rtlCol="0">
            <a:spAutoFit/>
          </a:bodyPr>
          <a:lstStyle/>
          <a:p>
            <a:r>
              <a:rPr lang="en-GB" dirty="0" smtClean="0"/>
              <a:t>(Jones, 2019, p.25)</a:t>
            </a:r>
            <a:endParaRPr lang="en-GB" dirty="0"/>
          </a:p>
        </p:txBody>
      </p:sp>
    </p:spTree>
    <p:extLst>
      <p:ext uri="{BB962C8B-B14F-4D97-AF65-F5344CB8AC3E}">
        <p14:creationId xmlns:p14="http://schemas.microsoft.com/office/powerpoint/2010/main" val="587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1957"/>
            <a:ext cx="7886700" cy="1325563"/>
          </a:xfrm>
        </p:spPr>
        <p:txBody>
          <a:bodyPr/>
          <a:lstStyle/>
          <a:p>
            <a:r>
              <a:rPr lang="en-GB" b="1" dirty="0" err="1" smtClean="0"/>
              <a:t>Dewis</a:t>
            </a:r>
            <a:r>
              <a:rPr lang="en-GB" b="1" dirty="0" smtClean="0"/>
              <a:t> a </a:t>
            </a:r>
            <a:r>
              <a:rPr lang="en-GB" b="1" dirty="0" err="1" smtClean="0"/>
              <a:t>dethol</a:t>
            </a:r>
            <a:r>
              <a:rPr lang="en-GB" b="1" dirty="0" smtClean="0"/>
              <a:t> </a:t>
            </a:r>
            <a:r>
              <a:rPr lang="en-GB" b="1" dirty="0" err="1" smtClean="0"/>
              <a:t>adnoddau</a:t>
            </a:r>
            <a:r>
              <a:rPr lang="en-GB" b="1" dirty="0" smtClean="0"/>
              <a:t/>
            </a:r>
            <a:br>
              <a:rPr lang="en-GB" b="1" dirty="0" smtClean="0"/>
            </a:br>
            <a:r>
              <a:rPr lang="en-GB" b="1" dirty="0" smtClean="0"/>
              <a:t>Carefully select resources</a:t>
            </a:r>
            <a:endParaRPr lang="en-GB" b="1" dirty="0"/>
          </a:p>
        </p:txBody>
      </p:sp>
      <p:pic>
        <p:nvPicPr>
          <p:cNvPr id="7" name="Picture 6"/>
          <p:cNvPicPr>
            <a:picLocks noChangeAspect="1"/>
          </p:cNvPicPr>
          <p:nvPr/>
        </p:nvPicPr>
        <p:blipFill>
          <a:blip r:embed="rId2"/>
          <a:stretch>
            <a:fillRect/>
          </a:stretch>
        </p:blipFill>
        <p:spPr>
          <a:xfrm rot="5400000">
            <a:off x="892476" y="3890056"/>
            <a:ext cx="1259104" cy="136348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936815" y="3955105"/>
            <a:ext cx="1270482" cy="1244764"/>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992531" y="3954425"/>
            <a:ext cx="1259103" cy="1234749"/>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078858" y="3966210"/>
            <a:ext cx="1248389" cy="1200462"/>
          </a:xfrm>
          <a:prstGeom prst="rect">
            <a:avLst/>
          </a:prstGeom>
        </p:spPr>
      </p:pic>
      <p:sp>
        <p:nvSpPr>
          <p:cNvPr id="11" name="Rounded Rectangular Callout 10"/>
          <p:cNvSpPr/>
          <p:nvPr/>
        </p:nvSpPr>
        <p:spPr>
          <a:xfrm>
            <a:off x="1126777" y="1362751"/>
            <a:ext cx="7235558" cy="1822901"/>
          </a:xfrm>
          <a:prstGeom prst="wedgeRoundRectCallout">
            <a:avLst>
              <a:gd name="adj1" fmla="val -62904"/>
              <a:gd name="adj2" fmla="val 9789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“An excellent resource is not a substitute or replacement for poor subject knowledge, but a resource can certainly compliment subject knowledge to create a meaningful and impactful learning environment.”</a:t>
            </a:r>
          </a:p>
          <a:p>
            <a:pPr algn="r"/>
            <a:r>
              <a:rPr lang="en-GB" dirty="0"/>
              <a:t>(Jones, 2019, p.28)</a:t>
            </a:r>
          </a:p>
          <a:p>
            <a:pPr algn="ctr"/>
            <a:endParaRPr lang="en-GB" dirty="0"/>
          </a:p>
        </p:txBody>
      </p:sp>
    </p:spTree>
    <p:extLst>
      <p:ext uri="{BB962C8B-B14F-4D97-AF65-F5344CB8AC3E}">
        <p14:creationId xmlns:p14="http://schemas.microsoft.com/office/powerpoint/2010/main" val="2918627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058"/>
            <a:ext cx="7886700" cy="1325563"/>
          </a:xfrm>
        </p:spPr>
        <p:txBody>
          <a:bodyPr/>
          <a:lstStyle/>
          <a:p>
            <a:r>
              <a:rPr lang="en-GB" b="1" dirty="0" err="1" smtClean="0"/>
              <a:t>Tasg</a:t>
            </a:r>
            <a:r>
              <a:rPr lang="en-GB" b="1" dirty="0" smtClean="0"/>
              <a:t> </a:t>
            </a:r>
            <a:br>
              <a:rPr lang="en-GB" b="1" dirty="0" smtClean="0"/>
            </a:br>
            <a:r>
              <a:rPr lang="en-GB" b="1" dirty="0" smtClean="0"/>
              <a:t>Task </a:t>
            </a:r>
            <a:endParaRPr lang="en-GB" b="1" dirty="0"/>
          </a:p>
        </p:txBody>
      </p:sp>
      <p:sp>
        <p:nvSpPr>
          <p:cNvPr id="3" name="Content Placeholder 2"/>
          <p:cNvSpPr>
            <a:spLocks noGrp="1"/>
          </p:cNvSpPr>
          <p:nvPr>
            <p:ph sz="half" idx="1"/>
          </p:nvPr>
        </p:nvSpPr>
        <p:spPr>
          <a:xfrm>
            <a:off x="628650" y="1416144"/>
            <a:ext cx="3886200" cy="4351338"/>
          </a:xfrm>
        </p:spPr>
        <p:txBody>
          <a:bodyPr>
            <a:normAutofit fontScale="92500" lnSpcReduction="20000"/>
          </a:bodyPr>
          <a:lstStyle/>
          <a:p>
            <a:r>
              <a:rPr lang="en-GB" dirty="0" smtClean="0"/>
              <a:t>Pa </a:t>
            </a:r>
            <a:r>
              <a:rPr lang="en-GB" dirty="0" err="1" smtClean="0"/>
              <a:t>agweddau</a:t>
            </a:r>
            <a:r>
              <a:rPr lang="en-GB" dirty="0" smtClean="0"/>
              <a:t> o </a:t>
            </a:r>
            <a:r>
              <a:rPr lang="en-GB" dirty="0" err="1" smtClean="0"/>
              <a:t>arfer</a:t>
            </a:r>
            <a:r>
              <a:rPr lang="en-GB" dirty="0" smtClean="0"/>
              <a:t> </a:t>
            </a:r>
            <a:r>
              <a:rPr lang="en-GB" dirty="0" err="1" smtClean="0"/>
              <a:t>adalw</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gweld</a:t>
            </a:r>
            <a:r>
              <a:rPr lang="en-GB" dirty="0" smtClean="0"/>
              <a:t> </a:t>
            </a:r>
            <a:r>
              <a:rPr lang="en-GB" dirty="0" err="1" smtClean="0"/>
              <a:t>ar</a:t>
            </a:r>
            <a:r>
              <a:rPr lang="en-GB" dirty="0" smtClean="0"/>
              <a:t> </a:t>
            </a:r>
            <a:r>
              <a:rPr lang="en-GB" dirty="0" err="1" smtClean="0"/>
              <a:t>waith</a:t>
            </a:r>
            <a:r>
              <a:rPr lang="en-GB" dirty="0" smtClean="0"/>
              <a:t> </a:t>
            </a:r>
            <a:r>
              <a:rPr lang="en-GB" dirty="0" err="1" smtClean="0"/>
              <a:t>yn</a:t>
            </a:r>
            <a:r>
              <a:rPr lang="en-GB" dirty="0" smtClean="0"/>
              <a:t> </a:t>
            </a:r>
            <a:r>
              <a:rPr lang="en-GB" dirty="0" err="1" smtClean="0"/>
              <a:t>eich</a:t>
            </a:r>
            <a:r>
              <a:rPr lang="en-GB" dirty="0" smtClean="0"/>
              <a:t> </a:t>
            </a:r>
            <a:r>
              <a:rPr lang="en-GB" dirty="0" err="1" smtClean="0"/>
              <a:t>ysgol</a:t>
            </a:r>
            <a:r>
              <a:rPr lang="en-GB" dirty="0" smtClean="0"/>
              <a:t> chi?</a:t>
            </a:r>
          </a:p>
          <a:p>
            <a:r>
              <a:rPr lang="en-GB" dirty="0" err="1" smtClean="0"/>
              <a:t>Oes</a:t>
            </a:r>
            <a:r>
              <a:rPr lang="en-GB" dirty="0" smtClean="0"/>
              <a:t> </a:t>
            </a:r>
            <a:r>
              <a:rPr lang="en-GB" dirty="0" err="1" smtClean="0"/>
              <a:t>yna</a:t>
            </a:r>
            <a:r>
              <a:rPr lang="en-GB" dirty="0" smtClean="0"/>
              <a:t> </a:t>
            </a:r>
            <a:r>
              <a:rPr lang="en-GB" dirty="0" err="1" smtClean="0"/>
              <a:t>agweddau</a:t>
            </a:r>
            <a:r>
              <a:rPr lang="en-GB" dirty="0" smtClean="0"/>
              <a:t> o </a:t>
            </a:r>
            <a:r>
              <a:rPr lang="en-GB" dirty="0" err="1" smtClean="0"/>
              <a:t>arfer</a:t>
            </a:r>
            <a:r>
              <a:rPr lang="en-GB" dirty="0" smtClean="0"/>
              <a:t> </a:t>
            </a:r>
            <a:r>
              <a:rPr lang="en-GB" dirty="0" err="1" smtClean="0"/>
              <a:t>adalw</a:t>
            </a:r>
            <a:r>
              <a:rPr lang="en-GB" dirty="0" smtClean="0"/>
              <a:t> </a:t>
            </a:r>
            <a:r>
              <a:rPr lang="en-GB" dirty="0" err="1" smtClean="0"/>
              <a:t>rydych</a:t>
            </a:r>
            <a:r>
              <a:rPr lang="en-GB" dirty="0" smtClean="0"/>
              <a:t> chi </a:t>
            </a:r>
            <a:r>
              <a:rPr lang="en-GB" dirty="0" err="1" smtClean="0"/>
              <a:t>wedi</a:t>
            </a:r>
            <a:r>
              <a:rPr lang="en-GB" dirty="0" smtClean="0"/>
              <a:t>/</a:t>
            </a:r>
            <a:r>
              <a:rPr lang="en-GB" dirty="0" err="1" smtClean="0"/>
              <a:t>yn</a:t>
            </a:r>
            <a:r>
              <a:rPr lang="en-GB" dirty="0" smtClean="0"/>
              <a:t>/</a:t>
            </a:r>
            <a:r>
              <a:rPr lang="en-GB" dirty="0" err="1" smtClean="0"/>
              <a:t>eisiau</a:t>
            </a:r>
            <a:r>
              <a:rPr lang="en-GB" dirty="0" smtClean="0"/>
              <a:t> </a:t>
            </a:r>
            <a:r>
              <a:rPr lang="en-GB" dirty="0" err="1" smtClean="0"/>
              <a:t>eu</a:t>
            </a:r>
            <a:r>
              <a:rPr lang="en-GB" dirty="0" smtClean="0"/>
              <a:t> </a:t>
            </a:r>
            <a:r>
              <a:rPr lang="en-GB" dirty="0" err="1" smtClean="0"/>
              <a:t>defnyddio</a:t>
            </a:r>
            <a:r>
              <a:rPr lang="en-GB" dirty="0" smtClean="0"/>
              <a:t> </a:t>
            </a:r>
            <a:r>
              <a:rPr lang="en-GB" dirty="0" err="1" smtClean="0"/>
              <a:t>yn</a:t>
            </a:r>
            <a:r>
              <a:rPr lang="en-GB" dirty="0" smtClean="0"/>
              <a:t> </a:t>
            </a:r>
            <a:r>
              <a:rPr lang="en-GB" dirty="0" err="1" smtClean="0"/>
              <a:t>eich</a:t>
            </a:r>
            <a:r>
              <a:rPr lang="en-GB" dirty="0" smtClean="0"/>
              <a:t> </a:t>
            </a:r>
            <a:r>
              <a:rPr lang="en-GB" dirty="0" err="1" smtClean="0"/>
              <a:t>ymarfer</a:t>
            </a:r>
            <a:r>
              <a:rPr lang="en-GB" dirty="0" smtClean="0"/>
              <a:t> chi?</a:t>
            </a:r>
          </a:p>
          <a:p>
            <a:r>
              <a:rPr lang="en-GB" dirty="0" err="1" smtClean="0"/>
              <a:t>Sut</a:t>
            </a:r>
            <a:r>
              <a:rPr lang="en-GB" dirty="0" smtClean="0"/>
              <a:t> </a:t>
            </a:r>
            <a:r>
              <a:rPr lang="en-GB" dirty="0" err="1" smtClean="0"/>
              <a:t>ydych</a:t>
            </a:r>
            <a:r>
              <a:rPr lang="en-GB" dirty="0" smtClean="0"/>
              <a:t> </a:t>
            </a:r>
            <a:r>
              <a:rPr lang="en-GB" dirty="0" err="1" smtClean="0"/>
              <a:t>chi’n</a:t>
            </a:r>
            <a:r>
              <a:rPr lang="en-GB" dirty="0" smtClean="0"/>
              <a:t> </a:t>
            </a:r>
            <a:r>
              <a:rPr lang="en-GB" dirty="0" err="1" smtClean="0"/>
              <a:t>meddwl</a:t>
            </a:r>
            <a:r>
              <a:rPr lang="en-GB" dirty="0" smtClean="0"/>
              <a:t> y </a:t>
            </a:r>
            <a:r>
              <a:rPr lang="en-GB" dirty="0" err="1" smtClean="0"/>
              <a:t>gallai</a:t>
            </a:r>
            <a:r>
              <a:rPr lang="en-GB" dirty="0" smtClean="0"/>
              <a:t> </a:t>
            </a:r>
            <a:r>
              <a:rPr lang="en-GB" dirty="0" err="1" smtClean="0"/>
              <a:t>arfer</a:t>
            </a:r>
            <a:r>
              <a:rPr lang="en-GB" dirty="0" smtClean="0"/>
              <a:t> </a:t>
            </a:r>
            <a:r>
              <a:rPr lang="en-GB" dirty="0" err="1" smtClean="0"/>
              <a:t>adalw</a:t>
            </a:r>
            <a:r>
              <a:rPr lang="en-GB" dirty="0" smtClean="0"/>
              <a:t> </a:t>
            </a:r>
            <a:r>
              <a:rPr lang="en-GB" dirty="0" err="1" smtClean="0"/>
              <a:t>fod</a:t>
            </a:r>
            <a:r>
              <a:rPr lang="en-GB" dirty="0" smtClean="0"/>
              <a:t> o </a:t>
            </a:r>
            <a:r>
              <a:rPr lang="en-GB" dirty="0" err="1" smtClean="0"/>
              <a:t>ddefnydd</a:t>
            </a:r>
            <a:r>
              <a:rPr lang="en-GB" dirty="0" smtClean="0"/>
              <a:t> </a:t>
            </a:r>
            <a:r>
              <a:rPr lang="en-GB" dirty="0" err="1" smtClean="0"/>
              <a:t>i</a:t>
            </a:r>
            <a:r>
              <a:rPr lang="en-GB" dirty="0" smtClean="0"/>
              <a:t> </a:t>
            </a:r>
            <a:r>
              <a:rPr lang="en-GB" dirty="0" err="1" smtClean="0"/>
              <a:t>ddysgu</a:t>
            </a:r>
            <a:r>
              <a:rPr lang="en-GB" dirty="0" smtClean="0"/>
              <a:t> ac </a:t>
            </a:r>
            <a:r>
              <a:rPr lang="en-GB" dirty="0" err="1" smtClean="0"/>
              <a:t>addysgu</a:t>
            </a:r>
            <a:r>
              <a:rPr lang="en-GB" dirty="0" smtClean="0"/>
              <a:t> </a:t>
            </a:r>
            <a:r>
              <a:rPr lang="en-GB" dirty="0" err="1" smtClean="0"/>
              <a:t>ar-lein</a:t>
            </a:r>
            <a:r>
              <a:rPr lang="en-GB" dirty="0" smtClean="0"/>
              <a:t>?</a:t>
            </a:r>
            <a:endParaRPr lang="en-GB" dirty="0"/>
          </a:p>
        </p:txBody>
      </p:sp>
      <p:sp>
        <p:nvSpPr>
          <p:cNvPr id="4" name="Content Placeholder 3"/>
          <p:cNvSpPr>
            <a:spLocks noGrp="1"/>
          </p:cNvSpPr>
          <p:nvPr>
            <p:ph sz="half" idx="2"/>
          </p:nvPr>
        </p:nvSpPr>
        <p:spPr>
          <a:xfrm>
            <a:off x="4629150" y="1416144"/>
            <a:ext cx="3886200" cy="4351338"/>
          </a:xfrm>
        </p:spPr>
        <p:txBody>
          <a:bodyPr>
            <a:normAutofit fontScale="92500" lnSpcReduction="20000"/>
          </a:bodyPr>
          <a:lstStyle/>
          <a:p>
            <a:r>
              <a:rPr lang="en-GB" dirty="0" smtClean="0"/>
              <a:t>What aspects of retrieval practice have you observed in your own school?</a:t>
            </a:r>
          </a:p>
          <a:p>
            <a:r>
              <a:rPr lang="en-GB" dirty="0" smtClean="0"/>
              <a:t>Are there any aspects of retrieval practice that you have used/currently use/would like to use in your own practice?</a:t>
            </a:r>
          </a:p>
          <a:p>
            <a:r>
              <a:rPr lang="en-GB" dirty="0" smtClean="0"/>
              <a:t>How do you think retrieval practice might be beneficial for online teaching and learning?</a:t>
            </a:r>
            <a:endParaRPr lang="en-GB" dirty="0"/>
          </a:p>
        </p:txBody>
      </p:sp>
    </p:spTree>
    <p:extLst>
      <p:ext uri="{BB962C8B-B14F-4D97-AF65-F5344CB8AC3E}">
        <p14:creationId xmlns:p14="http://schemas.microsoft.com/office/powerpoint/2010/main" val="35129420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5845918-52AB-48E9-B983-9CE000A3B605}">
  <ds:schemaRefs>
    <ds:schemaRef ds:uri="http://schemas.microsoft.com/sharepoint/v3/contenttype/forms"/>
  </ds:schemaRefs>
</ds:datastoreItem>
</file>

<file path=customXml/itemProps2.xml><?xml version="1.0" encoding="utf-8"?>
<ds:datastoreItem xmlns:ds="http://schemas.openxmlformats.org/officeDocument/2006/customXml" ds:itemID="{4107F192-694B-4116-A753-028EE89A9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61F5CD-868B-40C2-846A-5DF573E1190F}">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92c24619-d6d5-42cf-b618-23d930ad9f20"/>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6555</TotalTime>
  <Words>532</Words>
  <Application>Microsoft Office PowerPoint</Application>
  <PresentationFormat>On-screen Show (4:3)</PresentationFormat>
  <Paragraphs>63</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Hyrwyddo addysgeg, hyrwyddo dysgu</vt:lpstr>
      <vt:lpstr>Advancing pedagogy, advancing learning</vt:lpstr>
      <vt:lpstr>Arfer Adalw Retrieval Practice</vt:lpstr>
      <vt:lpstr>Llyfr defnyddiol… A useful book…</vt:lpstr>
      <vt:lpstr>Beth yw ‘Arfer Adalw’? What is ‘Retrieval Practice’?</vt:lpstr>
      <vt:lpstr>PowerPoint Presentation</vt:lpstr>
      <vt:lpstr>Sut mae’n gweithio? How does it work?</vt:lpstr>
      <vt:lpstr>Pam mae hyn yn bwysig? Why is this important?</vt:lpstr>
      <vt:lpstr>Sut mae gwneud defnydd effeithiol o arfer adalw? How can retrieval practice be used effectively?</vt:lpstr>
      <vt:lpstr>Ymdrech isel, effaith uchel? Low effort, high impact?</vt:lpstr>
      <vt:lpstr>Mae’n rhan annatod o ddysgu! It’s integral to learning! </vt:lpstr>
      <vt:lpstr>Mae ond yn un rhan o’r darlun addysgeg ehangach It’s only one part of the broader pedagogical picture</vt:lpstr>
      <vt:lpstr>Dewis a dethol adnoddau Carefully select resources</vt:lpstr>
      <vt:lpstr>Tasg  Task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137</cp:revision>
  <dcterms:created xsi:type="dcterms:W3CDTF">2017-02-08T11:33:06Z</dcterms:created>
  <dcterms:modified xsi:type="dcterms:W3CDTF">2021-03-16T20:15:12Z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