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2"/>
  </p:notesMasterIdLst>
  <p:handoutMasterIdLst>
    <p:handoutMasterId r:id="rId43"/>
  </p:handoutMasterIdLst>
  <p:sldIdLst>
    <p:sldId id="371" r:id="rId2"/>
    <p:sldId id="547" r:id="rId3"/>
    <p:sldId id="549" r:id="rId4"/>
    <p:sldId id="552" r:id="rId5"/>
    <p:sldId id="567" r:id="rId6"/>
    <p:sldId id="593" r:id="rId7"/>
    <p:sldId id="594" r:id="rId8"/>
    <p:sldId id="554" r:id="rId9"/>
    <p:sldId id="568" r:id="rId10"/>
    <p:sldId id="569" r:id="rId11"/>
    <p:sldId id="570" r:id="rId12"/>
    <p:sldId id="571" r:id="rId13"/>
    <p:sldId id="619" r:id="rId14"/>
    <p:sldId id="595" r:id="rId15"/>
    <p:sldId id="572" r:id="rId16"/>
    <p:sldId id="573" r:id="rId17"/>
    <p:sldId id="574" r:id="rId18"/>
    <p:sldId id="575" r:id="rId19"/>
    <p:sldId id="576" r:id="rId20"/>
    <p:sldId id="577" r:id="rId21"/>
    <p:sldId id="620" r:id="rId22"/>
    <p:sldId id="578" r:id="rId23"/>
    <p:sldId id="621" r:id="rId24"/>
    <p:sldId id="596" r:id="rId25"/>
    <p:sldId id="579" r:id="rId26"/>
    <p:sldId id="590" r:id="rId27"/>
    <p:sldId id="591" r:id="rId28"/>
    <p:sldId id="592" r:id="rId29"/>
    <p:sldId id="597" r:id="rId30"/>
    <p:sldId id="598" r:id="rId31"/>
    <p:sldId id="599" r:id="rId32"/>
    <p:sldId id="600" r:id="rId33"/>
    <p:sldId id="601" r:id="rId34"/>
    <p:sldId id="618" r:id="rId35"/>
    <p:sldId id="615" r:id="rId36"/>
    <p:sldId id="616" r:id="rId37"/>
    <p:sldId id="602" r:id="rId38"/>
    <p:sldId id="581" r:id="rId39"/>
    <p:sldId id="582" r:id="rId40"/>
    <p:sldId id="583" r:id="rId41"/>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2025/4/30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2025/4/30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2025/4/30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2025/4/30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2025/4/30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2025/4/30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2025/4/30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2025/4/30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2025/4/30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2025/4/30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2025/4/30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2025/4/30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2025/4/30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2025/4/30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openxmlformats.org/officeDocument/2006/relationships/image" Target="../media/image4.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openxmlformats.org/officeDocument/2006/relationships/image" Target="../media/image5.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openxmlformats.org/officeDocument/2006/relationships/image" Target="../media/image6.pn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openxmlformats.org/officeDocument/2006/relationships/image" Target="../media/image7.png"/><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6.xml"/><Relationship Id="rId5" Type="http://schemas.openxmlformats.org/officeDocument/2006/relationships/image" Target="../media/image8.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9.xml"/><Relationship Id="rId5" Type="http://schemas.openxmlformats.org/officeDocument/2006/relationships/image" Target="../media/image9.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0.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2.xml"/><Relationship Id="rId5" Type="http://schemas.openxmlformats.org/officeDocument/2006/relationships/image" Target="../media/image10.png"/><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5.xml"/><Relationship Id="rId5" Type="http://schemas.openxmlformats.org/officeDocument/2006/relationships/image" Target="../media/image11.png"/><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 Id="rId5" Type="http://schemas.openxmlformats.org/officeDocument/2006/relationships/image" Target="../media/image12.pn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7.xml"/><Relationship Id="rId5" Type="http://schemas.openxmlformats.org/officeDocument/2006/relationships/image" Target="../media/image13.png"/><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8.xml"/><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9.xml"/><Relationship Id="rId5" Type="http://schemas.openxmlformats.org/officeDocument/2006/relationships/image" Target="../media/image14.pn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0.xml"/><Relationship Id="rId5" Type="http://schemas.openxmlformats.org/officeDocument/2006/relationships/image" Target="../media/image15.pn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 Id="rId5" Type="http://schemas.openxmlformats.org/officeDocument/2006/relationships/image" Target="../media/image16.pn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2.xml"/><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3.xml"/><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34.xml"/><Relationship Id="rId5" Type="http://schemas.microsoft.com/office/2007/relationships/hdphoto" Target="../media/hdphoto2.wdp"/><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7.xml"/><Relationship Id="rId5" Type="http://schemas.openxmlformats.org/officeDocument/2006/relationships/image" Target="../media/image18.png"/><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8.xml"/><Relationship Id="rId5" Type="http://schemas.openxmlformats.org/officeDocument/2006/relationships/image" Target="../media/image19.png"/><Relationship Id="rId4" Type="http://schemas.microsoft.com/office/2007/relationships/hdphoto" Target="../media/hdphoto2.wdp"/></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9.xml"/><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0.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2C277FC-0307-43E3-89CE-DB077A816D4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20A86D8B-5F1B-96FC-A05D-682CB04700F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FF68F470-22B8-CA22-B806-669A74572B6F}"/>
              </a:ext>
            </a:extLst>
          </p:cNvPr>
          <p:cNvSpPr txBox="1"/>
          <p:nvPr/>
        </p:nvSpPr>
        <p:spPr>
          <a:xfrm>
            <a:off x="5673893" y="877668"/>
            <a:ext cx="5355312"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觀即思惟，照有二，照住照見。照住，由思惟而來。心寄一處，即照住，此時許多妄念，暫時停止。本有光明，自然發露，此即智慧。照見，指工夫修成，如</a:t>
            </a:r>
            <a:r>
              <a:rPr lang="en-US" altLang="zh-TW" sz="2800" b="1" dirty="0">
                <a:solidFill>
                  <a:schemeClr val="bg1"/>
                </a:solidFill>
              </a:rPr>
              <a:t>《</a:t>
            </a:r>
            <a:r>
              <a:rPr lang="zh-TW" altLang="en-US" sz="2800" b="1" dirty="0">
                <a:solidFill>
                  <a:schemeClr val="bg1"/>
                </a:solidFill>
              </a:rPr>
              <a:t>心經</a:t>
            </a:r>
            <a:r>
              <a:rPr lang="en-US" altLang="zh-TW" sz="2800" b="1" dirty="0">
                <a:solidFill>
                  <a:schemeClr val="bg1"/>
                </a:solidFill>
              </a:rPr>
              <a:t>》</a:t>
            </a:r>
            <a:r>
              <a:rPr lang="zh-TW" altLang="en-US" sz="2800" b="1" dirty="0">
                <a:solidFill>
                  <a:schemeClr val="bg1"/>
                </a:solidFill>
              </a:rPr>
              <a:t>之</a:t>
            </a:r>
            <a:r>
              <a:rPr lang="zh-CN" altLang="en-US" sz="2800" b="1" dirty="0">
                <a:solidFill>
                  <a:schemeClr val="bg1"/>
                </a:solidFill>
              </a:rPr>
              <a:t>「</a:t>
            </a:r>
            <a:r>
              <a:rPr lang="zh-TW" altLang="en-US" sz="2800" b="1" dirty="0">
                <a:solidFill>
                  <a:schemeClr val="bg1"/>
                </a:solidFill>
              </a:rPr>
              <a:t>照見五蘊皆空</a:t>
            </a:r>
            <a:r>
              <a:rPr lang="zh-CN" altLang="en-US" sz="2800" b="1" dirty="0">
                <a:solidFill>
                  <a:schemeClr val="bg1"/>
                </a:solidFill>
              </a:rPr>
              <a:t>」</a:t>
            </a:r>
            <a:r>
              <a:rPr lang="zh-TW" altLang="en-US" sz="2800" b="1" dirty="0">
                <a:solidFill>
                  <a:schemeClr val="bg1"/>
                </a:solidFill>
              </a:rPr>
              <a:t>是也。觀照須觀吾人之心性，所謂消歸自性。</a:t>
            </a:r>
          </a:p>
        </p:txBody>
      </p:sp>
      <p:sp>
        <p:nvSpPr>
          <p:cNvPr id="7" name="文字方塊 6">
            <a:extLst>
              <a:ext uri="{FF2B5EF4-FFF2-40B4-BE49-F238E27FC236}">
                <a16:creationId xmlns:a16="http://schemas.microsoft.com/office/drawing/2014/main" id="{DCEC3A04-5DC3-9D52-81BF-20BF8F028240}"/>
              </a:ext>
            </a:extLst>
          </p:cNvPr>
          <p:cNvSpPr txBox="1"/>
          <p:nvPr/>
        </p:nvSpPr>
        <p:spPr>
          <a:xfrm>
            <a:off x="3002632" y="808408"/>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「照住，由思惟而來。」是很細密的思惟，這個思惟是如理如法的思惟。</a:t>
            </a:r>
            <a:r>
              <a:rPr lang="zh-CN" altLang="en-US" sz="2800" dirty="0">
                <a:solidFill>
                  <a:srgbClr val="FFFF00"/>
                </a:solidFill>
              </a:rPr>
              <a:t>照住能</a:t>
            </a:r>
            <a:r>
              <a:rPr lang="zh-TW" altLang="en-US" sz="2800" dirty="0">
                <a:solidFill>
                  <a:srgbClr val="FFFF00"/>
                </a:solidFill>
              </a:rPr>
              <a:t>停多久</a:t>
            </a:r>
            <a:r>
              <a:rPr lang="zh-CN" altLang="en-US" sz="2800" dirty="0">
                <a:solidFill>
                  <a:srgbClr val="FFFF00"/>
                </a:solidFill>
              </a:rPr>
              <a:t>，</a:t>
            </a:r>
            <a:r>
              <a:rPr lang="zh-TW" altLang="en-US" sz="2800" dirty="0">
                <a:solidFill>
                  <a:srgbClr val="FFFF00"/>
                </a:solidFill>
              </a:rPr>
              <a:t>看你定功的淺深</a:t>
            </a:r>
            <a:r>
              <a:rPr lang="zh-CN" altLang="en-US" sz="2800" dirty="0">
                <a:solidFill>
                  <a:srgbClr val="FFFF00"/>
                </a:solidFill>
              </a:rPr>
              <a:t>（四禪八定）</a:t>
            </a:r>
            <a:r>
              <a:rPr lang="zh-TW" altLang="en-US" sz="2800" dirty="0">
                <a:solidFill>
                  <a:srgbClr val="FFFF00"/>
                </a:solidFill>
              </a:rPr>
              <a:t>。</a:t>
            </a:r>
          </a:p>
        </p:txBody>
      </p:sp>
      <p:sp>
        <p:nvSpPr>
          <p:cNvPr id="8" name="文字方塊 7">
            <a:extLst>
              <a:ext uri="{FF2B5EF4-FFF2-40B4-BE49-F238E27FC236}">
                <a16:creationId xmlns:a16="http://schemas.microsoft.com/office/drawing/2014/main" id="{74197D38-4B6B-2662-A70B-B58C2BA9A591}"/>
              </a:ext>
            </a:extLst>
          </p:cNvPr>
          <p:cNvSpPr txBox="1"/>
          <p:nvPr/>
        </p:nvSpPr>
        <p:spPr>
          <a:xfrm>
            <a:off x="262558" y="834257"/>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「照見，指功夫修成。」只是功夫成功了，不會退轉了，</a:t>
            </a:r>
            <a:r>
              <a:rPr lang="zh-CN" altLang="en-US" sz="2800" dirty="0">
                <a:solidFill>
                  <a:srgbClr val="FFFF00"/>
                </a:solidFill>
              </a:rPr>
              <a:t>但還</a:t>
            </a:r>
            <a:r>
              <a:rPr lang="zh-TW" altLang="en-US" sz="2800" dirty="0">
                <a:solidFill>
                  <a:srgbClr val="FFFF00"/>
                </a:solidFill>
              </a:rPr>
              <a:t>沒圓滿。佛法</a:t>
            </a:r>
            <a:r>
              <a:rPr lang="zh-CN" altLang="en-US" sz="2800" dirty="0">
                <a:solidFill>
                  <a:srgbClr val="FFFF00"/>
                </a:solidFill>
              </a:rPr>
              <a:t>裡有</a:t>
            </a:r>
            <a:r>
              <a:rPr lang="zh-TW" altLang="en-US" sz="2800" dirty="0">
                <a:solidFill>
                  <a:srgbClr val="FFFF00"/>
                </a:solidFill>
              </a:rPr>
              <a:t>三不退</a:t>
            </a:r>
            <a:r>
              <a:rPr lang="zh-CN" altLang="en-US" sz="2800" dirty="0">
                <a:solidFill>
                  <a:srgbClr val="FFFF00"/>
                </a:solidFill>
              </a:rPr>
              <a:t>：</a:t>
            </a:r>
            <a:r>
              <a:rPr lang="zh-TW" altLang="en-US" sz="2800" dirty="0">
                <a:solidFill>
                  <a:srgbClr val="FFFF00"/>
                </a:solidFill>
              </a:rPr>
              <a:t>位不退、行不退、念不退，這叫成功。</a:t>
            </a:r>
          </a:p>
        </p:txBody>
      </p:sp>
    </p:spTree>
    <p:extLst>
      <p:ext uri="{BB962C8B-B14F-4D97-AF65-F5344CB8AC3E}">
        <p14:creationId xmlns:p14="http://schemas.microsoft.com/office/powerpoint/2010/main" val="1364216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EC64858-1A04-D36B-A337-A6BEEB40108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7515C8CF-D5C1-D025-7AA4-2F7387A1A6D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AE7FB839-C125-99F6-66A8-D4AF49578D51}"/>
              </a:ext>
            </a:extLst>
          </p:cNvPr>
          <p:cNvSpPr txBox="1"/>
          <p:nvPr/>
        </p:nvSpPr>
        <p:spPr>
          <a:xfrm>
            <a:off x="8005737" y="847632"/>
            <a:ext cx="2769989"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眾生之大病根，即是心量狹小</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因狹小，即執我</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故佛教人將此心放大，潛移默化，大而化之</a:t>
            </a:r>
            <a:r>
              <a:rPr lang="zh-CN" altLang="en-US" sz="2800" b="1" dirty="0">
                <a:solidFill>
                  <a:schemeClr val="bg1"/>
                </a:solidFill>
              </a:rPr>
              <a:t>。</a:t>
            </a:r>
            <a:r>
              <a:rPr lang="zh-TW" altLang="en-US" sz="2800" b="1" dirty="0">
                <a:solidFill>
                  <a:schemeClr val="bg1"/>
                </a:solidFill>
              </a:rPr>
              <a:t>即是除我見，去煩惱之妙法。</a:t>
            </a:r>
          </a:p>
        </p:txBody>
      </p:sp>
      <p:sp>
        <p:nvSpPr>
          <p:cNvPr id="7" name="文字方塊 6">
            <a:extLst>
              <a:ext uri="{FF2B5EF4-FFF2-40B4-BE49-F238E27FC236}">
                <a16:creationId xmlns:a16="http://schemas.microsoft.com/office/drawing/2014/main" id="{C30A70BE-F418-FF9B-7CB1-1AC7733FC82D}"/>
              </a:ext>
            </a:extLst>
          </p:cNvPr>
          <p:cNvSpPr txBox="1"/>
          <p:nvPr/>
        </p:nvSpPr>
        <p:spPr>
          <a:xfrm>
            <a:off x="3050538" y="847632"/>
            <a:ext cx="4708981" cy="5115817"/>
          </a:xfrm>
          <a:prstGeom prst="rect">
            <a:avLst/>
          </a:prstGeom>
          <a:noFill/>
        </p:spPr>
        <p:txBody>
          <a:bodyPr vert="eaVert" wrap="square" rtlCol="0">
            <a:spAutoFit/>
          </a:bodyPr>
          <a:lstStyle/>
          <a:p>
            <a:pPr>
              <a:lnSpc>
                <a:spcPct val="150000"/>
              </a:lnSpc>
            </a:pPr>
            <a:r>
              <a:rPr lang="zh-TW" altLang="en-US" sz="2800" dirty="0">
                <a:solidFill>
                  <a:srgbClr val="FFFF00"/>
                </a:solidFill>
              </a:rPr>
              <a:t>心量狹小</a:t>
            </a:r>
            <a:r>
              <a:rPr lang="zh-CN" altLang="en-US" sz="2800" dirty="0">
                <a:solidFill>
                  <a:srgbClr val="FFFF00"/>
                </a:solidFill>
              </a:rPr>
              <a:t>的人很</a:t>
            </a:r>
            <a:r>
              <a:rPr lang="zh-TW" altLang="en-US" sz="2800" dirty="0">
                <a:solidFill>
                  <a:srgbClr val="FFFF00"/>
                </a:solidFill>
              </a:rPr>
              <a:t>難，不但修行不能成就，</a:t>
            </a:r>
            <a:r>
              <a:rPr lang="zh-CN" altLang="en-US" sz="2800" dirty="0">
                <a:solidFill>
                  <a:srgbClr val="FFFF00"/>
                </a:solidFill>
              </a:rPr>
              <a:t>而且</a:t>
            </a:r>
            <a:r>
              <a:rPr lang="zh-TW" altLang="en-US" sz="2800" dirty="0">
                <a:solidFill>
                  <a:srgbClr val="FFFF00"/>
                </a:solidFill>
              </a:rPr>
              <a:t>不能開智慧，得一點小定還可以。再跟大家說明，不能往生。為什麼？</a:t>
            </a:r>
            <a:r>
              <a:rPr lang="zh-CN" altLang="en-US" sz="2800" dirty="0">
                <a:solidFill>
                  <a:srgbClr val="FFFF00"/>
                </a:solidFill>
              </a:rPr>
              <a:t>因為</a:t>
            </a:r>
            <a:r>
              <a:rPr lang="zh-TW" altLang="en-US" sz="2800" dirty="0">
                <a:solidFill>
                  <a:srgbClr val="FFFF00"/>
                </a:solidFill>
              </a:rPr>
              <a:t>阿彌陀佛的心量是盡虛空遍法界</a:t>
            </a:r>
            <a:r>
              <a:rPr lang="zh-CN" altLang="en-US" sz="2800" dirty="0">
                <a:solidFill>
                  <a:srgbClr val="FFFF00"/>
                </a:solidFill>
              </a:rPr>
              <a:t>；</a:t>
            </a:r>
            <a:r>
              <a:rPr lang="zh-TW" altLang="en-US" sz="2800" dirty="0">
                <a:solidFill>
                  <a:srgbClr val="FFFF00"/>
                </a:solidFill>
              </a:rPr>
              <a:t>我們心量跟阿彌陀佛的心量不一樣，怎麼能往生？</a:t>
            </a:r>
          </a:p>
        </p:txBody>
      </p:sp>
      <p:sp>
        <p:nvSpPr>
          <p:cNvPr id="8" name="文字方塊 7">
            <a:extLst>
              <a:ext uri="{FF2B5EF4-FFF2-40B4-BE49-F238E27FC236}">
                <a16:creationId xmlns:a16="http://schemas.microsoft.com/office/drawing/2014/main" id="{5A8E0A6E-D1F9-0E7A-CF01-3AF7FE6C7814}"/>
              </a:ext>
            </a:extLst>
          </p:cNvPr>
          <p:cNvSpPr txBox="1"/>
          <p:nvPr/>
        </p:nvSpPr>
        <p:spPr>
          <a:xfrm>
            <a:off x="803771" y="762249"/>
            <a:ext cx="2123658" cy="5115817"/>
          </a:xfrm>
          <a:prstGeom prst="rect">
            <a:avLst/>
          </a:prstGeom>
          <a:noFill/>
        </p:spPr>
        <p:txBody>
          <a:bodyPr vert="eaVert" wrap="square" rtlCol="0">
            <a:spAutoFit/>
          </a:bodyPr>
          <a:lstStyle/>
          <a:p>
            <a:pPr>
              <a:lnSpc>
                <a:spcPct val="150000"/>
              </a:lnSpc>
            </a:pPr>
            <a:r>
              <a:rPr lang="zh-TW" altLang="en-US" sz="2800" dirty="0">
                <a:solidFill>
                  <a:srgbClr val="FFFF00"/>
                </a:solidFill>
              </a:rPr>
              <a:t>心要大、量要大，俗話說，量大福大。心量狹小，縱然有福也很有限，他的日子過得很辛苦。</a:t>
            </a:r>
          </a:p>
        </p:txBody>
      </p:sp>
    </p:spTree>
    <p:extLst>
      <p:ext uri="{BB962C8B-B14F-4D97-AF65-F5344CB8AC3E}">
        <p14:creationId xmlns:p14="http://schemas.microsoft.com/office/powerpoint/2010/main" val="40643114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A31A608-7174-FAB1-0FE9-2D4BFF89A94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9EA8DE7-40C6-EC3B-6E7A-6AA8AEFF73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5766B508-7CDB-B4C2-EE36-B8260857B281}"/>
              </a:ext>
            </a:extLst>
          </p:cNvPr>
          <p:cNvSpPr txBox="1"/>
          <p:nvPr/>
        </p:nvSpPr>
        <p:spPr>
          <a:xfrm>
            <a:off x="7575430" y="847632"/>
            <a:ext cx="3416320"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化除我見，即轉第七識為平等性智。不起分別，即轉第六識為妙觀察智。此二既轉，則五、八亦隨轉為成所作智、大</a:t>
            </a:r>
            <a:r>
              <a:rPr lang="zh-CN" altLang="en-US" sz="2800" b="1" dirty="0">
                <a:solidFill>
                  <a:schemeClr val="bg1"/>
                </a:solidFill>
              </a:rPr>
              <a:t>圓</a:t>
            </a:r>
            <a:r>
              <a:rPr lang="zh-TW" altLang="en-US" sz="2800" b="1" dirty="0">
                <a:solidFill>
                  <a:schemeClr val="bg1"/>
                </a:solidFill>
              </a:rPr>
              <a:t>鏡智</a:t>
            </a:r>
            <a:r>
              <a:rPr lang="zh-CN" altLang="en-US" sz="2800" b="1" dirty="0">
                <a:solidFill>
                  <a:schemeClr val="bg1"/>
                </a:solidFill>
              </a:rPr>
              <a:t>。</a:t>
            </a:r>
            <a:r>
              <a:rPr lang="zh-TW" altLang="en-US" sz="2800" b="1" dirty="0">
                <a:solidFill>
                  <a:schemeClr val="bg1"/>
                </a:solidFill>
              </a:rPr>
              <a:t>修行要在轉識成智。</a:t>
            </a:r>
          </a:p>
        </p:txBody>
      </p:sp>
      <p:sp>
        <p:nvSpPr>
          <p:cNvPr id="7" name="文字方塊 6">
            <a:extLst>
              <a:ext uri="{FF2B5EF4-FFF2-40B4-BE49-F238E27FC236}">
                <a16:creationId xmlns:a16="http://schemas.microsoft.com/office/drawing/2014/main" id="{0E8FF962-8B1C-C7FC-9F53-BC07017409BD}"/>
              </a:ext>
            </a:extLst>
          </p:cNvPr>
          <p:cNvSpPr txBox="1"/>
          <p:nvPr/>
        </p:nvSpPr>
        <p:spPr>
          <a:xfrm>
            <a:off x="309894" y="768284"/>
            <a:ext cx="7294305" cy="5115817"/>
          </a:xfrm>
          <a:prstGeom prst="rect">
            <a:avLst/>
          </a:prstGeom>
          <a:noFill/>
        </p:spPr>
        <p:txBody>
          <a:bodyPr vert="eaVert" wrap="square" rtlCol="0">
            <a:spAutoFit/>
          </a:bodyPr>
          <a:lstStyle/>
          <a:p>
            <a:pPr>
              <a:lnSpc>
                <a:spcPct val="150000"/>
              </a:lnSpc>
            </a:pPr>
            <a:r>
              <a:rPr lang="zh-TW" altLang="en-US" sz="2800" dirty="0">
                <a:solidFill>
                  <a:srgbClr val="FFFF00"/>
                </a:solidFill>
              </a:rPr>
              <a:t>這就講前面的轉移，轉移的理論</a:t>
            </a:r>
            <a:r>
              <a:rPr lang="zh-CN" altLang="en-US" sz="2800" dirty="0">
                <a:solidFill>
                  <a:srgbClr val="FFFF00"/>
                </a:solidFill>
              </a:rPr>
              <a:t>、</a:t>
            </a:r>
            <a:r>
              <a:rPr lang="zh-TW" altLang="en-US" sz="2800" dirty="0">
                <a:solidFill>
                  <a:srgbClr val="FFFF00"/>
                </a:solidFill>
              </a:rPr>
              <a:t>方法曉得了，這說出轉移的效果。轉第七識</a:t>
            </a:r>
            <a:r>
              <a:rPr lang="zh-CN" altLang="en-US" sz="2800" dirty="0">
                <a:solidFill>
                  <a:srgbClr val="FFFF00"/>
                </a:solidFill>
              </a:rPr>
              <a:t>的</a:t>
            </a:r>
            <a:r>
              <a:rPr lang="zh-TW" altLang="en-US" sz="2800" dirty="0">
                <a:solidFill>
                  <a:srgbClr val="FFFF00"/>
                </a:solidFill>
              </a:rPr>
              <a:t>執著，一切都不執著了，平等性智現前。因為分別，我們的妙觀察智不能現前</a:t>
            </a:r>
            <a:r>
              <a:rPr lang="zh-CN" altLang="en-US" sz="2800" dirty="0">
                <a:solidFill>
                  <a:srgbClr val="FFFF00"/>
                </a:solidFill>
              </a:rPr>
              <a:t>；分別</a:t>
            </a:r>
            <a:r>
              <a:rPr lang="zh-TW" altLang="en-US" sz="2800" dirty="0">
                <a:solidFill>
                  <a:srgbClr val="FFFF00"/>
                </a:solidFill>
              </a:rPr>
              <a:t>沒有了</a:t>
            </a:r>
            <a:r>
              <a:rPr lang="zh-CN" altLang="en-US" sz="2800" dirty="0">
                <a:solidFill>
                  <a:srgbClr val="FFFF00"/>
                </a:solidFill>
              </a:rPr>
              <a:t>，妙觀察智現前。</a:t>
            </a:r>
            <a:r>
              <a:rPr lang="zh-TW" altLang="en-US" sz="2800" dirty="0">
                <a:solidFill>
                  <a:srgbClr val="FFFF00"/>
                </a:solidFill>
              </a:rPr>
              <a:t>前五識變成「成所作智」，成是成就，所作就是你所做的，這個智慧。第八識轉變成「大圓鏡智」，圓是圓滿，無所不知，像大圓鏡照虛空法界，無所不知、無所不能。</a:t>
            </a:r>
          </a:p>
        </p:txBody>
      </p:sp>
    </p:spTree>
    <p:extLst>
      <p:ext uri="{BB962C8B-B14F-4D97-AF65-F5344CB8AC3E}">
        <p14:creationId xmlns:p14="http://schemas.microsoft.com/office/powerpoint/2010/main" val="5266696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橢圓 3">
            <a:extLst>
              <a:ext uri="{FF2B5EF4-FFF2-40B4-BE49-F238E27FC236}">
                <a16:creationId xmlns:a16="http://schemas.microsoft.com/office/drawing/2014/main" id="{50E02003-2AFB-F41D-DF84-F4EF5F631088}"/>
              </a:ext>
            </a:extLst>
          </p:cNvPr>
          <p:cNvSpPr/>
          <p:nvPr/>
        </p:nvSpPr>
        <p:spPr>
          <a:xfrm>
            <a:off x="1486694" y="2277666"/>
            <a:ext cx="720080"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橢圓 4">
            <a:extLst>
              <a:ext uri="{FF2B5EF4-FFF2-40B4-BE49-F238E27FC236}">
                <a16:creationId xmlns:a16="http://schemas.microsoft.com/office/drawing/2014/main" id="{84C83450-C111-F932-9717-FE32E1968412}"/>
              </a:ext>
            </a:extLst>
          </p:cNvPr>
          <p:cNvSpPr/>
          <p:nvPr/>
        </p:nvSpPr>
        <p:spPr>
          <a:xfrm>
            <a:off x="3070870" y="227766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pc="-30" dirty="0"/>
              <a:t>阿賴耶</a:t>
            </a:r>
            <a:endParaRPr lang="zh-TW" altLang="en-US" spc="-30" dirty="0"/>
          </a:p>
        </p:txBody>
      </p:sp>
      <p:sp>
        <p:nvSpPr>
          <p:cNvPr id="6" name="橢圓 5">
            <a:extLst>
              <a:ext uri="{FF2B5EF4-FFF2-40B4-BE49-F238E27FC236}">
                <a16:creationId xmlns:a16="http://schemas.microsoft.com/office/drawing/2014/main" id="{7719E112-49C7-A81A-1615-4385738B8C3A}"/>
              </a:ext>
            </a:extLst>
          </p:cNvPr>
          <p:cNvSpPr/>
          <p:nvPr/>
        </p:nvSpPr>
        <p:spPr>
          <a:xfrm>
            <a:off x="4799062" y="227766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末那</a:t>
            </a:r>
            <a:endParaRPr lang="zh-TW" altLang="en-US" dirty="0"/>
          </a:p>
        </p:txBody>
      </p:sp>
      <p:sp>
        <p:nvSpPr>
          <p:cNvPr id="7" name="橢圓 6">
            <a:extLst>
              <a:ext uri="{FF2B5EF4-FFF2-40B4-BE49-F238E27FC236}">
                <a16:creationId xmlns:a16="http://schemas.microsoft.com/office/drawing/2014/main" id="{50749DBE-B997-4E8E-6C5D-050E07890813}"/>
              </a:ext>
            </a:extLst>
          </p:cNvPr>
          <p:cNvSpPr/>
          <p:nvPr/>
        </p:nvSpPr>
        <p:spPr>
          <a:xfrm>
            <a:off x="6455246" y="227766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意</a:t>
            </a:r>
            <a:endParaRPr lang="zh-TW" altLang="en-US" dirty="0"/>
          </a:p>
        </p:txBody>
      </p:sp>
      <p:sp>
        <p:nvSpPr>
          <p:cNvPr id="8" name="橢圓 7">
            <a:extLst>
              <a:ext uri="{FF2B5EF4-FFF2-40B4-BE49-F238E27FC236}">
                <a16:creationId xmlns:a16="http://schemas.microsoft.com/office/drawing/2014/main" id="{F52F2BB1-3D3C-1820-87DC-47BB2F6CA524}"/>
              </a:ext>
            </a:extLst>
          </p:cNvPr>
          <p:cNvSpPr/>
          <p:nvPr/>
        </p:nvSpPr>
        <p:spPr>
          <a:xfrm>
            <a:off x="8543478" y="227766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鼻</a:t>
            </a:r>
            <a:endParaRPr lang="zh-TW" altLang="en-US" dirty="0"/>
          </a:p>
        </p:txBody>
      </p:sp>
      <p:sp>
        <p:nvSpPr>
          <p:cNvPr id="9" name="橢圓 8">
            <a:extLst>
              <a:ext uri="{FF2B5EF4-FFF2-40B4-BE49-F238E27FC236}">
                <a16:creationId xmlns:a16="http://schemas.microsoft.com/office/drawing/2014/main" id="{13AAF062-C006-74C8-883E-1C7D79A8EAC7}"/>
              </a:ext>
            </a:extLst>
          </p:cNvPr>
          <p:cNvSpPr/>
          <p:nvPr/>
        </p:nvSpPr>
        <p:spPr>
          <a:xfrm>
            <a:off x="8399462" y="119754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耳</a:t>
            </a:r>
            <a:endParaRPr lang="zh-TW" altLang="en-US" dirty="0"/>
          </a:p>
        </p:txBody>
      </p:sp>
      <p:sp>
        <p:nvSpPr>
          <p:cNvPr id="10" name="橢圓 9">
            <a:extLst>
              <a:ext uri="{FF2B5EF4-FFF2-40B4-BE49-F238E27FC236}">
                <a16:creationId xmlns:a16="http://schemas.microsoft.com/office/drawing/2014/main" id="{F7CAF0C5-F21C-D92D-32C7-BDF4B8FB3632}"/>
              </a:ext>
            </a:extLst>
          </p:cNvPr>
          <p:cNvSpPr/>
          <p:nvPr/>
        </p:nvSpPr>
        <p:spPr>
          <a:xfrm>
            <a:off x="8471470" y="335778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舌</a:t>
            </a:r>
            <a:endParaRPr lang="zh-TW" altLang="en-US" dirty="0"/>
          </a:p>
        </p:txBody>
      </p:sp>
      <p:sp>
        <p:nvSpPr>
          <p:cNvPr id="11" name="橢圓 10">
            <a:extLst>
              <a:ext uri="{FF2B5EF4-FFF2-40B4-BE49-F238E27FC236}">
                <a16:creationId xmlns:a16="http://schemas.microsoft.com/office/drawing/2014/main" id="{765856A0-87A8-A139-816C-78B1A73F46BD}"/>
              </a:ext>
            </a:extLst>
          </p:cNvPr>
          <p:cNvSpPr/>
          <p:nvPr/>
        </p:nvSpPr>
        <p:spPr>
          <a:xfrm>
            <a:off x="8039422" y="11742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眼</a:t>
            </a:r>
            <a:endParaRPr lang="zh-TW" altLang="en-US" dirty="0"/>
          </a:p>
        </p:txBody>
      </p:sp>
      <p:sp>
        <p:nvSpPr>
          <p:cNvPr id="12" name="橢圓 11">
            <a:extLst>
              <a:ext uri="{FF2B5EF4-FFF2-40B4-BE49-F238E27FC236}">
                <a16:creationId xmlns:a16="http://schemas.microsoft.com/office/drawing/2014/main" id="{99838D44-38EC-9715-D7E4-337F6A0BC7E0}"/>
              </a:ext>
            </a:extLst>
          </p:cNvPr>
          <p:cNvSpPr/>
          <p:nvPr/>
        </p:nvSpPr>
        <p:spPr>
          <a:xfrm>
            <a:off x="8255446" y="4509914"/>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身</a:t>
            </a:r>
            <a:endParaRPr lang="zh-TW" altLang="en-US" dirty="0"/>
          </a:p>
        </p:txBody>
      </p:sp>
      <p:cxnSp>
        <p:nvCxnSpPr>
          <p:cNvPr id="13" name="直線接點 12">
            <a:extLst>
              <a:ext uri="{FF2B5EF4-FFF2-40B4-BE49-F238E27FC236}">
                <a16:creationId xmlns:a16="http://schemas.microsoft.com/office/drawing/2014/main" id="{53A7F480-0D7C-A49A-E0DF-3ECB7F928CFB}"/>
              </a:ext>
            </a:extLst>
          </p:cNvPr>
          <p:cNvCxnSpPr/>
          <p:nvPr/>
        </p:nvCxnSpPr>
        <p:spPr>
          <a:xfrm>
            <a:off x="2350790" y="2637706"/>
            <a:ext cx="576064" cy="0"/>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sp>
        <p:nvSpPr>
          <p:cNvPr id="14" name="箭號: 向右 13">
            <a:extLst>
              <a:ext uri="{FF2B5EF4-FFF2-40B4-BE49-F238E27FC236}">
                <a16:creationId xmlns:a16="http://schemas.microsoft.com/office/drawing/2014/main" id="{E3DA0D53-3545-8676-3708-6639DC81F5FF}"/>
              </a:ext>
            </a:extLst>
          </p:cNvPr>
          <p:cNvSpPr/>
          <p:nvPr/>
        </p:nvSpPr>
        <p:spPr>
          <a:xfrm>
            <a:off x="4006974" y="2565698"/>
            <a:ext cx="526122"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箭號: 向右 14">
            <a:extLst>
              <a:ext uri="{FF2B5EF4-FFF2-40B4-BE49-F238E27FC236}">
                <a16:creationId xmlns:a16="http://schemas.microsoft.com/office/drawing/2014/main" id="{0D977E29-57E8-A954-3F7D-180B91116D1B}"/>
              </a:ext>
            </a:extLst>
          </p:cNvPr>
          <p:cNvSpPr/>
          <p:nvPr/>
        </p:nvSpPr>
        <p:spPr>
          <a:xfrm>
            <a:off x="5713100" y="2565698"/>
            <a:ext cx="526122"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6" name="直線接點 15">
            <a:extLst>
              <a:ext uri="{FF2B5EF4-FFF2-40B4-BE49-F238E27FC236}">
                <a16:creationId xmlns:a16="http://schemas.microsoft.com/office/drawing/2014/main" id="{53B04014-0917-A8C7-ABF1-365A8A9F28C1}"/>
              </a:ext>
            </a:extLst>
          </p:cNvPr>
          <p:cNvCxnSpPr/>
          <p:nvPr/>
        </p:nvCxnSpPr>
        <p:spPr>
          <a:xfrm flipV="1">
            <a:off x="7247334" y="981522"/>
            <a:ext cx="792088" cy="122413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直線接點 16">
            <a:extLst>
              <a:ext uri="{FF2B5EF4-FFF2-40B4-BE49-F238E27FC236}">
                <a16:creationId xmlns:a16="http://schemas.microsoft.com/office/drawing/2014/main" id="{554BE2FF-2374-26BE-D22D-DD969D4F3C48}"/>
              </a:ext>
            </a:extLst>
          </p:cNvPr>
          <p:cNvCxnSpPr/>
          <p:nvPr/>
        </p:nvCxnSpPr>
        <p:spPr>
          <a:xfrm flipV="1">
            <a:off x="7391350" y="1773610"/>
            <a:ext cx="1008112" cy="64807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直線接點 17">
            <a:extLst>
              <a:ext uri="{FF2B5EF4-FFF2-40B4-BE49-F238E27FC236}">
                <a16:creationId xmlns:a16="http://schemas.microsoft.com/office/drawing/2014/main" id="{66FB5713-F5B7-639D-3653-7858CEF2B829}"/>
              </a:ext>
            </a:extLst>
          </p:cNvPr>
          <p:cNvCxnSpPr/>
          <p:nvPr/>
        </p:nvCxnSpPr>
        <p:spPr>
          <a:xfrm>
            <a:off x="7535366" y="2637706"/>
            <a:ext cx="86409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直線接點 18">
            <a:extLst>
              <a:ext uri="{FF2B5EF4-FFF2-40B4-BE49-F238E27FC236}">
                <a16:creationId xmlns:a16="http://schemas.microsoft.com/office/drawing/2014/main" id="{20C385BE-BB06-F861-0D46-4F2D50C5C1CF}"/>
              </a:ext>
            </a:extLst>
          </p:cNvPr>
          <p:cNvCxnSpPr/>
          <p:nvPr/>
        </p:nvCxnSpPr>
        <p:spPr>
          <a:xfrm>
            <a:off x="7391350" y="3069754"/>
            <a:ext cx="864096" cy="4320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id="{95D9C364-C6AB-D75A-4005-226523FC0E70}"/>
              </a:ext>
            </a:extLst>
          </p:cNvPr>
          <p:cNvCxnSpPr/>
          <p:nvPr/>
        </p:nvCxnSpPr>
        <p:spPr>
          <a:xfrm>
            <a:off x="7247334" y="3501802"/>
            <a:ext cx="792088" cy="79208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文字方塊 20">
            <a:extLst>
              <a:ext uri="{FF2B5EF4-FFF2-40B4-BE49-F238E27FC236}">
                <a16:creationId xmlns:a16="http://schemas.microsoft.com/office/drawing/2014/main" id="{0927A9EC-682F-E71F-1246-8FF9F90A7AB0}"/>
              </a:ext>
            </a:extLst>
          </p:cNvPr>
          <p:cNvSpPr txBox="1"/>
          <p:nvPr/>
        </p:nvSpPr>
        <p:spPr>
          <a:xfrm>
            <a:off x="3112101" y="3717826"/>
            <a:ext cx="584775" cy="1584176"/>
          </a:xfrm>
          <a:prstGeom prst="rect">
            <a:avLst/>
          </a:prstGeom>
          <a:noFill/>
        </p:spPr>
        <p:txBody>
          <a:bodyPr vert="eaVert" wrap="square" rtlCol="0">
            <a:spAutoFit/>
          </a:bodyPr>
          <a:lstStyle/>
          <a:p>
            <a:r>
              <a:rPr lang="zh-CN" altLang="en-US" sz="2600" dirty="0">
                <a:solidFill>
                  <a:schemeClr val="bg1">
                    <a:lumMod val="95000"/>
                  </a:schemeClr>
                </a:solidFill>
              </a:rPr>
              <a:t>第八識</a:t>
            </a:r>
            <a:endParaRPr lang="en-US" altLang="zh-TW" sz="2600" dirty="0">
              <a:solidFill>
                <a:schemeClr val="bg1">
                  <a:lumMod val="95000"/>
                </a:schemeClr>
              </a:solidFill>
            </a:endParaRPr>
          </a:p>
        </p:txBody>
      </p:sp>
      <p:sp>
        <p:nvSpPr>
          <p:cNvPr id="22" name="文字方塊 21">
            <a:extLst>
              <a:ext uri="{FF2B5EF4-FFF2-40B4-BE49-F238E27FC236}">
                <a16:creationId xmlns:a16="http://schemas.microsoft.com/office/drawing/2014/main" id="{3915E38A-57A0-459A-E30E-43C7AFC8A277}"/>
              </a:ext>
            </a:extLst>
          </p:cNvPr>
          <p:cNvSpPr txBox="1"/>
          <p:nvPr/>
        </p:nvSpPr>
        <p:spPr>
          <a:xfrm>
            <a:off x="4862359" y="3717826"/>
            <a:ext cx="584775" cy="1584176"/>
          </a:xfrm>
          <a:prstGeom prst="rect">
            <a:avLst/>
          </a:prstGeom>
          <a:noFill/>
        </p:spPr>
        <p:txBody>
          <a:bodyPr vert="eaVert" wrap="square" rtlCol="0">
            <a:spAutoFit/>
          </a:bodyPr>
          <a:lstStyle/>
          <a:p>
            <a:r>
              <a:rPr lang="zh-CN" altLang="en-US" sz="2600" dirty="0">
                <a:solidFill>
                  <a:schemeClr val="bg1">
                    <a:lumMod val="95000"/>
                  </a:schemeClr>
                </a:solidFill>
              </a:rPr>
              <a:t>第七識</a:t>
            </a:r>
            <a:endParaRPr lang="en-US" altLang="zh-TW" sz="2600" dirty="0">
              <a:solidFill>
                <a:schemeClr val="bg1">
                  <a:lumMod val="95000"/>
                </a:schemeClr>
              </a:solidFill>
            </a:endParaRPr>
          </a:p>
        </p:txBody>
      </p:sp>
      <p:sp>
        <p:nvSpPr>
          <p:cNvPr id="23" name="文字方塊 22">
            <a:extLst>
              <a:ext uri="{FF2B5EF4-FFF2-40B4-BE49-F238E27FC236}">
                <a16:creationId xmlns:a16="http://schemas.microsoft.com/office/drawing/2014/main" id="{5C0397A6-B304-F0D2-6538-1370464859CE}"/>
              </a:ext>
            </a:extLst>
          </p:cNvPr>
          <p:cNvSpPr txBox="1"/>
          <p:nvPr/>
        </p:nvSpPr>
        <p:spPr>
          <a:xfrm>
            <a:off x="6518543" y="3717826"/>
            <a:ext cx="584775" cy="1584176"/>
          </a:xfrm>
          <a:prstGeom prst="rect">
            <a:avLst/>
          </a:prstGeom>
          <a:noFill/>
        </p:spPr>
        <p:txBody>
          <a:bodyPr vert="eaVert" wrap="square" rtlCol="0">
            <a:spAutoFit/>
          </a:bodyPr>
          <a:lstStyle/>
          <a:p>
            <a:r>
              <a:rPr lang="zh-CN" altLang="en-US" sz="2600" dirty="0">
                <a:solidFill>
                  <a:schemeClr val="bg1">
                    <a:lumMod val="95000"/>
                  </a:schemeClr>
                </a:solidFill>
              </a:rPr>
              <a:t>第六識</a:t>
            </a:r>
            <a:endParaRPr lang="en-US" altLang="zh-TW" sz="2600" dirty="0">
              <a:solidFill>
                <a:schemeClr val="bg1">
                  <a:lumMod val="95000"/>
                </a:schemeClr>
              </a:solidFill>
            </a:endParaRPr>
          </a:p>
        </p:txBody>
      </p:sp>
      <p:sp>
        <p:nvSpPr>
          <p:cNvPr id="24" name="文字方塊 23">
            <a:extLst>
              <a:ext uri="{FF2B5EF4-FFF2-40B4-BE49-F238E27FC236}">
                <a16:creationId xmlns:a16="http://schemas.microsoft.com/office/drawing/2014/main" id="{7B48ED09-1776-B205-E558-F80B50134C15}"/>
              </a:ext>
            </a:extLst>
          </p:cNvPr>
          <p:cNvSpPr txBox="1"/>
          <p:nvPr/>
        </p:nvSpPr>
        <p:spPr>
          <a:xfrm>
            <a:off x="7736644" y="3717826"/>
            <a:ext cx="584775" cy="1584176"/>
          </a:xfrm>
          <a:prstGeom prst="rect">
            <a:avLst/>
          </a:prstGeom>
          <a:noFill/>
        </p:spPr>
        <p:txBody>
          <a:bodyPr vert="eaVert" wrap="square" rtlCol="0">
            <a:spAutoFit/>
          </a:bodyPr>
          <a:lstStyle/>
          <a:p>
            <a:r>
              <a:rPr lang="zh-CN" altLang="en-US" sz="2600" dirty="0">
                <a:solidFill>
                  <a:schemeClr val="bg1">
                    <a:lumMod val="95000"/>
                  </a:schemeClr>
                </a:solidFill>
              </a:rPr>
              <a:t>前五識</a:t>
            </a:r>
            <a:endParaRPr lang="en-US" altLang="zh-TW" sz="2600" dirty="0">
              <a:solidFill>
                <a:schemeClr val="bg1">
                  <a:lumMod val="95000"/>
                </a:schemeClr>
              </a:solidFill>
            </a:endParaRPr>
          </a:p>
        </p:txBody>
      </p:sp>
      <p:sp>
        <p:nvSpPr>
          <p:cNvPr id="25" name="箭號: 弧形右彎 24">
            <a:extLst>
              <a:ext uri="{FF2B5EF4-FFF2-40B4-BE49-F238E27FC236}">
                <a16:creationId xmlns:a16="http://schemas.microsoft.com/office/drawing/2014/main" id="{87B2A139-B2B1-7B85-324C-024FB05E7245}"/>
              </a:ext>
            </a:extLst>
          </p:cNvPr>
          <p:cNvSpPr/>
          <p:nvPr/>
        </p:nvSpPr>
        <p:spPr>
          <a:xfrm rot="5234918">
            <a:off x="4011478" y="1310195"/>
            <a:ext cx="447161" cy="1035728"/>
          </a:xfrm>
          <a:prstGeom prst="curved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26" name="文字方塊 25">
            <a:extLst>
              <a:ext uri="{FF2B5EF4-FFF2-40B4-BE49-F238E27FC236}">
                <a16:creationId xmlns:a16="http://schemas.microsoft.com/office/drawing/2014/main" id="{8557A130-ADC1-47DE-6C5A-F0FADF744658}"/>
              </a:ext>
            </a:extLst>
          </p:cNvPr>
          <p:cNvSpPr txBox="1"/>
          <p:nvPr/>
        </p:nvSpPr>
        <p:spPr>
          <a:xfrm>
            <a:off x="3976197" y="45418"/>
            <a:ext cx="584775" cy="1584176"/>
          </a:xfrm>
          <a:prstGeom prst="rect">
            <a:avLst/>
          </a:prstGeom>
          <a:noFill/>
        </p:spPr>
        <p:txBody>
          <a:bodyPr vert="eaVert" wrap="square" rtlCol="0">
            <a:spAutoFit/>
          </a:bodyPr>
          <a:lstStyle/>
          <a:p>
            <a:r>
              <a:rPr lang="zh-CN" altLang="en-US" sz="2600" dirty="0">
                <a:solidFill>
                  <a:schemeClr val="bg1">
                    <a:lumMod val="95000"/>
                  </a:schemeClr>
                </a:solidFill>
              </a:rPr>
              <a:t>（執為我）</a:t>
            </a:r>
            <a:endParaRPr lang="en-US" altLang="zh-TW" sz="2600" dirty="0">
              <a:solidFill>
                <a:schemeClr val="bg1">
                  <a:lumMod val="95000"/>
                </a:schemeClr>
              </a:solidFill>
            </a:endParaRPr>
          </a:p>
        </p:txBody>
      </p:sp>
      <p:cxnSp>
        <p:nvCxnSpPr>
          <p:cNvPr id="27" name="直線接點 26">
            <a:extLst>
              <a:ext uri="{FF2B5EF4-FFF2-40B4-BE49-F238E27FC236}">
                <a16:creationId xmlns:a16="http://schemas.microsoft.com/office/drawing/2014/main" id="{118990AA-5C2B-65FF-37CF-567BF55F506F}"/>
              </a:ext>
            </a:extLst>
          </p:cNvPr>
          <p:cNvCxnSpPr>
            <a:cxnSpLocks/>
          </p:cNvCxnSpPr>
          <p:nvPr/>
        </p:nvCxnSpPr>
        <p:spPr>
          <a:xfrm>
            <a:off x="5951190" y="1773610"/>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28" name="文字方塊 27">
            <a:extLst>
              <a:ext uri="{FF2B5EF4-FFF2-40B4-BE49-F238E27FC236}">
                <a16:creationId xmlns:a16="http://schemas.microsoft.com/office/drawing/2014/main" id="{D81D5C7C-D644-095E-E940-DBBB6005D30F}"/>
              </a:ext>
            </a:extLst>
          </p:cNvPr>
          <p:cNvSpPr txBox="1"/>
          <p:nvPr/>
        </p:nvSpPr>
        <p:spPr>
          <a:xfrm>
            <a:off x="6505510" y="5445749"/>
            <a:ext cx="584775" cy="2376261"/>
          </a:xfrm>
          <a:prstGeom prst="rect">
            <a:avLst/>
          </a:prstGeom>
          <a:noFill/>
        </p:spPr>
        <p:txBody>
          <a:bodyPr vert="eaVert" wrap="square" rtlCol="0">
            <a:spAutoFit/>
          </a:bodyPr>
          <a:lstStyle/>
          <a:p>
            <a:r>
              <a:rPr lang="zh-CN" altLang="en-US" sz="2600" dirty="0">
                <a:solidFill>
                  <a:schemeClr val="accent6"/>
                </a:solidFill>
              </a:rPr>
              <a:t>妙觀察智</a:t>
            </a:r>
            <a:endParaRPr lang="en-US" altLang="zh-TW" sz="2600" dirty="0">
              <a:solidFill>
                <a:schemeClr val="accent6"/>
              </a:solidFill>
            </a:endParaRPr>
          </a:p>
        </p:txBody>
      </p:sp>
      <p:sp>
        <p:nvSpPr>
          <p:cNvPr id="29" name="文字方塊 28">
            <a:extLst>
              <a:ext uri="{FF2B5EF4-FFF2-40B4-BE49-F238E27FC236}">
                <a16:creationId xmlns:a16="http://schemas.microsoft.com/office/drawing/2014/main" id="{B5C7BE79-4657-B4D1-A241-506800BD4F84}"/>
              </a:ext>
            </a:extLst>
          </p:cNvPr>
          <p:cNvSpPr txBox="1"/>
          <p:nvPr/>
        </p:nvSpPr>
        <p:spPr>
          <a:xfrm>
            <a:off x="4841533" y="5434136"/>
            <a:ext cx="584775" cy="2376261"/>
          </a:xfrm>
          <a:prstGeom prst="rect">
            <a:avLst/>
          </a:prstGeom>
          <a:noFill/>
        </p:spPr>
        <p:txBody>
          <a:bodyPr vert="eaVert" wrap="square" rtlCol="0">
            <a:spAutoFit/>
          </a:bodyPr>
          <a:lstStyle/>
          <a:p>
            <a:r>
              <a:rPr lang="zh-CN" altLang="en-US" sz="2600" dirty="0">
                <a:solidFill>
                  <a:schemeClr val="accent6"/>
                </a:solidFill>
              </a:rPr>
              <a:t>平等性智</a:t>
            </a:r>
            <a:endParaRPr lang="en-US" altLang="zh-TW" sz="2600" dirty="0">
              <a:solidFill>
                <a:schemeClr val="accent6"/>
              </a:solidFill>
            </a:endParaRPr>
          </a:p>
        </p:txBody>
      </p:sp>
      <p:sp>
        <p:nvSpPr>
          <p:cNvPr id="30" name="文字方塊 29">
            <a:extLst>
              <a:ext uri="{FF2B5EF4-FFF2-40B4-BE49-F238E27FC236}">
                <a16:creationId xmlns:a16="http://schemas.microsoft.com/office/drawing/2014/main" id="{39DA17CD-1A19-5940-1543-76767299CF5F}"/>
              </a:ext>
            </a:extLst>
          </p:cNvPr>
          <p:cNvSpPr txBox="1"/>
          <p:nvPr/>
        </p:nvSpPr>
        <p:spPr>
          <a:xfrm>
            <a:off x="3081771" y="5398397"/>
            <a:ext cx="584775" cy="2376261"/>
          </a:xfrm>
          <a:prstGeom prst="rect">
            <a:avLst/>
          </a:prstGeom>
          <a:noFill/>
        </p:spPr>
        <p:txBody>
          <a:bodyPr vert="eaVert" wrap="square" rtlCol="0">
            <a:spAutoFit/>
          </a:bodyPr>
          <a:lstStyle/>
          <a:p>
            <a:r>
              <a:rPr lang="zh-CN" altLang="en-US" sz="2600" dirty="0">
                <a:solidFill>
                  <a:schemeClr val="accent6"/>
                </a:solidFill>
              </a:rPr>
              <a:t>大圓鏡智</a:t>
            </a:r>
            <a:endParaRPr lang="en-US" altLang="zh-TW" sz="2600" dirty="0">
              <a:solidFill>
                <a:schemeClr val="accent6"/>
              </a:solidFill>
            </a:endParaRPr>
          </a:p>
        </p:txBody>
      </p:sp>
      <p:sp>
        <p:nvSpPr>
          <p:cNvPr id="31" name="文字方塊 30">
            <a:extLst>
              <a:ext uri="{FF2B5EF4-FFF2-40B4-BE49-F238E27FC236}">
                <a16:creationId xmlns:a16="http://schemas.microsoft.com/office/drawing/2014/main" id="{745B8287-D62B-6685-3DEC-96FA0F2DA218}"/>
              </a:ext>
            </a:extLst>
          </p:cNvPr>
          <p:cNvSpPr txBox="1"/>
          <p:nvPr/>
        </p:nvSpPr>
        <p:spPr>
          <a:xfrm>
            <a:off x="7720613" y="5423441"/>
            <a:ext cx="584775" cy="2376261"/>
          </a:xfrm>
          <a:prstGeom prst="rect">
            <a:avLst/>
          </a:prstGeom>
          <a:noFill/>
        </p:spPr>
        <p:txBody>
          <a:bodyPr vert="eaVert" wrap="square" rtlCol="0">
            <a:spAutoFit/>
          </a:bodyPr>
          <a:lstStyle/>
          <a:p>
            <a:r>
              <a:rPr lang="zh-CN" altLang="en-US" sz="2600" dirty="0">
                <a:solidFill>
                  <a:schemeClr val="accent6"/>
                </a:solidFill>
              </a:rPr>
              <a:t>成所作智</a:t>
            </a:r>
            <a:endParaRPr lang="en-US" altLang="zh-TW" sz="2600" dirty="0">
              <a:solidFill>
                <a:schemeClr val="accent6"/>
              </a:solidFill>
            </a:endParaRPr>
          </a:p>
        </p:txBody>
      </p:sp>
      <p:sp>
        <p:nvSpPr>
          <p:cNvPr id="32" name="匾額 31" descr="佛學概要十四講表 習講">
            <a:extLst>
              <a:ext uri="{FF2B5EF4-FFF2-40B4-BE49-F238E27FC236}">
                <a16:creationId xmlns:a16="http://schemas.microsoft.com/office/drawing/2014/main" id="{FBDD35A5-3E20-86FF-1030-B94B5E9BAE1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33" name="圖片 32">
            <a:extLst>
              <a:ext uri="{FF2B5EF4-FFF2-40B4-BE49-F238E27FC236}">
                <a16:creationId xmlns:a16="http://schemas.microsoft.com/office/drawing/2014/main" id="{CAF23495-33CA-2242-EB20-5C96380458D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34" name="箭號: 向下 33">
            <a:extLst>
              <a:ext uri="{FF2B5EF4-FFF2-40B4-BE49-F238E27FC236}">
                <a16:creationId xmlns:a16="http://schemas.microsoft.com/office/drawing/2014/main" id="{A99515F7-0734-4BF9-E6F2-F0A6F634B971}"/>
              </a:ext>
            </a:extLst>
          </p:cNvPr>
          <p:cNvSpPr/>
          <p:nvPr/>
        </p:nvSpPr>
        <p:spPr>
          <a:xfrm>
            <a:off x="7859985" y="4941962"/>
            <a:ext cx="301387" cy="360040"/>
          </a:xfrm>
          <a:prstGeom prst="downArrow">
            <a:avLst/>
          </a:prstGeom>
          <a:solidFill>
            <a:srgbClr val="00B0F0"/>
          </a:solid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下 34">
            <a:extLst>
              <a:ext uri="{FF2B5EF4-FFF2-40B4-BE49-F238E27FC236}">
                <a16:creationId xmlns:a16="http://schemas.microsoft.com/office/drawing/2014/main" id="{585AA286-9C05-408B-7598-4FFC2C28120F}"/>
              </a:ext>
            </a:extLst>
          </p:cNvPr>
          <p:cNvSpPr/>
          <p:nvPr/>
        </p:nvSpPr>
        <p:spPr>
          <a:xfrm>
            <a:off x="6649204" y="4941962"/>
            <a:ext cx="301387" cy="360040"/>
          </a:xfrm>
          <a:prstGeom prst="downArrow">
            <a:avLst/>
          </a:prstGeom>
          <a:solidFill>
            <a:srgbClr val="00B0F0"/>
          </a:solid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箭號: 向下 35">
            <a:extLst>
              <a:ext uri="{FF2B5EF4-FFF2-40B4-BE49-F238E27FC236}">
                <a16:creationId xmlns:a16="http://schemas.microsoft.com/office/drawing/2014/main" id="{667500C6-355E-A31D-2085-D1EB80DA15C1}"/>
              </a:ext>
            </a:extLst>
          </p:cNvPr>
          <p:cNvSpPr/>
          <p:nvPr/>
        </p:nvSpPr>
        <p:spPr>
          <a:xfrm>
            <a:off x="4993020" y="4941962"/>
            <a:ext cx="301387" cy="360040"/>
          </a:xfrm>
          <a:prstGeom prst="downArrow">
            <a:avLst/>
          </a:prstGeom>
          <a:solidFill>
            <a:srgbClr val="00B0F0"/>
          </a:solid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箭號: 向下 36">
            <a:extLst>
              <a:ext uri="{FF2B5EF4-FFF2-40B4-BE49-F238E27FC236}">
                <a16:creationId xmlns:a16="http://schemas.microsoft.com/office/drawing/2014/main" id="{1AD78886-A2A3-E0DD-20A2-B219729F458C}"/>
              </a:ext>
            </a:extLst>
          </p:cNvPr>
          <p:cNvSpPr/>
          <p:nvPr/>
        </p:nvSpPr>
        <p:spPr>
          <a:xfrm>
            <a:off x="3251473" y="4941962"/>
            <a:ext cx="301387" cy="360040"/>
          </a:xfrm>
          <a:prstGeom prst="downArrow">
            <a:avLst/>
          </a:prstGeom>
          <a:solidFill>
            <a:srgbClr val="00B0F0"/>
          </a:solidFill>
          <a:ln w="127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36464387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27522EA-3ABD-F336-509F-5B1DABC5DCC5}"/>
              </a:ext>
            </a:extLst>
          </p:cNvPr>
          <p:cNvPicPr>
            <a:picLocks noChangeAspect="1"/>
          </p:cNvPicPr>
          <p:nvPr/>
        </p:nvPicPr>
        <p:blipFill>
          <a:blip r:embed="rId3"/>
          <a:stretch>
            <a:fillRect/>
          </a:stretch>
        </p:blipFill>
        <p:spPr>
          <a:xfrm>
            <a:off x="24014" y="11001"/>
            <a:ext cx="12166399" cy="6803169"/>
          </a:xfrm>
          <a:prstGeom prst="rect">
            <a:avLst/>
          </a:prstGeom>
        </p:spPr>
      </p:pic>
      <p:sp>
        <p:nvSpPr>
          <p:cNvPr id="5" name="矩形 4">
            <a:extLst>
              <a:ext uri="{FF2B5EF4-FFF2-40B4-BE49-F238E27FC236}">
                <a16:creationId xmlns:a16="http://schemas.microsoft.com/office/drawing/2014/main" id="{FE8EA2FB-278F-E544-DF23-B6E112381FB8}"/>
              </a:ext>
            </a:extLst>
          </p:cNvPr>
          <p:cNvSpPr/>
          <p:nvPr/>
        </p:nvSpPr>
        <p:spPr>
          <a:xfrm>
            <a:off x="2422798" y="2205658"/>
            <a:ext cx="338437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8002FFD7-6474-A265-7724-8457283977F3}"/>
              </a:ext>
            </a:extLst>
          </p:cNvPr>
          <p:cNvSpPr/>
          <p:nvPr/>
        </p:nvSpPr>
        <p:spPr>
          <a:xfrm>
            <a:off x="7967414" y="3429794"/>
            <a:ext cx="648072" cy="144016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464757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4974A61-4F78-88BD-6EEA-B966A44FFF7E}"/>
              </a:ext>
            </a:extLst>
          </p:cNvPr>
          <p:cNvSpPr txBox="1"/>
          <p:nvPr/>
        </p:nvSpPr>
        <p:spPr>
          <a:xfrm>
            <a:off x="123814" y="621482"/>
            <a:ext cx="11942783" cy="1217513"/>
          </a:xfrm>
          <a:prstGeom prst="rect">
            <a:avLst/>
          </a:prstGeom>
          <a:noFill/>
        </p:spPr>
        <p:txBody>
          <a:bodyPr wrap="square" rtlCol="0">
            <a:spAutoFit/>
          </a:bodyPr>
          <a:lstStyle/>
          <a:p>
            <a:pPr>
              <a:lnSpc>
                <a:spcPts val="4600"/>
              </a:lnSpc>
            </a:pPr>
            <a:r>
              <a:rPr lang="zh-TW" altLang="en-US" sz="2800" b="1" dirty="0">
                <a:solidFill>
                  <a:schemeClr val="bg1">
                    <a:lumMod val="95000"/>
                  </a:schemeClr>
                </a:solidFill>
              </a:rPr>
              <a:t>復次，須菩提！菩薩於法，應無所住，行於布施，所謂不住色布施，不住聲香味觸法布施。須菩提！菩薩應如是布施，不住於相。</a:t>
            </a:r>
            <a:endParaRPr lang="zh-TW" altLang="en-US" sz="2800" dirty="0"/>
          </a:p>
        </p:txBody>
      </p:sp>
      <p:sp>
        <p:nvSpPr>
          <p:cNvPr id="5" name="文字方塊 4">
            <a:extLst>
              <a:ext uri="{FF2B5EF4-FFF2-40B4-BE49-F238E27FC236}">
                <a16:creationId xmlns:a16="http://schemas.microsoft.com/office/drawing/2014/main" id="{076461BE-2433-D8DF-15C5-B36DF29BB9B3}"/>
              </a:ext>
            </a:extLst>
          </p:cNvPr>
          <p:cNvSpPr txBox="1"/>
          <p:nvPr/>
        </p:nvSpPr>
        <p:spPr>
          <a:xfrm>
            <a:off x="123814" y="2565698"/>
            <a:ext cx="12094332" cy="2989152"/>
          </a:xfrm>
          <a:prstGeom prst="rect">
            <a:avLst/>
          </a:prstGeom>
          <a:noFill/>
        </p:spPr>
        <p:txBody>
          <a:bodyPr wrap="square" rtlCol="0">
            <a:spAutoFit/>
          </a:bodyPr>
          <a:lstStyle/>
          <a:p>
            <a:pPr>
              <a:lnSpc>
                <a:spcPts val="4600"/>
              </a:lnSpc>
            </a:pPr>
            <a:r>
              <a:rPr lang="en-US" altLang="zh-TW" sz="2800" b="1" dirty="0">
                <a:solidFill>
                  <a:schemeClr val="bg1">
                    <a:lumMod val="95000"/>
                  </a:schemeClr>
                </a:solidFill>
              </a:rPr>
              <a:t>“Furthermore, </a:t>
            </a:r>
            <a:r>
              <a:rPr lang="en-US" altLang="zh-TW" sz="2800" b="1" dirty="0" err="1">
                <a:solidFill>
                  <a:schemeClr val="bg1">
                    <a:lumMod val="95000"/>
                  </a:schemeClr>
                </a:solidFill>
              </a:rPr>
              <a:t>Subhuti</a:t>
            </a:r>
            <a:r>
              <a:rPr lang="en-US" altLang="zh-TW" sz="2800" b="1" dirty="0">
                <a:solidFill>
                  <a:schemeClr val="bg1">
                    <a:lumMod val="95000"/>
                  </a:schemeClr>
                </a:solidFill>
              </a:rPr>
              <a:t>, in the practice of generosity a bodhisattva should be unsupported. He or she should </a:t>
            </a:r>
            <a:r>
              <a:rPr lang="en-US" altLang="zh-TW" sz="2800" b="1" dirty="0" err="1">
                <a:solidFill>
                  <a:schemeClr val="bg1">
                    <a:lumMod val="95000"/>
                  </a:schemeClr>
                </a:solidFill>
              </a:rPr>
              <a:t>practise</a:t>
            </a:r>
            <a:r>
              <a:rPr lang="en-US" altLang="zh-TW" sz="2800" b="1" dirty="0">
                <a:solidFill>
                  <a:schemeClr val="bg1">
                    <a:lumMod val="95000"/>
                  </a:schemeClr>
                </a:solidFill>
              </a:rPr>
              <a:t> generosity without regard to sight, sound, smell, flavor, touch, or any thought that arises in it. </a:t>
            </a:r>
            <a:r>
              <a:rPr lang="en-US" altLang="zh-TW" sz="2800" b="1" dirty="0" err="1">
                <a:solidFill>
                  <a:schemeClr val="bg1">
                    <a:lumMod val="95000"/>
                  </a:schemeClr>
                </a:solidFill>
              </a:rPr>
              <a:t>Subhuti</a:t>
            </a:r>
            <a:r>
              <a:rPr lang="en-US" altLang="zh-TW" sz="2800" b="1" dirty="0">
                <a:solidFill>
                  <a:schemeClr val="bg1">
                    <a:lumMod val="95000"/>
                  </a:schemeClr>
                </a:solidFill>
              </a:rPr>
              <a:t>, thus should a bodhisattva </a:t>
            </a:r>
            <a:r>
              <a:rPr lang="en-US" altLang="zh-TW" sz="2800" b="1" dirty="0" err="1">
                <a:solidFill>
                  <a:schemeClr val="bg1">
                    <a:lumMod val="95000"/>
                  </a:schemeClr>
                </a:solidFill>
              </a:rPr>
              <a:t>practise</a:t>
            </a:r>
            <a:r>
              <a:rPr lang="en-US" altLang="zh-TW" sz="2800" b="1" dirty="0">
                <a:solidFill>
                  <a:schemeClr val="bg1">
                    <a:lumMod val="95000"/>
                  </a:schemeClr>
                </a:solidFill>
              </a:rPr>
              <a:t> generosity without being supported by any notion of a sign. </a:t>
            </a:r>
          </a:p>
        </p:txBody>
      </p:sp>
    </p:spTree>
    <p:extLst>
      <p:ext uri="{BB962C8B-B14F-4D97-AF65-F5344CB8AC3E}">
        <p14:creationId xmlns:p14="http://schemas.microsoft.com/office/powerpoint/2010/main" val="956610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E654862-A64A-A98C-3004-9B6E9230CE3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164CB588-8814-3DC0-2EA6-2122DAEC630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69AD2940-516C-C9EB-99AF-6E64C6F3DAA2}"/>
              </a:ext>
            </a:extLst>
          </p:cNvPr>
          <p:cNvSpPr txBox="1"/>
          <p:nvPr/>
        </p:nvSpPr>
        <p:spPr>
          <a:xfrm>
            <a:off x="8347209" y="753902"/>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「復次</a:t>
            </a:r>
            <a:r>
              <a:rPr lang="zh-CN" altLang="en-US" sz="2800" b="1" dirty="0">
                <a:solidFill>
                  <a:schemeClr val="bg1"/>
                </a:solidFill>
              </a:rPr>
              <a:t>，</a:t>
            </a:r>
            <a:r>
              <a:rPr lang="zh-TW" altLang="en-US" sz="2800" b="1" dirty="0">
                <a:solidFill>
                  <a:schemeClr val="bg1"/>
                </a:solidFill>
              </a:rPr>
              <a:t>須菩提。菩薩於法</a:t>
            </a:r>
            <a:r>
              <a:rPr lang="zh-CN" altLang="en-US" sz="2800" b="1" dirty="0">
                <a:solidFill>
                  <a:schemeClr val="bg1"/>
                </a:solidFill>
              </a:rPr>
              <a:t>，</a:t>
            </a:r>
            <a:r>
              <a:rPr lang="zh-TW" altLang="en-US" sz="2800" b="1" dirty="0">
                <a:solidFill>
                  <a:schemeClr val="bg1"/>
                </a:solidFill>
              </a:rPr>
              <a:t>應無所住</a:t>
            </a:r>
            <a:r>
              <a:rPr lang="zh-CN" altLang="en-US" sz="2800" b="1" dirty="0">
                <a:solidFill>
                  <a:schemeClr val="bg1"/>
                </a:solidFill>
              </a:rPr>
              <a:t>，</a:t>
            </a:r>
            <a:r>
              <a:rPr lang="zh-TW" altLang="en-US" sz="2800" b="1" dirty="0">
                <a:solidFill>
                  <a:schemeClr val="bg1"/>
                </a:solidFill>
              </a:rPr>
              <a:t>行於布施。」</a:t>
            </a:r>
          </a:p>
        </p:txBody>
      </p:sp>
      <p:sp>
        <p:nvSpPr>
          <p:cNvPr id="7" name="文字方塊 6">
            <a:extLst>
              <a:ext uri="{FF2B5EF4-FFF2-40B4-BE49-F238E27FC236}">
                <a16:creationId xmlns:a16="http://schemas.microsoft.com/office/drawing/2014/main" id="{BED3D3FB-61AF-FECD-41BA-0BA1BA6303C5}"/>
              </a:ext>
            </a:extLst>
          </p:cNvPr>
          <p:cNvSpPr txBox="1"/>
          <p:nvPr/>
        </p:nvSpPr>
        <p:spPr>
          <a:xfrm>
            <a:off x="406574" y="753902"/>
            <a:ext cx="7940635" cy="5115817"/>
          </a:xfrm>
          <a:prstGeom prst="rect">
            <a:avLst/>
          </a:prstGeom>
          <a:noFill/>
        </p:spPr>
        <p:txBody>
          <a:bodyPr vert="eaVert" wrap="square" rtlCol="0">
            <a:spAutoFit/>
          </a:bodyPr>
          <a:lstStyle/>
          <a:p>
            <a:pPr>
              <a:lnSpc>
                <a:spcPct val="150000"/>
              </a:lnSpc>
            </a:pPr>
            <a:r>
              <a:rPr lang="zh-TW" altLang="en-US" sz="2800" dirty="0">
                <a:solidFill>
                  <a:srgbClr val="FFFF00"/>
                </a:solidFill>
              </a:rPr>
              <a:t>這句話非常重要，「應無所住，行於布施」。換句話說，你不能不做，不做就落空了，要積極去做。做</a:t>
            </a:r>
            <a:r>
              <a:rPr lang="zh-CN" altLang="en-US" sz="2800" dirty="0">
                <a:solidFill>
                  <a:srgbClr val="FFFF00"/>
                </a:solidFill>
              </a:rPr>
              <a:t>而</a:t>
            </a:r>
            <a:r>
              <a:rPr lang="zh-TW" altLang="en-US" sz="2800" dirty="0">
                <a:solidFill>
                  <a:srgbClr val="FFFF00"/>
                </a:solidFill>
              </a:rPr>
              <a:t>無住，做是有，無住是空，色即是空，空即是色</a:t>
            </a:r>
            <a:r>
              <a:rPr lang="zh-CN" altLang="en-US" sz="2800" dirty="0">
                <a:solidFill>
                  <a:srgbClr val="FFFF00"/>
                </a:solidFill>
              </a:rPr>
              <a:t>。</a:t>
            </a:r>
            <a:r>
              <a:rPr lang="zh-TW" altLang="en-US" sz="2800" dirty="0">
                <a:solidFill>
                  <a:srgbClr val="FFFF00"/>
                </a:solidFill>
              </a:rPr>
              <a:t>真正的無住，是在行上證得的。也就是我們講，無住像圓裡面圓心，行動就像圓周一樣，圓周沒有了，心也沒有了；圓心沒有了，周也沒有了</a:t>
            </a:r>
            <a:r>
              <a:rPr lang="zh-CN" altLang="en-US" sz="2800" dirty="0">
                <a:solidFill>
                  <a:srgbClr val="FFFF00"/>
                </a:solidFill>
              </a:rPr>
              <a:t>。</a:t>
            </a:r>
            <a:r>
              <a:rPr lang="zh-TW" altLang="en-US" sz="2800" dirty="0">
                <a:solidFill>
                  <a:srgbClr val="FFFF00"/>
                </a:solidFill>
              </a:rPr>
              <a:t>它是一體，一個東西。所以諸佛菩薩度眾生，從來沒有一天休息過，不疲不厭。 </a:t>
            </a:r>
          </a:p>
        </p:txBody>
      </p:sp>
      <p:pic>
        <p:nvPicPr>
          <p:cNvPr id="2" name="圖片 1">
            <a:extLst>
              <a:ext uri="{FF2B5EF4-FFF2-40B4-BE49-F238E27FC236}">
                <a16:creationId xmlns:a16="http://schemas.microsoft.com/office/drawing/2014/main" id="{DC8628FE-F2DA-F561-9BC0-71A7F44859E9}"/>
              </a:ext>
            </a:extLst>
          </p:cNvPr>
          <p:cNvPicPr>
            <a:picLocks noChangeAspect="1"/>
          </p:cNvPicPr>
          <p:nvPr/>
        </p:nvPicPr>
        <p:blipFill>
          <a:blip r:embed="rId5"/>
          <a:stretch>
            <a:fillRect/>
          </a:stretch>
        </p:blipFill>
        <p:spPr>
          <a:xfrm>
            <a:off x="10021426" y="189435"/>
            <a:ext cx="894235" cy="6480720"/>
          </a:xfrm>
          <a:prstGeom prst="rect">
            <a:avLst/>
          </a:prstGeom>
        </p:spPr>
      </p:pic>
    </p:spTree>
    <p:extLst>
      <p:ext uri="{BB962C8B-B14F-4D97-AF65-F5344CB8AC3E}">
        <p14:creationId xmlns:p14="http://schemas.microsoft.com/office/powerpoint/2010/main" val="480579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EAA1BBB-A399-18AA-C936-69882CD4228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609CF7D-70A4-ABC7-10C4-8635EF4B7F6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文字方塊 6">
            <a:extLst>
              <a:ext uri="{FF2B5EF4-FFF2-40B4-BE49-F238E27FC236}">
                <a16:creationId xmlns:a16="http://schemas.microsoft.com/office/drawing/2014/main" id="{4FE237E1-971C-4C0C-39BA-DF462C38AB86}"/>
              </a:ext>
            </a:extLst>
          </p:cNvPr>
          <p:cNvSpPr txBox="1"/>
          <p:nvPr/>
        </p:nvSpPr>
        <p:spPr>
          <a:xfrm>
            <a:off x="9586430" y="876383"/>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佛法要行不要住。應當無所住而行一切法</a:t>
            </a:r>
            <a:r>
              <a:rPr lang="zh-CN" altLang="en-US" sz="2800" b="1" dirty="0">
                <a:solidFill>
                  <a:schemeClr val="bg1"/>
                </a:solidFill>
              </a:rPr>
              <a:t>。</a:t>
            </a:r>
            <a:endParaRPr lang="zh-TW" altLang="en-US" sz="2800" b="1" dirty="0">
              <a:solidFill>
                <a:schemeClr val="bg1"/>
              </a:solidFill>
            </a:endParaRPr>
          </a:p>
        </p:txBody>
      </p:sp>
      <p:sp>
        <p:nvSpPr>
          <p:cNvPr id="8" name="文字方塊 7">
            <a:extLst>
              <a:ext uri="{FF2B5EF4-FFF2-40B4-BE49-F238E27FC236}">
                <a16:creationId xmlns:a16="http://schemas.microsoft.com/office/drawing/2014/main" id="{521D5BE9-B8B8-DE9E-BF09-D3CA76D1E671}"/>
              </a:ext>
            </a:extLst>
          </p:cNvPr>
          <p:cNvSpPr txBox="1"/>
          <p:nvPr/>
        </p:nvSpPr>
        <p:spPr>
          <a:xfrm>
            <a:off x="6225171" y="888544"/>
            <a:ext cx="3416320" cy="5115817"/>
          </a:xfrm>
          <a:prstGeom prst="rect">
            <a:avLst/>
          </a:prstGeom>
          <a:noFill/>
        </p:spPr>
        <p:txBody>
          <a:bodyPr vert="eaVert" wrap="square" rtlCol="0">
            <a:spAutoFit/>
          </a:bodyPr>
          <a:lstStyle/>
          <a:p>
            <a:pPr>
              <a:lnSpc>
                <a:spcPct val="150000"/>
              </a:lnSpc>
            </a:pPr>
            <a:r>
              <a:rPr lang="zh-TW" altLang="en-US" sz="2800" dirty="0">
                <a:solidFill>
                  <a:srgbClr val="FFFF00"/>
                </a:solidFill>
              </a:rPr>
              <a:t>佛菩薩做什麼？就是為一切眾生做一個大徹大悟的榜樣。我們學佛也要學佛這一招，也就是說我們要做一切眾生大徹大悟的好榜樣，這叫做學佛。</a:t>
            </a:r>
          </a:p>
        </p:txBody>
      </p:sp>
      <p:sp>
        <p:nvSpPr>
          <p:cNvPr id="9" name="文字方塊 8">
            <a:extLst>
              <a:ext uri="{FF2B5EF4-FFF2-40B4-BE49-F238E27FC236}">
                <a16:creationId xmlns:a16="http://schemas.microsoft.com/office/drawing/2014/main" id="{E3373317-920D-37B5-BE6F-40F5BB594323}"/>
              </a:ext>
            </a:extLst>
          </p:cNvPr>
          <p:cNvSpPr txBox="1"/>
          <p:nvPr/>
        </p:nvSpPr>
        <p:spPr>
          <a:xfrm>
            <a:off x="2857742" y="939955"/>
            <a:ext cx="3416320" cy="5115817"/>
          </a:xfrm>
          <a:prstGeom prst="rect">
            <a:avLst/>
          </a:prstGeom>
          <a:noFill/>
        </p:spPr>
        <p:txBody>
          <a:bodyPr vert="eaVert" wrap="square" rtlCol="0">
            <a:spAutoFit/>
          </a:bodyPr>
          <a:lstStyle/>
          <a:p>
            <a:pPr>
              <a:lnSpc>
                <a:spcPct val="150000"/>
              </a:lnSpc>
            </a:pPr>
            <a:r>
              <a:rPr lang="zh-TW" altLang="en-US" sz="2800" dirty="0">
                <a:solidFill>
                  <a:srgbClr val="FFFF00"/>
                </a:solidFill>
              </a:rPr>
              <a:t>無論你是哪一種生活方式，無論你做什麼工作，就在你自己本分之中，做出一個好樣子來，這個好樣子是與徹底覺悟相應，這叫做學佛，佛是這個學法的。</a:t>
            </a:r>
          </a:p>
        </p:txBody>
      </p:sp>
      <p:sp>
        <p:nvSpPr>
          <p:cNvPr id="10" name="文字方塊 9">
            <a:extLst>
              <a:ext uri="{FF2B5EF4-FFF2-40B4-BE49-F238E27FC236}">
                <a16:creationId xmlns:a16="http://schemas.microsoft.com/office/drawing/2014/main" id="{FD90F100-B9D5-BF8B-660A-9CCF34D8C2B7}"/>
              </a:ext>
            </a:extLst>
          </p:cNvPr>
          <p:cNvSpPr txBox="1"/>
          <p:nvPr/>
        </p:nvSpPr>
        <p:spPr>
          <a:xfrm>
            <a:off x="156143" y="854117"/>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如果我們表現的，還是分別、還是妄想、還是執著，你就是把大乘經說得天花亂墜，也與佛法不相干，不是佛法，這我們要懂得。 </a:t>
            </a:r>
          </a:p>
        </p:txBody>
      </p:sp>
    </p:spTree>
    <p:extLst>
      <p:ext uri="{BB962C8B-B14F-4D97-AF65-F5344CB8AC3E}">
        <p14:creationId xmlns:p14="http://schemas.microsoft.com/office/powerpoint/2010/main" val="10730184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E52104D-C380-B848-E7D3-61C82513825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9E78D51E-6356-023C-5321-BB38728807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818CE241-AEB1-9A9A-3936-4056AC8EA988}"/>
              </a:ext>
            </a:extLst>
          </p:cNvPr>
          <p:cNvSpPr txBox="1"/>
          <p:nvPr/>
        </p:nvSpPr>
        <p:spPr>
          <a:xfrm>
            <a:off x="9191550" y="809721"/>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不修一切法，如何能度眾生。修一切法而著相者，亦不能度眾生。</a:t>
            </a:r>
          </a:p>
        </p:txBody>
      </p:sp>
      <p:sp>
        <p:nvSpPr>
          <p:cNvPr id="7" name="文字方塊 6">
            <a:extLst>
              <a:ext uri="{FF2B5EF4-FFF2-40B4-BE49-F238E27FC236}">
                <a16:creationId xmlns:a16="http://schemas.microsoft.com/office/drawing/2014/main" id="{888E0208-D245-FCD5-F6B3-861839D86CB9}"/>
              </a:ext>
            </a:extLst>
          </p:cNvPr>
          <p:cNvSpPr txBox="1"/>
          <p:nvPr/>
        </p:nvSpPr>
        <p:spPr>
          <a:xfrm>
            <a:off x="4655046" y="813925"/>
            <a:ext cx="4062651" cy="5115817"/>
          </a:xfrm>
          <a:prstGeom prst="rect">
            <a:avLst/>
          </a:prstGeom>
          <a:noFill/>
        </p:spPr>
        <p:txBody>
          <a:bodyPr vert="eaVert" wrap="square" rtlCol="0">
            <a:spAutoFit/>
          </a:bodyPr>
          <a:lstStyle/>
          <a:p>
            <a:pPr>
              <a:lnSpc>
                <a:spcPct val="150000"/>
              </a:lnSpc>
            </a:pPr>
            <a:r>
              <a:rPr lang="zh-TW" altLang="en-US" sz="2800" dirty="0">
                <a:solidFill>
                  <a:srgbClr val="FFFF00"/>
                </a:solidFill>
              </a:rPr>
              <a:t>修一切法還著相，那個不是修佛法，是修世間有漏的善法。持五戒、修六度，你著相，將來的果報在三善道，不能出三界、不能了生死，不能明心見性、不能成佛，因為你著相；所以，要離相。</a:t>
            </a:r>
          </a:p>
        </p:txBody>
      </p:sp>
    </p:spTree>
    <p:extLst>
      <p:ext uri="{BB962C8B-B14F-4D97-AF65-F5344CB8AC3E}">
        <p14:creationId xmlns:p14="http://schemas.microsoft.com/office/powerpoint/2010/main" val="9585199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1BA40DA-5AEE-0BF8-F69B-3413E0FA746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8CAD603-406D-8CE0-F6C3-CB3C5A41943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76C4AF0E-1780-C44A-A1A0-45C4400797F7}"/>
              </a:ext>
            </a:extLst>
          </p:cNvPr>
          <p:cNvSpPr txBox="1"/>
          <p:nvPr/>
        </p:nvSpPr>
        <p:spPr>
          <a:xfrm>
            <a:off x="8615486" y="775241"/>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「所謂不住色布施，不住聲香味觸法布施。」</a:t>
            </a:r>
          </a:p>
        </p:txBody>
      </p:sp>
      <p:sp>
        <p:nvSpPr>
          <p:cNvPr id="7" name="文字方塊 6">
            <a:extLst>
              <a:ext uri="{FF2B5EF4-FFF2-40B4-BE49-F238E27FC236}">
                <a16:creationId xmlns:a16="http://schemas.microsoft.com/office/drawing/2014/main" id="{35292677-29A4-B6FC-F841-0A27D602B0AD}"/>
              </a:ext>
            </a:extLst>
          </p:cNvPr>
          <p:cNvSpPr txBox="1"/>
          <p:nvPr/>
        </p:nvSpPr>
        <p:spPr>
          <a:xfrm>
            <a:off x="5102887" y="804089"/>
            <a:ext cx="3416320" cy="5115817"/>
          </a:xfrm>
          <a:prstGeom prst="rect">
            <a:avLst/>
          </a:prstGeom>
          <a:noFill/>
        </p:spPr>
        <p:txBody>
          <a:bodyPr vert="eaVert" wrap="square" rtlCol="0">
            <a:spAutoFit/>
          </a:bodyPr>
          <a:lstStyle/>
          <a:p>
            <a:pPr>
              <a:lnSpc>
                <a:spcPct val="150000"/>
              </a:lnSpc>
            </a:pPr>
            <a:r>
              <a:rPr lang="zh-TW" altLang="en-US" sz="2800" dirty="0">
                <a:solidFill>
                  <a:srgbClr val="FFFF00"/>
                </a:solidFill>
              </a:rPr>
              <a:t>「應無所住，行於布施」講了一個大原則。</a:t>
            </a:r>
            <a:r>
              <a:rPr lang="zh-CN" altLang="en-US" sz="2800" dirty="0">
                <a:solidFill>
                  <a:srgbClr val="FFFF00"/>
                </a:solidFill>
              </a:rPr>
              <a:t>這裡</a:t>
            </a:r>
            <a:r>
              <a:rPr lang="zh-TW" altLang="en-US" sz="2800" dirty="0">
                <a:solidFill>
                  <a:srgbClr val="FFFF00"/>
                </a:solidFill>
              </a:rPr>
              <a:t>具體為我們指示出來</a:t>
            </a:r>
            <a:r>
              <a:rPr lang="zh-CN" altLang="en-US" sz="2800" dirty="0">
                <a:solidFill>
                  <a:srgbClr val="FFFF00"/>
                </a:solidFill>
              </a:rPr>
              <a:t>：</a:t>
            </a:r>
            <a:r>
              <a:rPr lang="zh-TW" altLang="en-US" sz="2800" dirty="0">
                <a:solidFill>
                  <a:srgbClr val="FFFF00"/>
                </a:solidFill>
              </a:rPr>
              <a:t>色、聲、香、味、觸、法</a:t>
            </a:r>
            <a:r>
              <a:rPr lang="zh-CN" altLang="en-US" sz="2800" dirty="0">
                <a:solidFill>
                  <a:srgbClr val="FFFF00"/>
                </a:solidFill>
              </a:rPr>
              <a:t>；</a:t>
            </a:r>
            <a:r>
              <a:rPr lang="zh-TW" altLang="en-US" sz="2800" dirty="0">
                <a:solidFill>
                  <a:srgbClr val="FFFF00"/>
                </a:solidFill>
              </a:rPr>
              <a:t>其實說這六樁事情，已經是將外面境界上全部都說盡了。</a:t>
            </a:r>
          </a:p>
        </p:txBody>
      </p:sp>
      <p:sp>
        <p:nvSpPr>
          <p:cNvPr id="8" name="文字方塊 7">
            <a:extLst>
              <a:ext uri="{FF2B5EF4-FFF2-40B4-BE49-F238E27FC236}">
                <a16:creationId xmlns:a16="http://schemas.microsoft.com/office/drawing/2014/main" id="{3750C327-9A16-352C-6C92-B7014EA4177E}"/>
              </a:ext>
            </a:extLst>
          </p:cNvPr>
          <p:cNvSpPr txBox="1"/>
          <p:nvPr/>
        </p:nvSpPr>
        <p:spPr>
          <a:xfrm>
            <a:off x="3625559" y="804089"/>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不住，即不執著。一無所住，方為波羅蜜。</a:t>
            </a:r>
          </a:p>
        </p:txBody>
      </p:sp>
      <p:sp>
        <p:nvSpPr>
          <p:cNvPr id="9" name="文字方塊 8">
            <a:extLst>
              <a:ext uri="{FF2B5EF4-FFF2-40B4-BE49-F238E27FC236}">
                <a16:creationId xmlns:a16="http://schemas.microsoft.com/office/drawing/2014/main" id="{91F711B8-967B-8A3F-A68E-E872B4E481DA}"/>
              </a:ext>
            </a:extLst>
          </p:cNvPr>
          <p:cNvSpPr txBox="1"/>
          <p:nvPr/>
        </p:nvSpPr>
        <p:spPr>
          <a:xfrm>
            <a:off x="284634" y="804090"/>
            <a:ext cx="3416320" cy="5115817"/>
          </a:xfrm>
          <a:prstGeom prst="rect">
            <a:avLst/>
          </a:prstGeom>
          <a:noFill/>
        </p:spPr>
        <p:txBody>
          <a:bodyPr vert="eaVert" wrap="square" rtlCol="0">
            <a:spAutoFit/>
          </a:bodyPr>
          <a:lstStyle/>
          <a:p>
            <a:pPr>
              <a:lnSpc>
                <a:spcPct val="150000"/>
              </a:lnSpc>
            </a:pPr>
            <a:r>
              <a:rPr lang="zh-TW" altLang="en-US" sz="2800" dirty="0">
                <a:solidFill>
                  <a:srgbClr val="FFFF00"/>
                </a:solidFill>
              </a:rPr>
              <a:t>不但世尊四十九年所說的一切法，甚至一切諸佛如來</a:t>
            </a:r>
            <a:r>
              <a:rPr lang="zh-CN" altLang="en-US" sz="2800" dirty="0">
                <a:solidFill>
                  <a:srgbClr val="FFFF00"/>
                </a:solidFill>
              </a:rPr>
              <a:t>所</a:t>
            </a:r>
            <a:r>
              <a:rPr lang="zh-TW" altLang="en-US" sz="2800" dirty="0">
                <a:solidFill>
                  <a:srgbClr val="FFFF00"/>
                </a:solidFill>
              </a:rPr>
              <a:t>說無量無邊法門，</a:t>
            </a:r>
            <a:r>
              <a:rPr lang="zh-CN" altLang="en-US" sz="2800" dirty="0">
                <a:solidFill>
                  <a:srgbClr val="FFFF00"/>
                </a:solidFill>
              </a:rPr>
              <a:t>都</a:t>
            </a:r>
            <a:r>
              <a:rPr lang="zh-TW" altLang="en-US" sz="2800" dirty="0">
                <a:solidFill>
                  <a:srgbClr val="FFFF00"/>
                </a:solidFill>
              </a:rPr>
              <a:t>不出「無住」兩個字。佛菩薩跟凡夫差別</a:t>
            </a:r>
            <a:r>
              <a:rPr lang="zh-CN" altLang="en-US" sz="2800" dirty="0">
                <a:solidFill>
                  <a:srgbClr val="FFFF00"/>
                </a:solidFill>
              </a:rPr>
              <a:t>在於，對於境緣，前者</a:t>
            </a:r>
            <a:r>
              <a:rPr lang="zh-TW" altLang="en-US" sz="2800" dirty="0">
                <a:solidFill>
                  <a:srgbClr val="FFFF00"/>
                </a:solidFill>
              </a:rPr>
              <a:t>無住</a:t>
            </a:r>
            <a:r>
              <a:rPr lang="zh-CN" altLang="en-US" sz="2800" dirty="0">
                <a:solidFill>
                  <a:srgbClr val="FFFF00"/>
                </a:solidFill>
              </a:rPr>
              <a:t>，後者有住。</a:t>
            </a:r>
            <a:endParaRPr lang="zh-TW" altLang="en-US" sz="2800" dirty="0">
              <a:solidFill>
                <a:srgbClr val="FFFF00"/>
              </a:solidFill>
            </a:endParaRPr>
          </a:p>
        </p:txBody>
      </p:sp>
      <p:pic>
        <p:nvPicPr>
          <p:cNvPr id="2" name="圖片 1">
            <a:extLst>
              <a:ext uri="{FF2B5EF4-FFF2-40B4-BE49-F238E27FC236}">
                <a16:creationId xmlns:a16="http://schemas.microsoft.com/office/drawing/2014/main" id="{0919352C-1F1E-9E5E-33B4-4CD74A4C6FBF}"/>
              </a:ext>
            </a:extLst>
          </p:cNvPr>
          <p:cNvPicPr>
            <a:picLocks noChangeAspect="1"/>
          </p:cNvPicPr>
          <p:nvPr/>
        </p:nvPicPr>
        <p:blipFill>
          <a:blip r:embed="rId5"/>
          <a:stretch>
            <a:fillRect/>
          </a:stretch>
        </p:blipFill>
        <p:spPr>
          <a:xfrm>
            <a:off x="10369095" y="816597"/>
            <a:ext cx="550240" cy="2112212"/>
          </a:xfrm>
          <a:prstGeom prst="rect">
            <a:avLst/>
          </a:prstGeom>
        </p:spPr>
      </p:pic>
    </p:spTree>
    <p:extLst>
      <p:ext uri="{BB962C8B-B14F-4D97-AF65-F5344CB8AC3E}">
        <p14:creationId xmlns:p14="http://schemas.microsoft.com/office/powerpoint/2010/main" val="40189014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37435F0-697E-4E66-090B-BF81CA72CD9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7E2DD302-E934-2188-21FB-CDFB8DECFD5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FACCD8AD-48BB-2C7C-1B94-D15CC9B3F3B0}"/>
              </a:ext>
            </a:extLst>
          </p:cNvPr>
          <p:cNvSpPr txBox="1"/>
          <p:nvPr/>
        </p:nvSpPr>
        <p:spPr>
          <a:xfrm>
            <a:off x="8831510" y="880286"/>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「須菩提，菩薩應如是布施，不住於相。」</a:t>
            </a:r>
          </a:p>
        </p:txBody>
      </p:sp>
      <p:sp>
        <p:nvSpPr>
          <p:cNvPr id="7" name="文字方塊 6">
            <a:extLst>
              <a:ext uri="{FF2B5EF4-FFF2-40B4-BE49-F238E27FC236}">
                <a16:creationId xmlns:a16="http://schemas.microsoft.com/office/drawing/2014/main" id="{C9DBBC60-B692-78F3-4537-B1414C8ED8BF}"/>
              </a:ext>
            </a:extLst>
          </p:cNvPr>
          <p:cNvSpPr txBox="1"/>
          <p:nvPr/>
        </p:nvSpPr>
        <p:spPr>
          <a:xfrm>
            <a:off x="5447134" y="762245"/>
            <a:ext cx="3416320" cy="511581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應無所住</a:t>
            </a:r>
            <a:r>
              <a:rPr lang="en-US" altLang="zh-TW" sz="2800" b="1" dirty="0">
                <a:solidFill>
                  <a:schemeClr val="bg1"/>
                </a:solidFill>
              </a:rPr>
              <a:t>』</a:t>
            </a:r>
            <a:r>
              <a:rPr lang="zh-TW" altLang="en-US" sz="2800" b="1" dirty="0">
                <a:solidFill>
                  <a:schemeClr val="bg1"/>
                </a:solidFill>
              </a:rPr>
              <a:t>是不住法相</a:t>
            </a:r>
            <a:r>
              <a:rPr lang="zh-CN" altLang="en-US" sz="2800" b="1" dirty="0">
                <a:solidFill>
                  <a:schemeClr val="bg1"/>
                </a:solidFill>
              </a:rPr>
              <a:t>。</a:t>
            </a:r>
            <a:r>
              <a:rPr lang="en-US" altLang="zh-TW" sz="2800" b="1" dirty="0">
                <a:solidFill>
                  <a:schemeClr val="bg1"/>
                </a:solidFill>
              </a:rPr>
              <a:t>『</a:t>
            </a:r>
            <a:r>
              <a:rPr lang="zh-TW" altLang="en-US" sz="2800" b="1" dirty="0">
                <a:solidFill>
                  <a:schemeClr val="bg1"/>
                </a:solidFill>
              </a:rPr>
              <a:t>行於布施</a:t>
            </a:r>
            <a:r>
              <a:rPr lang="en-US" altLang="zh-TW" sz="2800" b="1" dirty="0">
                <a:solidFill>
                  <a:schemeClr val="bg1"/>
                </a:solidFill>
              </a:rPr>
              <a:t>』’</a:t>
            </a:r>
            <a:r>
              <a:rPr lang="zh-TW" altLang="en-US" sz="2800" b="1" dirty="0">
                <a:solidFill>
                  <a:schemeClr val="bg1"/>
                </a:solidFill>
              </a:rPr>
              <a:t>是不住非法相</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學佛者，六塵固不可住。然若斷滅，即不能度眾生，眾生正住六塵境界，故應從此處度之</a:t>
            </a:r>
            <a:r>
              <a:rPr lang="zh-CN" altLang="en-US" sz="2800" b="1" dirty="0">
                <a:solidFill>
                  <a:schemeClr val="bg1"/>
                </a:solidFill>
              </a:rPr>
              <a:t>。</a:t>
            </a:r>
            <a:endParaRPr lang="zh-TW" altLang="en-US" sz="2800" b="1" dirty="0">
              <a:solidFill>
                <a:schemeClr val="bg1"/>
              </a:solidFill>
            </a:endParaRPr>
          </a:p>
        </p:txBody>
      </p:sp>
      <p:sp>
        <p:nvSpPr>
          <p:cNvPr id="10" name="文字方塊 9">
            <a:extLst>
              <a:ext uri="{FF2B5EF4-FFF2-40B4-BE49-F238E27FC236}">
                <a16:creationId xmlns:a16="http://schemas.microsoft.com/office/drawing/2014/main" id="{F6A7C291-C8F3-DAD2-9455-B34553B482CF}"/>
              </a:ext>
            </a:extLst>
          </p:cNvPr>
          <p:cNvSpPr txBox="1"/>
          <p:nvPr/>
        </p:nvSpPr>
        <p:spPr>
          <a:xfrm>
            <a:off x="118542" y="762246"/>
            <a:ext cx="5355312" cy="5115817"/>
          </a:xfrm>
          <a:prstGeom prst="rect">
            <a:avLst/>
          </a:prstGeom>
          <a:noFill/>
        </p:spPr>
        <p:txBody>
          <a:bodyPr vert="eaVert" wrap="square" rtlCol="0">
            <a:spAutoFit/>
          </a:bodyPr>
          <a:lstStyle/>
          <a:p>
            <a:pPr>
              <a:lnSpc>
                <a:spcPct val="150000"/>
              </a:lnSpc>
            </a:pPr>
            <a:r>
              <a:rPr lang="zh-TW" altLang="en-US" sz="2800" dirty="0">
                <a:solidFill>
                  <a:srgbClr val="FFFF00"/>
                </a:solidFill>
              </a:rPr>
              <a:t>真正得度了，清淨心現前，到這個時候，這六樣東西就不叫六塵，為什麼？塵是染污清淨心，它不能染污清淨心了</a:t>
            </a:r>
            <a:r>
              <a:rPr lang="zh-CN" altLang="en-US" sz="2800" dirty="0">
                <a:solidFill>
                  <a:srgbClr val="FFFF00"/>
                </a:solidFill>
              </a:rPr>
              <a:t>。</a:t>
            </a:r>
            <a:r>
              <a:rPr lang="zh-TW" altLang="en-US" sz="2800" dirty="0">
                <a:solidFill>
                  <a:srgbClr val="FFFF00"/>
                </a:solidFill>
              </a:rPr>
              <a:t>這六樣東西叫六性。眼見色性，耳聞聲性，乃至於意知法性</a:t>
            </a:r>
            <a:r>
              <a:rPr lang="zh-CN" altLang="en-US" sz="2800" dirty="0">
                <a:solidFill>
                  <a:srgbClr val="FFFF00"/>
                </a:solidFill>
              </a:rPr>
              <a:t>。</a:t>
            </a:r>
            <a:r>
              <a:rPr lang="zh-TW" altLang="en-US" sz="2800" dirty="0">
                <a:solidFill>
                  <a:srgbClr val="FFFF00"/>
                </a:solidFill>
              </a:rPr>
              <a:t>禪宗</a:t>
            </a:r>
            <a:r>
              <a:rPr lang="zh-CN" altLang="en-US" sz="2800" dirty="0">
                <a:solidFill>
                  <a:srgbClr val="FFFF00"/>
                </a:solidFill>
              </a:rPr>
              <a:t>講</a:t>
            </a:r>
            <a:r>
              <a:rPr lang="zh-TW" altLang="en-US" sz="2800" dirty="0">
                <a:solidFill>
                  <a:srgbClr val="FFFF00"/>
                </a:solidFill>
              </a:rPr>
              <a:t>明心見性，這就見了性。性在哪裡？色、聲、香、味、觸、法。</a:t>
            </a:r>
          </a:p>
        </p:txBody>
      </p:sp>
      <p:pic>
        <p:nvPicPr>
          <p:cNvPr id="2" name="圖片 1">
            <a:extLst>
              <a:ext uri="{FF2B5EF4-FFF2-40B4-BE49-F238E27FC236}">
                <a16:creationId xmlns:a16="http://schemas.microsoft.com/office/drawing/2014/main" id="{248A76AF-8808-1EC6-B1A0-C7D5863EDC91}"/>
              </a:ext>
            </a:extLst>
          </p:cNvPr>
          <p:cNvPicPr>
            <a:picLocks noChangeAspect="1"/>
          </p:cNvPicPr>
          <p:nvPr/>
        </p:nvPicPr>
        <p:blipFill>
          <a:blip r:embed="rId5"/>
          <a:stretch>
            <a:fillRect/>
          </a:stretch>
        </p:blipFill>
        <p:spPr>
          <a:xfrm>
            <a:off x="10393038" y="861548"/>
            <a:ext cx="454696" cy="1944216"/>
          </a:xfrm>
          <a:prstGeom prst="rect">
            <a:avLst/>
          </a:prstGeom>
        </p:spPr>
      </p:pic>
    </p:spTree>
    <p:extLst>
      <p:ext uri="{BB962C8B-B14F-4D97-AF65-F5344CB8AC3E}">
        <p14:creationId xmlns:p14="http://schemas.microsoft.com/office/powerpoint/2010/main" val="38182761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EF1669A-9BD8-5273-349E-541065D4D3BB}"/>
              </a:ext>
            </a:extLst>
          </p:cNvPr>
          <p:cNvPicPr>
            <a:picLocks noChangeAspect="1"/>
          </p:cNvPicPr>
          <p:nvPr/>
        </p:nvPicPr>
        <p:blipFill>
          <a:blip r:embed="rId3"/>
          <a:stretch>
            <a:fillRect/>
          </a:stretch>
        </p:blipFill>
        <p:spPr>
          <a:xfrm>
            <a:off x="24014" y="11001"/>
            <a:ext cx="12166399" cy="6803169"/>
          </a:xfrm>
          <a:prstGeom prst="rect">
            <a:avLst/>
          </a:prstGeom>
        </p:spPr>
      </p:pic>
      <p:sp>
        <p:nvSpPr>
          <p:cNvPr id="6" name="矩形 5">
            <a:extLst>
              <a:ext uri="{FF2B5EF4-FFF2-40B4-BE49-F238E27FC236}">
                <a16:creationId xmlns:a16="http://schemas.microsoft.com/office/drawing/2014/main" id="{739BEAEF-37B2-79BD-5869-FF7789F7BB9E}"/>
              </a:ext>
            </a:extLst>
          </p:cNvPr>
          <p:cNvSpPr/>
          <p:nvPr/>
        </p:nvSpPr>
        <p:spPr>
          <a:xfrm>
            <a:off x="4871070" y="3573810"/>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6091811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BBA6320-AF50-6514-8B4B-29A800273CDA}"/>
              </a:ext>
            </a:extLst>
          </p:cNvPr>
          <p:cNvSpPr txBox="1"/>
          <p:nvPr/>
        </p:nvSpPr>
        <p:spPr>
          <a:xfrm>
            <a:off x="199588" y="237826"/>
            <a:ext cx="11942783" cy="1916422"/>
          </a:xfrm>
          <a:prstGeom prst="rect">
            <a:avLst/>
          </a:prstGeom>
          <a:noFill/>
        </p:spPr>
        <p:txBody>
          <a:bodyPr wrap="square" rtlCol="0">
            <a:spAutoFit/>
          </a:bodyPr>
          <a:lstStyle/>
          <a:p>
            <a:pPr>
              <a:lnSpc>
                <a:spcPts val="3600"/>
              </a:lnSpc>
            </a:pPr>
            <a:r>
              <a:rPr lang="zh-TW" altLang="en-US" sz="2800" b="1" dirty="0">
                <a:solidFill>
                  <a:schemeClr val="bg1">
                    <a:lumMod val="95000"/>
                  </a:schemeClr>
                </a:solidFill>
              </a:rPr>
              <a:t>何以故？若菩薩不住相布施，其福德不可思量。 「須菩提！於意云何？東方虛空可思量不？」 「不也，世尊！」 「須菩提！南西北方四維上下虛空可思量不？」 「不也，世尊！」 「須菩提！菩薩無住相布施，福德亦復如是不可思量。須菩提！菩薩但應如所教住。</a:t>
            </a:r>
          </a:p>
        </p:txBody>
      </p:sp>
      <p:sp>
        <p:nvSpPr>
          <p:cNvPr id="5" name="文字方塊 4">
            <a:extLst>
              <a:ext uri="{FF2B5EF4-FFF2-40B4-BE49-F238E27FC236}">
                <a16:creationId xmlns:a16="http://schemas.microsoft.com/office/drawing/2014/main" id="{5D4D1569-84D7-303D-BD26-63BC4C7CA449}"/>
              </a:ext>
            </a:extLst>
          </p:cNvPr>
          <p:cNvSpPr txBox="1"/>
          <p:nvPr/>
        </p:nvSpPr>
        <p:spPr>
          <a:xfrm>
            <a:off x="123813" y="2587500"/>
            <a:ext cx="12094332" cy="4688335"/>
          </a:xfrm>
          <a:prstGeom prst="rect">
            <a:avLst/>
          </a:prstGeom>
          <a:noFill/>
        </p:spPr>
        <p:txBody>
          <a:bodyPr wrap="square" rtlCol="0">
            <a:spAutoFit/>
          </a:bodyPr>
          <a:lstStyle/>
          <a:p>
            <a:pPr>
              <a:lnSpc>
                <a:spcPts val="3600"/>
              </a:lnSpc>
            </a:pPr>
            <a:r>
              <a:rPr lang="en-US" altLang="zh-TW" sz="2800" b="1" dirty="0">
                <a:solidFill>
                  <a:schemeClr val="bg1">
                    <a:lumMod val="95000"/>
                  </a:schemeClr>
                </a:solidFill>
              </a:rPr>
              <a:t>Why? When a bodhisattva </a:t>
            </a:r>
            <a:r>
              <a:rPr lang="en-US" altLang="zh-TW" sz="2800" b="1" dirty="0" err="1">
                <a:solidFill>
                  <a:schemeClr val="bg1">
                    <a:lumMod val="95000"/>
                  </a:schemeClr>
                </a:solidFill>
              </a:rPr>
              <a:t>practises</a:t>
            </a:r>
            <a:r>
              <a:rPr lang="en-US" altLang="zh-TW" sz="2800" b="1" dirty="0">
                <a:solidFill>
                  <a:schemeClr val="bg1">
                    <a:lumMod val="95000"/>
                  </a:schemeClr>
                </a:solidFill>
              </a:rPr>
              <a:t> generosity without being supported by any notion of a sign, his or her merit will be beyond conception. “</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Can you measure the space extending eastward?”  “No, World-Honored One, I cannot.”   “</a:t>
            </a:r>
            <a:r>
              <a:rPr lang="en-US" altLang="zh-TW" sz="2800" b="1" dirty="0" err="1">
                <a:solidFill>
                  <a:schemeClr val="bg1">
                    <a:lumMod val="95000"/>
                  </a:schemeClr>
                </a:solidFill>
              </a:rPr>
              <a:t>Subhuti</a:t>
            </a:r>
            <a:r>
              <a:rPr lang="en-US" altLang="zh-TW" sz="2800" b="1" dirty="0">
                <a:solidFill>
                  <a:schemeClr val="bg1">
                    <a:lumMod val="95000"/>
                  </a:schemeClr>
                </a:solidFill>
              </a:rPr>
              <a:t>, can you measure the space </a:t>
            </a:r>
            <a:r>
              <a:rPr lang="en-US" altLang="zh-CN" sz="2800" b="1" dirty="0">
                <a:solidFill>
                  <a:schemeClr val="bg1">
                    <a:lumMod val="95000"/>
                  </a:schemeClr>
                </a:solidFill>
              </a:rPr>
              <a:t>in </a:t>
            </a:r>
            <a:r>
              <a:rPr lang="en-US" altLang="zh-TW" sz="2800" b="1" dirty="0">
                <a:solidFill>
                  <a:schemeClr val="bg1">
                    <a:lumMod val="95000"/>
                  </a:schemeClr>
                </a:solidFill>
              </a:rPr>
              <a:t>the south, west, north, the four intermediate directions, the zenith, or the nadir?”   “No, World-Honored One, I cannot.”  “</a:t>
            </a:r>
            <a:r>
              <a:rPr lang="en-US" altLang="zh-TW" sz="2800" b="1" dirty="0" err="1">
                <a:solidFill>
                  <a:schemeClr val="bg1">
                    <a:lumMod val="95000"/>
                  </a:schemeClr>
                </a:solidFill>
              </a:rPr>
              <a:t>Subhuti</a:t>
            </a:r>
            <a:r>
              <a:rPr lang="en-US" altLang="zh-TW" sz="2800" b="1" dirty="0">
                <a:solidFill>
                  <a:schemeClr val="bg1">
                    <a:lumMod val="95000"/>
                  </a:schemeClr>
                </a:solidFill>
              </a:rPr>
              <a:t>, so it is with the merit of a bodhisattva who practices generosity without cherishing any notion of a sign; it is beyond measure like space. </a:t>
            </a:r>
            <a:r>
              <a:rPr lang="en-US" altLang="zh-TW" sz="2800" b="1" dirty="0" err="1">
                <a:solidFill>
                  <a:schemeClr val="bg1">
                    <a:lumMod val="95000"/>
                  </a:schemeClr>
                </a:solidFill>
              </a:rPr>
              <a:t>Subhuti</a:t>
            </a:r>
            <a:r>
              <a:rPr lang="en-US" altLang="zh-TW" sz="2800" b="1" dirty="0">
                <a:solidFill>
                  <a:schemeClr val="bg1">
                    <a:lumMod val="95000"/>
                  </a:schemeClr>
                </a:solidFill>
              </a:rPr>
              <a:t>, a bodhisattva should persevere one-pointedly in this instruction.”</a:t>
            </a:r>
          </a:p>
          <a:p>
            <a:pPr>
              <a:lnSpc>
                <a:spcPts val="3600"/>
              </a:lnSpc>
            </a:pPr>
            <a:endParaRPr lang="en-US" altLang="zh-TW" sz="2800" b="1" dirty="0">
              <a:solidFill>
                <a:schemeClr val="bg1">
                  <a:lumMod val="95000"/>
                </a:schemeClr>
              </a:solidFill>
            </a:endParaRPr>
          </a:p>
        </p:txBody>
      </p:sp>
    </p:spTree>
    <p:extLst>
      <p:ext uri="{BB962C8B-B14F-4D97-AF65-F5344CB8AC3E}">
        <p14:creationId xmlns:p14="http://schemas.microsoft.com/office/powerpoint/2010/main" val="41627950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7ADFDF8-7E4C-1AB1-F89C-A79E804662E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2C6F057F-CC05-747D-0D89-7443259B20D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D81BEDF0-7072-E164-C0CF-232434A080FA}"/>
              </a:ext>
            </a:extLst>
          </p:cNvPr>
          <p:cNvSpPr txBox="1"/>
          <p:nvPr/>
        </p:nvSpPr>
        <p:spPr>
          <a:xfrm>
            <a:off x="8619985" y="782804"/>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「何以故</a:t>
            </a:r>
            <a:r>
              <a:rPr lang="zh-CN" altLang="en-US" sz="2800" b="1" dirty="0">
                <a:solidFill>
                  <a:schemeClr val="bg1"/>
                </a:solidFill>
              </a:rPr>
              <a:t>？</a:t>
            </a:r>
            <a:r>
              <a:rPr lang="zh-TW" altLang="en-US" sz="2800" b="1" dirty="0">
                <a:solidFill>
                  <a:schemeClr val="bg1"/>
                </a:solidFill>
              </a:rPr>
              <a:t>若菩薩不住相布施</a:t>
            </a:r>
            <a:r>
              <a:rPr lang="zh-CN" altLang="en-US" sz="2800" b="1" dirty="0">
                <a:solidFill>
                  <a:schemeClr val="bg1"/>
                </a:solidFill>
              </a:rPr>
              <a:t>，</a:t>
            </a:r>
            <a:r>
              <a:rPr lang="zh-TW" altLang="en-US" sz="2800" b="1" dirty="0">
                <a:solidFill>
                  <a:schemeClr val="bg1"/>
                </a:solidFill>
              </a:rPr>
              <a:t>其福德不可</a:t>
            </a:r>
            <a:r>
              <a:rPr lang="zh-CN" altLang="en-US" sz="2800" b="1" dirty="0">
                <a:solidFill>
                  <a:schemeClr val="bg1"/>
                </a:solidFill>
              </a:rPr>
              <a:t>思量</a:t>
            </a:r>
            <a:r>
              <a:rPr lang="zh-TW" altLang="en-US" sz="2800" b="1" dirty="0">
                <a:solidFill>
                  <a:schemeClr val="bg1"/>
                </a:solidFill>
              </a:rPr>
              <a:t>。」</a:t>
            </a:r>
          </a:p>
        </p:txBody>
      </p:sp>
      <p:sp>
        <p:nvSpPr>
          <p:cNvPr id="7" name="文字方塊 6">
            <a:extLst>
              <a:ext uri="{FF2B5EF4-FFF2-40B4-BE49-F238E27FC236}">
                <a16:creationId xmlns:a16="http://schemas.microsoft.com/office/drawing/2014/main" id="{181FACBA-D592-DB58-2E8C-413C1BBBE5DB}"/>
              </a:ext>
            </a:extLst>
          </p:cNvPr>
          <p:cNvSpPr txBox="1"/>
          <p:nvPr/>
        </p:nvSpPr>
        <p:spPr>
          <a:xfrm>
            <a:off x="4912843" y="824288"/>
            <a:ext cx="3416320"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住於境則心不清淨，須一無所為方可</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何故處處</a:t>
            </a:r>
            <a:r>
              <a:rPr lang="zh-CN" altLang="en-US" sz="2800" b="1" dirty="0">
                <a:solidFill>
                  <a:schemeClr val="bg1"/>
                </a:solidFill>
              </a:rPr>
              <a:t>言</a:t>
            </a:r>
            <a:r>
              <a:rPr lang="en-US" altLang="zh-TW" sz="2800" b="1" dirty="0">
                <a:solidFill>
                  <a:schemeClr val="bg1"/>
                </a:solidFill>
              </a:rPr>
              <a:t>『</a:t>
            </a:r>
            <a:r>
              <a:rPr lang="zh-TW" altLang="en-US" sz="2800" b="1" dirty="0">
                <a:solidFill>
                  <a:schemeClr val="bg1"/>
                </a:solidFill>
              </a:rPr>
              <a:t>不住</a:t>
            </a:r>
            <a:r>
              <a:rPr lang="en-US" altLang="zh-TW" sz="2800" b="1" dirty="0">
                <a:solidFill>
                  <a:schemeClr val="bg1"/>
                </a:solidFill>
              </a:rPr>
              <a:t>』</a:t>
            </a:r>
            <a:r>
              <a:rPr lang="zh-TW" altLang="en-US" sz="2800" b="1" dirty="0">
                <a:solidFill>
                  <a:schemeClr val="bg1"/>
                </a:solidFill>
              </a:rPr>
              <a:t>，又處處</a:t>
            </a:r>
            <a:r>
              <a:rPr lang="zh-CN" altLang="en-US" sz="2800" b="1" dirty="0">
                <a:solidFill>
                  <a:schemeClr val="bg1"/>
                </a:solidFill>
              </a:rPr>
              <a:t>言福</a:t>
            </a:r>
            <a:r>
              <a:rPr lang="zh-TW" altLang="en-US" sz="2800" b="1" dirty="0">
                <a:solidFill>
                  <a:schemeClr val="bg1"/>
                </a:solidFill>
              </a:rPr>
              <a:t>德</a:t>
            </a:r>
            <a:r>
              <a:rPr lang="zh-CN" altLang="en-US" sz="2800" b="1" dirty="0">
                <a:solidFill>
                  <a:schemeClr val="bg1"/>
                </a:solidFill>
              </a:rPr>
              <a:t>乎？</a:t>
            </a:r>
            <a:r>
              <a:rPr lang="en-US" altLang="zh-TW" sz="2800" b="1" dirty="0">
                <a:solidFill>
                  <a:schemeClr val="bg1"/>
                </a:solidFill>
              </a:rPr>
              <a:t> </a:t>
            </a:r>
            <a:r>
              <a:rPr lang="zh-TW" altLang="en-US" sz="2800" b="1" dirty="0">
                <a:solidFill>
                  <a:schemeClr val="bg1"/>
                </a:solidFill>
              </a:rPr>
              <a:t>修行即有境界，不是不要境界，託境方能起修，方</a:t>
            </a:r>
            <a:r>
              <a:rPr lang="zh-CN" altLang="en-US" sz="2800" b="1" dirty="0">
                <a:solidFill>
                  <a:schemeClr val="bg1"/>
                </a:solidFill>
              </a:rPr>
              <a:t>能下手。</a:t>
            </a:r>
            <a:endParaRPr lang="zh-TW" altLang="en-US" sz="2800" b="1" dirty="0">
              <a:solidFill>
                <a:schemeClr val="bg1"/>
              </a:solidFill>
            </a:endParaRPr>
          </a:p>
        </p:txBody>
      </p:sp>
      <p:sp>
        <p:nvSpPr>
          <p:cNvPr id="10" name="文字方塊 9">
            <a:extLst>
              <a:ext uri="{FF2B5EF4-FFF2-40B4-BE49-F238E27FC236}">
                <a16:creationId xmlns:a16="http://schemas.microsoft.com/office/drawing/2014/main" id="{DE2C2515-374B-FFC1-CBDC-8E162F254B18}"/>
              </a:ext>
            </a:extLst>
          </p:cNvPr>
          <p:cNvSpPr txBox="1"/>
          <p:nvPr/>
        </p:nvSpPr>
        <p:spPr>
          <a:xfrm>
            <a:off x="2596643" y="762249"/>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本經說不住六塵，而</a:t>
            </a:r>
            <a:r>
              <a:rPr lang="en-US" altLang="zh-TW" sz="2800" b="1" dirty="0">
                <a:solidFill>
                  <a:schemeClr val="bg1"/>
                </a:solidFill>
              </a:rPr>
              <a:t>《</a:t>
            </a:r>
            <a:r>
              <a:rPr lang="zh-TW" altLang="en-US" sz="2800" b="1" dirty="0">
                <a:solidFill>
                  <a:schemeClr val="bg1"/>
                </a:solidFill>
              </a:rPr>
              <a:t>淨土三經</a:t>
            </a:r>
            <a:r>
              <a:rPr lang="en-US" altLang="zh-TW" sz="2800" b="1" dirty="0">
                <a:solidFill>
                  <a:schemeClr val="bg1"/>
                </a:solidFill>
              </a:rPr>
              <a:t>》</a:t>
            </a:r>
            <a:r>
              <a:rPr lang="zh-TW" altLang="en-US" sz="2800" b="1" dirty="0">
                <a:solidFill>
                  <a:schemeClr val="bg1"/>
                </a:solidFill>
              </a:rPr>
              <a:t>全說六塵，看似相反，實則相同</a:t>
            </a:r>
            <a:r>
              <a:rPr lang="zh-CN" altLang="en-US" sz="2800" b="1" dirty="0">
                <a:solidFill>
                  <a:schemeClr val="bg1"/>
                </a:solidFill>
              </a:rPr>
              <a:t>，且正可</a:t>
            </a:r>
            <a:r>
              <a:rPr lang="zh-TW" altLang="en-US" sz="2800" b="1" dirty="0">
                <a:solidFill>
                  <a:schemeClr val="bg1"/>
                </a:solidFill>
              </a:rPr>
              <a:t>見淨土境界之高。</a:t>
            </a:r>
          </a:p>
        </p:txBody>
      </p:sp>
      <p:sp>
        <p:nvSpPr>
          <p:cNvPr id="12" name="文字方塊 11">
            <a:extLst>
              <a:ext uri="{FF2B5EF4-FFF2-40B4-BE49-F238E27FC236}">
                <a16:creationId xmlns:a16="http://schemas.microsoft.com/office/drawing/2014/main" id="{53C52B3F-AF02-4538-C620-EC4B531A6475}"/>
              </a:ext>
            </a:extLst>
          </p:cNvPr>
          <p:cNvSpPr txBox="1"/>
          <p:nvPr/>
        </p:nvSpPr>
        <p:spPr>
          <a:xfrm>
            <a:off x="838622" y="836548"/>
            <a:ext cx="1477328" cy="5115817"/>
          </a:xfrm>
          <a:prstGeom prst="rect">
            <a:avLst/>
          </a:prstGeom>
          <a:noFill/>
        </p:spPr>
        <p:txBody>
          <a:bodyPr vert="eaVert" wrap="square" rtlCol="0">
            <a:spAutoFit/>
          </a:bodyPr>
          <a:lstStyle/>
          <a:p>
            <a:pPr>
              <a:lnSpc>
                <a:spcPct val="150000"/>
              </a:lnSpc>
            </a:pPr>
            <a:r>
              <a:rPr lang="zh-TW" altLang="en-US" sz="2800" dirty="0">
                <a:solidFill>
                  <a:srgbClr val="FFFF00"/>
                </a:solidFill>
              </a:rPr>
              <a:t>實實在在高明！高在哪裡？高在它即相離相。</a:t>
            </a:r>
          </a:p>
        </p:txBody>
      </p:sp>
      <p:pic>
        <p:nvPicPr>
          <p:cNvPr id="8" name="圖片 7">
            <a:extLst>
              <a:ext uri="{FF2B5EF4-FFF2-40B4-BE49-F238E27FC236}">
                <a16:creationId xmlns:a16="http://schemas.microsoft.com/office/drawing/2014/main" id="{D92233DC-8B39-5BFC-1D24-9961F1FF1678}"/>
              </a:ext>
            </a:extLst>
          </p:cNvPr>
          <p:cNvPicPr>
            <a:picLocks noChangeAspect="1"/>
          </p:cNvPicPr>
          <p:nvPr/>
        </p:nvPicPr>
        <p:blipFill>
          <a:blip r:embed="rId5"/>
          <a:stretch>
            <a:fillRect/>
          </a:stretch>
        </p:blipFill>
        <p:spPr>
          <a:xfrm>
            <a:off x="10271670" y="981522"/>
            <a:ext cx="485775" cy="3486150"/>
          </a:xfrm>
          <a:prstGeom prst="rect">
            <a:avLst/>
          </a:prstGeom>
        </p:spPr>
      </p:pic>
    </p:spTree>
    <p:extLst>
      <p:ext uri="{BB962C8B-B14F-4D97-AF65-F5344CB8AC3E}">
        <p14:creationId xmlns:p14="http://schemas.microsoft.com/office/powerpoint/2010/main" val="33955509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975E801-5916-CF9F-A943-81C5300952F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E34D018F-7C67-AE07-0C4D-EDEDC09D0DC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9ABBCB7B-C50E-BF7B-5CAF-05F3F338AED2}"/>
              </a:ext>
            </a:extLst>
          </p:cNvPr>
          <p:cNvSpPr txBox="1"/>
          <p:nvPr/>
        </p:nvSpPr>
        <p:spPr>
          <a:xfrm>
            <a:off x="6596845" y="760373"/>
            <a:ext cx="3416320"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「須菩提，於意云何，東方虛空，可思量不？」「不也，世尊。」「須菩提，南西北方四維上下虛空，可思量不？」「不也，世尊。」</a:t>
            </a:r>
          </a:p>
        </p:txBody>
      </p:sp>
      <p:sp>
        <p:nvSpPr>
          <p:cNvPr id="7" name="文字方塊 6">
            <a:extLst>
              <a:ext uri="{FF2B5EF4-FFF2-40B4-BE49-F238E27FC236}">
                <a16:creationId xmlns:a16="http://schemas.microsoft.com/office/drawing/2014/main" id="{B71A0624-9043-D931-F211-98A1D7902F92}"/>
              </a:ext>
            </a:extLst>
          </p:cNvPr>
          <p:cNvSpPr txBox="1"/>
          <p:nvPr/>
        </p:nvSpPr>
        <p:spPr>
          <a:xfrm>
            <a:off x="4972605" y="773068"/>
            <a:ext cx="1477328" cy="511581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不也</a:t>
            </a:r>
            <a:r>
              <a:rPr lang="en-US" altLang="zh-TW" sz="2800" b="1" dirty="0">
                <a:solidFill>
                  <a:schemeClr val="bg1"/>
                </a:solidFill>
              </a:rPr>
              <a:t>』</a:t>
            </a:r>
            <a:r>
              <a:rPr lang="zh-TW" altLang="en-US" sz="2800" b="1" dirty="0">
                <a:solidFill>
                  <a:schemeClr val="bg1"/>
                </a:solidFill>
              </a:rPr>
              <a:t>，含有唯唯否否之意，不完全作否定解。</a:t>
            </a:r>
          </a:p>
        </p:txBody>
      </p:sp>
      <p:sp>
        <p:nvSpPr>
          <p:cNvPr id="8" name="文字方塊 7">
            <a:extLst>
              <a:ext uri="{FF2B5EF4-FFF2-40B4-BE49-F238E27FC236}">
                <a16:creationId xmlns:a16="http://schemas.microsoft.com/office/drawing/2014/main" id="{EEDD925A-D65C-7503-0A87-A9B853D1757C}"/>
              </a:ext>
            </a:extLst>
          </p:cNvPr>
          <p:cNvSpPr txBox="1"/>
          <p:nvPr/>
        </p:nvSpPr>
        <p:spPr>
          <a:xfrm>
            <a:off x="1198662" y="773069"/>
            <a:ext cx="3416320" cy="5115817"/>
          </a:xfrm>
          <a:prstGeom prst="rect">
            <a:avLst/>
          </a:prstGeom>
          <a:noFill/>
        </p:spPr>
        <p:txBody>
          <a:bodyPr vert="eaVert" wrap="square" rtlCol="0">
            <a:spAutoFit/>
          </a:bodyPr>
          <a:lstStyle/>
          <a:p>
            <a:pPr>
              <a:lnSpc>
                <a:spcPct val="150000"/>
              </a:lnSpc>
            </a:pPr>
            <a:r>
              <a:rPr lang="zh-TW" altLang="en-US" sz="2800" dirty="0">
                <a:solidFill>
                  <a:srgbClr val="FFFF00"/>
                </a:solidFill>
              </a:rPr>
              <a:t>佛問：虛空可不可以思量？不也。這個「不也」，不是說不能，不是說不可思量</a:t>
            </a:r>
            <a:r>
              <a:rPr lang="zh-CN" altLang="en-US" sz="2800" dirty="0">
                <a:solidFill>
                  <a:srgbClr val="FFFF00"/>
                </a:solidFill>
              </a:rPr>
              <a:t>。</a:t>
            </a:r>
            <a:r>
              <a:rPr lang="zh-TW" altLang="en-US" sz="2800" dirty="0">
                <a:solidFill>
                  <a:srgbClr val="FFFF00"/>
                </a:solidFill>
              </a:rPr>
              <a:t>它的意思是，不可以這樣說法</a:t>
            </a:r>
            <a:r>
              <a:rPr lang="zh-CN" altLang="en-US" sz="2800" dirty="0">
                <a:solidFill>
                  <a:srgbClr val="FFFF00"/>
                </a:solidFill>
              </a:rPr>
              <a:t>。</a:t>
            </a:r>
            <a:r>
              <a:rPr lang="zh-TW" altLang="en-US" sz="2800" dirty="0">
                <a:solidFill>
                  <a:srgbClr val="FFFF00"/>
                </a:solidFill>
              </a:rPr>
              <a:t>含有這個意思在。不是肯定也沒有否定。 </a:t>
            </a:r>
          </a:p>
        </p:txBody>
      </p:sp>
      <p:pic>
        <p:nvPicPr>
          <p:cNvPr id="10" name="圖片 9">
            <a:extLst>
              <a:ext uri="{FF2B5EF4-FFF2-40B4-BE49-F238E27FC236}">
                <a16:creationId xmlns:a16="http://schemas.microsoft.com/office/drawing/2014/main" id="{903ECD02-47D4-DC96-4F09-C6B566567F48}"/>
              </a:ext>
            </a:extLst>
          </p:cNvPr>
          <p:cNvPicPr>
            <a:picLocks noChangeAspect="1"/>
          </p:cNvPicPr>
          <p:nvPr/>
        </p:nvPicPr>
        <p:blipFill>
          <a:blip r:embed="rId5"/>
          <a:stretch>
            <a:fillRect/>
          </a:stretch>
        </p:blipFill>
        <p:spPr>
          <a:xfrm>
            <a:off x="10160077" y="760373"/>
            <a:ext cx="543641" cy="1957108"/>
          </a:xfrm>
          <a:prstGeom prst="rect">
            <a:avLst/>
          </a:prstGeom>
        </p:spPr>
      </p:pic>
    </p:spTree>
    <p:extLst>
      <p:ext uri="{BB962C8B-B14F-4D97-AF65-F5344CB8AC3E}">
        <p14:creationId xmlns:p14="http://schemas.microsoft.com/office/powerpoint/2010/main" val="3157860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F3CD28E-9A98-3616-7BF4-3AEB89B1C26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C67741C-FF65-5CCF-4994-FB63F4E5FCC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C263CD1C-12B2-B8D1-07F3-C4FA815B4639}"/>
              </a:ext>
            </a:extLst>
          </p:cNvPr>
          <p:cNvSpPr txBox="1"/>
          <p:nvPr/>
        </p:nvSpPr>
        <p:spPr>
          <a:xfrm>
            <a:off x="8646595" y="802533"/>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佛說經，隨舉一法，皆賅十方（賅是包含）。蓋佛法皆從無量無邊性海中流出，故重重無盡。</a:t>
            </a:r>
          </a:p>
        </p:txBody>
      </p:sp>
      <p:sp>
        <p:nvSpPr>
          <p:cNvPr id="7" name="文字方塊 6">
            <a:extLst>
              <a:ext uri="{FF2B5EF4-FFF2-40B4-BE49-F238E27FC236}">
                <a16:creationId xmlns:a16="http://schemas.microsoft.com/office/drawing/2014/main" id="{A21BF33C-7714-DA00-8756-745BF9AA5E27}"/>
              </a:ext>
            </a:extLst>
          </p:cNvPr>
          <p:cNvSpPr txBox="1"/>
          <p:nvPr/>
        </p:nvSpPr>
        <p:spPr>
          <a:xfrm>
            <a:off x="5519142" y="783112"/>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這就是為什麼不能用虛空比，道理在此地，虛空的確是大，盡虛空遍法界的確是大，但是還不能比，因為真性比虛空還要大。</a:t>
            </a:r>
          </a:p>
        </p:txBody>
      </p:sp>
    </p:spTree>
    <p:extLst>
      <p:ext uri="{BB962C8B-B14F-4D97-AF65-F5344CB8AC3E}">
        <p14:creationId xmlns:p14="http://schemas.microsoft.com/office/powerpoint/2010/main" val="975136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02959E2-9198-D9AE-2A77-16218901D92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7C49D29-14A5-2B19-5B0D-558B8F4C695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9E0F70D6-0E8E-34A1-B659-3F698112D217}"/>
              </a:ext>
            </a:extLst>
          </p:cNvPr>
          <p:cNvSpPr txBox="1"/>
          <p:nvPr/>
        </p:nvSpPr>
        <p:spPr>
          <a:xfrm>
            <a:off x="9292928" y="802533"/>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十方非定法，可知一切法均是假名，無有定法可得，所以不可住。</a:t>
            </a:r>
          </a:p>
        </p:txBody>
      </p:sp>
      <p:sp>
        <p:nvSpPr>
          <p:cNvPr id="7" name="文字方塊 6">
            <a:extLst>
              <a:ext uri="{FF2B5EF4-FFF2-40B4-BE49-F238E27FC236}">
                <a16:creationId xmlns:a16="http://schemas.microsoft.com/office/drawing/2014/main" id="{C675A696-722D-082C-CD1A-5A1637A65470}"/>
              </a:ext>
            </a:extLst>
          </p:cNvPr>
          <p:cNvSpPr txBox="1"/>
          <p:nvPr/>
        </p:nvSpPr>
        <p:spPr>
          <a:xfrm>
            <a:off x="1511957" y="802532"/>
            <a:ext cx="7294305" cy="5115817"/>
          </a:xfrm>
          <a:prstGeom prst="rect">
            <a:avLst/>
          </a:prstGeom>
          <a:noFill/>
        </p:spPr>
        <p:txBody>
          <a:bodyPr vert="eaVert" wrap="square" rtlCol="0">
            <a:spAutoFit/>
          </a:bodyPr>
          <a:lstStyle/>
          <a:p>
            <a:pPr>
              <a:lnSpc>
                <a:spcPct val="150000"/>
              </a:lnSpc>
            </a:pPr>
            <a:r>
              <a:rPr lang="zh-TW" altLang="en-US" sz="2800" dirty="0">
                <a:solidFill>
                  <a:srgbClr val="FFFF00"/>
                </a:solidFill>
              </a:rPr>
              <a:t>道理就在此地。佛所說的一切法，這個道理在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後面講到，佛所說的法不能執著，我們可以用它來幫助我們，決定不能執著它。正是所謂「法尚應捨，何況非法」，那個法就是佛所說的一切法，也要把它放下，也不能夠放在心裡，何況一些不是佛所說的法，怎麼可以執著？佛所說的法也都是假名，沒有定法可得，無有法可得，所以不可住。</a:t>
            </a:r>
          </a:p>
        </p:txBody>
      </p:sp>
    </p:spTree>
    <p:extLst>
      <p:ext uri="{BB962C8B-B14F-4D97-AF65-F5344CB8AC3E}">
        <p14:creationId xmlns:p14="http://schemas.microsoft.com/office/powerpoint/2010/main" val="34794957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2A46267-D6F0-84C3-F04D-6D73383FCDE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69A8629-41C4-3BA1-171C-85BF2B05697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8C3A9DCD-0BA8-D7C4-04DF-39AF78BF3491}"/>
              </a:ext>
            </a:extLst>
          </p:cNvPr>
          <p:cNvSpPr txBox="1"/>
          <p:nvPr/>
        </p:nvSpPr>
        <p:spPr>
          <a:xfrm>
            <a:off x="8238691" y="781062"/>
            <a:ext cx="1477328" cy="4965110"/>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「須菩提，菩薩無住相布施，福德亦復如是不可思量。」</a:t>
            </a:r>
          </a:p>
        </p:txBody>
      </p:sp>
      <p:sp>
        <p:nvSpPr>
          <p:cNvPr id="7" name="文字方塊 6">
            <a:extLst>
              <a:ext uri="{FF2B5EF4-FFF2-40B4-BE49-F238E27FC236}">
                <a16:creationId xmlns:a16="http://schemas.microsoft.com/office/drawing/2014/main" id="{18002D10-78E0-DEAD-32AA-C0BE1EF12264}"/>
              </a:ext>
            </a:extLst>
          </p:cNvPr>
          <p:cNvSpPr txBox="1"/>
          <p:nvPr/>
        </p:nvSpPr>
        <p:spPr>
          <a:xfrm>
            <a:off x="5807174" y="768940"/>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虛空無相不礙諸相發揮，正似布施不住相。不住相布施，正似虛空不可思量。</a:t>
            </a:r>
          </a:p>
        </p:txBody>
      </p:sp>
      <p:sp>
        <p:nvSpPr>
          <p:cNvPr id="10" name="文字方塊 9">
            <a:extLst>
              <a:ext uri="{FF2B5EF4-FFF2-40B4-BE49-F238E27FC236}">
                <a16:creationId xmlns:a16="http://schemas.microsoft.com/office/drawing/2014/main" id="{0A65EA2D-9E48-4CFF-5280-1F66E9888EBE}"/>
              </a:ext>
            </a:extLst>
          </p:cNvPr>
          <p:cNvSpPr txBox="1"/>
          <p:nvPr/>
        </p:nvSpPr>
        <p:spPr>
          <a:xfrm>
            <a:off x="2926854" y="762249"/>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虛空沒有相，心性沒有相，但是能現十法界</a:t>
            </a:r>
            <a:r>
              <a:rPr lang="zh-CN" altLang="en-US" sz="2800" dirty="0">
                <a:solidFill>
                  <a:srgbClr val="FFFF00"/>
                </a:solidFill>
              </a:rPr>
              <a:t>。</a:t>
            </a:r>
            <a:r>
              <a:rPr lang="zh-TW" altLang="en-US" sz="2800" dirty="0">
                <a:solidFill>
                  <a:srgbClr val="FFFF00"/>
                </a:solidFill>
              </a:rPr>
              <a:t>這就好像布施不著相，不住相布施就像虛空、像法界一樣不可思量。</a:t>
            </a:r>
          </a:p>
        </p:txBody>
      </p:sp>
      <p:pic>
        <p:nvPicPr>
          <p:cNvPr id="12" name="圖片 11">
            <a:extLst>
              <a:ext uri="{FF2B5EF4-FFF2-40B4-BE49-F238E27FC236}">
                <a16:creationId xmlns:a16="http://schemas.microsoft.com/office/drawing/2014/main" id="{1BB5F895-2C85-B126-74D3-F12DAC5E3F78}"/>
              </a:ext>
            </a:extLst>
          </p:cNvPr>
          <p:cNvPicPr>
            <a:picLocks noChangeAspect="1"/>
          </p:cNvPicPr>
          <p:nvPr/>
        </p:nvPicPr>
        <p:blipFill>
          <a:blip r:embed="rId5"/>
          <a:stretch>
            <a:fillRect/>
          </a:stretch>
        </p:blipFill>
        <p:spPr>
          <a:xfrm>
            <a:off x="10023879" y="768939"/>
            <a:ext cx="535824" cy="1948023"/>
          </a:xfrm>
          <a:prstGeom prst="rect">
            <a:avLst/>
          </a:prstGeom>
        </p:spPr>
      </p:pic>
    </p:spTree>
    <p:extLst>
      <p:ext uri="{BB962C8B-B14F-4D97-AF65-F5344CB8AC3E}">
        <p14:creationId xmlns:p14="http://schemas.microsoft.com/office/powerpoint/2010/main" val="3215361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BFC333E-0D0B-67F7-2CBD-05739111275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FB7BE50E-61C5-043B-23C8-B575151C724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B8CA0691-A33E-0D95-75FC-55A3B429F798}"/>
              </a:ext>
            </a:extLst>
          </p:cNvPr>
          <p:cNvSpPr txBox="1"/>
          <p:nvPr/>
        </p:nvSpPr>
        <p:spPr>
          <a:xfrm>
            <a:off x="9442414" y="762249"/>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菩薩能如此有而不有，空而不空，方是背塵合覺。</a:t>
            </a:r>
          </a:p>
        </p:txBody>
      </p:sp>
      <p:sp>
        <p:nvSpPr>
          <p:cNvPr id="7" name="文字方塊 6">
            <a:extLst>
              <a:ext uri="{FF2B5EF4-FFF2-40B4-BE49-F238E27FC236}">
                <a16:creationId xmlns:a16="http://schemas.microsoft.com/office/drawing/2014/main" id="{7D5D69A7-BE73-69C9-70C7-7F1F9419243A}"/>
              </a:ext>
            </a:extLst>
          </p:cNvPr>
          <p:cNvSpPr txBox="1"/>
          <p:nvPr/>
        </p:nvSpPr>
        <p:spPr>
          <a:xfrm>
            <a:off x="209117" y="731816"/>
            <a:ext cx="9233297" cy="5115817"/>
          </a:xfrm>
          <a:prstGeom prst="rect">
            <a:avLst/>
          </a:prstGeom>
          <a:noFill/>
        </p:spPr>
        <p:txBody>
          <a:bodyPr vert="eaVert" wrap="square" rtlCol="0">
            <a:spAutoFit/>
          </a:bodyPr>
          <a:lstStyle/>
          <a:p>
            <a:pPr>
              <a:lnSpc>
                <a:spcPct val="150000"/>
              </a:lnSpc>
            </a:pPr>
            <a:r>
              <a:rPr lang="zh-TW" altLang="en-US" sz="2800" dirty="0">
                <a:solidFill>
                  <a:srgbClr val="FFFF00"/>
                </a:solidFill>
              </a:rPr>
              <a:t>塵是迷的、是污染</a:t>
            </a:r>
            <a:r>
              <a:rPr lang="zh-CN" altLang="en-US" sz="2800" dirty="0">
                <a:solidFill>
                  <a:srgbClr val="FFFF00"/>
                </a:solidFill>
              </a:rPr>
              <a:t>。</a:t>
            </a:r>
            <a:r>
              <a:rPr lang="zh-TW" altLang="en-US" sz="2800" dirty="0">
                <a:solidFill>
                  <a:srgbClr val="FFFF00"/>
                </a:solidFill>
              </a:rPr>
              <a:t>背是捨棄、遠離它。破迷開悟，去染污得清淨，菩薩必須要這樣做，為什麼？如果你無住了，你不布施，你就被無住污染</a:t>
            </a:r>
            <a:r>
              <a:rPr lang="zh-CN" altLang="en-US" sz="2800" dirty="0">
                <a:solidFill>
                  <a:srgbClr val="FFFF00"/>
                </a:solidFill>
              </a:rPr>
              <a:t>；</a:t>
            </a:r>
            <a:r>
              <a:rPr lang="zh-TW" altLang="en-US" sz="2800" dirty="0">
                <a:solidFill>
                  <a:srgbClr val="FFFF00"/>
                </a:solidFill>
              </a:rPr>
              <a:t>無住是空，你就被空污染。假如你布施著相，你就被布施污染</a:t>
            </a:r>
            <a:r>
              <a:rPr lang="zh-CN" altLang="en-US" sz="2800" dirty="0">
                <a:solidFill>
                  <a:srgbClr val="FFFF00"/>
                </a:solidFill>
              </a:rPr>
              <a:t>。</a:t>
            </a:r>
            <a:r>
              <a:rPr lang="zh-TW" altLang="en-US" sz="2800" dirty="0">
                <a:solidFill>
                  <a:srgbClr val="FFFF00"/>
                </a:solidFill>
              </a:rPr>
              <a:t>所以要不住相布施。不住相，不被「有」污染；布施，不被「空」污染，兩邊都離了。所以，這是有而不有，空而不空。這叫兩邊不著，才真的背塵合覺，有體有用。體是空，相是有，空有二邊都不著，體相都能發揮圓滿究竟的德用。</a:t>
            </a:r>
          </a:p>
        </p:txBody>
      </p:sp>
    </p:spTree>
    <p:extLst>
      <p:ext uri="{BB962C8B-B14F-4D97-AF65-F5344CB8AC3E}">
        <p14:creationId xmlns:p14="http://schemas.microsoft.com/office/powerpoint/2010/main" val="37026511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2D11660-E1A5-01A7-9AFA-B37D29877AC2}"/>
              </a:ext>
            </a:extLst>
          </p:cNvPr>
          <p:cNvPicPr>
            <a:picLocks noChangeAspect="1"/>
          </p:cNvPicPr>
          <p:nvPr/>
        </p:nvPicPr>
        <p:blipFill>
          <a:blip r:embed="rId3"/>
          <a:stretch>
            <a:fillRect/>
          </a:stretch>
        </p:blipFill>
        <p:spPr>
          <a:xfrm>
            <a:off x="24014" y="11001"/>
            <a:ext cx="12166399" cy="6803169"/>
          </a:xfrm>
          <a:prstGeom prst="rect">
            <a:avLst/>
          </a:prstGeom>
        </p:spPr>
      </p:pic>
      <p:sp>
        <p:nvSpPr>
          <p:cNvPr id="6" name="矩形 5">
            <a:extLst>
              <a:ext uri="{FF2B5EF4-FFF2-40B4-BE49-F238E27FC236}">
                <a16:creationId xmlns:a16="http://schemas.microsoft.com/office/drawing/2014/main" id="{5D0197FA-2A70-EF08-C0A7-9ABE68906692}"/>
              </a:ext>
            </a:extLst>
          </p:cNvPr>
          <p:cNvSpPr/>
          <p:nvPr/>
        </p:nvSpPr>
        <p:spPr>
          <a:xfrm>
            <a:off x="2710830" y="3573810"/>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8664658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DA1D394-12A6-001A-21A7-AEA3EC21E28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7631AC6C-939D-CBE7-3A18-F7B045DF6B1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CD1A71D0-8BC8-9FE5-E8CB-8303AA9578D3}"/>
              </a:ext>
            </a:extLst>
          </p:cNvPr>
          <p:cNvSpPr txBox="1"/>
          <p:nvPr/>
        </p:nvSpPr>
        <p:spPr>
          <a:xfrm>
            <a:off x="8739131" y="693490"/>
            <a:ext cx="830997"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「須菩提，菩薩但應如所教住。」</a:t>
            </a:r>
          </a:p>
        </p:txBody>
      </p:sp>
      <p:sp>
        <p:nvSpPr>
          <p:cNvPr id="7" name="文字方塊 6">
            <a:extLst>
              <a:ext uri="{FF2B5EF4-FFF2-40B4-BE49-F238E27FC236}">
                <a16:creationId xmlns:a16="http://schemas.microsoft.com/office/drawing/2014/main" id="{A2DEB833-386E-61A2-30DD-130CF7D7C1C8}"/>
              </a:ext>
            </a:extLst>
          </p:cNvPr>
          <p:cNvSpPr txBox="1"/>
          <p:nvPr/>
        </p:nvSpPr>
        <p:spPr>
          <a:xfrm>
            <a:off x="5447134" y="762249"/>
            <a:ext cx="2769989" cy="5115817"/>
          </a:xfrm>
          <a:prstGeom prst="rect">
            <a:avLst/>
          </a:prstGeom>
          <a:noFill/>
        </p:spPr>
        <p:txBody>
          <a:bodyPr vert="eaVert" wrap="square" rtlCol="0">
            <a:spAutoFit/>
          </a:bodyPr>
          <a:lstStyle/>
          <a:p>
            <a:pPr>
              <a:lnSpc>
                <a:spcPct val="150000"/>
              </a:lnSpc>
            </a:pPr>
            <a:r>
              <a:rPr lang="zh-TW" altLang="en-US" sz="2800" dirty="0">
                <a:solidFill>
                  <a:srgbClr val="FFFF00"/>
                </a:solidFill>
              </a:rPr>
              <a:t>歸結到無住乃是正住，正指應無所住。又答應云何住，意謂但依我所教之二邊不住去修行。本以不住為主，否則非大乘佛法</a:t>
            </a:r>
            <a:r>
              <a:rPr lang="zh-CN" altLang="en-US" sz="2800" dirty="0">
                <a:solidFill>
                  <a:srgbClr val="FFFF00"/>
                </a:solidFill>
              </a:rPr>
              <a:t>。</a:t>
            </a:r>
            <a:endParaRPr lang="zh-TW" altLang="en-US" sz="2800" dirty="0">
              <a:solidFill>
                <a:srgbClr val="FFFF00"/>
              </a:solidFill>
            </a:endParaRPr>
          </a:p>
        </p:txBody>
      </p:sp>
      <p:pic>
        <p:nvPicPr>
          <p:cNvPr id="13" name="圖片 12">
            <a:extLst>
              <a:ext uri="{FF2B5EF4-FFF2-40B4-BE49-F238E27FC236}">
                <a16:creationId xmlns:a16="http://schemas.microsoft.com/office/drawing/2014/main" id="{939AEB07-0B47-A09F-2341-EE3BF7B4D41B}"/>
              </a:ext>
            </a:extLst>
          </p:cNvPr>
          <p:cNvPicPr>
            <a:picLocks noChangeAspect="1"/>
          </p:cNvPicPr>
          <p:nvPr/>
        </p:nvPicPr>
        <p:blipFill>
          <a:blip r:embed="rId5"/>
          <a:stretch>
            <a:fillRect/>
          </a:stretch>
        </p:blipFill>
        <p:spPr>
          <a:xfrm>
            <a:off x="9922902" y="762249"/>
            <a:ext cx="717985" cy="2581058"/>
          </a:xfrm>
          <a:prstGeom prst="rect">
            <a:avLst/>
          </a:prstGeom>
        </p:spPr>
      </p:pic>
    </p:spTree>
    <p:extLst>
      <p:ext uri="{BB962C8B-B14F-4D97-AF65-F5344CB8AC3E}">
        <p14:creationId xmlns:p14="http://schemas.microsoft.com/office/powerpoint/2010/main" val="1332867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213C1709-6107-37F4-DFDE-C15F3294789E}"/>
              </a:ext>
            </a:extLst>
          </p:cNvPr>
          <p:cNvPicPr>
            <a:picLocks noChangeAspect="1"/>
          </p:cNvPicPr>
          <p:nvPr/>
        </p:nvPicPr>
        <p:blipFill>
          <a:blip r:embed="rId3"/>
          <a:stretch>
            <a:fillRect/>
          </a:stretch>
        </p:blipFill>
        <p:spPr>
          <a:xfrm>
            <a:off x="24014" y="11001"/>
            <a:ext cx="12166399" cy="6803169"/>
          </a:xfrm>
          <a:prstGeom prst="rect">
            <a:avLst/>
          </a:prstGeom>
        </p:spPr>
      </p:pic>
      <p:sp>
        <p:nvSpPr>
          <p:cNvPr id="5" name="矩形 4">
            <a:extLst>
              <a:ext uri="{FF2B5EF4-FFF2-40B4-BE49-F238E27FC236}">
                <a16:creationId xmlns:a16="http://schemas.microsoft.com/office/drawing/2014/main" id="{B1392E8E-58B6-D08E-F18F-39DBF649FCE3}"/>
              </a:ext>
            </a:extLst>
          </p:cNvPr>
          <p:cNvSpPr/>
          <p:nvPr/>
        </p:nvSpPr>
        <p:spPr>
          <a:xfrm>
            <a:off x="910630" y="3573810"/>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4969717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BB1EE40-7A5B-0511-05C6-768982524591}"/>
              </a:ext>
            </a:extLst>
          </p:cNvPr>
          <p:cNvSpPr txBox="1"/>
          <p:nvPr/>
        </p:nvSpPr>
        <p:spPr>
          <a:xfrm>
            <a:off x="199586" y="333450"/>
            <a:ext cx="11942783" cy="1666354"/>
          </a:xfrm>
          <a:prstGeom prst="rect">
            <a:avLst/>
          </a:prstGeom>
          <a:noFill/>
        </p:spPr>
        <p:txBody>
          <a:bodyPr wrap="square" rtlCol="0">
            <a:spAutoFit/>
          </a:bodyPr>
          <a:lstStyle/>
          <a:p>
            <a:pPr>
              <a:lnSpc>
                <a:spcPts val="4200"/>
              </a:lnSpc>
            </a:pPr>
            <a:r>
              <a:rPr lang="zh-TW" altLang="en-US" sz="2800" b="1" dirty="0">
                <a:solidFill>
                  <a:schemeClr val="bg1">
                    <a:lumMod val="95000"/>
                  </a:schemeClr>
                </a:solidFill>
              </a:rPr>
              <a:t>「須菩提！於意云何？可以身相見如來不？」 </a:t>
            </a:r>
          </a:p>
          <a:p>
            <a:pPr>
              <a:lnSpc>
                <a:spcPts val="4200"/>
              </a:lnSpc>
            </a:pPr>
            <a:r>
              <a:rPr lang="zh-TW" altLang="en-US" sz="2800" b="1" dirty="0">
                <a:solidFill>
                  <a:schemeClr val="bg1">
                    <a:lumMod val="95000"/>
                  </a:schemeClr>
                </a:solidFill>
              </a:rPr>
              <a:t>「不也，世尊！不可以身相得見如來。何以故？如來所說身相，即非身相。」 </a:t>
            </a:r>
          </a:p>
          <a:p>
            <a:pPr>
              <a:lnSpc>
                <a:spcPts val="4200"/>
              </a:lnSpc>
            </a:pPr>
            <a:r>
              <a:rPr lang="zh-TW" altLang="en-US" sz="2800" b="1" dirty="0">
                <a:solidFill>
                  <a:schemeClr val="bg1">
                    <a:lumMod val="95000"/>
                  </a:schemeClr>
                </a:solidFill>
              </a:rPr>
              <a:t>佛告須菩提：「凡所有相，皆是虛妄。若見諸相非相，即見如來。」</a:t>
            </a:r>
          </a:p>
        </p:txBody>
      </p:sp>
      <p:sp>
        <p:nvSpPr>
          <p:cNvPr id="5" name="文字方塊 4">
            <a:extLst>
              <a:ext uri="{FF2B5EF4-FFF2-40B4-BE49-F238E27FC236}">
                <a16:creationId xmlns:a16="http://schemas.microsoft.com/office/drawing/2014/main" id="{17C44F34-6B0D-57B7-2A23-DBFD91D762EA}"/>
              </a:ext>
            </a:extLst>
          </p:cNvPr>
          <p:cNvSpPr txBox="1"/>
          <p:nvPr/>
        </p:nvSpPr>
        <p:spPr>
          <a:xfrm>
            <a:off x="176081" y="2349674"/>
            <a:ext cx="12094332" cy="3579057"/>
          </a:xfrm>
          <a:prstGeom prst="rect">
            <a:avLst/>
          </a:prstGeom>
          <a:noFill/>
        </p:spPr>
        <p:txBody>
          <a:bodyPr wrap="square" rtlCol="0">
            <a:spAutoFit/>
          </a:bodyPr>
          <a:lstStyle/>
          <a:p>
            <a:pPr>
              <a:lnSpc>
                <a:spcPts val="4600"/>
              </a:lnSpc>
            </a:pP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Is it possible to </a:t>
            </a:r>
            <a:r>
              <a:rPr lang="en-US" altLang="zh-TW" sz="2800" b="1" dirty="0" err="1">
                <a:solidFill>
                  <a:schemeClr val="bg1">
                    <a:lumMod val="95000"/>
                  </a:schemeClr>
                </a:solidFill>
              </a:rPr>
              <a:t>recognise</a:t>
            </a:r>
            <a:r>
              <a:rPr lang="en-US" altLang="zh-TW" sz="2800" b="1" dirty="0">
                <a:solidFill>
                  <a:schemeClr val="bg1">
                    <a:lumMod val="95000"/>
                  </a:schemeClr>
                </a:solidFill>
              </a:rPr>
              <a:t> the Tathagata by means of bodily marks?”</a:t>
            </a:r>
          </a:p>
          <a:p>
            <a:pPr>
              <a:lnSpc>
                <a:spcPts val="4600"/>
              </a:lnSpc>
            </a:pPr>
            <a:r>
              <a:rPr lang="en-US" altLang="zh-TW" sz="2800" b="1" dirty="0">
                <a:solidFill>
                  <a:schemeClr val="bg1">
                    <a:lumMod val="95000"/>
                  </a:schemeClr>
                </a:solidFill>
              </a:rPr>
              <a:t>  “No, World-Honored One. And why? When the Tathagata speaks of the bodily marks, he speaks of the no-possession of </a:t>
            </a:r>
            <a:r>
              <a:rPr lang="en-US" altLang="zh-CN" sz="2800" b="1" dirty="0">
                <a:solidFill>
                  <a:schemeClr val="bg1">
                    <a:lumMod val="95000"/>
                  </a:schemeClr>
                </a:solidFill>
              </a:rPr>
              <a:t>bodily</a:t>
            </a:r>
            <a:r>
              <a:rPr lang="en-US" altLang="zh-TW" sz="2800" b="1" dirty="0">
                <a:solidFill>
                  <a:schemeClr val="bg1">
                    <a:lumMod val="95000"/>
                  </a:schemeClr>
                </a:solidFill>
              </a:rPr>
              <a:t> marks.”</a:t>
            </a:r>
          </a:p>
          <a:p>
            <a:pPr>
              <a:lnSpc>
                <a:spcPts val="4600"/>
              </a:lnSpc>
            </a:pPr>
            <a:r>
              <a:rPr lang="en-US" altLang="zh-TW" sz="2800" b="1" dirty="0">
                <a:solidFill>
                  <a:schemeClr val="bg1">
                    <a:lumMod val="95000"/>
                  </a:schemeClr>
                </a:solidFill>
              </a:rPr>
              <a:t>  The Buddha said to </a:t>
            </a:r>
            <a:r>
              <a:rPr lang="en-US" altLang="zh-TW" sz="2800" b="1" dirty="0" err="1">
                <a:solidFill>
                  <a:schemeClr val="bg1">
                    <a:lumMod val="95000"/>
                  </a:schemeClr>
                </a:solidFill>
              </a:rPr>
              <a:t>Subhuti</a:t>
            </a:r>
            <a:r>
              <a:rPr lang="en-US" altLang="zh-TW" sz="2800" b="1" dirty="0">
                <a:solidFill>
                  <a:schemeClr val="bg1">
                    <a:lumMod val="95000"/>
                  </a:schemeClr>
                </a:solidFill>
              </a:rPr>
              <a:t>, “All that has a form is an illusory existence. When the illusory nature of the form is perceived, the Tathagata is </a:t>
            </a:r>
            <a:r>
              <a:rPr lang="en-US" altLang="zh-TW" sz="2800" b="1" dirty="0" err="1">
                <a:solidFill>
                  <a:schemeClr val="bg1">
                    <a:lumMod val="95000"/>
                  </a:schemeClr>
                </a:solidFill>
              </a:rPr>
              <a:t>recognised</a:t>
            </a:r>
            <a:r>
              <a:rPr lang="en-US" altLang="zh-TW" sz="2800" b="1" dirty="0">
                <a:solidFill>
                  <a:schemeClr val="bg1">
                    <a:lumMod val="95000"/>
                  </a:schemeClr>
                </a:solidFill>
              </a:rPr>
              <a:t>.”</a:t>
            </a:r>
          </a:p>
        </p:txBody>
      </p:sp>
    </p:spTree>
    <p:extLst>
      <p:ext uri="{BB962C8B-B14F-4D97-AF65-F5344CB8AC3E}">
        <p14:creationId xmlns:p14="http://schemas.microsoft.com/office/powerpoint/2010/main" val="885159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108D4AF-4D08-8D13-68FB-EA1806F305F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3EA799DF-6085-9BD5-F87C-E85AA4588ED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D967F5E7-4375-C4E7-1B5F-79317D550A6A}"/>
              </a:ext>
            </a:extLst>
          </p:cNvPr>
          <p:cNvSpPr txBox="1"/>
          <p:nvPr/>
        </p:nvSpPr>
        <p:spPr>
          <a:xfrm>
            <a:off x="8687494" y="693490"/>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「須菩提，於意云何，可以身相見如來不？」</a:t>
            </a:r>
          </a:p>
        </p:txBody>
      </p:sp>
      <p:sp>
        <p:nvSpPr>
          <p:cNvPr id="7" name="文字方塊 6">
            <a:extLst>
              <a:ext uri="{FF2B5EF4-FFF2-40B4-BE49-F238E27FC236}">
                <a16:creationId xmlns:a16="http://schemas.microsoft.com/office/drawing/2014/main" id="{B74C1EE8-90C5-830E-ADA3-C5DB23F70BB3}"/>
              </a:ext>
            </a:extLst>
          </p:cNvPr>
          <p:cNvSpPr txBox="1"/>
          <p:nvPr/>
        </p:nvSpPr>
        <p:spPr>
          <a:xfrm>
            <a:off x="3332182" y="693489"/>
            <a:ext cx="5355312" cy="5115817"/>
          </a:xfrm>
          <a:prstGeom prst="rect">
            <a:avLst/>
          </a:prstGeom>
          <a:noFill/>
        </p:spPr>
        <p:txBody>
          <a:bodyPr vert="eaVert" wrap="square" rtlCol="0">
            <a:spAutoFit/>
          </a:bodyPr>
          <a:lstStyle/>
          <a:p>
            <a:pPr>
              <a:lnSpc>
                <a:spcPct val="150000"/>
              </a:lnSpc>
            </a:pPr>
            <a:r>
              <a:rPr lang="zh-TW" altLang="en-US" sz="2800" dirty="0">
                <a:solidFill>
                  <a:srgbClr val="FFFF00"/>
                </a:solidFill>
              </a:rPr>
              <a:t>這個第十九段，小標題的題目是：更明所以。「所以」是所以然的道理，前面說得可以說是相當的明白了。世尊先用虛空來說，說明無住相布施，福德不可思量</a:t>
            </a:r>
            <a:r>
              <a:rPr lang="zh-CN" altLang="en-US" sz="2800" dirty="0">
                <a:solidFill>
                  <a:srgbClr val="FFFF00"/>
                </a:solidFill>
              </a:rPr>
              <a:t>。</a:t>
            </a:r>
            <a:r>
              <a:rPr lang="zh-TW" altLang="en-US" sz="2800" dirty="0">
                <a:solidFill>
                  <a:srgbClr val="FFFF00"/>
                </a:solidFill>
              </a:rPr>
              <a:t>唯恐我們了解得還不夠徹底，</a:t>
            </a:r>
            <a:r>
              <a:rPr lang="zh-CN" altLang="en-US" sz="2800" dirty="0">
                <a:solidFill>
                  <a:srgbClr val="FFFF00"/>
                </a:solidFill>
              </a:rPr>
              <a:t>所以</a:t>
            </a:r>
            <a:r>
              <a:rPr lang="zh-TW" altLang="en-US" sz="2800" dirty="0">
                <a:solidFill>
                  <a:srgbClr val="FFFF00"/>
                </a:solidFill>
              </a:rPr>
              <a:t>更明所以，再進一步說明所以然的道理。</a:t>
            </a:r>
          </a:p>
        </p:txBody>
      </p:sp>
      <p:sp>
        <p:nvSpPr>
          <p:cNvPr id="10" name="文字方塊 9">
            <a:extLst>
              <a:ext uri="{FF2B5EF4-FFF2-40B4-BE49-F238E27FC236}">
                <a16:creationId xmlns:a16="http://schemas.microsoft.com/office/drawing/2014/main" id="{71C7BA4D-00A4-2CE2-B5DB-690536CD58BA}"/>
              </a:ext>
            </a:extLst>
          </p:cNvPr>
          <p:cNvSpPr txBox="1"/>
          <p:nvPr/>
        </p:nvSpPr>
        <p:spPr>
          <a:xfrm>
            <a:off x="1918775" y="661395"/>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佛意若謂，汝等眾生，能就身相見汝之本性耶？</a:t>
            </a:r>
          </a:p>
        </p:txBody>
      </p:sp>
      <p:pic>
        <p:nvPicPr>
          <p:cNvPr id="12" name="圖片 11">
            <a:extLst>
              <a:ext uri="{FF2B5EF4-FFF2-40B4-BE49-F238E27FC236}">
                <a16:creationId xmlns:a16="http://schemas.microsoft.com/office/drawing/2014/main" id="{76FCADA0-01E4-7531-6213-2654A85F4366}"/>
              </a:ext>
            </a:extLst>
          </p:cNvPr>
          <p:cNvPicPr>
            <a:picLocks noChangeAspect="1"/>
          </p:cNvPicPr>
          <p:nvPr/>
        </p:nvPicPr>
        <p:blipFill>
          <a:blip r:embed="rId5"/>
          <a:stretch>
            <a:fillRect/>
          </a:stretch>
        </p:blipFill>
        <p:spPr>
          <a:xfrm>
            <a:off x="10271638" y="549474"/>
            <a:ext cx="648104" cy="4300248"/>
          </a:xfrm>
          <a:prstGeom prst="rect">
            <a:avLst/>
          </a:prstGeom>
        </p:spPr>
      </p:pic>
      <p:sp>
        <p:nvSpPr>
          <p:cNvPr id="13" name="文字方塊 12">
            <a:extLst>
              <a:ext uri="{FF2B5EF4-FFF2-40B4-BE49-F238E27FC236}">
                <a16:creationId xmlns:a16="http://schemas.microsoft.com/office/drawing/2014/main" id="{EA3A70DC-ADA5-A1A4-AA66-6D8A05040AD2}"/>
              </a:ext>
            </a:extLst>
          </p:cNvPr>
          <p:cNvSpPr txBox="1"/>
          <p:nvPr/>
        </p:nvSpPr>
        <p:spPr>
          <a:xfrm>
            <a:off x="488892" y="595897"/>
            <a:ext cx="1477328" cy="5425247"/>
          </a:xfrm>
          <a:prstGeom prst="rect">
            <a:avLst/>
          </a:prstGeom>
          <a:noFill/>
        </p:spPr>
        <p:txBody>
          <a:bodyPr vert="eaVert" wrap="square" rtlCol="0">
            <a:spAutoFit/>
          </a:bodyPr>
          <a:lstStyle/>
          <a:p>
            <a:pPr>
              <a:lnSpc>
                <a:spcPct val="150000"/>
              </a:lnSpc>
            </a:pPr>
            <a:r>
              <a:rPr lang="zh-TW" altLang="en-US" sz="2800" b="1" dirty="0">
                <a:solidFill>
                  <a:schemeClr val="bg1"/>
                </a:solidFill>
              </a:rPr>
              <a:t>此處身相，指上自諸佛，下至一切眾生。引申其義則可遍攝一切法相</a:t>
            </a:r>
            <a:r>
              <a:rPr lang="zh-CN" altLang="en-US" sz="2800" b="1" dirty="0">
                <a:solidFill>
                  <a:schemeClr val="bg1"/>
                </a:solidFill>
              </a:rPr>
              <a:t>。</a:t>
            </a:r>
            <a:endParaRPr lang="zh-TW" altLang="en-US" sz="2800" b="1" dirty="0">
              <a:solidFill>
                <a:schemeClr val="bg1"/>
              </a:solidFill>
            </a:endParaRPr>
          </a:p>
        </p:txBody>
      </p:sp>
    </p:spTree>
    <p:extLst>
      <p:ext uri="{BB962C8B-B14F-4D97-AF65-F5344CB8AC3E}">
        <p14:creationId xmlns:p14="http://schemas.microsoft.com/office/powerpoint/2010/main" val="13375511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E057030-099D-1425-DE80-446D457CF2D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97B10598-2640-19F3-030D-D71F7454FB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1E1CE605-87C0-7834-6B94-66F96CF4E719}"/>
              </a:ext>
            </a:extLst>
          </p:cNvPr>
          <p:cNvSpPr txBox="1"/>
          <p:nvPr/>
        </p:nvSpPr>
        <p:spPr>
          <a:xfrm>
            <a:off x="3574926" y="871885"/>
            <a:ext cx="4062651"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佛問此語，是試探須菩提及大眾，乃至未來眾生，究竟我上文所說不住相，如何可以相上見性耶</a:t>
            </a:r>
            <a:r>
              <a:rPr lang="zh-CN" altLang="en-US" sz="2800" b="1" dirty="0">
                <a:solidFill>
                  <a:schemeClr val="bg1"/>
                </a:solidFill>
              </a:rPr>
              <a:t>？</a:t>
            </a:r>
            <a:r>
              <a:rPr lang="zh-TW" altLang="en-US" sz="2800" b="1" dirty="0">
                <a:solidFill>
                  <a:schemeClr val="bg1"/>
                </a:solidFill>
              </a:rPr>
              <a:t>倘答以可以見如來，則住於法相，是凡夫。倘答不可以見如來，則住於非法相，是小乘。</a:t>
            </a:r>
          </a:p>
        </p:txBody>
      </p:sp>
      <p:pic>
        <p:nvPicPr>
          <p:cNvPr id="8" name="圖片 7">
            <a:extLst>
              <a:ext uri="{FF2B5EF4-FFF2-40B4-BE49-F238E27FC236}">
                <a16:creationId xmlns:a16="http://schemas.microsoft.com/office/drawing/2014/main" id="{80CB03D3-B356-FF89-602A-D852F1CD7530}"/>
              </a:ext>
            </a:extLst>
          </p:cNvPr>
          <p:cNvPicPr>
            <a:picLocks noChangeAspect="1"/>
          </p:cNvPicPr>
          <p:nvPr/>
        </p:nvPicPr>
        <p:blipFill>
          <a:blip r:embed="rId5"/>
          <a:stretch>
            <a:fillRect/>
          </a:stretch>
        </p:blipFill>
        <p:spPr>
          <a:xfrm>
            <a:off x="8471470" y="698226"/>
            <a:ext cx="1680964" cy="5463133"/>
          </a:xfrm>
          <a:prstGeom prst="rect">
            <a:avLst/>
          </a:prstGeom>
          <a:effectLst>
            <a:glow rad="215900">
              <a:schemeClr val="bg1">
                <a:alpha val="75000"/>
              </a:schemeClr>
            </a:glow>
          </a:effectLst>
        </p:spPr>
      </p:pic>
    </p:spTree>
    <p:extLst>
      <p:ext uri="{BB962C8B-B14F-4D97-AF65-F5344CB8AC3E}">
        <p14:creationId xmlns:p14="http://schemas.microsoft.com/office/powerpoint/2010/main" val="308057159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611DF88-0692-5249-B44F-2513BC4A0CA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361A922-02D9-6949-6F3B-A4922DC0287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文字方塊 6">
            <a:extLst>
              <a:ext uri="{FF2B5EF4-FFF2-40B4-BE49-F238E27FC236}">
                <a16:creationId xmlns:a16="http://schemas.microsoft.com/office/drawing/2014/main" id="{0B005876-3C71-1EDD-3335-8092000A8361}"/>
              </a:ext>
            </a:extLst>
          </p:cNvPr>
          <p:cNvSpPr txBox="1"/>
          <p:nvPr/>
        </p:nvSpPr>
        <p:spPr>
          <a:xfrm>
            <a:off x="8046770" y="717415"/>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「不也，世尊，不</a:t>
            </a:r>
            <a:r>
              <a:rPr lang="zh-CN" altLang="en-US" sz="2800" b="1" dirty="0">
                <a:solidFill>
                  <a:schemeClr val="bg1"/>
                </a:solidFill>
              </a:rPr>
              <a:t>；</a:t>
            </a:r>
            <a:r>
              <a:rPr lang="zh-TW" altLang="en-US" sz="2800" b="1" dirty="0">
                <a:solidFill>
                  <a:schemeClr val="bg1"/>
                </a:solidFill>
              </a:rPr>
              <a:t>可以身相得見如來。」</a:t>
            </a:r>
          </a:p>
        </p:txBody>
      </p:sp>
      <p:sp>
        <p:nvSpPr>
          <p:cNvPr id="8" name="文字方塊 7">
            <a:extLst>
              <a:ext uri="{FF2B5EF4-FFF2-40B4-BE49-F238E27FC236}">
                <a16:creationId xmlns:a16="http://schemas.microsoft.com/office/drawing/2014/main" id="{59B28998-ED6B-C4F4-8041-1CCDBD3EC0A0}"/>
              </a:ext>
            </a:extLst>
          </p:cNvPr>
          <p:cNvSpPr txBox="1"/>
          <p:nvPr/>
        </p:nvSpPr>
        <p:spPr>
          <a:xfrm>
            <a:off x="5582043" y="722045"/>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「不也，世尊」之不，是唯唯否否，不可作否決解。既答不可，復說可以，故是雙明。</a:t>
            </a:r>
          </a:p>
        </p:txBody>
      </p:sp>
      <p:sp>
        <p:nvSpPr>
          <p:cNvPr id="11" name="文字方塊 10">
            <a:extLst>
              <a:ext uri="{FF2B5EF4-FFF2-40B4-BE49-F238E27FC236}">
                <a16:creationId xmlns:a16="http://schemas.microsoft.com/office/drawing/2014/main" id="{B5C948F2-5090-9871-CB78-CE9DC0DC884B}"/>
              </a:ext>
            </a:extLst>
          </p:cNvPr>
          <p:cNvSpPr txBox="1"/>
          <p:nvPr/>
        </p:nvSpPr>
        <p:spPr>
          <a:xfrm>
            <a:off x="1178326" y="717415"/>
            <a:ext cx="4062651" cy="5115817"/>
          </a:xfrm>
          <a:prstGeom prst="rect">
            <a:avLst/>
          </a:prstGeom>
          <a:noFill/>
        </p:spPr>
        <p:txBody>
          <a:bodyPr vert="eaVert" wrap="square" rtlCol="0">
            <a:spAutoFit/>
          </a:bodyPr>
          <a:lstStyle/>
          <a:p>
            <a:pPr>
              <a:lnSpc>
                <a:spcPct val="150000"/>
              </a:lnSpc>
            </a:pPr>
            <a:r>
              <a:rPr lang="zh-TW" altLang="en-US" sz="2800" dirty="0">
                <a:solidFill>
                  <a:srgbClr val="FFFF00"/>
                </a:solidFill>
              </a:rPr>
              <a:t>句子要這樣念法，「不也，世尊。不，可以身相得見如來」。底下那個不可以的「不」，是兩個講法，一個是不、可以身相得見如來，一個是不可以身相得見如來，所以這一句是兩個意思。</a:t>
            </a:r>
          </a:p>
        </p:txBody>
      </p:sp>
      <p:pic>
        <p:nvPicPr>
          <p:cNvPr id="9" name="圖片 8">
            <a:extLst>
              <a:ext uri="{FF2B5EF4-FFF2-40B4-BE49-F238E27FC236}">
                <a16:creationId xmlns:a16="http://schemas.microsoft.com/office/drawing/2014/main" id="{6C79B477-B1DF-CDF3-E554-CA910F9C123A}"/>
              </a:ext>
            </a:extLst>
          </p:cNvPr>
          <p:cNvPicPr>
            <a:picLocks noChangeAspect="1"/>
          </p:cNvPicPr>
          <p:nvPr/>
        </p:nvPicPr>
        <p:blipFill>
          <a:blip r:embed="rId5"/>
          <a:stretch>
            <a:fillRect/>
          </a:stretch>
        </p:blipFill>
        <p:spPr>
          <a:xfrm>
            <a:off x="9938930" y="837506"/>
            <a:ext cx="572564" cy="3059639"/>
          </a:xfrm>
          <a:prstGeom prst="rect">
            <a:avLst/>
          </a:prstGeom>
        </p:spPr>
      </p:pic>
    </p:spTree>
    <p:extLst>
      <p:ext uri="{BB962C8B-B14F-4D97-AF65-F5344CB8AC3E}">
        <p14:creationId xmlns:p14="http://schemas.microsoft.com/office/powerpoint/2010/main" val="29950255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910F9AB-6E02-9E06-CC1F-25A83A17E19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DCBEDF1-9E46-4AD8-FD19-435BC78A6C4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FA401F15-D6E4-B9F1-390C-7A3EBC6BEEDA}"/>
              </a:ext>
            </a:extLst>
          </p:cNvPr>
          <p:cNvSpPr txBox="1"/>
          <p:nvPr/>
        </p:nvSpPr>
        <p:spPr>
          <a:xfrm>
            <a:off x="8005737" y="722045"/>
            <a:ext cx="2769989"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不可以相作性，就身相見如來。然相由性現，性相不二，亦得以身相見如來。顯示性相無礙，相不障性。</a:t>
            </a:r>
          </a:p>
        </p:txBody>
      </p:sp>
      <p:sp>
        <p:nvSpPr>
          <p:cNvPr id="7" name="文字方塊 6">
            <a:extLst>
              <a:ext uri="{FF2B5EF4-FFF2-40B4-BE49-F238E27FC236}">
                <a16:creationId xmlns:a16="http://schemas.microsoft.com/office/drawing/2014/main" id="{4CC65BB7-51DC-9A48-5B55-1F8488DC8394}"/>
              </a:ext>
            </a:extLst>
          </p:cNvPr>
          <p:cNvSpPr txBox="1"/>
          <p:nvPr/>
        </p:nvSpPr>
        <p:spPr>
          <a:xfrm>
            <a:off x="457085" y="722044"/>
            <a:ext cx="7294305" cy="5115817"/>
          </a:xfrm>
          <a:prstGeom prst="rect">
            <a:avLst/>
          </a:prstGeom>
          <a:noFill/>
        </p:spPr>
        <p:txBody>
          <a:bodyPr vert="eaVert" wrap="square" rtlCol="0">
            <a:spAutoFit/>
          </a:bodyPr>
          <a:lstStyle/>
          <a:p>
            <a:pPr>
              <a:lnSpc>
                <a:spcPct val="150000"/>
              </a:lnSpc>
            </a:pPr>
            <a:r>
              <a:rPr lang="zh-TW" altLang="en-US" sz="2800" dirty="0">
                <a:solidFill>
                  <a:srgbClr val="FFFF00"/>
                </a:solidFill>
              </a:rPr>
              <a:t>理事無礙，事事無礙。所以這個答覆是雙關的，這句話是雙關語。這種答覆一般人很難明瞭，不知道他在說些什麼？在般若會上，雖然這個法會裡面有大菩薩，他們當然沒有問題，但是參與這個法會的也有凡夫，當時舍衛國大城這些凡俗的佛弟子，他們得空也會到祇園精舍聽佛講經，這些人就難懂了，所以必須要加以解釋。底下這是解釋。</a:t>
            </a:r>
          </a:p>
        </p:txBody>
      </p:sp>
    </p:spTree>
    <p:extLst>
      <p:ext uri="{BB962C8B-B14F-4D97-AF65-F5344CB8AC3E}">
        <p14:creationId xmlns:p14="http://schemas.microsoft.com/office/powerpoint/2010/main" val="2657466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ACF730B-10DA-D485-9BDD-562FEA40BC9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8EB540B-C3CD-DD9B-A001-A008D7E2262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4063398D-CA0F-F1D7-E962-1F8AE74D54FB}"/>
              </a:ext>
            </a:extLst>
          </p:cNvPr>
          <p:cNvSpPr txBox="1"/>
          <p:nvPr/>
        </p:nvSpPr>
        <p:spPr>
          <a:xfrm>
            <a:off x="8349519" y="871885"/>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「何以故？如來所說身相即非身相。」</a:t>
            </a:r>
          </a:p>
        </p:txBody>
      </p:sp>
      <p:sp>
        <p:nvSpPr>
          <p:cNvPr id="7" name="文字方塊 6">
            <a:extLst>
              <a:ext uri="{FF2B5EF4-FFF2-40B4-BE49-F238E27FC236}">
                <a16:creationId xmlns:a16="http://schemas.microsoft.com/office/drawing/2014/main" id="{3C5EBE26-5667-76CA-7C7E-D7E28BF01276}"/>
              </a:ext>
            </a:extLst>
          </p:cNvPr>
          <p:cNvSpPr txBox="1"/>
          <p:nvPr/>
        </p:nvSpPr>
        <p:spPr>
          <a:xfrm>
            <a:off x="4322881" y="871885"/>
            <a:ext cx="4062651"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性即相之體，相即性之用。相非性不融，性非相不顯。離相即無性，離性亦無相。但看執著不執著</a:t>
            </a:r>
            <a:r>
              <a:rPr lang="zh-CN" altLang="en-US" sz="2800" b="1" dirty="0">
                <a:solidFill>
                  <a:schemeClr val="bg1"/>
                </a:solidFill>
              </a:rPr>
              <a:t>。</a:t>
            </a:r>
            <a:r>
              <a:rPr lang="zh-TW" altLang="en-US" sz="2800" b="1" dirty="0">
                <a:solidFill>
                  <a:schemeClr val="bg1"/>
                </a:solidFill>
              </a:rPr>
              <a:t>著相，即為障礙，不得見性。不執著，即不落二邊。般若之理，全在於此，須要觀照，仔細用功。</a:t>
            </a:r>
          </a:p>
        </p:txBody>
      </p:sp>
      <p:sp>
        <p:nvSpPr>
          <p:cNvPr id="8" name="文字方塊 7">
            <a:extLst>
              <a:ext uri="{FF2B5EF4-FFF2-40B4-BE49-F238E27FC236}">
                <a16:creationId xmlns:a16="http://schemas.microsoft.com/office/drawing/2014/main" id="{96B8701F-4DF4-3A1F-C5AB-F1FBD9F7D67A}"/>
              </a:ext>
            </a:extLst>
          </p:cNvPr>
          <p:cNvSpPr txBox="1"/>
          <p:nvPr/>
        </p:nvSpPr>
        <p:spPr>
          <a:xfrm>
            <a:off x="1198662" y="871885"/>
            <a:ext cx="2769989"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約相說是</a:t>
            </a:r>
            <a:r>
              <a:rPr lang="en-US" altLang="zh-TW" sz="2800" b="1" dirty="0">
                <a:solidFill>
                  <a:schemeClr val="bg1"/>
                </a:solidFill>
              </a:rPr>
              <a:t>『</a:t>
            </a:r>
            <a:r>
              <a:rPr lang="zh-TW" altLang="en-US" sz="2800" b="1" dirty="0">
                <a:solidFill>
                  <a:schemeClr val="bg1"/>
                </a:solidFill>
              </a:rPr>
              <a:t>身相</a:t>
            </a:r>
            <a:r>
              <a:rPr lang="en-US" altLang="zh-TW" sz="2800" b="1" dirty="0">
                <a:solidFill>
                  <a:schemeClr val="bg1"/>
                </a:solidFill>
              </a:rPr>
              <a:t>』</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約性說當體即空</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相妄性真，故說不可</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性能融相，真實即顯，是又何必離相見性。故云</a:t>
            </a:r>
            <a:r>
              <a:rPr lang="en-US" altLang="zh-TW" sz="2800" b="1" dirty="0">
                <a:solidFill>
                  <a:schemeClr val="bg1"/>
                </a:solidFill>
              </a:rPr>
              <a:t>『</a:t>
            </a:r>
            <a:r>
              <a:rPr lang="zh-TW" altLang="en-US" sz="2800" b="1" dirty="0">
                <a:solidFill>
                  <a:schemeClr val="bg1"/>
                </a:solidFill>
              </a:rPr>
              <a:t>得見如來</a:t>
            </a:r>
            <a:r>
              <a:rPr lang="en-US" altLang="zh-TW" sz="2800" b="1" dirty="0">
                <a:solidFill>
                  <a:schemeClr val="bg1"/>
                </a:solidFill>
              </a:rPr>
              <a:t>』</a:t>
            </a:r>
            <a:r>
              <a:rPr lang="zh-CN" altLang="en-US" sz="2800" b="1" dirty="0">
                <a:solidFill>
                  <a:schemeClr val="bg1"/>
                </a:solidFill>
              </a:rPr>
              <a:t>。</a:t>
            </a:r>
            <a:endParaRPr lang="zh-TW" altLang="en-US" sz="2800" b="1" dirty="0">
              <a:solidFill>
                <a:schemeClr val="bg1"/>
              </a:solidFill>
            </a:endParaRPr>
          </a:p>
        </p:txBody>
      </p:sp>
      <p:pic>
        <p:nvPicPr>
          <p:cNvPr id="12" name="圖片 11">
            <a:extLst>
              <a:ext uri="{FF2B5EF4-FFF2-40B4-BE49-F238E27FC236}">
                <a16:creationId xmlns:a16="http://schemas.microsoft.com/office/drawing/2014/main" id="{EADA507A-5EFF-B889-B7BE-D58A8968595F}"/>
              </a:ext>
            </a:extLst>
          </p:cNvPr>
          <p:cNvPicPr>
            <a:picLocks noChangeAspect="1"/>
          </p:cNvPicPr>
          <p:nvPr/>
        </p:nvPicPr>
        <p:blipFill>
          <a:blip r:embed="rId5"/>
          <a:stretch>
            <a:fillRect/>
          </a:stretch>
        </p:blipFill>
        <p:spPr>
          <a:xfrm>
            <a:off x="10037946" y="901844"/>
            <a:ext cx="717984" cy="1807869"/>
          </a:xfrm>
          <a:prstGeom prst="rect">
            <a:avLst/>
          </a:prstGeom>
        </p:spPr>
      </p:pic>
    </p:spTree>
    <p:extLst>
      <p:ext uri="{BB962C8B-B14F-4D97-AF65-F5344CB8AC3E}">
        <p14:creationId xmlns:p14="http://schemas.microsoft.com/office/powerpoint/2010/main" val="16066417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C9C5C1C-C266-3193-5A1E-40B6D756186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25F9307-D91C-7A1F-A972-35506507EEC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249ABDFC-52F7-C8FF-CCE2-9E6DCF5B34D9}"/>
              </a:ext>
            </a:extLst>
          </p:cNvPr>
          <p:cNvSpPr txBox="1"/>
          <p:nvPr/>
        </p:nvSpPr>
        <p:spPr>
          <a:xfrm>
            <a:off x="8626556" y="762249"/>
            <a:ext cx="147732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「佛告須菩提：凡所有相，皆是虛妄。」</a:t>
            </a:r>
          </a:p>
        </p:txBody>
      </p:sp>
      <p:sp>
        <p:nvSpPr>
          <p:cNvPr id="7" name="文字方塊 6">
            <a:extLst>
              <a:ext uri="{FF2B5EF4-FFF2-40B4-BE49-F238E27FC236}">
                <a16:creationId xmlns:a16="http://schemas.microsoft.com/office/drawing/2014/main" id="{30C46098-49DE-50DE-4F99-C4734746E73B}"/>
              </a:ext>
            </a:extLst>
          </p:cNvPr>
          <p:cNvSpPr txBox="1"/>
          <p:nvPr/>
        </p:nvSpPr>
        <p:spPr>
          <a:xfrm>
            <a:off x="6548016" y="854276"/>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凡所有相，皆是虛妄。說明身相義含一切現象，一切人、一切物、一切事，乃至虛空。</a:t>
            </a:r>
          </a:p>
        </p:txBody>
      </p:sp>
      <p:sp>
        <p:nvSpPr>
          <p:cNvPr id="10" name="文字方塊 9">
            <a:extLst>
              <a:ext uri="{FF2B5EF4-FFF2-40B4-BE49-F238E27FC236}">
                <a16:creationId xmlns:a16="http://schemas.microsoft.com/office/drawing/2014/main" id="{712A613A-7692-2048-FBF2-B21F813F4E43}"/>
              </a:ext>
            </a:extLst>
          </p:cNvPr>
          <p:cNvSpPr txBox="1"/>
          <p:nvPr/>
        </p:nvSpPr>
        <p:spPr>
          <a:xfrm>
            <a:off x="4331588" y="854275"/>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既知虛妄，不可馳求</a:t>
            </a:r>
            <a:r>
              <a:rPr lang="zh-CN" altLang="en-US" sz="2800" b="1" dirty="0">
                <a:solidFill>
                  <a:schemeClr val="bg1"/>
                </a:solidFill>
              </a:rPr>
              <a:t>，</a:t>
            </a:r>
            <a:r>
              <a:rPr lang="zh-TW" altLang="en-US" sz="2800" b="1" dirty="0">
                <a:solidFill>
                  <a:schemeClr val="bg1"/>
                </a:solidFill>
              </a:rPr>
              <a:t>不可住著</a:t>
            </a:r>
            <a:r>
              <a:rPr lang="zh-CN" altLang="en-US" sz="2800" b="1" dirty="0">
                <a:solidFill>
                  <a:schemeClr val="bg1"/>
                </a:solidFill>
              </a:rPr>
              <a:t>。</a:t>
            </a:r>
            <a:r>
              <a:rPr lang="zh-TW" altLang="en-US" sz="2800" b="1" dirty="0">
                <a:solidFill>
                  <a:schemeClr val="bg1"/>
                </a:solidFill>
              </a:rPr>
              <a:t>回光返照，從速歸性，不至墮入輪迴</a:t>
            </a:r>
            <a:r>
              <a:rPr lang="zh-CN" altLang="en-US" sz="2800" b="1" dirty="0">
                <a:solidFill>
                  <a:schemeClr val="bg1"/>
                </a:solidFill>
              </a:rPr>
              <a:t>。</a:t>
            </a:r>
            <a:endParaRPr lang="zh-TW" altLang="en-US" sz="2800" b="1" dirty="0">
              <a:solidFill>
                <a:schemeClr val="bg1"/>
              </a:solidFill>
            </a:endParaRPr>
          </a:p>
        </p:txBody>
      </p:sp>
      <p:sp>
        <p:nvSpPr>
          <p:cNvPr id="11" name="文字方塊 10">
            <a:extLst>
              <a:ext uri="{FF2B5EF4-FFF2-40B4-BE49-F238E27FC236}">
                <a16:creationId xmlns:a16="http://schemas.microsoft.com/office/drawing/2014/main" id="{4A83DAE5-E956-B77B-839B-6E85CA11F694}"/>
              </a:ext>
            </a:extLst>
          </p:cNvPr>
          <p:cNvSpPr txBox="1"/>
          <p:nvPr/>
        </p:nvSpPr>
        <p:spPr>
          <a:xfrm>
            <a:off x="268937" y="854275"/>
            <a:ext cx="4062651" cy="5115817"/>
          </a:xfrm>
          <a:prstGeom prst="rect">
            <a:avLst/>
          </a:prstGeom>
          <a:noFill/>
        </p:spPr>
        <p:txBody>
          <a:bodyPr vert="eaVert" wrap="square" rtlCol="0">
            <a:spAutoFit/>
          </a:bodyPr>
          <a:lstStyle/>
          <a:p>
            <a:pPr>
              <a:lnSpc>
                <a:spcPct val="150000"/>
              </a:lnSpc>
            </a:pPr>
            <a:r>
              <a:rPr lang="zh-TW" altLang="en-US" sz="2800" dirty="0">
                <a:solidFill>
                  <a:srgbClr val="FFFF00"/>
                </a:solidFill>
              </a:rPr>
              <a:t>這是最大的利益，對我們現前來講，不墮輪迴不是來生不墮輪迴，</a:t>
            </a:r>
            <a:r>
              <a:rPr lang="zh-CN" altLang="en-US" sz="2800" dirty="0">
                <a:solidFill>
                  <a:srgbClr val="FFFF00"/>
                </a:solidFill>
              </a:rPr>
              <a:t>而是</a:t>
            </a:r>
            <a:r>
              <a:rPr lang="zh-TW" altLang="en-US" sz="2800" dirty="0">
                <a:solidFill>
                  <a:srgbClr val="FFFF00"/>
                </a:solidFill>
              </a:rPr>
              <a:t>現在就不墮。了生死，現在就了，就</a:t>
            </a:r>
            <a:r>
              <a:rPr lang="zh-CN" altLang="en-US" sz="2800" dirty="0">
                <a:solidFill>
                  <a:srgbClr val="FFFF00"/>
                </a:solidFill>
              </a:rPr>
              <a:t>是</a:t>
            </a:r>
            <a:r>
              <a:rPr lang="zh-TW" altLang="en-US" sz="2800" dirty="0">
                <a:solidFill>
                  <a:srgbClr val="FFFF00"/>
                </a:solidFill>
              </a:rPr>
              <a:t>現在，大乘法妙就妙在此地。所以真正覺悟的人直下承當，現前就是。</a:t>
            </a:r>
          </a:p>
        </p:txBody>
      </p:sp>
      <p:pic>
        <p:nvPicPr>
          <p:cNvPr id="15" name="圖片 14">
            <a:extLst>
              <a:ext uri="{FF2B5EF4-FFF2-40B4-BE49-F238E27FC236}">
                <a16:creationId xmlns:a16="http://schemas.microsoft.com/office/drawing/2014/main" id="{D3E61B7E-E942-7929-6599-33C05405A165}"/>
              </a:ext>
            </a:extLst>
          </p:cNvPr>
          <p:cNvPicPr>
            <a:picLocks noChangeAspect="1"/>
          </p:cNvPicPr>
          <p:nvPr/>
        </p:nvPicPr>
        <p:blipFill>
          <a:blip r:embed="rId5"/>
          <a:stretch>
            <a:fillRect/>
          </a:stretch>
        </p:blipFill>
        <p:spPr>
          <a:xfrm>
            <a:off x="10157386" y="883522"/>
            <a:ext cx="717984" cy="4539753"/>
          </a:xfrm>
          <a:prstGeom prst="rect">
            <a:avLst/>
          </a:prstGeom>
        </p:spPr>
      </p:pic>
    </p:spTree>
    <p:extLst>
      <p:ext uri="{BB962C8B-B14F-4D97-AF65-F5344CB8AC3E}">
        <p14:creationId xmlns:p14="http://schemas.microsoft.com/office/powerpoint/2010/main" val="25869099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B7A541B-5E60-1880-54DA-92164B392BD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955542F-E4C4-0649-60D2-D10A8DC6EB4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D38540EE-297E-7E10-0569-E936CBA580D6}"/>
              </a:ext>
            </a:extLst>
          </p:cNvPr>
          <p:cNvSpPr txBox="1"/>
          <p:nvPr/>
        </p:nvSpPr>
        <p:spPr>
          <a:xfrm>
            <a:off x="8360821" y="762249"/>
            <a:ext cx="830997"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「若見諸相非相，則見如來。」</a:t>
            </a:r>
          </a:p>
        </p:txBody>
      </p:sp>
      <p:sp>
        <p:nvSpPr>
          <p:cNvPr id="7" name="文字方塊 6">
            <a:extLst>
              <a:ext uri="{FF2B5EF4-FFF2-40B4-BE49-F238E27FC236}">
                <a16:creationId xmlns:a16="http://schemas.microsoft.com/office/drawing/2014/main" id="{2D17E0AF-2D3C-C551-6507-99692B3DCF85}"/>
              </a:ext>
            </a:extLst>
          </p:cNvPr>
          <p:cNvSpPr txBox="1"/>
          <p:nvPr/>
        </p:nvSpPr>
        <p:spPr>
          <a:xfrm>
            <a:off x="3286894" y="871885"/>
            <a:ext cx="4708981" cy="5115817"/>
          </a:xfrm>
          <a:prstGeom prst="rect">
            <a:avLst/>
          </a:prstGeom>
          <a:noFill/>
        </p:spPr>
        <p:txBody>
          <a:bodyPr vert="eaVert" wrap="square" rtlCol="0">
            <a:spAutoFit/>
          </a:bodyPr>
          <a:lstStyle/>
          <a:p>
            <a:pPr>
              <a:lnSpc>
                <a:spcPct val="150000"/>
              </a:lnSpc>
            </a:pPr>
            <a:r>
              <a:rPr lang="zh-TW" altLang="en-US" sz="2800" dirty="0">
                <a:solidFill>
                  <a:srgbClr val="FFFF00"/>
                </a:solidFill>
              </a:rPr>
              <a:t>此地講的諸相，就是前面說的一切相，前面用身相做代表，一切相非相，非相是什麼？性</a:t>
            </a:r>
            <a:r>
              <a:rPr lang="zh-CN" altLang="en-US" sz="2800" dirty="0">
                <a:solidFill>
                  <a:srgbClr val="FFFF00"/>
                </a:solidFill>
              </a:rPr>
              <a:t>。</a:t>
            </a:r>
            <a:r>
              <a:rPr lang="zh-TW" altLang="en-US" sz="2800" dirty="0">
                <a:solidFill>
                  <a:srgbClr val="FFFF00"/>
                </a:solidFill>
              </a:rPr>
              <a:t>那你就見性了，見如來就是見到本性，所謂是明心見性，見性成佛。一切相都是性變現出來的，這就是可以身相見如來。</a:t>
            </a:r>
          </a:p>
        </p:txBody>
      </p:sp>
      <p:pic>
        <p:nvPicPr>
          <p:cNvPr id="11" name="圖片 10">
            <a:extLst>
              <a:ext uri="{FF2B5EF4-FFF2-40B4-BE49-F238E27FC236}">
                <a16:creationId xmlns:a16="http://schemas.microsoft.com/office/drawing/2014/main" id="{156E2894-316A-45E9-EB26-91049DBDB937}"/>
              </a:ext>
            </a:extLst>
          </p:cNvPr>
          <p:cNvPicPr>
            <a:picLocks noChangeAspect="1"/>
          </p:cNvPicPr>
          <p:nvPr/>
        </p:nvPicPr>
        <p:blipFill>
          <a:blip r:embed="rId5"/>
          <a:stretch>
            <a:fillRect/>
          </a:stretch>
        </p:blipFill>
        <p:spPr>
          <a:xfrm>
            <a:off x="9870997" y="871885"/>
            <a:ext cx="717985" cy="3295367"/>
          </a:xfrm>
          <a:prstGeom prst="rect">
            <a:avLst/>
          </a:prstGeom>
        </p:spPr>
      </p:pic>
    </p:spTree>
    <p:extLst>
      <p:ext uri="{BB962C8B-B14F-4D97-AF65-F5344CB8AC3E}">
        <p14:creationId xmlns:p14="http://schemas.microsoft.com/office/powerpoint/2010/main" val="11228537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EBF0DED-1434-C15C-D9FC-1CC8C053940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D4E81E6-8739-A6DF-B86B-C6521ED000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50B74C1A-1FFF-D160-0794-6FA723DB8D33}"/>
              </a:ext>
            </a:extLst>
          </p:cNvPr>
          <p:cNvSpPr txBox="1"/>
          <p:nvPr/>
        </p:nvSpPr>
        <p:spPr>
          <a:xfrm>
            <a:off x="7431414" y="762248"/>
            <a:ext cx="3416320" cy="511581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諸相</a:t>
            </a:r>
            <a:r>
              <a:rPr lang="en-US" altLang="zh-TW" sz="2800" b="1" dirty="0">
                <a:solidFill>
                  <a:schemeClr val="bg1"/>
                </a:solidFill>
              </a:rPr>
              <a:t>』</a:t>
            </a:r>
            <a:r>
              <a:rPr lang="zh-TW" altLang="en-US" sz="2800" b="1" dirty="0">
                <a:solidFill>
                  <a:schemeClr val="bg1"/>
                </a:solidFill>
              </a:rPr>
              <a:t>即一切相，祇須徹底明瞭皆是虛妄，則相不障性，即</a:t>
            </a:r>
            <a:r>
              <a:rPr lang="en-US" altLang="zh-TW" sz="2800" b="1" dirty="0">
                <a:solidFill>
                  <a:schemeClr val="bg1"/>
                </a:solidFill>
              </a:rPr>
              <a:t>『</a:t>
            </a:r>
            <a:r>
              <a:rPr lang="zh-TW" altLang="en-US" sz="2800" b="1" dirty="0">
                <a:solidFill>
                  <a:schemeClr val="bg1"/>
                </a:solidFill>
              </a:rPr>
              <a:t>見如來</a:t>
            </a:r>
            <a:r>
              <a:rPr lang="en-US" altLang="zh-TW" sz="2800" b="1" dirty="0">
                <a:solidFill>
                  <a:schemeClr val="bg1"/>
                </a:solidFill>
              </a:rPr>
              <a:t>』</a:t>
            </a:r>
            <a:r>
              <a:rPr lang="zh-CN" altLang="en-US" sz="2800" b="1" dirty="0">
                <a:solidFill>
                  <a:schemeClr val="bg1"/>
                </a:solidFill>
              </a:rPr>
              <a:t>。何</a:t>
            </a:r>
            <a:r>
              <a:rPr lang="zh-TW" altLang="en-US" sz="2800" b="1" dirty="0">
                <a:solidFill>
                  <a:schemeClr val="bg1"/>
                </a:solidFill>
              </a:rPr>
              <a:t>必滅相</a:t>
            </a:r>
            <a:r>
              <a:rPr lang="zh-CN" altLang="en-US" sz="2800" b="1" dirty="0">
                <a:solidFill>
                  <a:schemeClr val="bg1"/>
                </a:solidFill>
              </a:rPr>
              <a:t>。</a:t>
            </a:r>
            <a:r>
              <a:rPr lang="zh-TW" altLang="en-US" sz="2800" b="1" dirty="0">
                <a:solidFill>
                  <a:schemeClr val="bg1"/>
                </a:solidFill>
              </a:rPr>
              <a:t>即相可以見性。猶金之於器也</a:t>
            </a:r>
            <a:r>
              <a:rPr lang="zh-CN" altLang="en-US" sz="2800" b="1" dirty="0">
                <a:solidFill>
                  <a:schemeClr val="bg1"/>
                </a:solidFill>
              </a:rPr>
              <a:t>。</a:t>
            </a:r>
            <a:r>
              <a:rPr lang="zh-TW" altLang="en-US" sz="2800" b="1" dirty="0">
                <a:solidFill>
                  <a:schemeClr val="bg1"/>
                </a:solidFill>
              </a:rPr>
              <a:t>相實不可斷滅，因其本由性現也</a:t>
            </a:r>
            <a:r>
              <a:rPr lang="zh-CN" altLang="en-US" sz="2800" b="1" dirty="0">
                <a:solidFill>
                  <a:schemeClr val="bg1"/>
                </a:solidFill>
              </a:rPr>
              <a:t>。</a:t>
            </a:r>
            <a:endParaRPr lang="zh-TW" altLang="en-US" sz="2800" b="1" dirty="0">
              <a:solidFill>
                <a:schemeClr val="bg1"/>
              </a:solidFill>
            </a:endParaRPr>
          </a:p>
        </p:txBody>
      </p:sp>
      <p:sp>
        <p:nvSpPr>
          <p:cNvPr id="7" name="文字方塊 6">
            <a:extLst>
              <a:ext uri="{FF2B5EF4-FFF2-40B4-BE49-F238E27FC236}">
                <a16:creationId xmlns:a16="http://schemas.microsoft.com/office/drawing/2014/main" id="{095A78A2-9432-97C4-9CAE-01F4FCC13099}"/>
              </a:ext>
            </a:extLst>
          </p:cNvPr>
          <p:cNvSpPr txBox="1"/>
          <p:nvPr/>
        </p:nvSpPr>
        <p:spPr>
          <a:xfrm>
            <a:off x="2650285" y="871885"/>
            <a:ext cx="4708981" cy="4862165"/>
          </a:xfrm>
          <a:prstGeom prst="rect">
            <a:avLst/>
          </a:prstGeom>
          <a:noFill/>
        </p:spPr>
        <p:txBody>
          <a:bodyPr vert="eaVert" wrap="square" rtlCol="0">
            <a:spAutoFit/>
          </a:bodyPr>
          <a:lstStyle/>
          <a:p>
            <a:pPr>
              <a:lnSpc>
                <a:spcPct val="150000"/>
              </a:lnSpc>
            </a:pPr>
            <a:r>
              <a:rPr lang="zh-TW" altLang="en-US" sz="2800" dirty="0">
                <a:solidFill>
                  <a:srgbClr val="FFFF00"/>
                </a:solidFill>
              </a:rPr>
              <a:t>不必要把相滅掉才見性；相滅掉了，性也沒有了，見不到性的。像無色界天人就是把相滅掉，身都不要，沒有見性，還要繼續搞六道輪迴</a:t>
            </a:r>
            <a:r>
              <a:rPr lang="zh-CN" altLang="en-US" sz="2800" dirty="0">
                <a:solidFill>
                  <a:srgbClr val="FFFF00"/>
                </a:solidFill>
              </a:rPr>
              <a:t>。</a:t>
            </a:r>
            <a:r>
              <a:rPr lang="zh-TW" altLang="en-US" sz="2800" dirty="0">
                <a:solidFill>
                  <a:srgbClr val="FFFF00"/>
                </a:solidFill>
              </a:rPr>
              <a:t>可見得那個沒有用處的，滅相見不了性的。</a:t>
            </a:r>
          </a:p>
        </p:txBody>
      </p:sp>
      <p:sp>
        <p:nvSpPr>
          <p:cNvPr id="8" name="文字方塊 7">
            <a:extLst>
              <a:ext uri="{FF2B5EF4-FFF2-40B4-BE49-F238E27FC236}">
                <a16:creationId xmlns:a16="http://schemas.microsoft.com/office/drawing/2014/main" id="{777445BF-B069-C5D7-D75F-520C51CADD25}"/>
              </a:ext>
            </a:extLst>
          </p:cNvPr>
          <p:cNvSpPr txBox="1"/>
          <p:nvPr/>
        </p:nvSpPr>
        <p:spPr>
          <a:xfrm>
            <a:off x="490553" y="889073"/>
            <a:ext cx="2123658" cy="4862165"/>
          </a:xfrm>
          <a:prstGeom prst="rect">
            <a:avLst/>
          </a:prstGeom>
          <a:noFill/>
        </p:spPr>
        <p:txBody>
          <a:bodyPr vert="eaVert" wrap="square" rtlCol="0">
            <a:spAutoFit/>
          </a:bodyPr>
          <a:lstStyle/>
          <a:p>
            <a:pPr>
              <a:lnSpc>
                <a:spcPct val="150000"/>
              </a:lnSpc>
            </a:pPr>
            <a:r>
              <a:rPr lang="zh-TW" altLang="en-US" sz="2800" dirty="0">
                <a:solidFill>
                  <a:srgbClr val="FFFF00"/>
                </a:solidFill>
              </a:rPr>
              <a:t>好比金跟器一樣，拿金比喻作性，器比喻作相，以金作器，器器皆金。</a:t>
            </a:r>
          </a:p>
        </p:txBody>
      </p:sp>
    </p:spTree>
    <p:extLst>
      <p:ext uri="{BB962C8B-B14F-4D97-AF65-F5344CB8AC3E}">
        <p14:creationId xmlns:p14="http://schemas.microsoft.com/office/powerpoint/2010/main" val="27959463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C85A34D-0662-6409-733D-D4B4B380127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39CB2A00-4C11-20EA-9248-04D5A6B9B13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A5EBFC9C-C86C-6809-3867-B691F4ACB063}"/>
              </a:ext>
            </a:extLst>
          </p:cNvPr>
          <p:cNvSpPr txBox="1"/>
          <p:nvPr/>
        </p:nvSpPr>
        <p:spPr>
          <a:xfrm>
            <a:off x="9839622" y="762249"/>
            <a:ext cx="830997"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佛教人不可執著，亦不可厭惡。</a:t>
            </a:r>
          </a:p>
        </p:txBody>
      </p:sp>
      <p:sp>
        <p:nvSpPr>
          <p:cNvPr id="7" name="文字方塊 6">
            <a:extLst>
              <a:ext uri="{FF2B5EF4-FFF2-40B4-BE49-F238E27FC236}">
                <a16:creationId xmlns:a16="http://schemas.microsoft.com/office/drawing/2014/main" id="{A3F14FC8-B623-17C0-F67F-DC4D8B40861B}"/>
              </a:ext>
            </a:extLst>
          </p:cNvPr>
          <p:cNvSpPr txBox="1"/>
          <p:nvPr/>
        </p:nvSpPr>
        <p:spPr>
          <a:xfrm>
            <a:off x="7764757" y="778711"/>
            <a:ext cx="1477328" cy="4862165"/>
          </a:xfrm>
          <a:prstGeom prst="rect">
            <a:avLst/>
          </a:prstGeom>
          <a:noFill/>
        </p:spPr>
        <p:txBody>
          <a:bodyPr vert="eaVert" wrap="square" rtlCol="0">
            <a:spAutoFit/>
          </a:bodyPr>
          <a:lstStyle/>
          <a:p>
            <a:pPr>
              <a:lnSpc>
                <a:spcPct val="150000"/>
              </a:lnSpc>
            </a:pPr>
            <a:r>
              <a:rPr lang="zh-TW" altLang="en-US" sz="2800" b="1" dirty="0">
                <a:solidFill>
                  <a:schemeClr val="bg1"/>
                </a:solidFill>
              </a:rPr>
              <a:t>吾人用功，須先觀照，久久方能照住，最後能照見。</a:t>
            </a:r>
          </a:p>
        </p:txBody>
      </p:sp>
    </p:spTree>
    <p:extLst>
      <p:ext uri="{BB962C8B-B14F-4D97-AF65-F5344CB8AC3E}">
        <p14:creationId xmlns:p14="http://schemas.microsoft.com/office/powerpoint/2010/main" val="41250673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EE62CF0C-CE92-5F00-62EC-32C7AA2AA5F1}"/>
              </a:ext>
            </a:extLst>
          </p:cNvPr>
          <p:cNvPicPr>
            <a:picLocks noChangeAspect="1"/>
          </p:cNvPicPr>
          <p:nvPr/>
        </p:nvPicPr>
        <p:blipFill>
          <a:blip r:embed="rId3"/>
          <a:stretch>
            <a:fillRect/>
          </a:stretch>
        </p:blipFill>
        <p:spPr>
          <a:xfrm>
            <a:off x="118542" y="117426"/>
            <a:ext cx="10153128" cy="6582618"/>
          </a:xfrm>
          <a:prstGeom prst="rect">
            <a:avLst/>
          </a:prstGeom>
        </p:spPr>
      </p:pic>
      <p:sp>
        <p:nvSpPr>
          <p:cNvPr id="8" name="匾額 7" descr="佛學概要十四講表 習講">
            <a:extLst>
              <a:ext uri="{FF2B5EF4-FFF2-40B4-BE49-F238E27FC236}">
                <a16:creationId xmlns:a16="http://schemas.microsoft.com/office/drawing/2014/main" id="{79215777-EE82-E279-8110-CF95A9C0994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9" name="圖片 8">
            <a:extLst>
              <a:ext uri="{FF2B5EF4-FFF2-40B4-BE49-F238E27FC236}">
                <a16:creationId xmlns:a16="http://schemas.microsoft.com/office/drawing/2014/main" id="{14BFBF26-D259-3292-0EA2-CBE9BA5AB52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10" name="矩形 9">
            <a:extLst>
              <a:ext uri="{FF2B5EF4-FFF2-40B4-BE49-F238E27FC236}">
                <a16:creationId xmlns:a16="http://schemas.microsoft.com/office/drawing/2014/main" id="{F41BF317-1E36-59D6-56A6-60C6B64A1EF3}"/>
              </a:ext>
            </a:extLst>
          </p:cNvPr>
          <p:cNvSpPr/>
          <p:nvPr/>
        </p:nvSpPr>
        <p:spPr>
          <a:xfrm>
            <a:off x="8327454" y="2997746"/>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83141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321D5E1-0860-6CA2-CCA1-074E06A38556}"/>
              </a:ext>
            </a:extLst>
          </p:cNvPr>
          <p:cNvSpPr txBox="1"/>
          <p:nvPr/>
        </p:nvSpPr>
        <p:spPr>
          <a:xfrm>
            <a:off x="18147" y="117426"/>
            <a:ext cx="11942783" cy="2080057"/>
          </a:xfrm>
          <a:prstGeom prst="rect">
            <a:avLst/>
          </a:prstGeom>
          <a:noFill/>
        </p:spPr>
        <p:txBody>
          <a:bodyPr wrap="square" rtlCol="0">
            <a:spAutoFit/>
          </a:bodyPr>
          <a:lstStyle/>
          <a:p>
            <a:pPr>
              <a:lnSpc>
                <a:spcPts val="3100"/>
              </a:lnSpc>
            </a:pPr>
            <a:r>
              <a:rPr lang="zh-TW" altLang="en-US" sz="2800" b="1" dirty="0">
                <a:solidFill>
                  <a:schemeClr val="bg1">
                    <a:lumMod val="95000"/>
                  </a:schemeClr>
                </a:solidFill>
              </a:rPr>
              <a:t>須菩提白佛言：「世尊！頗有眾生，得聞如是言說章句，生實信不？」 </a:t>
            </a:r>
          </a:p>
          <a:p>
            <a:pPr>
              <a:lnSpc>
                <a:spcPts val="3100"/>
              </a:lnSpc>
            </a:pPr>
            <a:r>
              <a:rPr lang="zh-TW" altLang="en-US" sz="2800" b="1" dirty="0">
                <a:solidFill>
                  <a:schemeClr val="bg1">
                    <a:lumMod val="95000"/>
                  </a:schemeClr>
                </a:solidFill>
              </a:rPr>
              <a:t>佛告須菩提：「莫作是說。如來滅後，後五百歲，有持戒修福者，於此章句能生信心，以此為實，當知是人不於一佛二佛三四五佛而種善根，已於無量千萬佛所種諸善根，聞是章句，乃至一念生淨信者，須菩提！如來悉知悉見，是諸眾生得如是無量福德。</a:t>
            </a:r>
          </a:p>
        </p:txBody>
      </p:sp>
      <p:sp>
        <p:nvSpPr>
          <p:cNvPr id="7" name="文字方塊 6">
            <a:extLst>
              <a:ext uri="{FF2B5EF4-FFF2-40B4-BE49-F238E27FC236}">
                <a16:creationId xmlns:a16="http://schemas.microsoft.com/office/drawing/2014/main" id="{5CE894EB-2BA1-26D1-756F-57D7CAA5927B}"/>
              </a:ext>
            </a:extLst>
          </p:cNvPr>
          <p:cNvSpPr txBox="1"/>
          <p:nvPr/>
        </p:nvSpPr>
        <p:spPr>
          <a:xfrm>
            <a:off x="225337" y="2183106"/>
            <a:ext cx="12094332" cy="4747453"/>
          </a:xfrm>
          <a:prstGeom prst="rect">
            <a:avLst/>
          </a:prstGeom>
          <a:noFill/>
        </p:spPr>
        <p:txBody>
          <a:bodyPr wrap="square" rtlCol="0">
            <a:spAutoFit/>
          </a:bodyPr>
          <a:lstStyle/>
          <a:p>
            <a:pPr>
              <a:lnSpc>
                <a:spcPts val="3200"/>
              </a:lnSpc>
            </a:pPr>
            <a:r>
              <a:rPr lang="en-US" altLang="zh-TW" sz="2800" b="1" dirty="0" err="1">
                <a:solidFill>
                  <a:schemeClr val="bg1">
                    <a:lumMod val="95000"/>
                  </a:schemeClr>
                </a:solidFill>
              </a:rPr>
              <a:t>Subhuti</a:t>
            </a:r>
            <a:r>
              <a:rPr lang="en-US" altLang="zh-TW" sz="2800" b="1" dirty="0">
                <a:solidFill>
                  <a:schemeClr val="bg1">
                    <a:lumMod val="95000"/>
                  </a:schemeClr>
                </a:solidFill>
              </a:rPr>
              <a:t> said to the Buddha, “World-Honored One, in times to come, will there be beings who, when they hear these teachings, have real faith and confidence in them?”</a:t>
            </a:r>
          </a:p>
          <a:p>
            <a:pPr>
              <a:lnSpc>
                <a:spcPts val="3200"/>
              </a:lnSpc>
            </a:pPr>
            <a:r>
              <a:rPr lang="en-US" altLang="zh-TW" sz="2800" b="1" dirty="0">
                <a:solidFill>
                  <a:schemeClr val="bg1">
                    <a:lumMod val="95000"/>
                  </a:schemeClr>
                </a:solidFill>
              </a:rPr>
              <a:t>  The Buddha: “</a:t>
            </a:r>
            <a:r>
              <a:rPr lang="en-US" altLang="zh-TW" sz="2800" b="1" dirty="0" err="1">
                <a:solidFill>
                  <a:schemeClr val="bg1">
                    <a:lumMod val="95000"/>
                  </a:schemeClr>
                </a:solidFill>
              </a:rPr>
              <a:t>Subhuti</a:t>
            </a:r>
            <a:r>
              <a:rPr lang="en-US" altLang="zh-TW" sz="2800" b="1" dirty="0">
                <a:solidFill>
                  <a:schemeClr val="bg1">
                    <a:lumMod val="95000"/>
                  </a:schemeClr>
                </a:solidFill>
              </a:rPr>
              <a:t>, do not utter such words. Five hundred years after the passing of the Tathagata, there will be beings who, having practiced rules of morality and being thus possessed of merit, happen to hear of these statements and will understand their truth. Such beings, you should know, have planted their root of merit not only under one, two, three, four, or five Buddhas, but under countless Buddhas. When such beings, upon hearing these statements, arouse even one moment of pure and clear confidence, the Tathagata will see them and </a:t>
            </a:r>
            <a:r>
              <a:rPr lang="en-US" altLang="zh-TW" sz="2800" b="1" dirty="0" err="1">
                <a:solidFill>
                  <a:schemeClr val="bg1">
                    <a:lumMod val="95000"/>
                  </a:schemeClr>
                </a:solidFill>
              </a:rPr>
              <a:t>recognise</a:t>
            </a:r>
            <a:r>
              <a:rPr lang="en-US" altLang="zh-TW" sz="2800" b="1" dirty="0">
                <a:solidFill>
                  <a:schemeClr val="bg1">
                    <a:lumMod val="95000"/>
                  </a:schemeClr>
                </a:solidFill>
              </a:rPr>
              <a:t> their immeasurable amount of merit.</a:t>
            </a:r>
          </a:p>
        </p:txBody>
      </p:sp>
    </p:spTree>
    <p:extLst>
      <p:ext uri="{BB962C8B-B14F-4D97-AF65-F5344CB8AC3E}">
        <p14:creationId xmlns:p14="http://schemas.microsoft.com/office/powerpoint/2010/main" val="1405770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FE89D79-5BB1-EDED-3498-A76150B6BAD6}"/>
              </a:ext>
            </a:extLst>
          </p:cNvPr>
          <p:cNvSpPr txBox="1"/>
          <p:nvPr/>
        </p:nvSpPr>
        <p:spPr>
          <a:xfrm>
            <a:off x="136093" y="340239"/>
            <a:ext cx="11942783" cy="2317173"/>
          </a:xfrm>
          <a:prstGeom prst="rect">
            <a:avLst/>
          </a:prstGeom>
          <a:noFill/>
        </p:spPr>
        <p:txBody>
          <a:bodyPr wrap="square" rtlCol="0">
            <a:spAutoFit/>
          </a:bodyPr>
          <a:lstStyle/>
          <a:p>
            <a:pPr>
              <a:lnSpc>
                <a:spcPts val="3500"/>
              </a:lnSpc>
            </a:pPr>
            <a:r>
              <a:rPr lang="zh-TW" altLang="en-US" sz="2800" b="1" dirty="0">
                <a:solidFill>
                  <a:schemeClr val="bg1">
                    <a:lumMod val="95000"/>
                  </a:schemeClr>
                </a:solidFill>
              </a:rPr>
              <a:t>何以故？是諸眾生無復我相、人相、眾生相、壽者相。 </a:t>
            </a:r>
          </a:p>
          <a:p>
            <a:pPr>
              <a:lnSpc>
                <a:spcPts val="3500"/>
              </a:lnSpc>
            </a:pPr>
            <a:r>
              <a:rPr lang="zh-TW" altLang="en-US" sz="2800" b="1" dirty="0">
                <a:solidFill>
                  <a:schemeClr val="bg1">
                    <a:lumMod val="95000"/>
                  </a:schemeClr>
                </a:solidFill>
              </a:rPr>
              <a:t>「無法相，亦無非法相。何以故？是諸眾生若心取相，則為著我人眾生壽者。 </a:t>
            </a:r>
          </a:p>
          <a:p>
            <a:pPr>
              <a:lnSpc>
                <a:spcPts val="3500"/>
              </a:lnSpc>
            </a:pPr>
            <a:r>
              <a:rPr lang="zh-TW" altLang="en-US" sz="2800" b="1" dirty="0">
                <a:solidFill>
                  <a:schemeClr val="bg1">
                    <a:lumMod val="95000"/>
                  </a:schemeClr>
                </a:solidFill>
              </a:rPr>
              <a:t>「若取法相，即著我人眾生壽者。何以故？若取非法相，即著我人眾生壽者，是故不應取法，不應取非法。以是義故，如來常說：汝等比丘，知我說法，如筏喻者，法尚應捨，何況非法。</a:t>
            </a:r>
          </a:p>
        </p:txBody>
      </p:sp>
      <p:sp>
        <p:nvSpPr>
          <p:cNvPr id="5" name="文字方塊 4">
            <a:extLst>
              <a:ext uri="{FF2B5EF4-FFF2-40B4-BE49-F238E27FC236}">
                <a16:creationId xmlns:a16="http://schemas.microsoft.com/office/drawing/2014/main" id="{AF11DCA8-5A9C-9966-60CE-F81B81948A7B}"/>
              </a:ext>
            </a:extLst>
          </p:cNvPr>
          <p:cNvSpPr txBox="1"/>
          <p:nvPr/>
        </p:nvSpPr>
        <p:spPr>
          <a:xfrm>
            <a:off x="136093" y="2853730"/>
            <a:ext cx="12094332" cy="3665619"/>
          </a:xfrm>
          <a:prstGeom prst="rect">
            <a:avLst/>
          </a:prstGeom>
          <a:noFill/>
        </p:spPr>
        <p:txBody>
          <a:bodyPr wrap="square" rtlCol="0">
            <a:spAutoFit/>
          </a:bodyPr>
          <a:lstStyle/>
          <a:p>
            <a:pPr>
              <a:lnSpc>
                <a:spcPts val="3500"/>
              </a:lnSpc>
            </a:pPr>
            <a:r>
              <a:rPr lang="en-US" altLang="zh-TW" sz="2800" b="1" dirty="0">
                <a:solidFill>
                  <a:schemeClr val="bg1">
                    <a:lumMod val="95000"/>
                  </a:schemeClr>
                </a:solidFill>
              </a:rPr>
              <a:t>Why? Because all these beings are free from the idea of a self, a person, a being, or a living soul; they are free from the idea of a dharma as well as a no-dharma. Why? Because if they cherish the idea of a dharma, they are still attached to a self, a person, a being, or a living soul. If they cherish the idea of a no-dharma, they are still attached to a self, a person, a being, or a living soul. Therefore, do not cherish the idea of a dharma nor that of a no-dharma. For this reason, the Tathagata always preaches thus: ‘O you bhikshus, know that my teaching is to be likened unto a raft. Even a dharma is cast aside, much more a no-dharma.  ‘“</a:t>
            </a:r>
          </a:p>
        </p:txBody>
      </p:sp>
    </p:spTree>
    <p:extLst>
      <p:ext uri="{BB962C8B-B14F-4D97-AF65-F5344CB8AC3E}">
        <p14:creationId xmlns:p14="http://schemas.microsoft.com/office/powerpoint/2010/main" val="16872997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C58C7DC-F0A8-4650-0D5B-5102AFA8B52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507A8B5-5A3F-2722-02DE-7117E7F9D00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3E3E8310-DBD3-83D0-31B6-6F4176C0D861}"/>
              </a:ext>
            </a:extLst>
          </p:cNvPr>
          <p:cNvSpPr txBox="1"/>
          <p:nvPr/>
        </p:nvSpPr>
        <p:spPr>
          <a:xfrm>
            <a:off x="8039422" y="905327"/>
            <a:ext cx="2123658" cy="5115817"/>
          </a:xfrm>
          <a:prstGeom prst="rect">
            <a:avLst/>
          </a:prstGeom>
          <a:noFill/>
        </p:spPr>
        <p:txBody>
          <a:bodyPr vert="eaVert" wrap="square" rtlCol="0">
            <a:spAutoFit/>
          </a:bodyPr>
          <a:lstStyle/>
          <a:p>
            <a:pPr>
              <a:lnSpc>
                <a:spcPct val="150000"/>
              </a:lnSpc>
            </a:pPr>
            <a:r>
              <a:rPr lang="zh-TW" altLang="en-US" sz="2800" b="1" dirty="0">
                <a:solidFill>
                  <a:schemeClr val="bg1"/>
                </a:solidFill>
              </a:rPr>
              <a:t>「須菩提白佛言：世尊，頗有眾生，得聞如是言說章句，生實信不？」</a:t>
            </a:r>
          </a:p>
        </p:txBody>
      </p:sp>
      <p:sp>
        <p:nvSpPr>
          <p:cNvPr id="7" name="文字方塊 6">
            <a:extLst>
              <a:ext uri="{FF2B5EF4-FFF2-40B4-BE49-F238E27FC236}">
                <a16:creationId xmlns:a16="http://schemas.microsoft.com/office/drawing/2014/main" id="{461BD1E3-AC49-1827-CC99-B79FB878E689}"/>
              </a:ext>
            </a:extLst>
          </p:cNvPr>
          <p:cNvSpPr txBox="1"/>
          <p:nvPr/>
        </p:nvSpPr>
        <p:spPr>
          <a:xfrm>
            <a:off x="225113" y="998711"/>
            <a:ext cx="7940635" cy="4862165"/>
          </a:xfrm>
          <a:prstGeom prst="rect">
            <a:avLst/>
          </a:prstGeom>
          <a:noFill/>
        </p:spPr>
        <p:txBody>
          <a:bodyPr vert="eaVert" wrap="square" rtlCol="0">
            <a:spAutoFit/>
          </a:bodyPr>
          <a:lstStyle/>
          <a:p>
            <a:pPr>
              <a:lnSpc>
                <a:spcPct val="150000"/>
              </a:lnSpc>
            </a:pPr>
            <a:r>
              <a:rPr lang="zh-TW" altLang="en-US" sz="2800" dirty="0">
                <a:solidFill>
                  <a:srgbClr val="FFFF00"/>
                </a:solidFill>
              </a:rPr>
              <a:t>須菩提尊者聽佛的說法，對於這些理事自然是徹底明白了，他得的是無量的歡喜。這向世尊請教，提出一個問題，這一問與我們大有關係。我們有沒有資格</a:t>
            </a:r>
            <a:r>
              <a:rPr lang="zh-CN" altLang="en-US" sz="2800" dirty="0">
                <a:solidFill>
                  <a:srgbClr val="FFFF00"/>
                </a:solidFill>
              </a:rPr>
              <a:t>學</a:t>
            </a:r>
            <a:r>
              <a:rPr lang="en-US" altLang="zh-TW" sz="2800" dirty="0">
                <a:solidFill>
                  <a:srgbClr val="FFFF00"/>
                </a:solidFill>
              </a:rPr>
              <a:t>《</a:t>
            </a:r>
            <a:r>
              <a:rPr lang="zh-TW" altLang="en-US" sz="2800" dirty="0">
                <a:solidFill>
                  <a:srgbClr val="FFFF00"/>
                </a:solidFill>
              </a:rPr>
              <a:t>金剛般若</a:t>
            </a:r>
            <a:r>
              <a:rPr lang="en-US" altLang="zh-TW" sz="2800" dirty="0">
                <a:solidFill>
                  <a:srgbClr val="FFFF00"/>
                </a:solidFill>
              </a:rPr>
              <a:t>》</a:t>
            </a:r>
            <a:r>
              <a:rPr lang="zh-TW" altLang="en-US" sz="2800" dirty="0">
                <a:solidFill>
                  <a:srgbClr val="FFFF00"/>
                </a:solidFill>
              </a:rPr>
              <a:t>？我們今天這個疑問問誰？尊者很慈悲，三千年前就曉得我們現在的心理，他老人家代我們啟請</a:t>
            </a:r>
            <a:r>
              <a:rPr lang="zh-CN" altLang="en-US" sz="2800" dirty="0">
                <a:solidFill>
                  <a:srgbClr val="FFFF00"/>
                </a:solidFill>
              </a:rPr>
              <a:t>：</a:t>
            </a:r>
            <a:r>
              <a:rPr lang="zh-TW" altLang="en-US" sz="2800" dirty="0">
                <a:solidFill>
                  <a:srgbClr val="FFFF00"/>
                </a:solidFill>
              </a:rPr>
              <a:t>有沒有眾生聽到佛在金剛般若會上說的這些話，真相信嗎？實信就是真的相信。</a:t>
            </a:r>
          </a:p>
        </p:txBody>
      </p:sp>
      <p:pic>
        <p:nvPicPr>
          <p:cNvPr id="11" name="圖片 10">
            <a:extLst>
              <a:ext uri="{FF2B5EF4-FFF2-40B4-BE49-F238E27FC236}">
                <a16:creationId xmlns:a16="http://schemas.microsoft.com/office/drawing/2014/main" id="{720B4BD1-E154-85BA-0E4E-32DB6C1E9775}"/>
              </a:ext>
            </a:extLst>
          </p:cNvPr>
          <p:cNvPicPr>
            <a:picLocks noChangeAspect="1"/>
          </p:cNvPicPr>
          <p:nvPr/>
        </p:nvPicPr>
        <p:blipFill>
          <a:blip r:embed="rId5"/>
          <a:stretch>
            <a:fillRect/>
          </a:stretch>
        </p:blipFill>
        <p:spPr>
          <a:xfrm>
            <a:off x="10163079" y="838444"/>
            <a:ext cx="717985" cy="4322558"/>
          </a:xfrm>
          <a:prstGeom prst="rect">
            <a:avLst/>
          </a:prstGeom>
        </p:spPr>
      </p:pic>
    </p:spTree>
    <p:extLst>
      <p:ext uri="{BB962C8B-B14F-4D97-AF65-F5344CB8AC3E}">
        <p14:creationId xmlns:p14="http://schemas.microsoft.com/office/powerpoint/2010/main" val="12827612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3CFC9D2-EFEE-ADC6-1C23-09276F040F9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7731A96-9086-F991-C612-146830FBF9A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E1DB7994-6B60-4A8E-112E-B7FE2BE3ACC4}"/>
              </a:ext>
            </a:extLst>
          </p:cNvPr>
          <p:cNvSpPr txBox="1"/>
          <p:nvPr/>
        </p:nvSpPr>
        <p:spPr>
          <a:xfrm>
            <a:off x="7116907" y="765498"/>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「佛告須菩提：莫作是說，如來滅後，後五百歲，有持戒修福者，於此章句，能生信心，以此為實。」</a:t>
            </a:r>
          </a:p>
        </p:txBody>
      </p:sp>
      <p:pic>
        <p:nvPicPr>
          <p:cNvPr id="9" name="圖片 8">
            <a:extLst>
              <a:ext uri="{FF2B5EF4-FFF2-40B4-BE49-F238E27FC236}">
                <a16:creationId xmlns:a16="http://schemas.microsoft.com/office/drawing/2014/main" id="{700A5E8A-0F6A-34C8-4375-A1CF5D9CE253}"/>
              </a:ext>
            </a:extLst>
          </p:cNvPr>
          <p:cNvPicPr>
            <a:picLocks noChangeAspect="1"/>
          </p:cNvPicPr>
          <p:nvPr/>
        </p:nvPicPr>
        <p:blipFill>
          <a:blip r:embed="rId5"/>
          <a:stretch>
            <a:fillRect/>
          </a:stretch>
        </p:blipFill>
        <p:spPr>
          <a:xfrm>
            <a:off x="10142041" y="909514"/>
            <a:ext cx="717985" cy="3826663"/>
          </a:xfrm>
          <a:prstGeom prst="rect">
            <a:avLst/>
          </a:prstGeom>
        </p:spPr>
      </p:pic>
      <p:sp>
        <p:nvSpPr>
          <p:cNvPr id="10" name="文字方塊 9">
            <a:extLst>
              <a:ext uri="{FF2B5EF4-FFF2-40B4-BE49-F238E27FC236}">
                <a16:creationId xmlns:a16="http://schemas.microsoft.com/office/drawing/2014/main" id="{5C54CE08-4C27-028E-DD1F-F7D64CAF6E22}"/>
              </a:ext>
            </a:extLst>
          </p:cNvPr>
          <p:cNvSpPr txBox="1"/>
          <p:nvPr/>
        </p:nvSpPr>
        <p:spPr>
          <a:xfrm>
            <a:off x="478582" y="874603"/>
            <a:ext cx="6647974" cy="4862165"/>
          </a:xfrm>
          <a:prstGeom prst="rect">
            <a:avLst/>
          </a:prstGeom>
          <a:noFill/>
        </p:spPr>
        <p:txBody>
          <a:bodyPr vert="eaVert" wrap="square" rtlCol="0">
            <a:spAutoFit/>
          </a:bodyPr>
          <a:lstStyle/>
          <a:p>
            <a:pPr>
              <a:lnSpc>
                <a:spcPct val="150000"/>
              </a:lnSpc>
            </a:pPr>
            <a:r>
              <a:rPr lang="zh-TW" altLang="en-US" sz="2800" dirty="0">
                <a:solidFill>
                  <a:srgbClr val="FFFF00"/>
                </a:solidFill>
              </a:rPr>
              <a:t>這個答覆很好。告訴須菩提，你可別小看一切眾生。不僅說現前大眾，對世尊所說的能真正相信，即使到末法時期，這個後五百年指我們現在，我們現在這個時代，現在這個時代有沒有能夠真相信的？有，什麼人真相信？佛在此地說出這個條件，持戒修福，這是佛所講的條件。</a:t>
            </a:r>
          </a:p>
        </p:txBody>
      </p:sp>
    </p:spTree>
    <p:extLst>
      <p:ext uri="{BB962C8B-B14F-4D97-AF65-F5344CB8AC3E}">
        <p14:creationId xmlns:p14="http://schemas.microsoft.com/office/powerpoint/2010/main" val="38922915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CA16D0-07FB-4E6A-F626-BCE3991B2B5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DD23A3B0-ECCA-C580-786E-70AAE03F3C5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E0E54F0C-A735-ECF9-3669-1001F184E8D4}"/>
              </a:ext>
            </a:extLst>
          </p:cNvPr>
          <p:cNvSpPr txBox="1"/>
          <p:nvPr/>
        </p:nvSpPr>
        <p:spPr>
          <a:xfrm>
            <a:off x="7431414" y="765498"/>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如來滅後，正法千年，初五百年，解脫堅固</a:t>
            </a:r>
            <a:r>
              <a:rPr lang="zh-CN" altLang="en-US" sz="2800" b="1" dirty="0">
                <a:solidFill>
                  <a:schemeClr val="bg1"/>
                </a:solidFill>
              </a:rPr>
              <a:t>；</a:t>
            </a:r>
            <a:r>
              <a:rPr lang="zh-TW" altLang="en-US" sz="2800" b="1" dirty="0">
                <a:solidFill>
                  <a:schemeClr val="bg1"/>
                </a:solidFill>
              </a:rPr>
              <a:t>次五百年，禪定堅固。像法千年，初五百年，多聞堅固</a:t>
            </a:r>
            <a:r>
              <a:rPr lang="zh-CN" altLang="en-US" sz="2800" b="1" dirty="0">
                <a:solidFill>
                  <a:schemeClr val="bg1"/>
                </a:solidFill>
              </a:rPr>
              <a:t>；</a:t>
            </a:r>
            <a:r>
              <a:rPr lang="zh-TW" altLang="en-US" sz="2800" b="1" dirty="0">
                <a:solidFill>
                  <a:schemeClr val="bg1"/>
                </a:solidFill>
              </a:rPr>
              <a:t>次五百年，塔寺堅固</a:t>
            </a:r>
            <a:r>
              <a:rPr lang="zh-CN" altLang="en-US" sz="2800" b="1" dirty="0">
                <a:solidFill>
                  <a:schemeClr val="bg1"/>
                </a:solidFill>
              </a:rPr>
              <a:t>。</a:t>
            </a:r>
            <a:r>
              <a:rPr lang="zh-TW" altLang="en-US" sz="2800" b="1" dirty="0">
                <a:solidFill>
                  <a:schemeClr val="bg1"/>
                </a:solidFill>
              </a:rPr>
              <a:t>末法萬年，初五百年，鬥爭</a:t>
            </a:r>
            <a:r>
              <a:rPr lang="zh-CN" altLang="en-US" sz="2800" b="1" dirty="0">
                <a:solidFill>
                  <a:schemeClr val="bg1"/>
                </a:solidFill>
              </a:rPr>
              <a:t>堅固。</a:t>
            </a:r>
            <a:endParaRPr lang="zh-TW" altLang="en-US" sz="2800" b="1" dirty="0">
              <a:solidFill>
                <a:schemeClr val="bg1"/>
              </a:solidFill>
            </a:endParaRPr>
          </a:p>
        </p:txBody>
      </p:sp>
      <p:sp>
        <p:nvSpPr>
          <p:cNvPr id="7" name="文字方塊 6">
            <a:extLst>
              <a:ext uri="{FF2B5EF4-FFF2-40B4-BE49-F238E27FC236}">
                <a16:creationId xmlns:a16="http://schemas.microsoft.com/office/drawing/2014/main" id="{7217704B-A4C0-6690-A530-34E1AA37BD0D}"/>
              </a:ext>
            </a:extLst>
          </p:cNvPr>
          <p:cNvSpPr txBox="1"/>
          <p:nvPr/>
        </p:nvSpPr>
        <p:spPr>
          <a:xfrm>
            <a:off x="573226" y="890699"/>
            <a:ext cx="6647974" cy="4862165"/>
          </a:xfrm>
          <a:prstGeom prst="rect">
            <a:avLst/>
          </a:prstGeom>
          <a:noFill/>
        </p:spPr>
        <p:txBody>
          <a:bodyPr vert="eaVert" wrap="square" rtlCol="0">
            <a:spAutoFit/>
          </a:bodyPr>
          <a:lstStyle/>
          <a:p>
            <a:pPr>
              <a:lnSpc>
                <a:spcPct val="150000"/>
              </a:lnSpc>
            </a:pPr>
            <a:r>
              <a:rPr lang="zh-TW" altLang="en-US" sz="2800" dirty="0">
                <a:solidFill>
                  <a:srgbClr val="FFFF00"/>
                </a:solidFill>
              </a:rPr>
              <a:t>我們只講五個五百年，開始鬥爭了。現在第六個五百年了，第七個五百年開端了，那個鬥爭是愈來愈堅固。將來果報在哪裡？如果不念佛求往生，果報就在三惡道，人道都沒有了。這是從六道裡面去觀察，每況愈下，往下降，他不是往上升！這是說的事實真相，諸位想一想，可怕不可怕！</a:t>
            </a:r>
          </a:p>
        </p:txBody>
      </p:sp>
    </p:spTree>
    <p:extLst>
      <p:ext uri="{BB962C8B-B14F-4D97-AF65-F5344CB8AC3E}">
        <p14:creationId xmlns:p14="http://schemas.microsoft.com/office/powerpoint/2010/main" val="10617632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7360071-4CE9-28FA-EFE8-299BA1C0C4A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第八講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7A1149C-0C41-82BB-F9A3-C878781A84D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C5E0BDE9-C779-3FDD-9C3F-5A7CB3FBA822}"/>
              </a:ext>
            </a:extLst>
          </p:cNvPr>
          <p:cNvSpPr txBox="1"/>
          <p:nvPr/>
        </p:nvSpPr>
        <p:spPr>
          <a:xfrm>
            <a:off x="8941653"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持戒，必少欲知足。修</a:t>
            </a:r>
            <a:r>
              <a:rPr lang="zh-CN" altLang="en-US" sz="2800" b="1" dirty="0">
                <a:solidFill>
                  <a:schemeClr val="bg1"/>
                </a:solidFill>
              </a:rPr>
              <a:t>福</a:t>
            </a:r>
            <a:r>
              <a:rPr lang="zh-TW" altLang="en-US" sz="2800" b="1" dirty="0">
                <a:solidFill>
                  <a:schemeClr val="bg1"/>
                </a:solidFill>
              </a:rPr>
              <a:t>，必深信因果。不住於相，則持戒者最宜。不入斷</a:t>
            </a:r>
            <a:r>
              <a:rPr lang="zh-CN" altLang="en-US" sz="2800" b="1" dirty="0">
                <a:solidFill>
                  <a:schemeClr val="bg1"/>
                </a:solidFill>
              </a:rPr>
              <a:t>滅相，則修福者最宜。</a:t>
            </a:r>
            <a:endParaRPr lang="zh-TW" altLang="en-US" sz="2800" b="1" dirty="0">
              <a:solidFill>
                <a:schemeClr val="bg1"/>
              </a:solidFill>
            </a:endParaRPr>
          </a:p>
        </p:txBody>
      </p:sp>
      <p:sp>
        <p:nvSpPr>
          <p:cNvPr id="7" name="文字方塊 6">
            <a:extLst>
              <a:ext uri="{FF2B5EF4-FFF2-40B4-BE49-F238E27FC236}">
                <a16:creationId xmlns:a16="http://schemas.microsoft.com/office/drawing/2014/main" id="{D484A0DB-A4B0-D7E6-49AB-6E3687F604F8}"/>
              </a:ext>
            </a:extLst>
          </p:cNvPr>
          <p:cNvSpPr txBox="1"/>
          <p:nvPr/>
        </p:nvSpPr>
        <p:spPr>
          <a:xfrm>
            <a:off x="3477056" y="890699"/>
            <a:ext cx="5355312" cy="4862165"/>
          </a:xfrm>
          <a:prstGeom prst="rect">
            <a:avLst/>
          </a:prstGeom>
          <a:noFill/>
        </p:spPr>
        <p:txBody>
          <a:bodyPr vert="eaVert" wrap="square" rtlCol="0">
            <a:spAutoFit/>
          </a:bodyPr>
          <a:lstStyle/>
          <a:p>
            <a:pPr>
              <a:lnSpc>
                <a:spcPct val="150000"/>
              </a:lnSpc>
            </a:pPr>
            <a:r>
              <a:rPr lang="zh-CN" altLang="en-US" sz="2800" dirty="0">
                <a:solidFill>
                  <a:srgbClr val="FFFF00"/>
                </a:solidFill>
              </a:rPr>
              <a:t>持戒的</a:t>
            </a:r>
            <a:r>
              <a:rPr lang="zh-TW" altLang="en-US" sz="2800" dirty="0">
                <a:solidFill>
                  <a:srgbClr val="FFFF00"/>
                </a:solidFill>
              </a:rPr>
              <a:t>人煩惱輕。一個守法的人，他跟別人不一樣，別人全心全力在追求財富</a:t>
            </a:r>
            <a:r>
              <a:rPr lang="zh-CN" altLang="en-US" sz="2800" dirty="0">
                <a:solidFill>
                  <a:srgbClr val="FFFF00"/>
                </a:solidFill>
              </a:rPr>
              <a:t>、</a:t>
            </a:r>
            <a:r>
              <a:rPr lang="zh-TW" altLang="en-US" sz="2800" dirty="0">
                <a:solidFill>
                  <a:srgbClr val="FFFF00"/>
                </a:solidFill>
              </a:rPr>
              <a:t>享受，持戒的人不求這些，他的生活能過得去就可以了。縱然福報很大，命裡面有的，有很多，他也不享受，他把自己的福報分給別人去享受，這是持戒的人。</a:t>
            </a:r>
          </a:p>
        </p:txBody>
      </p:sp>
      <p:sp>
        <p:nvSpPr>
          <p:cNvPr id="8" name="文字方塊 7">
            <a:extLst>
              <a:ext uri="{FF2B5EF4-FFF2-40B4-BE49-F238E27FC236}">
                <a16:creationId xmlns:a16="http://schemas.microsoft.com/office/drawing/2014/main" id="{A14ACD77-1536-0903-1549-E64FA3D06337}"/>
              </a:ext>
            </a:extLst>
          </p:cNvPr>
          <p:cNvSpPr txBox="1"/>
          <p:nvPr/>
        </p:nvSpPr>
        <p:spPr>
          <a:xfrm>
            <a:off x="6094" y="895863"/>
            <a:ext cx="3416320" cy="4862165"/>
          </a:xfrm>
          <a:prstGeom prst="rect">
            <a:avLst/>
          </a:prstGeom>
          <a:noFill/>
        </p:spPr>
        <p:txBody>
          <a:bodyPr vert="eaVert" wrap="square" rtlCol="0">
            <a:spAutoFit/>
          </a:bodyPr>
          <a:lstStyle/>
          <a:p>
            <a:pPr>
              <a:lnSpc>
                <a:spcPct val="150000"/>
              </a:lnSpc>
            </a:pPr>
            <a:r>
              <a:rPr lang="zh-TW" altLang="en-US" sz="2800" dirty="0">
                <a:solidFill>
                  <a:srgbClr val="FFFF00"/>
                </a:solidFill>
              </a:rPr>
              <a:t>修福的人一定相信因果報應。善因得善果，惡因有惡報，因緣果報是真的。</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教給我們原則，不住於相，行於布施。</a:t>
            </a:r>
          </a:p>
        </p:txBody>
      </p:sp>
    </p:spTree>
    <p:extLst>
      <p:ext uri="{BB962C8B-B14F-4D97-AF65-F5344CB8AC3E}">
        <p14:creationId xmlns:p14="http://schemas.microsoft.com/office/powerpoint/2010/main" val="3328416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30566</TotalTime>
  <Words>4807</Words>
  <Application>Microsoft Office PowerPoint</Application>
  <PresentationFormat>自訂</PresentationFormat>
  <Paragraphs>230</Paragraphs>
  <Slides>40</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40</vt:i4>
      </vt:variant>
    </vt:vector>
  </HeadingPairs>
  <TitlesOfParts>
    <vt:vector size="43"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744</cp:revision>
  <dcterms:created xsi:type="dcterms:W3CDTF">2019-12-17T19:51:00Z</dcterms:created>
  <dcterms:modified xsi:type="dcterms:W3CDTF">2025-04-30T21:18:05Z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