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1" autoAdjust="0"/>
    <p:restoredTop sz="94660"/>
  </p:normalViewPr>
  <p:slideViewPr>
    <p:cSldViewPr snapToGrid="0">
      <p:cViewPr varScale="1">
        <p:scale>
          <a:sx n="70" d="100"/>
          <a:sy n="70" d="100"/>
        </p:scale>
        <p:origin x="36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B701B-27F8-F669-CECD-375AF5D650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658D5F-218C-0F9B-1E4E-FF82D8D19D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B1F8BF-8D2A-E776-9F9A-D47929D64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20295-9CC6-4DC4-AB93-5FE52E25BB2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EA6841-DADB-DEE4-9664-9762442A9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7457B1-69BF-1BF4-3697-2CE52608A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29204-3D18-486A-B114-42AFF6FB7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195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33073-02D9-72B8-B8F5-438EAAE51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0DA3A-5E2A-7327-93D9-2AE1BBCF85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4957A-37C3-1021-DE56-6E1284226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20295-9CC6-4DC4-AB93-5FE52E25BB2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65C537-94B7-B86E-55FF-3C6E407C3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FA6185-82E4-2094-9B15-1E173DC0B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29204-3D18-486A-B114-42AFF6FB7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7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DC45D-9D2A-CEC1-184A-F541A4945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5D2946-D9AE-DDBE-6965-41D0078EC9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79D604-7E3C-BAF3-63E6-6A12FE290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20295-9CC6-4DC4-AB93-5FE52E25BB2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F63FB1-B407-DBC1-C04F-79C3DFBF5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526C6D-AFAD-389F-A5A3-E70470091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29204-3D18-486A-B114-42AFF6FB7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711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4E932-F884-2FC2-8D1A-6630CD089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0DBEC-C92D-103E-1B4B-8330F7D87B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79CE8E-623C-3647-D269-F9F848B447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3A9E3C-9C5F-6ED9-890A-BCE97427A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20295-9CC6-4DC4-AB93-5FE52E25BB2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23F496-0E76-1FF3-2FCD-69175B069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EDD919-D12E-F9BA-BB6F-D17A5357B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29204-3D18-486A-B114-42AFF6FB7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88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66D63-6B47-25B9-0095-5F7EEFF7D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00C990-C8E0-1077-D07C-7472925C13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CF6CEF-2C2F-DEDA-9324-2E0B0E4195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CF555A-1E94-D93A-2F3E-7F4240D464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BCA7E2-510C-6C86-D8D9-76169C699E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79BC0-9CE3-B58D-7EEF-AF4C4D972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20295-9CC6-4DC4-AB93-5FE52E25BB2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B04333-3997-D0A4-ACB1-DC636955C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C70C21A-446D-156D-FB5E-B91FF03B7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29204-3D18-486A-B114-42AFF6FB7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954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FBE07-4BD8-DE78-76D5-F4A53E7ED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D169D2-F5CC-F327-F7A4-3F66ECB36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20295-9CC6-4DC4-AB93-5FE52E25BB2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88198D-114E-04BD-8864-C8B1D6E7C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0FF7E7-1308-A6E4-6E37-2F2B5740F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29204-3D18-486A-B114-42AFF6FB7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960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8CD027-1432-3FC0-17E5-6ADF78FB2B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20295-9CC6-4DC4-AB93-5FE52E25BB2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2C35B6-FFF8-B589-6F1F-A1BEEAF9E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11A285-AB47-8690-026B-B737F901B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29204-3D18-486A-B114-42AFF6FB7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186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BD91F-AF17-FAB6-16F7-C85379E1B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210A8-DEC0-BEBE-516C-C5E807BDA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060FBA-DC65-9822-B1B1-5E664842BA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B99F1E-16B3-FF53-30A8-7C3A89491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20295-9CC6-4DC4-AB93-5FE52E25BB2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BB0789-2618-2E2A-2372-14486D6EB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B41041-CB37-BFBE-948A-3E378B8A0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29204-3D18-486A-B114-42AFF6FB7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341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8BBBF-0929-0F07-65C2-AEFDE74B8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2D51EE-3D6C-7555-69D6-873FA9E273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F58707-C0B8-BDE9-822E-4AC659AE91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36619D-1D04-10E8-0E6A-8D1C3897BC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20295-9CC6-4DC4-AB93-5FE52E25BB2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BA2099-DD60-122A-D19C-8DCE3CF20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2BBBD2-9629-D2A1-A3DC-8E5C3A471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29204-3D18-486A-B114-42AFF6FB7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978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5FC42-F15D-B458-3B46-DAB525FD3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8F09B3-0B32-FB52-64CF-82BEC7B5A4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B5AD1D-8DF3-30BA-CCAB-4A893AC4B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20295-9CC6-4DC4-AB93-5FE52E25BB2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997DDC-04CA-5239-FBBF-1F41903B2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E92E37-C48B-8A61-A6FB-EA6CA9844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29204-3D18-486A-B114-42AFF6FB7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6165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BDC825-3E37-C832-FFD7-6EDCD43929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AD125B-8094-A497-A535-7C4AEBE34D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AAE420-EEF5-121B-C029-F6649DF49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20295-9CC6-4DC4-AB93-5FE52E25BB2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BB9BC7-86BB-4CC1-4115-3BD9AB8632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0B520A-C200-98F1-E5F6-C785F58C7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29204-3D18-486A-B114-42AFF6FB7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605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437FD8-8543-A67F-C0C1-7F259FDD7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B1944C-600D-6F20-6193-34B459A2B9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51B7C7-84B6-499A-360E-F60F1BB422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F20295-9CC6-4DC4-AB93-5FE52E25BB2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43D548-3B08-9B34-4AD4-643629C47E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2F2B0-BAED-5825-D418-6427F99E9B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29204-3D18-486A-B114-42AFF6FB7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375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tionalarchives.gov.uk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brary.wales/catalogues-searching/about-our-collections/manuscripts#:~:text=By%20now%20all%20the%20Library%27s,by%20searching%20the%20Library%27s%20Catalogue." TargetMode="External"/><Relationship Id="rId2" Type="http://schemas.openxmlformats.org/officeDocument/2006/relationships/hyperlink" Target="https://www.library.wales/visit/before-your-visit/readers-ticket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gallica.bnf.fr/accueil/en/content/accueil-en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digi.vatlib.it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ue and white room with a blue sky&#10;&#10;Description automatically generated">
            <a:extLst>
              <a:ext uri="{FF2B5EF4-FFF2-40B4-BE49-F238E27FC236}">
                <a16:creationId xmlns:a16="http://schemas.microsoft.com/office/drawing/2014/main" id="{F2E61BCF-57E0-D856-5F69-D77629EC68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00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5B1088-FDAC-2F31-652F-25DF01824A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Pre-Modern Sources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D976C4-58B8-33B6-54E1-3584FBE958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 Introduction</a:t>
            </a:r>
          </a:p>
        </p:txBody>
      </p:sp>
    </p:spTree>
    <p:extLst>
      <p:ext uri="{BB962C8B-B14F-4D97-AF65-F5344CB8AC3E}">
        <p14:creationId xmlns:p14="http://schemas.microsoft.com/office/powerpoint/2010/main" val="16910767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5628D2-C77F-E4C8-1659-84F0A3A91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dirty="0"/>
              <a:t>How we do history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6C100D-9A7D-C45C-D7E8-9B7F4E311E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1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54455-43D5-2231-1020-9D07593CD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088107"/>
            <a:ext cx="4840010" cy="4769893"/>
          </a:xfrm>
        </p:spPr>
        <p:txBody>
          <a:bodyPr>
            <a:normAutofit/>
          </a:bodyPr>
          <a:lstStyle/>
          <a:p>
            <a:r>
              <a:rPr lang="en-GB" sz="1800" dirty="0"/>
              <a:t>How we research history</a:t>
            </a:r>
          </a:p>
          <a:p>
            <a:r>
              <a:rPr lang="en-GB" sz="1800" dirty="0"/>
              <a:t>Primary sources</a:t>
            </a:r>
          </a:p>
          <a:p>
            <a:pPr lvl="1"/>
            <a:r>
              <a:rPr lang="en-GB" sz="1800" dirty="0"/>
              <a:t>What forms of primary source do we have for the Middle Ages?</a:t>
            </a:r>
          </a:p>
          <a:p>
            <a:pPr lvl="1"/>
            <a:endParaRPr lang="en-GB" sz="1800" dirty="0"/>
          </a:p>
          <a:p>
            <a:pPr lvl="1"/>
            <a:r>
              <a:rPr lang="en-GB" sz="1800" dirty="0"/>
              <a:t>Chronicles, annals, and histories</a:t>
            </a:r>
          </a:p>
          <a:p>
            <a:pPr lvl="1"/>
            <a:r>
              <a:rPr lang="en-GB" sz="1800" dirty="0"/>
              <a:t>Charters, rolls, accounts</a:t>
            </a:r>
          </a:p>
          <a:p>
            <a:pPr lvl="1"/>
            <a:r>
              <a:rPr lang="en-GB" sz="1800" dirty="0"/>
              <a:t>Letters, treatises</a:t>
            </a:r>
          </a:p>
          <a:p>
            <a:pPr lvl="1"/>
            <a:r>
              <a:rPr lang="en-GB" sz="1800" dirty="0"/>
              <a:t>Literary sources</a:t>
            </a:r>
          </a:p>
          <a:p>
            <a:pPr lvl="1"/>
            <a:r>
              <a:rPr lang="en-GB" sz="1800" dirty="0"/>
              <a:t>Maps</a:t>
            </a:r>
          </a:p>
          <a:p>
            <a:pPr lvl="1"/>
            <a:r>
              <a:rPr lang="en-GB" sz="1800" dirty="0"/>
              <a:t>Illuminated manuscripts, stained glass, other art forms</a:t>
            </a:r>
          </a:p>
          <a:p>
            <a:pPr lvl="1"/>
            <a:r>
              <a:rPr lang="en-GB" sz="1800" dirty="0"/>
              <a:t>Artefacts</a:t>
            </a:r>
          </a:p>
          <a:p>
            <a:pPr lvl="1"/>
            <a:r>
              <a:rPr lang="en-GB" sz="1800" dirty="0"/>
              <a:t>Buildings and ruins</a:t>
            </a:r>
          </a:p>
        </p:txBody>
      </p:sp>
    </p:spTree>
    <p:extLst>
      <p:ext uri="{BB962C8B-B14F-4D97-AF65-F5344CB8AC3E}">
        <p14:creationId xmlns:p14="http://schemas.microsoft.com/office/powerpoint/2010/main" val="433003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4" name="Picture 13" descr="Piles of paperwork">
            <a:extLst>
              <a:ext uri="{FF2B5EF4-FFF2-40B4-BE49-F238E27FC236}">
                <a16:creationId xmlns:a16="http://schemas.microsoft.com/office/drawing/2014/main" id="{1D0E1E9B-9AE2-E5C9-58BD-2A4BA2A666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073" r="1" b="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42132-DA8B-091C-1F61-4F06051CF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GB" sz="3600"/>
              <a:t>Where do we find them?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0F50E-63A1-599E-6BDF-B8EC5D22E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r>
              <a:rPr lang="en-GB" sz="2000"/>
              <a:t>Many have been edited and printed</a:t>
            </a:r>
          </a:p>
          <a:p>
            <a:r>
              <a:rPr lang="en-GB" sz="2000"/>
              <a:t>Increasingly they are made available online</a:t>
            </a:r>
          </a:p>
          <a:p>
            <a:r>
              <a:rPr lang="en-GB" sz="2000"/>
              <a:t>Or you have to go (physically/virtually) to an </a:t>
            </a:r>
            <a:r>
              <a:rPr lang="en-GB" sz="2000" b="1"/>
              <a:t>archive</a:t>
            </a:r>
          </a:p>
        </p:txBody>
      </p:sp>
    </p:spTree>
    <p:extLst>
      <p:ext uri="{BB962C8B-B14F-4D97-AF65-F5344CB8AC3E}">
        <p14:creationId xmlns:p14="http://schemas.microsoft.com/office/powerpoint/2010/main" val="1876984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FB7AA3-442D-13BC-8656-063CFF728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/>
              <a:t>What is an archive?</a:t>
            </a:r>
            <a:endParaRPr lang="en-GB" dirty="0"/>
          </a:p>
        </p:txBody>
      </p:sp>
      <p:pic>
        <p:nvPicPr>
          <p:cNvPr id="18" name="Picture 17" descr="Close up of book pages">
            <a:extLst>
              <a:ext uri="{FF2B5EF4-FFF2-40B4-BE49-F238E27FC236}">
                <a16:creationId xmlns:a16="http://schemas.microsoft.com/office/drawing/2014/main" id="{1B0908BD-EBA0-E06D-312C-9398445F7F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845" r="6264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19418-D015-0B14-A60C-C2DC27506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sz="1900"/>
              <a:t>There are different meanings and definitions, including within the archival profession itself</a:t>
            </a:r>
          </a:p>
          <a:p>
            <a:pPr marL="0" indent="0">
              <a:buNone/>
            </a:pPr>
            <a:r>
              <a:rPr lang="en-GB" sz="1900"/>
              <a:t>Archive, n.</a:t>
            </a:r>
          </a:p>
          <a:p>
            <a:pPr marL="0" indent="0">
              <a:buNone/>
            </a:pPr>
            <a:r>
              <a:rPr lang="en-GB" sz="1900"/>
              <a:t>1. A place in which public records or other important historic documents are kept</a:t>
            </a:r>
          </a:p>
          <a:p>
            <a:pPr marL="0" indent="0">
              <a:buNone/>
            </a:pPr>
            <a:r>
              <a:rPr lang="en-GB" sz="1900"/>
              <a:t>2. A historical record or document so preserved</a:t>
            </a:r>
          </a:p>
          <a:p>
            <a:pPr marL="0" indent="0">
              <a:buNone/>
            </a:pPr>
            <a:endParaRPr lang="en-GB" sz="1900"/>
          </a:p>
          <a:p>
            <a:pPr marL="0" indent="0">
              <a:buNone/>
            </a:pPr>
            <a:r>
              <a:rPr lang="en-GB" sz="1900"/>
              <a:t>From the Greek ‘arkhe’/’arkhela’ meaning government or public record, through Latin and French</a:t>
            </a:r>
          </a:p>
          <a:p>
            <a:pPr marL="0" indent="0">
              <a:buNone/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2471768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287B2-9262-6251-60FE-8C220C39B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Archives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F0620-FB47-4A22-FC28-AD562900F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1900" dirty="0"/>
              <a:t>Traditionally seen as: </a:t>
            </a:r>
          </a:p>
          <a:p>
            <a:pPr marL="457200" lvl="1" indent="0">
              <a:buNone/>
            </a:pPr>
            <a:r>
              <a:rPr lang="en-GB" sz="1900" dirty="0"/>
              <a:t>• ‘records created by an organization in the course of its daily business’ </a:t>
            </a:r>
          </a:p>
          <a:p>
            <a:pPr marL="914400" lvl="2" indent="0">
              <a:buNone/>
            </a:pPr>
            <a:r>
              <a:rPr lang="en-GB" sz="1900" dirty="0"/>
              <a:t>• Central government </a:t>
            </a:r>
          </a:p>
          <a:p>
            <a:pPr marL="914400" lvl="2" indent="0">
              <a:buNone/>
            </a:pPr>
            <a:r>
              <a:rPr lang="en-GB" sz="1900" dirty="0"/>
              <a:t>• Local government </a:t>
            </a:r>
          </a:p>
          <a:p>
            <a:pPr marL="914400" lvl="2" indent="0">
              <a:buNone/>
            </a:pPr>
            <a:r>
              <a:rPr lang="en-GB" sz="1900" dirty="0"/>
              <a:t>• An educational establishment (a school a university) </a:t>
            </a:r>
          </a:p>
          <a:p>
            <a:pPr marL="914400" lvl="2" indent="0">
              <a:buNone/>
            </a:pPr>
            <a:r>
              <a:rPr lang="en-GB" sz="1900" dirty="0"/>
              <a:t>• A business </a:t>
            </a:r>
          </a:p>
          <a:p>
            <a:pPr marL="914400" lvl="2" indent="0">
              <a:buNone/>
            </a:pPr>
            <a:r>
              <a:rPr lang="en-GB" sz="1900" dirty="0"/>
              <a:t>• A society </a:t>
            </a:r>
          </a:p>
          <a:p>
            <a:r>
              <a:rPr lang="en-GB" sz="1900" dirty="0"/>
              <a:t>Also, a collection of records or other material on a particular subject brought together </a:t>
            </a:r>
            <a:r>
              <a:rPr lang="en-GB" sz="1900" dirty="0" err="1"/>
              <a:t>artficially</a:t>
            </a:r>
            <a:endParaRPr lang="en-GB" sz="1900" dirty="0"/>
          </a:p>
        </p:txBody>
      </p:sp>
      <p:pic>
        <p:nvPicPr>
          <p:cNvPr id="5" name="Picture 4" descr="Files in folders">
            <a:extLst>
              <a:ext uri="{FF2B5EF4-FFF2-40B4-BE49-F238E27FC236}">
                <a16:creationId xmlns:a16="http://schemas.microsoft.com/office/drawing/2014/main" id="{C34E76E0-93B7-04DD-CC75-1E343BA5D6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02" r="23262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66294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2C943F-7007-5B86-0049-DA9895709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Types of archives/records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F0F4E-D326-0AB3-7E11-231E0045D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3200" dirty="0"/>
              <a:t>Understanding who generates archives helps you to find them</a:t>
            </a:r>
          </a:p>
          <a:p>
            <a:pPr lvl="1"/>
            <a:r>
              <a:rPr lang="en-GB" sz="2800" dirty="0"/>
              <a:t>Public records</a:t>
            </a:r>
          </a:p>
          <a:p>
            <a:pPr lvl="1"/>
            <a:r>
              <a:rPr lang="en-GB" sz="2800" dirty="0"/>
              <a:t>Official records</a:t>
            </a:r>
          </a:p>
          <a:p>
            <a:pPr lvl="1"/>
            <a:r>
              <a:rPr lang="en-GB" sz="2800" dirty="0"/>
              <a:t>Ecclesiastical records</a:t>
            </a:r>
          </a:p>
          <a:p>
            <a:pPr lvl="1"/>
            <a:r>
              <a:rPr lang="en-GB" sz="2800" dirty="0"/>
              <a:t>Deposited records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917852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CA3365-E0EA-1D04-14D5-3CA3D2044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dirty="0"/>
              <a:t>Public Records</a:t>
            </a:r>
          </a:p>
        </p:txBody>
      </p:sp>
      <p:pic>
        <p:nvPicPr>
          <p:cNvPr id="5" name="Picture 4" descr="Wooden library">
            <a:extLst>
              <a:ext uri="{FF2B5EF4-FFF2-40B4-BE49-F238E27FC236}">
                <a16:creationId xmlns:a16="http://schemas.microsoft.com/office/drawing/2014/main" id="{249E2731-06F9-7801-C190-5D60981B83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22" r="11243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A1436-85FF-57B4-EF83-A1EE5C494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dirty="0"/>
              <a:t>Public Record Act 1838 </a:t>
            </a:r>
          </a:p>
          <a:p>
            <a:r>
              <a:rPr lang="en-GB" dirty="0"/>
              <a:t>Public Record Office [PRO], formerly Chancery Lane, opened in 1856 </a:t>
            </a:r>
          </a:p>
          <a:p>
            <a:r>
              <a:rPr lang="en-GB" dirty="0"/>
              <a:t>The National Archives [TNA], Kew </a:t>
            </a:r>
          </a:p>
          <a:p>
            <a:r>
              <a:rPr lang="en-GB" dirty="0"/>
              <a:t>TNA website: </a:t>
            </a:r>
            <a:r>
              <a:rPr lang="en-GB" dirty="0">
                <a:hlinkClick r:id="rId3"/>
              </a:rPr>
              <a:t>www.nationalarchives.gov.uk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26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CDD8E39-EA14-4679-9655-1BFF5A7B6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AE750FA-CA4C-4FEB-9C25-DE0F91AE97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183" r="-1" b="33598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560655" y="6858000"/>
                </a:lnTo>
                <a:lnTo>
                  <a:pt x="11572884" y="6759738"/>
                </a:lnTo>
                <a:cubicBezTo>
                  <a:pt x="11663744" y="6693104"/>
                  <a:pt x="11749315" y="6619456"/>
                  <a:pt x="11812292" y="6532282"/>
                </a:cubicBezTo>
                <a:cubicBezTo>
                  <a:pt x="11851232" y="6478675"/>
                  <a:pt x="11886807" y="6425068"/>
                  <a:pt x="11956995" y="6386992"/>
                </a:cubicBezTo>
                <a:cubicBezTo>
                  <a:pt x="11918054" y="6334888"/>
                  <a:pt x="11851232" y="6322863"/>
                  <a:pt x="11801234" y="6284788"/>
                </a:cubicBezTo>
                <a:cubicBezTo>
                  <a:pt x="11797390" y="6253224"/>
                  <a:pt x="11876711" y="6262743"/>
                  <a:pt x="11856520" y="6193604"/>
                </a:cubicBezTo>
                <a:cubicBezTo>
                  <a:pt x="11829119" y="6101419"/>
                  <a:pt x="11858923" y="5996209"/>
                  <a:pt x="11722875" y="5956630"/>
                </a:cubicBezTo>
                <a:cubicBezTo>
                  <a:pt x="11686819" y="5866950"/>
                  <a:pt x="11676724" y="5723664"/>
                  <a:pt x="11763258" y="5635988"/>
                </a:cubicBezTo>
                <a:cubicBezTo>
                  <a:pt x="11892094" y="5505226"/>
                  <a:pt x="11871424" y="5422059"/>
                  <a:pt x="11706050" y="5351418"/>
                </a:cubicBezTo>
                <a:cubicBezTo>
                  <a:pt x="11684896" y="5342400"/>
                  <a:pt x="11707491" y="4786287"/>
                  <a:pt x="11697876" y="4763241"/>
                </a:cubicBezTo>
                <a:cubicBezTo>
                  <a:pt x="11713260" y="4731677"/>
                  <a:pt x="11749315" y="4739192"/>
                  <a:pt x="11776236" y="4730675"/>
                </a:cubicBezTo>
                <a:cubicBezTo>
                  <a:pt x="11894018" y="4694603"/>
                  <a:pt x="11897864" y="4694603"/>
                  <a:pt x="11868540" y="4584884"/>
                </a:cubicBezTo>
                <a:cubicBezTo>
                  <a:pt x="11859884" y="4551817"/>
                  <a:pt x="11880076" y="4538289"/>
                  <a:pt x="11898825" y="4517749"/>
                </a:cubicBezTo>
                <a:cubicBezTo>
                  <a:pt x="11969013" y="4441095"/>
                  <a:pt x="11969494" y="4440094"/>
                  <a:pt x="11897864" y="4375464"/>
                </a:cubicBezTo>
                <a:cubicBezTo>
                  <a:pt x="11877192" y="4356928"/>
                  <a:pt x="11863252" y="4336887"/>
                  <a:pt x="11854116" y="4311838"/>
                </a:cubicBezTo>
                <a:cubicBezTo>
                  <a:pt x="11837290" y="4266245"/>
                  <a:pt x="11837771" y="4228169"/>
                  <a:pt x="11901709" y="4203620"/>
                </a:cubicBezTo>
                <a:cubicBezTo>
                  <a:pt x="11946418" y="4186086"/>
                  <a:pt x="11971897" y="4166044"/>
                  <a:pt x="11974782" y="4114442"/>
                </a:cubicBezTo>
                <a:cubicBezTo>
                  <a:pt x="11976706" y="4071355"/>
                  <a:pt x="11981993" y="4043299"/>
                  <a:pt x="11932476" y="4024762"/>
                </a:cubicBezTo>
                <a:cubicBezTo>
                  <a:pt x="11892576" y="4009732"/>
                  <a:pt x="11881038" y="3977668"/>
                  <a:pt x="11885365" y="3939592"/>
                </a:cubicBezTo>
                <a:cubicBezTo>
                  <a:pt x="11895460" y="3846405"/>
                  <a:pt x="11841137" y="3791796"/>
                  <a:pt x="11751719" y="3749211"/>
                </a:cubicBezTo>
                <a:cubicBezTo>
                  <a:pt x="11666628" y="3708629"/>
                  <a:pt x="11592115" y="3654019"/>
                  <a:pt x="11513754" y="3604420"/>
                </a:cubicBezTo>
                <a:cubicBezTo>
                  <a:pt x="11426740" y="3549310"/>
                  <a:pt x="11325786" y="3516243"/>
                  <a:pt x="11220504" y="3488188"/>
                </a:cubicBezTo>
                <a:cubicBezTo>
                  <a:pt x="11239734" y="3448108"/>
                  <a:pt x="11306076" y="3470653"/>
                  <a:pt x="11312805" y="3414541"/>
                </a:cubicBezTo>
                <a:cubicBezTo>
                  <a:pt x="11148394" y="3366945"/>
                  <a:pt x="10991193" y="3295301"/>
                  <a:pt x="10805146" y="3277767"/>
                </a:cubicBezTo>
                <a:cubicBezTo>
                  <a:pt x="10955618" y="3286784"/>
                  <a:pt x="11092147" y="3222154"/>
                  <a:pt x="11234926" y="3203117"/>
                </a:cubicBezTo>
                <a:cubicBezTo>
                  <a:pt x="11248386" y="3171554"/>
                  <a:pt x="11217140" y="3179569"/>
                  <a:pt x="11204640" y="3174060"/>
                </a:cubicBezTo>
                <a:cubicBezTo>
                  <a:pt x="11192140" y="3168047"/>
                  <a:pt x="11176757" y="3166042"/>
                  <a:pt x="11174834" y="3143498"/>
                </a:cubicBezTo>
                <a:cubicBezTo>
                  <a:pt x="11243580" y="3110932"/>
                  <a:pt x="11329632" y="3132475"/>
                  <a:pt x="11400780" y="3099410"/>
                </a:cubicBezTo>
                <a:cubicBezTo>
                  <a:pt x="11384916" y="3051314"/>
                  <a:pt x="11323382" y="3080371"/>
                  <a:pt x="11297902" y="3041793"/>
                </a:cubicBezTo>
                <a:cubicBezTo>
                  <a:pt x="11364246" y="3034780"/>
                  <a:pt x="11425779" y="3031774"/>
                  <a:pt x="11485870" y="3021253"/>
                </a:cubicBezTo>
                <a:cubicBezTo>
                  <a:pt x="11532984" y="3013236"/>
                  <a:pt x="11545964" y="2972154"/>
                  <a:pt x="11513754" y="2944098"/>
                </a:cubicBezTo>
                <a:cubicBezTo>
                  <a:pt x="11484909" y="2919049"/>
                  <a:pt x="11442604" y="2917044"/>
                  <a:pt x="11405107" y="2906523"/>
                </a:cubicBezTo>
                <a:cubicBezTo>
                  <a:pt x="11137817" y="2833377"/>
                  <a:pt x="10857066" y="2809829"/>
                  <a:pt x="10572950" y="2803317"/>
                </a:cubicBezTo>
                <a:cubicBezTo>
                  <a:pt x="10117210" y="2792795"/>
                  <a:pt x="9660028" y="2793297"/>
                  <a:pt x="9205250" y="2778767"/>
                </a:cubicBezTo>
                <a:cubicBezTo>
                  <a:pt x="8996489" y="2772379"/>
                  <a:pt x="8788540" y="2761765"/>
                  <a:pt x="8579578" y="2759181"/>
                </a:cubicBezTo>
                <a:cubicBezTo>
                  <a:pt x="8509922" y="2758320"/>
                  <a:pt x="8440155" y="2758352"/>
                  <a:pt x="8370208" y="2759730"/>
                </a:cubicBezTo>
                <a:cubicBezTo>
                  <a:pt x="8070708" y="2765742"/>
                  <a:pt x="7771690" y="2764238"/>
                  <a:pt x="7470748" y="2819849"/>
                </a:cubicBezTo>
                <a:cubicBezTo>
                  <a:pt x="7316911" y="2848407"/>
                  <a:pt x="7156825" y="2838887"/>
                  <a:pt x="7001547" y="2861432"/>
                </a:cubicBezTo>
                <a:cubicBezTo>
                  <a:pt x="6765024" y="2896002"/>
                  <a:pt x="6528501" y="2936583"/>
                  <a:pt x="6295343" y="2988688"/>
                </a:cubicBezTo>
                <a:cubicBezTo>
                  <a:pt x="6222271" y="3005220"/>
                  <a:pt x="6131892" y="3015241"/>
                  <a:pt x="6075166" y="3078367"/>
                </a:cubicBezTo>
                <a:cubicBezTo>
                  <a:pt x="5985266" y="3038288"/>
                  <a:pt x="5929502" y="3113938"/>
                  <a:pt x="5859314" y="3139490"/>
                </a:cubicBezTo>
                <a:cubicBezTo>
                  <a:pt x="5831912" y="3149510"/>
                  <a:pt x="5795857" y="3163538"/>
                  <a:pt x="5800183" y="3195101"/>
                </a:cubicBezTo>
                <a:cubicBezTo>
                  <a:pt x="5804030" y="3234680"/>
                  <a:pt x="5844410" y="3260231"/>
                  <a:pt x="5882870" y="3252215"/>
                </a:cubicBezTo>
                <a:cubicBezTo>
                  <a:pt x="6002574" y="3227164"/>
                  <a:pt x="6109777" y="3283277"/>
                  <a:pt x="6232848" y="3274760"/>
                </a:cubicBezTo>
                <a:cubicBezTo>
                  <a:pt x="6125643" y="3298808"/>
                  <a:pt x="6018918" y="3323358"/>
                  <a:pt x="5911715" y="3347407"/>
                </a:cubicBezTo>
                <a:cubicBezTo>
                  <a:pt x="6070839" y="3366444"/>
                  <a:pt x="6227559" y="3332376"/>
                  <a:pt x="6384279" y="3312836"/>
                </a:cubicBezTo>
                <a:cubicBezTo>
                  <a:pt x="6434757" y="3306824"/>
                  <a:pt x="6513117" y="3260732"/>
                  <a:pt x="6526097" y="3325362"/>
                </a:cubicBezTo>
                <a:cubicBezTo>
                  <a:pt x="6534750" y="3368448"/>
                  <a:pt x="6450622" y="3371454"/>
                  <a:pt x="6403028" y="3383478"/>
                </a:cubicBezTo>
                <a:cubicBezTo>
                  <a:pt x="6192945" y="3435081"/>
                  <a:pt x="5979497" y="3465141"/>
                  <a:pt x="5767013" y="3500713"/>
                </a:cubicBezTo>
                <a:cubicBezTo>
                  <a:pt x="5746822" y="3504220"/>
                  <a:pt x="5720381" y="3501214"/>
                  <a:pt x="5706920" y="3511233"/>
                </a:cubicBezTo>
                <a:cubicBezTo>
                  <a:pt x="5598272" y="3591895"/>
                  <a:pt x="5460782" y="3618449"/>
                  <a:pt x="5310793" y="3677066"/>
                </a:cubicBezTo>
                <a:cubicBezTo>
                  <a:pt x="5405498" y="3704622"/>
                  <a:pt x="5469435" y="3648007"/>
                  <a:pt x="5548276" y="3660533"/>
                </a:cubicBezTo>
                <a:cubicBezTo>
                  <a:pt x="5467993" y="3721154"/>
                  <a:pt x="5374730" y="3732677"/>
                  <a:pt x="5293005" y="3765743"/>
                </a:cubicBezTo>
                <a:cubicBezTo>
                  <a:pt x="5234355" y="3789291"/>
                  <a:pt x="5016580" y="3862938"/>
                  <a:pt x="4983410" y="3883981"/>
                </a:cubicBezTo>
                <a:cubicBezTo>
                  <a:pt x="4883416" y="3949110"/>
                  <a:pt x="4756501" y="3979672"/>
                  <a:pt x="4674775" y="4068850"/>
                </a:cubicBezTo>
                <a:cubicBezTo>
                  <a:pt x="4617087" y="4131477"/>
                  <a:pt x="4520939" y="4119952"/>
                  <a:pt x="4453155" y="4163539"/>
                </a:cubicBezTo>
                <a:cubicBezTo>
                  <a:pt x="4429119" y="4204622"/>
                  <a:pt x="4475751" y="4215143"/>
                  <a:pt x="4492095" y="4237188"/>
                </a:cubicBezTo>
                <a:cubicBezTo>
                  <a:pt x="4513728" y="4266746"/>
                  <a:pt x="4475269" y="4283280"/>
                  <a:pt x="4464213" y="4318851"/>
                </a:cubicBezTo>
                <a:cubicBezTo>
                  <a:pt x="4591608" y="4278771"/>
                  <a:pt x="4713234" y="4255223"/>
                  <a:pt x="4857456" y="4241696"/>
                </a:cubicBezTo>
                <a:cubicBezTo>
                  <a:pt x="4809862" y="4299311"/>
                  <a:pt x="4752174" y="4274261"/>
                  <a:pt x="4713234" y="4295303"/>
                </a:cubicBezTo>
                <a:cubicBezTo>
                  <a:pt x="4687756" y="4308830"/>
                  <a:pt x="4648816" y="4314843"/>
                  <a:pt x="4656026" y="4348410"/>
                </a:cubicBezTo>
                <a:cubicBezTo>
                  <a:pt x="4661795" y="4374963"/>
                  <a:pt x="4694486" y="4371456"/>
                  <a:pt x="4718523" y="4368951"/>
                </a:cubicBezTo>
                <a:cubicBezTo>
                  <a:pt x="4810825" y="4359433"/>
                  <a:pt x="4900722" y="4356425"/>
                  <a:pt x="4989178" y="4420054"/>
                </a:cubicBezTo>
                <a:cubicBezTo>
                  <a:pt x="4764193" y="4512739"/>
                  <a:pt x="4505557" y="4473661"/>
                  <a:pt x="4304127" y="4609933"/>
                </a:cubicBezTo>
                <a:cubicBezTo>
                  <a:pt x="4332491" y="4652018"/>
                  <a:pt x="4372871" y="4629473"/>
                  <a:pt x="4402677" y="4624463"/>
                </a:cubicBezTo>
                <a:cubicBezTo>
                  <a:pt x="4598338" y="4590394"/>
                  <a:pt x="5297331" y="4651016"/>
                  <a:pt x="5398287" y="4608430"/>
                </a:cubicBezTo>
                <a:cubicBezTo>
                  <a:pt x="5460301" y="4582379"/>
                  <a:pt x="5525682" y="4569853"/>
                  <a:pt x="5592504" y="4585886"/>
                </a:cubicBezTo>
                <a:cubicBezTo>
                  <a:pt x="5656923" y="4601416"/>
                  <a:pt x="5640578" y="4819353"/>
                  <a:pt x="5411266" y="4964142"/>
                </a:cubicBezTo>
                <a:cubicBezTo>
                  <a:pt x="5378575" y="4984684"/>
                  <a:pt x="5524721" y="5014244"/>
                  <a:pt x="5480493" y="5031277"/>
                </a:cubicBezTo>
                <a:cubicBezTo>
                  <a:pt x="5445880" y="5044804"/>
                  <a:pt x="5276179" y="5037289"/>
                  <a:pt x="5233393" y="5047810"/>
                </a:cubicBezTo>
                <a:cubicBezTo>
                  <a:pt x="5216567" y="5052318"/>
                  <a:pt x="4701216" y="5221157"/>
                  <a:pt x="4750251" y="5256728"/>
                </a:cubicBezTo>
                <a:cubicBezTo>
                  <a:pt x="4896877" y="5363441"/>
                  <a:pt x="5388190" y="5558833"/>
                  <a:pt x="4508440" y="5624965"/>
                </a:cubicBezTo>
                <a:cubicBezTo>
                  <a:pt x="4536323" y="5663542"/>
                  <a:pt x="4613241" y="5638994"/>
                  <a:pt x="4602665" y="5706629"/>
                </a:cubicBezTo>
                <a:cubicBezTo>
                  <a:pt x="4485845" y="5743202"/>
                  <a:pt x="4350758" y="5741198"/>
                  <a:pt x="4215189" y="5797811"/>
                </a:cubicBezTo>
                <a:cubicBezTo>
                  <a:pt x="4276245" y="5838893"/>
                  <a:pt x="4346432" y="5813844"/>
                  <a:pt x="4407966" y="5826870"/>
                </a:cubicBezTo>
                <a:cubicBezTo>
                  <a:pt x="4373353" y="5878473"/>
                  <a:pt x="4313741" y="5870457"/>
                  <a:pt x="4265186" y="5881478"/>
                </a:cubicBezTo>
                <a:cubicBezTo>
                  <a:pt x="4220479" y="5892001"/>
                  <a:pt x="4125774" y="5981680"/>
                  <a:pt x="4145964" y="5977170"/>
                </a:cubicBezTo>
                <a:cubicBezTo>
                  <a:pt x="4332971" y="5937091"/>
                  <a:pt x="4522862" y="5948113"/>
                  <a:pt x="4710350" y="5909035"/>
                </a:cubicBezTo>
                <a:cubicBezTo>
                  <a:pt x="4772366" y="5896009"/>
                  <a:pt x="4842554" y="5870958"/>
                  <a:pt x="4870916" y="5949616"/>
                </a:cubicBezTo>
                <a:cubicBezTo>
                  <a:pt x="4879571" y="5972663"/>
                  <a:pt x="4873320" y="5980177"/>
                  <a:pt x="4960333" y="5949115"/>
                </a:cubicBezTo>
                <a:cubicBezTo>
                  <a:pt x="4994466" y="5937091"/>
                  <a:pt x="5039656" y="5924065"/>
                  <a:pt x="5073788" y="5953623"/>
                </a:cubicBezTo>
                <a:cubicBezTo>
                  <a:pt x="5052154" y="5990698"/>
                  <a:pt x="5010331" y="5979675"/>
                  <a:pt x="4979084" y="5990197"/>
                </a:cubicBezTo>
                <a:cubicBezTo>
                  <a:pt x="4896397" y="6017250"/>
                  <a:pt x="5180513" y="6120457"/>
                  <a:pt x="5100228" y="6151519"/>
                </a:cubicBezTo>
                <a:cubicBezTo>
                  <a:pt x="4935817" y="6215148"/>
                  <a:pt x="4832938" y="6196611"/>
                  <a:pt x="4666602" y="6266250"/>
                </a:cubicBezTo>
                <a:cubicBezTo>
                  <a:pt x="4723331" y="6264746"/>
                  <a:pt x="4706024" y="6288795"/>
                  <a:pt x="4762750" y="6288795"/>
                </a:cubicBezTo>
                <a:cubicBezTo>
                  <a:pt x="4788229" y="6288795"/>
                  <a:pt x="4815151" y="6294807"/>
                  <a:pt x="4815151" y="6322363"/>
                </a:cubicBezTo>
                <a:cubicBezTo>
                  <a:pt x="4815151" y="6348414"/>
                  <a:pt x="4516613" y="6491199"/>
                  <a:pt x="4558918" y="6504727"/>
                </a:cubicBezTo>
                <a:cubicBezTo>
                  <a:pt x="4674295" y="6541299"/>
                  <a:pt x="4970431" y="6429075"/>
                  <a:pt x="4899280" y="6480679"/>
                </a:cubicBezTo>
                <a:cubicBezTo>
                  <a:pt x="4791114" y="6559337"/>
                  <a:pt x="4774769" y="6574868"/>
                  <a:pt x="4692563" y="6586391"/>
                </a:cubicBezTo>
                <a:cubicBezTo>
                  <a:pt x="4621894" y="6596411"/>
                  <a:pt x="4373353" y="6816352"/>
                  <a:pt x="4303645" y="6834888"/>
                </a:cubicBezTo>
                <a:cubicBezTo>
                  <a:pt x="4288262" y="6838896"/>
                  <a:pt x="4291687" y="6845065"/>
                  <a:pt x="4307829" y="6852361"/>
                </a:cubicBezTo>
                <a:lnTo>
                  <a:pt x="432378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BCED34-7DA5-6B84-75EC-C3D55FF83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1708" y="2873116"/>
            <a:ext cx="5552090" cy="1336081"/>
          </a:xfrm>
        </p:spPr>
        <p:txBody>
          <a:bodyPr anchor="b">
            <a:normAutofit/>
          </a:bodyPr>
          <a:lstStyle/>
          <a:p>
            <a:r>
              <a:rPr lang="en-GB" dirty="0"/>
              <a:t>Examples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C03A2D5-394F-3554-A3B9-2051E1DC5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1709" y="4333164"/>
            <a:ext cx="5552089" cy="2299648"/>
          </a:xfrm>
        </p:spPr>
        <p:txBody>
          <a:bodyPr>
            <a:noAutofit/>
          </a:bodyPr>
          <a:lstStyle/>
          <a:p>
            <a:r>
              <a:rPr lang="en-US" sz="1600" dirty="0"/>
              <a:t>Domesday</a:t>
            </a:r>
          </a:p>
          <a:p>
            <a:pPr lvl="1"/>
            <a:r>
              <a:rPr lang="en-US" sz="1400" dirty="0"/>
              <a:t>Systematic record keeping from the reign of King John (1199-1216)</a:t>
            </a:r>
          </a:p>
          <a:p>
            <a:r>
              <a:rPr lang="en-US" sz="1600" dirty="0"/>
              <a:t>Arranged by the departments that generated them – for example</a:t>
            </a:r>
          </a:p>
          <a:p>
            <a:pPr lvl="1"/>
            <a:r>
              <a:rPr lang="en-US" sz="1400" dirty="0"/>
              <a:t>Chancery (C)</a:t>
            </a:r>
          </a:p>
          <a:p>
            <a:pPr lvl="1"/>
            <a:r>
              <a:rPr lang="en-US" sz="1400" dirty="0"/>
              <a:t>Exchequer (E)</a:t>
            </a:r>
          </a:p>
          <a:p>
            <a:pPr lvl="1"/>
            <a:r>
              <a:rPr lang="en-US" sz="1400" dirty="0"/>
              <a:t>Home Office (HO)</a:t>
            </a:r>
          </a:p>
          <a:p>
            <a:pPr lvl="1"/>
            <a:r>
              <a:rPr lang="en-US" sz="1400" dirty="0"/>
              <a:t>Registrar General (RG)</a:t>
            </a:r>
          </a:p>
        </p:txBody>
      </p:sp>
    </p:spTree>
    <p:extLst>
      <p:ext uri="{BB962C8B-B14F-4D97-AF65-F5344CB8AC3E}">
        <p14:creationId xmlns:p14="http://schemas.microsoft.com/office/powerpoint/2010/main" val="40430530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5038FD36-6BCA-17FB-703F-4AB9D6761F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182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B05149-362C-57DD-F045-E301653E8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GB" sz="3600"/>
              <a:t>Who decides what and how much is kept?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F2E23-F8BD-3E9E-F73E-A68138AC4E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r>
              <a:rPr lang="en-GB" sz="1400" dirty="0"/>
              <a:t>civil servants and administrators on the grounds of legal and administrative requirements </a:t>
            </a:r>
          </a:p>
          <a:p>
            <a:r>
              <a:rPr lang="en-GB" sz="1400" dirty="0"/>
              <a:t>archivists on the grounds of research value</a:t>
            </a:r>
          </a:p>
          <a:p>
            <a:r>
              <a:rPr lang="en-GB" sz="1400" dirty="0"/>
              <a:t>Less than 5% of ‘official’ documentation is kept</a:t>
            </a:r>
          </a:p>
          <a:p>
            <a:r>
              <a:rPr lang="en-GB" sz="1400" dirty="0"/>
              <a:t>‘Official Records’ are those produced by county councils (created in 1889) and the earlier bodies that preceded them (Boards of Guardians and School Boards for example)</a:t>
            </a:r>
          </a:p>
        </p:txBody>
      </p:sp>
    </p:spTree>
    <p:extLst>
      <p:ext uri="{BB962C8B-B14F-4D97-AF65-F5344CB8AC3E}">
        <p14:creationId xmlns:p14="http://schemas.microsoft.com/office/powerpoint/2010/main" val="35861554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5F7082-ABE5-7B8F-48F8-E815251A0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Ecclesiastical Records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9991B-1FBA-132C-D43C-3F41117CA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/>
              <a:t>Two types</a:t>
            </a:r>
          </a:p>
          <a:p>
            <a:pPr lvl="1"/>
            <a:r>
              <a:rPr lang="en-GB" sz="1700"/>
              <a:t>Diocesan</a:t>
            </a:r>
          </a:p>
          <a:p>
            <a:pPr lvl="2"/>
            <a:r>
              <a:rPr lang="en-GB" sz="1700"/>
              <a:t>(Arch)bishops</a:t>
            </a:r>
          </a:p>
          <a:p>
            <a:pPr lvl="2"/>
            <a:r>
              <a:rPr lang="en-GB" sz="1700"/>
              <a:t>Church property</a:t>
            </a:r>
          </a:p>
          <a:p>
            <a:pPr lvl="2"/>
            <a:r>
              <a:rPr lang="en-GB" sz="1700"/>
              <a:t>Church courts</a:t>
            </a:r>
          </a:p>
          <a:p>
            <a:pPr lvl="2"/>
            <a:r>
              <a:rPr lang="en-GB" sz="1700"/>
              <a:t>Probate records (wills) to 1858</a:t>
            </a:r>
          </a:p>
          <a:p>
            <a:pPr lvl="1"/>
            <a:r>
              <a:rPr lang="en-GB" sz="1700"/>
              <a:t>Parish</a:t>
            </a:r>
          </a:p>
          <a:p>
            <a:pPr lvl="2"/>
            <a:r>
              <a:rPr lang="en-GB" sz="1700"/>
              <a:t>Registers of baptism, marriage and burial</a:t>
            </a:r>
          </a:p>
          <a:p>
            <a:pPr lvl="2"/>
            <a:r>
              <a:rPr lang="en-GB" sz="1700"/>
              <a:t>Churchwardens’ accounts</a:t>
            </a:r>
          </a:p>
          <a:p>
            <a:pPr lvl="2"/>
            <a:r>
              <a:rPr lang="en-GB" sz="1700"/>
              <a:t>Overseers of the poor</a:t>
            </a:r>
          </a:p>
          <a:p>
            <a:pPr lvl="2"/>
            <a:r>
              <a:rPr lang="en-GB" sz="1700"/>
              <a:t>Charities and schools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6D9E8B-E45B-BC8A-8C22-14FE8A794C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534" r="13604" b="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939363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DD67F-0F6C-DCB4-0A50-5B82D502F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Deposited records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04249-005F-2E00-5950-E5B31D5FB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2000"/>
              <a:t>The difference between deposit and gift </a:t>
            </a:r>
          </a:p>
          <a:p>
            <a:pPr marL="457200" lvl="1" indent="0">
              <a:buNone/>
            </a:pPr>
            <a:r>
              <a:rPr lang="en-GB" sz="2000"/>
              <a:t>• Records of individuals </a:t>
            </a:r>
          </a:p>
          <a:p>
            <a:pPr marL="457200" lvl="1" indent="0">
              <a:buNone/>
            </a:pPr>
            <a:r>
              <a:rPr lang="en-GB" sz="2000"/>
              <a:t>• Records of companies </a:t>
            </a:r>
          </a:p>
          <a:p>
            <a:pPr marL="457200" lvl="1" indent="0">
              <a:buNone/>
            </a:pPr>
            <a:r>
              <a:rPr lang="en-GB" sz="2000"/>
              <a:t>• Records of societies </a:t>
            </a:r>
          </a:p>
          <a:p>
            <a:pPr marL="457200" lvl="1" indent="0">
              <a:buNone/>
            </a:pPr>
            <a:r>
              <a:rPr lang="en-GB" sz="2000"/>
              <a:t>• Newspapers </a:t>
            </a:r>
          </a:p>
          <a:p>
            <a:pPr marL="457200" lvl="1" indent="0">
              <a:buNone/>
            </a:pPr>
            <a:r>
              <a:rPr lang="en-GB" sz="2000"/>
              <a:t>• Solicitors’ records, including estate collections </a:t>
            </a:r>
          </a:p>
        </p:txBody>
      </p:sp>
      <p:pic>
        <p:nvPicPr>
          <p:cNvPr id="5" name="Picture 4" descr="A pile of newspapers">
            <a:extLst>
              <a:ext uri="{FF2B5EF4-FFF2-40B4-BE49-F238E27FC236}">
                <a16:creationId xmlns:a16="http://schemas.microsoft.com/office/drawing/2014/main" id="{58894F97-DB93-76C8-1B33-8081327686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71" r="23904" b="2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841306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16AAA9-992C-A5EF-5BD3-818B53DF1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Who generates the archives?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AA5CF-41C1-FCBC-98C7-08E9A6E31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1400"/>
              <a:t>Key question, will help you find the materials you’re looking for</a:t>
            </a:r>
          </a:p>
          <a:p>
            <a:r>
              <a:rPr lang="en-GB" sz="1400" b="1"/>
              <a:t>Public records</a:t>
            </a:r>
          </a:p>
          <a:p>
            <a:pPr lvl="1"/>
            <a:r>
              <a:rPr lang="en-GB" sz="1400"/>
              <a:t>Generated by central government</a:t>
            </a:r>
          </a:p>
          <a:p>
            <a:pPr lvl="2"/>
            <a:r>
              <a:rPr lang="en-GB" sz="1400"/>
              <a:t>The National Archive, Kew</a:t>
            </a:r>
          </a:p>
          <a:p>
            <a:r>
              <a:rPr lang="en-GB" sz="1400" b="1"/>
              <a:t>Official records</a:t>
            </a:r>
          </a:p>
          <a:p>
            <a:pPr lvl="1"/>
            <a:r>
              <a:rPr lang="en-GB" sz="1400"/>
              <a:t>Generated by county councils and the predecessors</a:t>
            </a:r>
          </a:p>
          <a:p>
            <a:pPr lvl="2"/>
            <a:r>
              <a:rPr lang="en-GB" sz="1400"/>
              <a:t>Local county record offices</a:t>
            </a:r>
          </a:p>
          <a:p>
            <a:r>
              <a:rPr lang="en-GB" sz="1400" b="1"/>
              <a:t>Ecclesiastical records</a:t>
            </a:r>
          </a:p>
          <a:p>
            <a:pPr lvl="1"/>
            <a:r>
              <a:rPr lang="en-GB" sz="1400"/>
              <a:t>Bishops etc</a:t>
            </a:r>
          </a:p>
          <a:p>
            <a:pPr lvl="2"/>
            <a:r>
              <a:rPr lang="en-GB" sz="1400"/>
              <a:t>Cathedrals or recognised repositories (often county record offices)</a:t>
            </a:r>
          </a:p>
          <a:p>
            <a:r>
              <a:rPr lang="en-GB" sz="1400" b="1"/>
              <a:t>Deposited records </a:t>
            </a:r>
          </a:p>
          <a:p>
            <a:pPr lvl="1"/>
            <a:r>
              <a:rPr lang="en-GB" sz="1400"/>
              <a:t>County record offices or specialist repositories</a:t>
            </a:r>
          </a:p>
        </p:txBody>
      </p:sp>
      <p:pic>
        <p:nvPicPr>
          <p:cNvPr id="5" name="Picture 4" descr="Stone pillars">
            <a:extLst>
              <a:ext uri="{FF2B5EF4-FFF2-40B4-BE49-F238E27FC236}">
                <a16:creationId xmlns:a16="http://schemas.microsoft.com/office/drawing/2014/main" id="{A2F1E793-4163-B87D-D6F5-52859BDF41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8" r="40370" b="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90658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8" name="Picture 17" descr="Books on a shelf">
            <a:extLst>
              <a:ext uri="{FF2B5EF4-FFF2-40B4-BE49-F238E27FC236}">
                <a16:creationId xmlns:a16="http://schemas.microsoft.com/office/drawing/2014/main" id="{67D36C38-2084-B9F6-2D72-A1B216D439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4" r="-1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94A7B8-4A7D-8F75-8CFC-2632C8AAF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0209" y="379943"/>
            <a:ext cx="3633746" cy="907577"/>
          </a:xfrm>
        </p:spPr>
        <p:txBody>
          <a:bodyPr anchor="b">
            <a:normAutofit/>
          </a:bodyPr>
          <a:lstStyle/>
          <a:p>
            <a:r>
              <a:rPr lang="en-GB" sz="3600" dirty="0"/>
              <a:t>Using archives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345510E9-A986-16F5-B7EC-980580E6E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4671" y="1337480"/>
            <a:ext cx="4349176" cy="2784143"/>
          </a:xfrm>
        </p:spPr>
        <p:txBody>
          <a:bodyPr>
            <a:noAutofit/>
          </a:bodyPr>
          <a:lstStyle/>
          <a:p>
            <a:r>
              <a:rPr lang="en-GB" sz="2000" b="1" dirty="0"/>
              <a:t>The National Archives </a:t>
            </a:r>
            <a:r>
              <a:rPr lang="en-GB" sz="2000" dirty="0"/>
              <a:t>(TNA): many records have been digitised and are available free </a:t>
            </a:r>
          </a:p>
          <a:p>
            <a:pPr lvl="1"/>
            <a:r>
              <a:rPr lang="en-GB" sz="2000" dirty="0"/>
              <a:t>You can access these through ‘Discovery’</a:t>
            </a:r>
          </a:p>
          <a:p>
            <a:pPr lvl="1"/>
            <a:r>
              <a:rPr lang="en-GB" sz="2000" dirty="0"/>
              <a:t>You can also (under normal circumstances) visit in person; you can apply for a reader’s ticket online in advance of your visit</a:t>
            </a:r>
          </a:p>
          <a:p>
            <a:r>
              <a:rPr lang="en-GB" sz="2000" b="1" dirty="0"/>
              <a:t>The British Library</a:t>
            </a:r>
            <a:r>
              <a:rPr lang="en-GB" sz="2000" dirty="0"/>
              <a:t>: check the website for details of how to apply </a:t>
            </a:r>
          </a:p>
          <a:p>
            <a:r>
              <a:rPr lang="en-GB" sz="2000" b="1" dirty="0"/>
              <a:t>Local repositories</a:t>
            </a:r>
            <a:r>
              <a:rPr lang="en-GB" sz="2000" dirty="0"/>
              <a:t>: generally allow access though conditions (making appointments, etc) vary</a:t>
            </a:r>
          </a:p>
        </p:txBody>
      </p:sp>
    </p:spTree>
    <p:extLst>
      <p:ext uri="{BB962C8B-B14F-4D97-AF65-F5344CB8AC3E}">
        <p14:creationId xmlns:p14="http://schemas.microsoft.com/office/powerpoint/2010/main" val="39959125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3C7105-95B0-F08E-5495-470FB7EF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dirty="0"/>
              <a:t>The National Library of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5DBF2-3F16-CA9A-268A-009C5F7BA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>
            <a:normAutofit/>
          </a:bodyPr>
          <a:lstStyle/>
          <a:p>
            <a:r>
              <a:rPr lang="en-GB" sz="1700"/>
              <a:t>Copyright Library</a:t>
            </a:r>
          </a:p>
          <a:p>
            <a:r>
              <a:rPr lang="en-GB" sz="1700"/>
              <a:t>In Aberystwyth</a:t>
            </a:r>
          </a:p>
          <a:p>
            <a:r>
              <a:rPr lang="en-GB" sz="1700"/>
              <a:t>Physical and digital collections available</a:t>
            </a:r>
          </a:p>
          <a:p>
            <a:r>
              <a:rPr lang="en-GB" sz="1700"/>
              <a:t>Apply for a reader’s ticket here:</a:t>
            </a:r>
          </a:p>
          <a:p>
            <a:r>
              <a:rPr lang="en-GB" sz="1700">
                <a:hlinkClick r:id="rId2"/>
              </a:rPr>
              <a:t>Reader's Ticket - National Library of Wales</a:t>
            </a:r>
            <a:endParaRPr lang="en-GB" sz="1700"/>
          </a:p>
          <a:p>
            <a:r>
              <a:rPr lang="en-GB" sz="1700"/>
              <a:t>(Do this before we go the Aberystwyth on 23 January!)</a:t>
            </a:r>
          </a:p>
          <a:p>
            <a:r>
              <a:rPr lang="en-GB" sz="1700"/>
              <a:t>Digital manuscript collection here:</a:t>
            </a:r>
          </a:p>
          <a:p>
            <a:r>
              <a:rPr lang="en-GB" sz="1700">
                <a:hlinkClick r:id="rId3"/>
              </a:rPr>
              <a:t>Manuscripts - National Library of Wales</a:t>
            </a:r>
            <a:endParaRPr lang="en-GB" sz="1700"/>
          </a:p>
          <a:p>
            <a:endParaRPr lang="en-GB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BE12A9-3918-89E9-6ECF-D9D3560656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915" t="5324" r="12542" b="64279"/>
          <a:stretch/>
        </p:blipFill>
        <p:spPr>
          <a:xfrm>
            <a:off x="4996392" y="1543730"/>
            <a:ext cx="7255001" cy="3413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8806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A88416-252D-2127-B864-CA93BEE7A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685800"/>
            <a:ext cx="4353116" cy="1474666"/>
          </a:xfrm>
        </p:spPr>
        <p:txBody>
          <a:bodyPr anchor="b">
            <a:normAutofit/>
          </a:bodyPr>
          <a:lstStyle/>
          <a:p>
            <a:pPr algn="ctr"/>
            <a:r>
              <a:rPr lang="en-GB" sz="3200">
                <a:solidFill>
                  <a:srgbClr val="595959"/>
                </a:solidFill>
              </a:rPr>
              <a:t>Bibliothèque Nationale de France, Paris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6C2CA-B991-15D5-EBDC-D93329CF5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442" y="2447337"/>
            <a:ext cx="4353116" cy="3770434"/>
          </a:xfrm>
        </p:spPr>
        <p:txBody>
          <a:bodyPr anchor="t">
            <a:normAutofit/>
          </a:bodyPr>
          <a:lstStyle/>
          <a:p>
            <a:r>
              <a:rPr lang="en-GB" sz="2000">
                <a:solidFill>
                  <a:srgbClr val="595959"/>
                </a:solidFill>
              </a:rPr>
              <a:t>BnF has many online collections through the Gallica portal:</a:t>
            </a:r>
          </a:p>
          <a:p>
            <a:r>
              <a:rPr lang="en-GB" sz="2000">
                <a:solidFill>
                  <a:srgbClr val="595959"/>
                </a:solidFill>
                <a:hlinkClick r:id="rId2"/>
              </a:rPr>
              <a:t>Gallica (bnf.fr)</a:t>
            </a:r>
            <a:endParaRPr lang="en-GB" sz="2000">
              <a:solidFill>
                <a:srgbClr val="595959"/>
              </a:solidFill>
            </a:endParaRPr>
          </a:p>
          <a:p>
            <a:endParaRPr lang="en-GB" sz="2000">
              <a:solidFill>
                <a:srgbClr val="595959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280B7E-5924-46FA-8F8C-E2B5A0071A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842" t="6268" r="26167" b="64776"/>
          <a:stretch/>
        </p:blipFill>
        <p:spPr>
          <a:xfrm>
            <a:off x="6096000" y="1342598"/>
            <a:ext cx="6110777" cy="4172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1938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E4C9C8-CAD7-1445-90FB-8558C9893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800"/>
              <a:t>Vatican Library, Vatican City, Rome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A896D-443D-18AB-356D-B20C0FE10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>
                <a:hlinkClick r:id="rId2"/>
              </a:rPr>
              <a:t>https://digi.vatlib.it/</a:t>
            </a:r>
            <a:endParaRPr lang="en-GB" sz="2200"/>
          </a:p>
          <a:p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42579E-7B67-0D89-63F8-62D58BA76B4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489" t="5324" r="27645" b="64279"/>
          <a:stretch/>
        </p:blipFill>
        <p:spPr>
          <a:xfrm>
            <a:off x="4059935" y="71398"/>
            <a:ext cx="8178481" cy="6786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3456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BFB76D-2F8F-590C-28A5-64D785B65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4100"/>
              <a:t>Other Archives, most with some digitised material . . 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8E6BE-02B2-CB73-6185-CEBB8871D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2000"/>
              <a:t>Bodelian Library, Oxford</a:t>
            </a:r>
          </a:p>
          <a:p>
            <a:r>
              <a:rPr lang="en-GB" sz="2000"/>
              <a:t>Lambeth Palace Library, London</a:t>
            </a:r>
          </a:p>
          <a:p>
            <a:r>
              <a:rPr lang="en-GB" sz="2000"/>
              <a:t>College of Arms, London</a:t>
            </a:r>
          </a:p>
          <a:p>
            <a:r>
              <a:rPr lang="en-GB" sz="2000"/>
              <a:t>Trinity College, Dublin</a:t>
            </a:r>
          </a:p>
          <a:p>
            <a:r>
              <a:rPr lang="en-GB" sz="2000"/>
              <a:t>Parker Library, Corpus Christi College Cambridge</a:t>
            </a:r>
          </a:p>
          <a:p>
            <a:r>
              <a:rPr lang="en-GB" sz="2000"/>
              <a:t>University special collections</a:t>
            </a:r>
          </a:p>
          <a:p>
            <a:r>
              <a:rPr lang="en-GB" sz="2000"/>
              <a:t>City and County Record Offices</a:t>
            </a:r>
          </a:p>
        </p:txBody>
      </p:sp>
      <p:pic>
        <p:nvPicPr>
          <p:cNvPr id="18" name="Picture 17" descr="Books on a shelf">
            <a:extLst>
              <a:ext uri="{FF2B5EF4-FFF2-40B4-BE49-F238E27FC236}">
                <a16:creationId xmlns:a16="http://schemas.microsoft.com/office/drawing/2014/main" id="{216EA913-0F04-2F57-D9FA-96159B6425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925" r="18038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052744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723</Words>
  <Application>Microsoft Office PowerPoint</Application>
  <PresentationFormat>Widescreen</PresentationFormat>
  <Paragraphs>119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Meiryo</vt:lpstr>
      <vt:lpstr>Arial</vt:lpstr>
      <vt:lpstr>Calibri</vt:lpstr>
      <vt:lpstr>Calibri Light</vt:lpstr>
      <vt:lpstr>Office Theme</vt:lpstr>
      <vt:lpstr>Pre-Modern Sources</vt:lpstr>
      <vt:lpstr>How we do history</vt:lpstr>
      <vt:lpstr>Where do we find them?</vt:lpstr>
      <vt:lpstr>What is an archive?</vt:lpstr>
      <vt:lpstr>Archives Today</vt:lpstr>
      <vt:lpstr>Types of archives/records</vt:lpstr>
      <vt:lpstr>Public Records</vt:lpstr>
      <vt:lpstr>Examples</vt:lpstr>
      <vt:lpstr>Who decides what and how much is kept?</vt:lpstr>
      <vt:lpstr>Ecclesiastical Records</vt:lpstr>
      <vt:lpstr>Deposited records</vt:lpstr>
      <vt:lpstr>Who generates the archives?</vt:lpstr>
      <vt:lpstr>Using archives</vt:lpstr>
      <vt:lpstr>The National Library of Wales</vt:lpstr>
      <vt:lpstr>Bibliothèque Nationale de France, Paris</vt:lpstr>
      <vt:lpstr>Vatican Library, Vatican City, Rome</vt:lpstr>
      <vt:lpstr>Other Archives, most with some digitised material . . .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Pre-Modern Sources</dc:title>
  <dc:creator>Harriett Webster</dc:creator>
  <cp:lastModifiedBy>Harriett Webster</cp:lastModifiedBy>
  <cp:revision>1</cp:revision>
  <dcterms:created xsi:type="dcterms:W3CDTF">2024-01-11T12:13:19Z</dcterms:created>
  <dcterms:modified xsi:type="dcterms:W3CDTF">2024-01-11T14:30:41Z</dcterms:modified>
</cp:coreProperties>
</file>