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0" d="100"/>
          <a:sy n="80" d="100"/>
        </p:scale>
        <p:origin x="1116" y="78"/>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2175A6-5735-4B03-8FA5-AA18D3DFDFDB}" type="datetimeFigureOut">
              <a:rPr lang="en-US" smtClean="0"/>
              <a:t>2/23/2026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56E06CD-8904-4E0D-86FF-F587EDE2CE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SN:</a:t>
            </a:r>
            <a:r>
              <a:rPr lang="en-US" sz="1200" b="0" i="0" u="none" strike="noStrike" kern="1200" dirty="0">
                <a:solidFill>
                  <a:schemeClr val="tx1"/>
                </a:solidFill>
                <a:latin typeface="+mn-lt"/>
                <a:ea typeface="+mn-ea"/>
                <a:cs typeface="+mn-cs"/>
              </a:rPr>
              <a:t> The above information highlights that combining research data with the patient's preferences, the practitioner's expertise guides care with problem-solving skills. It entails the key components of creative options, evaluation, implementation, and root cause analysis that is crucial for unpredictable and dynamic care environments. Problem-solving is essential in health and care as it ensures safe, ethical, evidence-based and patient-</a:t>
            </a:r>
            <a:r>
              <a:rPr lang="en-US" sz="1200" b="0" i="0" u="none" strike="noStrike" kern="1200" dirty="0" err="1">
                <a:solidFill>
                  <a:schemeClr val="tx1"/>
                </a:solidFill>
                <a:latin typeface="+mn-lt"/>
                <a:ea typeface="+mn-ea"/>
                <a:cs typeface="+mn-cs"/>
              </a:rPr>
              <a:t>centred</a:t>
            </a:r>
            <a:r>
              <a:rPr lang="en-US" sz="1200" b="0" i="0" u="none" strike="noStrike" kern="1200" dirty="0">
                <a:solidFill>
                  <a:schemeClr val="tx1"/>
                </a:solidFill>
                <a:latin typeface="+mn-lt"/>
                <a:ea typeface="+mn-ea"/>
                <a:cs typeface="+mn-cs"/>
              </a:rPr>
              <a:t> practice.  </a:t>
            </a:r>
            <a:endParaRPr lang="en-US" b="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256E06CD-8904-4E0D-86FF-F587EDE2CEDB}"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SN: </a:t>
            </a:r>
            <a:r>
              <a:rPr lang="en-US" sz="1200" b="0" i="0" u="none" strike="noStrike" kern="1200" dirty="0">
                <a:solidFill>
                  <a:schemeClr val="tx1"/>
                </a:solidFill>
                <a:latin typeface="+mn-lt"/>
                <a:ea typeface="+mn-ea"/>
                <a:cs typeface="+mn-cs"/>
              </a:rPr>
              <a:t>The above information shows that problem-solving is an important skill in health and care, as many professionals often have to deal with tough, unexpected and high-pressure situations. Problem-solving helps in keeping the patients safe, secure and managing risks, which stresses the practitioners in the importance of being responsible and putting patients' safety as a priority (Sutton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2023). Dealing with angry patients or being unable to effectively help the patients who are under stress can exacerbate burnout and job dissatisfaction for the health workers. Furthermore, problem-solving also makes teamwork across disciplines much stronger as health and social care professionals work together to meet complicated needs, such as planning for discharge, handling mental health emergencies and managing long-term care. This increases resource </a:t>
            </a:r>
            <a:r>
              <a:rPr lang="en-US" sz="1200" b="0" i="0" u="none" strike="noStrike" kern="1200" dirty="0" err="1">
                <a:solidFill>
                  <a:schemeClr val="tx1"/>
                </a:solidFill>
                <a:latin typeface="+mn-lt"/>
                <a:ea typeface="+mn-ea"/>
                <a:cs typeface="+mn-cs"/>
              </a:rPr>
              <a:t>optimisation</a:t>
            </a:r>
            <a:r>
              <a:rPr lang="en-US" sz="1200" b="0" i="0" u="none" strike="noStrike" kern="1200" dirty="0">
                <a:solidFill>
                  <a:schemeClr val="tx1"/>
                </a:solidFill>
                <a:latin typeface="+mn-lt"/>
                <a:ea typeface="+mn-ea"/>
                <a:cs typeface="+mn-cs"/>
              </a:rPr>
              <a:t> for better staff reallocation and reducing burnout.</a:t>
            </a:r>
            <a:endParaRPr lang="en-US" dirty="0"/>
          </a:p>
        </p:txBody>
      </p:sp>
      <p:sp>
        <p:nvSpPr>
          <p:cNvPr id="4" name="Slide Number Placeholder 3"/>
          <p:cNvSpPr>
            <a:spLocks noGrp="1"/>
          </p:cNvSpPr>
          <p:nvPr>
            <p:ph type="sldNum" sz="quarter" idx="10"/>
          </p:nvPr>
        </p:nvSpPr>
        <p:spPr/>
        <p:txBody>
          <a:bodyPr/>
          <a:lstStyle/>
          <a:p>
            <a:fld id="{256E06CD-8904-4E0D-86FF-F587EDE2CEDB}"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SN:</a:t>
            </a:r>
            <a:r>
              <a:rPr lang="en-US" sz="1200" b="0" i="0" u="none" strike="noStrike" kern="1200" dirty="0">
                <a:solidFill>
                  <a:schemeClr val="tx1"/>
                </a:solidFill>
                <a:latin typeface="+mn-lt"/>
                <a:ea typeface="+mn-ea"/>
                <a:cs typeface="+mn-cs"/>
              </a:rPr>
              <a:t> The above information highlights that Problem-solving skill is crucial in health and care for professionals to solve critical and complicated problems that may arise. Besides tailoring solutions catering to individual needs, problem-solving skills support accountability with CQC and NMC codes while driving innovations through Lean methodology. Problem-solving skills also support person-</a:t>
            </a:r>
            <a:r>
              <a:rPr lang="en-US" sz="1200" b="0" i="0" u="none" strike="noStrike" kern="1200" dirty="0" err="1">
                <a:solidFill>
                  <a:schemeClr val="tx1"/>
                </a:solidFill>
                <a:latin typeface="+mn-lt"/>
                <a:ea typeface="+mn-ea"/>
                <a:cs typeface="+mn-cs"/>
              </a:rPr>
              <a:t>centred</a:t>
            </a:r>
            <a:r>
              <a:rPr lang="en-US" sz="1200" b="0" i="0" u="none" strike="noStrike" kern="1200" dirty="0">
                <a:solidFill>
                  <a:schemeClr val="tx1"/>
                </a:solidFill>
                <a:latin typeface="+mn-lt"/>
                <a:ea typeface="+mn-ea"/>
                <a:cs typeface="+mn-cs"/>
              </a:rPr>
              <a:t> care by letting many professionals make solutions that fit each patient's needs, wants and their cultural background (</a:t>
            </a:r>
            <a:r>
              <a:rPr lang="en-US" sz="1200" b="0" i="0" u="none" strike="noStrike" kern="1200" dirty="0" err="1">
                <a:solidFill>
                  <a:schemeClr val="tx1"/>
                </a:solidFill>
                <a:latin typeface="+mn-lt"/>
                <a:ea typeface="+mn-ea"/>
                <a:cs typeface="+mn-cs"/>
              </a:rPr>
              <a:t>Ahmar</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a:t>
            </a:r>
            <a:r>
              <a:rPr lang="en-US" sz="1200" b="0" i="0" u="none" strike="noStrike" kern="1200" dirty="0">
                <a:solidFill>
                  <a:schemeClr val="tx1"/>
                </a:solidFill>
                <a:latin typeface="+mn-lt"/>
                <a:ea typeface="+mn-ea"/>
                <a:cs typeface="+mn-cs"/>
              </a:rPr>
              <a:t> 2023). In general, good problem-solving skills lead to much better patient outcomes, lower risk for the professionals with the provision of safe, high-quality and responsive health and care services.</a:t>
            </a:r>
            <a:endParaRPr lang="en-US" dirty="0"/>
          </a:p>
        </p:txBody>
      </p:sp>
      <p:sp>
        <p:nvSpPr>
          <p:cNvPr id="4" name="Slide Number Placeholder 3"/>
          <p:cNvSpPr>
            <a:spLocks noGrp="1"/>
          </p:cNvSpPr>
          <p:nvPr>
            <p:ph type="sldNum" sz="quarter" idx="10"/>
          </p:nvPr>
        </p:nvSpPr>
        <p:spPr/>
        <p:txBody>
          <a:bodyPr/>
          <a:lstStyle/>
          <a:p>
            <a:fld id="{256E06CD-8904-4E0D-86FF-F587EDE2CEDB}"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SN: </a:t>
            </a:r>
            <a:r>
              <a:rPr lang="en-US" sz="1200" b="0" i="0" u="none" strike="noStrike" kern="1200" dirty="0">
                <a:solidFill>
                  <a:schemeClr val="tx1"/>
                </a:solidFill>
                <a:latin typeface="+mn-lt"/>
                <a:ea typeface="+mn-ea"/>
                <a:cs typeface="+mn-cs"/>
              </a:rPr>
              <a:t>The above information highlights that if a patient is not well and missing doses of their medicines, then the doctor will look into the problem. The doctors will see if the patient is suffering from any side effects or any environmental hazards. Another way is to do early risk assessments where the staff can look at the incident reports and check the resident’s mobility to come up with a plan to keep the patient away from falling. The team can find problems and work together to find the best way to fix them by sharing important information. This </a:t>
            </a:r>
            <a:r>
              <a:rPr lang="en-US" sz="1200" b="0" i="0" u="none" strike="noStrike" kern="1200" dirty="0" err="1">
                <a:solidFill>
                  <a:schemeClr val="tx1"/>
                </a:solidFill>
                <a:latin typeface="+mn-lt"/>
                <a:ea typeface="+mn-ea"/>
                <a:cs typeface="+mn-cs"/>
              </a:rPr>
              <a:t>organised</a:t>
            </a:r>
            <a:r>
              <a:rPr lang="en-US" sz="1200" b="0" i="0" u="none" strike="noStrike" kern="1200" dirty="0">
                <a:solidFill>
                  <a:schemeClr val="tx1"/>
                </a:solidFill>
                <a:latin typeface="+mn-lt"/>
                <a:ea typeface="+mn-ea"/>
                <a:cs typeface="+mn-cs"/>
              </a:rPr>
              <a:t> way of doing things lowers the risk even more and makes it much safer for the patients.  </a:t>
            </a:r>
            <a:endParaRPr lang="en-US" dirty="0"/>
          </a:p>
        </p:txBody>
      </p:sp>
      <p:sp>
        <p:nvSpPr>
          <p:cNvPr id="4" name="Slide Number Placeholder 3"/>
          <p:cNvSpPr>
            <a:spLocks noGrp="1"/>
          </p:cNvSpPr>
          <p:nvPr>
            <p:ph type="sldNum" sz="quarter" idx="10"/>
          </p:nvPr>
        </p:nvSpPr>
        <p:spPr/>
        <p:txBody>
          <a:bodyPr/>
          <a:lstStyle/>
          <a:p>
            <a:fld id="{256E06CD-8904-4E0D-86FF-F587EDE2CEDB}"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SN: </a:t>
            </a:r>
            <a:r>
              <a:rPr lang="en-US" sz="1200" b="0" i="0" u="none" strike="noStrike" kern="1200" dirty="0">
                <a:solidFill>
                  <a:schemeClr val="tx1"/>
                </a:solidFill>
                <a:latin typeface="+mn-lt"/>
                <a:ea typeface="+mn-ea"/>
                <a:cs typeface="+mn-cs"/>
              </a:rPr>
              <a:t>The above information shows that team meetings and </a:t>
            </a:r>
            <a:r>
              <a:rPr lang="en-US" sz="1200" b="0" i="0" u="none" strike="noStrike" kern="1200" dirty="0" err="1">
                <a:solidFill>
                  <a:schemeClr val="tx1"/>
                </a:solidFill>
                <a:latin typeface="+mn-lt"/>
                <a:ea typeface="+mn-ea"/>
                <a:cs typeface="+mn-cs"/>
              </a:rPr>
              <a:t>analysing</a:t>
            </a:r>
            <a:r>
              <a:rPr lang="en-US" sz="1200" b="0" i="0" u="none" strike="noStrike" kern="1200" dirty="0">
                <a:solidFill>
                  <a:schemeClr val="tx1"/>
                </a:solidFill>
                <a:latin typeface="+mn-lt"/>
                <a:ea typeface="+mn-ea"/>
                <a:cs typeface="+mn-cs"/>
              </a:rPr>
              <a:t> case reports helps in improving clinical reasoning which helps in getting better in critically judging the decisions. Problem solving skills will improve the risk assessment skills that safeguard the risk management sessions in the evidence-based practice by going over clinical guidelines and policies. This skill will also develop communication in the multidisciplinary settings which will improve the ability in solving the problems and give safe, effective and person-</a:t>
            </a:r>
            <a:r>
              <a:rPr lang="en-US" sz="1200" b="0" i="0" u="none" strike="noStrike" kern="1200" dirty="0" err="1">
                <a:solidFill>
                  <a:schemeClr val="tx1"/>
                </a:solidFill>
                <a:latin typeface="+mn-lt"/>
                <a:ea typeface="+mn-ea"/>
                <a:cs typeface="+mn-cs"/>
              </a:rPr>
              <a:t>centred</a:t>
            </a:r>
            <a:r>
              <a:rPr lang="en-US" sz="1200" b="0" i="0" u="none" strike="noStrike" kern="1200" dirty="0">
                <a:solidFill>
                  <a:schemeClr val="tx1"/>
                </a:solidFill>
                <a:latin typeface="+mn-lt"/>
                <a:ea typeface="+mn-ea"/>
                <a:cs typeface="+mn-cs"/>
              </a:rPr>
              <a:t> care.  </a:t>
            </a:r>
            <a:endParaRPr lang="en-US" dirty="0"/>
          </a:p>
        </p:txBody>
      </p:sp>
      <p:sp>
        <p:nvSpPr>
          <p:cNvPr id="4" name="Slide Number Placeholder 3"/>
          <p:cNvSpPr>
            <a:spLocks noGrp="1"/>
          </p:cNvSpPr>
          <p:nvPr>
            <p:ph type="sldNum" sz="quarter" idx="10"/>
          </p:nvPr>
        </p:nvSpPr>
        <p:spPr/>
        <p:txBody>
          <a:bodyPr/>
          <a:lstStyle/>
          <a:p>
            <a:fld id="{256E06CD-8904-4E0D-86FF-F587EDE2CEDB}"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SN: </a:t>
            </a:r>
            <a:r>
              <a:rPr lang="en-US" sz="1200" b="0" i="0" u="none" strike="noStrike" kern="1200" dirty="0">
                <a:solidFill>
                  <a:schemeClr val="tx1"/>
                </a:solidFill>
                <a:latin typeface="+mn-lt"/>
                <a:ea typeface="+mn-ea"/>
                <a:cs typeface="+mn-cs"/>
              </a:rPr>
              <a:t>It can be concluded from the above information that health and social care professionals can improve patient outcomes, encourage person-</a:t>
            </a:r>
            <a:r>
              <a:rPr lang="en-US" sz="1200" b="0" i="0" u="none" strike="noStrike" kern="1200" dirty="0" err="1">
                <a:solidFill>
                  <a:schemeClr val="tx1"/>
                </a:solidFill>
                <a:latin typeface="+mn-lt"/>
                <a:ea typeface="+mn-ea"/>
                <a:cs typeface="+mn-cs"/>
              </a:rPr>
              <a:t>centred</a:t>
            </a:r>
            <a:r>
              <a:rPr lang="en-US" sz="1200" b="0" i="0" u="none" strike="noStrike" kern="1200" dirty="0">
                <a:solidFill>
                  <a:schemeClr val="tx1"/>
                </a:solidFill>
                <a:latin typeface="+mn-lt"/>
                <a:ea typeface="+mn-ea"/>
                <a:cs typeface="+mn-cs"/>
              </a:rPr>
              <a:t> practice and keep the high standards of safe and responsive care delivery. Constantly working on problem solving skills through training, reflection and the real-world experience gives the ability to improve the care with a wide range of needs that are often complicated. </a:t>
            </a:r>
            <a:endParaRPr lang="en-US" dirty="0"/>
          </a:p>
        </p:txBody>
      </p:sp>
      <p:sp>
        <p:nvSpPr>
          <p:cNvPr id="4" name="Slide Number Placeholder 3"/>
          <p:cNvSpPr>
            <a:spLocks noGrp="1"/>
          </p:cNvSpPr>
          <p:nvPr>
            <p:ph type="sldNum" sz="quarter" idx="10"/>
          </p:nvPr>
        </p:nvSpPr>
        <p:spPr/>
        <p:txBody>
          <a:bodyPr/>
          <a:lstStyle/>
          <a:p>
            <a:fld id="{256E06CD-8904-4E0D-86FF-F587EDE2CEDB}"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2343150"/>
            <a:ext cx="6172200" cy="142077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3752492"/>
            <a:ext cx="6172200" cy="10287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8050371" y="832948"/>
            <a:ext cx="1714500" cy="381000"/>
          </a:xfrm>
        </p:spPr>
        <p:txBody>
          <a:bodyPr/>
          <a:lstStyle/>
          <a:p>
            <a:fld id="{FA0F75C1-61A5-438E-AB83-EE350F5D5FAF}" type="datetimeFigureOut">
              <a:rPr lang="en-US" smtClean="0"/>
              <a:t>2/23/2026</a:t>
            </a:fld>
            <a:endParaRPr lang="en-US"/>
          </a:p>
        </p:txBody>
      </p:sp>
      <p:sp>
        <p:nvSpPr>
          <p:cNvPr id="17" name="Footer Placeholder 16"/>
          <p:cNvSpPr>
            <a:spLocks noGrp="1"/>
          </p:cNvSpPr>
          <p:nvPr>
            <p:ph type="ftr" sz="quarter" idx="11"/>
          </p:nvPr>
        </p:nvSpPr>
        <p:spPr bwMode="auto">
          <a:xfrm rot="5400000">
            <a:off x="7534469" y="3088246"/>
            <a:ext cx="2743200" cy="384048"/>
          </a:xfrm>
        </p:spPr>
        <p:txBody>
          <a:bodyPr/>
          <a:lstStyle/>
          <a:p>
            <a:endParaRPr lang="en-US"/>
          </a:p>
        </p:txBody>
      </p:sp>
      <p:sp>
        <p:nvSpPr>
          <p:cNvPr id="10" name="Rectangle 9"/>
          <p:cNvSpPr/>
          <p:nvPr/>
        </p:nvSpPr>
        <p:spPr bwMode="auto">
          <a:xfrm>
            <a:off x="381000" y="0"/>
            <a:ext cx="609600" cy="51435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51435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51435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51435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51435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51435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51435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51435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51435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51435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51435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2571750"/>
            <a:ext cx="1295400" cy="97155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3650064"/>
            <a:ext cx="641424" cy="481068"/>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4125474"/>
            <a:ext cx="137160" cy="10287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4341114"/>
            <a:ext cx="274320" cy="20574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3371850"/>
            <a:ext cx="365760" cy="27432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3696527"/>
            <a:ext cx="609600" cy="388143"/>
          </a:xfrm>
        </p:spPr>
        <p:txBody>
          <a:bodyPr/>
          <a:lstStyle/>
          <a:p>
            <a:fld id="{9E3CB414-97EE-452D-AAE7-443196735CA9}"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200150"/>
            <a:ext cx="7467600" cy="365531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FA0F75C1-61A5-438E-AB83-EE350F5D5FAF}" type="datetimeFigureOut">
              <a:rPr lang="en-US" smtClean="0"/>
              <a:t>2/23/2026</a:t>
            </a:fld>
            <a:endParaRPr lang="en-US"/>
          </a:p>
        </p:txBody>
      </p:sp>
      <p:sp>
        <p:nvSpPr>
          <p:cNvPr id="9" name="Slide Number Placeholder 8"/>
          <p:cNvSpPr>
            <a:spLocks noGrp="1"/>
          </p:cNvSpPr>
          <p:nvPr>
            <p:ph type="sldNum" sz="quarter" idx="15"/>
          </p:nvPr>
        </p:nvSpPr>
        <p:spPr/>
        <p:txBody>
          <a:bodyPr rtlCol="0"/>
          <a:lstStyle/>
          <a:p>
            <a:fld id="{9E3CB414-97EE-452D-AAE7-443196735CA9}" type="slidenum">
              <a:rPr lang="en-US" smtClean="0"/>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86000" y="2171700"/>
            <a:ext cx="6172200" cy="1540193"/>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3757613"/>
            <a:ext cx="6172200" cy="10287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8049006" y="830199"/>
            <a:ext cx="1714500" cy="381000"/>
          </a:xfrm>
        </p:spPr>
        <p:txBody>
          <a:bodyPr/>
          <a:lstStyle/>
          <a:p>
            <a:fld id="{FA0F75C1-61A5-438E-AB83-EE350F5D5FAF}" type="datetimeFigureOut">
              <a:rPr lang="en-US" smtClean="0"/>
              <a:t>2/23/2026</a:t>
            </a:fld>
            <a:endParaRPr lang="en-US"/>
          </a:p>
        </p:txBody>
      </p:sp>
      <p:sp>
        <p:nvSpPr>
          <p:cNvPr id="5" name="Footer Placeholder 4"/>
          <p:cNvSpPr>
            <a:spLocks noGrp="1"/>
          </p:cNvSpPr>
          <p:nvPr>
            <p:ph type="ftr" sz="quarter" idx="11"/>
          </p:nvPr>
        </p:nvSpPr>
        <p:spPr bwMode="auto">
          <a:xfrm rot="5400000">
            <a:off x="7534656" y="3086100"/>
            <a:ext cx="2743200" cy="384048"/>
          </a:xfrm>
        </p:spPr>
        <p:txBody>
          <a:bodyPr/>
          <a:lstStyle/>
          <a:p>
            <a:endParaRPr lang="en-US"/>
          </a:p>
        </p:txBody>
      </p:sp>
      <p:sp>
        <p:nvSpPr>
          <p:cNvPr id="9" name="Rectangle 8"/>
          <p:cNvSpPr/>
          <p:nvPr/>
        </p:nvSpPr>
        <p:spPr bwMode="auto">
          <a:xfrm>
            <a:off x="381000" y="0"/>
            <a:ext cx="609600" cy="51435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51435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51435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51435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51435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51435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51435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51435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51435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51435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2571750"/>
            <a:ext cx="1295400" cy="97155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3650064"/>
            <a:ext cx="641424" cy="481068"/>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4125474"/>
            <a:ext cx="137160" cy="10287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4343400"/>
            <a:ext cx="274320" cy="20574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3359916"/>
            <a:ext cx="365760" cy="27432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51435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3696527"/>
            <a:ext cx="609600" cy="388143"/>
          </a:xfrm>
        </p:spPr>
        <p:txBody>
          <a:bodyPr/>
          <a:lstStyle/>
          <a:p>
            <a:fld id="{9E3CB414-97EE-452D-AAE7-443196735CA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FA0F75C1-61A5-438E-AB83-EE350F5D5FAF}" type="datetimeFigureOut">
              <a:rPr lang="en-US" smtClean="0"/>
              <a:t>2/23/2026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3CB414-97EE-452D-AAE7-443196735CA9}" type="slidenum">
              <a:rPr lang="en-US" smtClean="0"/>
              <a:t>‹#›</a:t>
            </a:fld>
            <a:endParaRPr lang="en-US"/>
          </a:p>
        </p:txBody>
      </p:sp>
      <p:sp>
        <p:nvSpPr>
          <p:cNvPr id="9" name="Content Placeholder 8"/>
          <p:cNvSpPr>
            <a:spLocks noGrp="1"/>
          </p:cNvSpPr>
          <p:nvPr>
            <p:ph sz="quarter" idx="1"/>
          </p:nvPr>
        </p:nvSpPr>
        <p:spPr>
          <a:xfrm>
            <a:off x="457200" y="1200150"/>
            <a:ext cx="3657600" cy="3429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200150"/>
            <a:ext cx="3657600" cy="3429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7543800" cy="85725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FA0F75C1-61A5-438E-AB83-EE350F5D5FAF}" type="datetimeFigureOut">
              <a:rPr lang="en-US" smtClean="0"/>
              <a:t>2/23/2026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3CB414-97EE-452D-AAE7-443196735CA9}" type="slidenum">
              <a:rPr lang="en-US" smtClean="0"/>
              <a:t>‹#›</a:t>
            </a:fld>
            <a:endParaRPr lang="en-US"/>
          </a:p>
        </p:txBody>
      </p:sp>
      <p:sp>
        <p:nvSpPr>
          <p:cNvPr id="11" name="Content Placeholder 10"/>
          <p:cNvSpPr>
            <a:spLocks noGrp="1"/>
          </p:cNvSpPr>
          <p:nvPr>
            <p:ph sz="quarter" idx="2"/>
          </p:nvPr>
        </p:nvSpPr>
        <p:spPr>
          <a:xfrm>
            <a:off x="457200" y="1771650"/>
            <a:ext cx="3657600" cy="291465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1771650"/>
            <a:ext cx="3657600" cy="291465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177290"/>
            <a:ext cx="3657600" cy="493776"/>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177290"/>
            <a:ext cx="3657600" cy="493776"/>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FA0F75C1-61A5-438E-AB83-EE350F5D5FAF}" type="datetimeFigureOut">
              <a:rPr lang="en-US" smtClean="0"/>
              <a:t>2/23/2026</a:t>
            </a:fld>
            <a:endParaRPr lang="en-US"/>
          </a:p>
        </p:txBody>
      </p:sp>
      <p:sp>
        <p:nvSpPr>
          <p:cNvPr id="7" name="Slide Number Placeholder 6"/>
          <p:cNvSpPr>
            <a:spLocks noGrp="1"/>
          </p:cNvSpPr>
          <p:nvPr>
            <p:ph type="sldNum" sz="quarter" idx="11"/>
          </p:nvPr>
        </p:nvSpPr>
        <p:spPr/>
        <p:txBody>
          <a:bodyPr rtlCol="0"/>
          <a:lstStyle/>
          <a:p>
            <a:fld id="{9E3CB414-97EE-452D-AAE7-443196735CA9}" type="slidenum">
              <a:rPr lang="en-US" smtClean="0"/>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0F75C1-61A5-438E-AB83-EE350F5D5FAF}" type="datetimeFigureOut">
              <a:rPr lang="en-US" smtClean="0"/>
              <a:t>2/23/2026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3CB414-97EE-452D-AAE7-443196735CA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51435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4160520" y="2343150"/>
            <a:ext cx="473202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05740"/>
            <a:ext cx="1527048" cy="373761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51435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51435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51435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51435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51435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4286250"/>
            <a:ext cx="548640" cy="41148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05740"/>
            <a:ext cx="5638800" cy="4745736"/>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FA0F75C1-61A5-438E-AB83-EE350F5D5FAF}" type="datetimeFigureOut">
              <a:rPr lang="en-US" smtClean="0"/>
              <a:t>2/23/2026</a:t>
            </a:fld>
            <a:endParaRPr lang="en-US"/>
          </a:p>
        </p:txBody>
      </p:sp>
      <p:sp>
        <p:nvSpPr>
          <p:cNvPr id="22" name="Slide Number Placeholder 21"/>
          <p:cNvSpPr>
            <a:spLocks noGrp="1"/>
          </p:cNvSpPr>
          <p:nvPr>
            <p:ph type="sldNum" sz="quarter" idx="15"/>
          </p:nvPr>
        </p:nvSpPr>
        <p:spPr/>
        <p:txBody>
          <a:bodyPr rtlCol="0"/>
          <a:lstStyle/>
          <a:p>
            <a:fld id="{9E3CB414-97EE-452D-AAE7-443196735CA9}" type="slidenum">
              <a:rPr lang="en-US" smtClean="0"/>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51435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4286250"/>
            <a:ext cx="548640" cy="41148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4138803" y="2343150"/>
            <a:ext cx="473202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51435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198596"/>
            <a:ext cx="1524000" cy="3717036"/>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51435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51435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51435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51435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51435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FA0F75C1-61A5-438E-AB83-EE350F5D5FAF}" type="datetimeFigureOut">
              <a:rPr lang="en-US" smtClean="0"/>
              <a:t>2/23/2026</a:t>
            </a:fld>
            <a:endParaRPr lang="en-US"/>
          </a:p>
        </p:txBody>
      </p:sp>
      <p:sp>
        <p:nvSpPr>
          <p:cNvPr id="18" name="Slide Number Placeholder 17"/>
          <p:cNvSpPr>
            <a:spLocks noGrp="1"/>
          </p:cNvSpPr>
          <p:nvPr>
            <p:ph type="sldNum" sz="quarter" idx="11"/>
          </p:nvPr>
        </p:nvSpPr>
        <p:spPr/>
        <p:txBody>
          <a:bodyPr rtlCol="0"/>
          <a:lstStyle/>
          <a:p>
            <a:fld id="{9E3CB414-97EE-452D-AAE7-443196735CA9}" type="slidenum">
              <a:rPr lang="en-US" smtClean="0"/>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A0F75C1-61A5-438E-AB83-EE350F5D5FAF}"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3CB414-97EE-452D-AAE7-443196735CA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80"/>
            <a:ext cx="1676400" cy="4388644"/>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A0F75C1-61A5-438E-AB83-EE350F5D5FAF}"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3CB414-97EE-452D-AAE7-443196735CA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51435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05979"/>
            <a:ext cx="7467600" cy="85725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200150"/>
            <a:ext cx="7467600" cy="3655314"/>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840980" y="763382"/>
            <a:ext cx="1508760" cy="384048"/>
          </a:xfrm>
          <a:prstGeom prst="rect">
            <a:avLst/>
          </a:prstGeom>
        </p:spPr>
        <p:txBody>
          <a:bodyPr vert="horz" anchor="ctr" anchorCtr="0"/>
          <a:lstStyle>
            <a:lvl1pPr algn="r" eaLnBrk="1" latinLnBrk="0" hangingPunct="1">
              <a:defRPr kumimoji="0" sz="1200">
                <a:solidFill>
                  <a:schemeClr val="tx2"/>
                </a:solidFill>
              </a:defRPr>
            </a:lvl1pPr>
          </a:lstStyle>
          <a:p>
            <a:fld id="{FA0F75C1-61A5-438E-AB83-EE350F5D5FAF}" type="datetimeFigureOut">
              <a:rPr lang="en-US" smtClean="0"/>
              <a:t>2/23/2026</a:t>
            </a:fld>
            <a:endParaRPr lang="en-US"/>
          </a:p>
        </p:txBody>
      </p:sp>
      <p:sp>
        <p:nvSpPr>
          <p:cNvPr id="3" name="Footer Placeholder 2"/>
          <p:cNvSpPr>
            <a:spLocks noGrp="1"/>
          </p:cNvSpPr>
          <p:nvPr>
            <p:ph type="ftr" sz="quarter" idx="3"/>
          </p:nvPr>
        </p:nvSpPr>
        <p:spPr>
          <a:xfrm rot="5400000">
            <a:off x="7390236" y="2757210"/>
            <a:ext cx="24003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51435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51435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51435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51435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4286250"/>
            <a:ext cx="548640" cy="41148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4300538"/>
            <a:ext cx="609600" cy="390906"/>
          </a:xfrm>
          <a:prstGeom prst="rect">
            <a:avLst/>
          </a:prstGeom>
        </p:spPr>
        <p:txBody>
          <a:bodyPr vert="horz" anchor="ctr"/>
          <a:lstStyle>
            <a:lvl1pPr algn="ctr" eaLnBrk="1" latinLnBrk="0" hangingPunct="1">
              <a:defRPr kumimoji="0" sz="1400" b="1">
                <a:solidFill>
                  <a:srgbClr val="FFFFFF"/>
                </a:solidFill>
              </a:defRPr>
            </a:lvl1pPr>
          </a:lstStyle>
          <a:p>
            <a:fld id="{9E3CB414-97EE-452D-AAE7-443196735CA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www.linkedin.com/pulse/problem-solving-skills-rutuja-khedekar"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www.linkedin.com/pulse/importance-problem-solving-skills-workplace-bloopgloba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https://memoriesandsuch.com/2026/01/07/adulting-101-the-importance-of-problem-solving-and-critical-thinking-skill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drdollah.com/quality-improvement/problem-solvin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link.springer.com/content/pdf/10.1186/s12912-023-01280-2.pdf" TargetMode="External"/><Relationship Id="rId2" Type="http://schemas.openxmlformats.org/officeDocument/2006/relationships/hyperlink" Target="https://journal.arrus.id/index.php/mathscience/article/download/2206/1604" TargetMode="External"/><Relationship Id="rId1" Type="http://schemas.openxmlformats.org/officeDocument/2006/relationships/slideLayout" Target="../slideLayouts/slideLayout6.xml"/><Relationship Id="rId5" Type="http://schemas.openxmlformats.org/officeDocument/2006/relationships/hyperlink" Target="https://www.sciencedirect.com/science/article/pii/S0277953623000850" TargetMode="External"/><Relationship Id="rId4" Type="http://schemas.openxmlformats.org/officeDocument/2006/relationships/hyperlink" Target="https://link.springer.com/chapter/10.1007/978-3-032-12602-3_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5984" y="642924"/>
            <a:ext cx="6172200" cy="1420772"/>
          </a:xfrm>
        </p:spPr>
        <p:txBody>
          <a:bodyPr>
            <a:noAutofit/>
          </a:bodyPr>
          <a:lstStyle/>
          <a:p>
            <a:pPr algn="ctr"/>
            <a:r>
              <a:rPr lang="en-US" sz="2800" dirty="0">
                <a:latin typeface="Times New Roman" pitchFamily="18" charset="0"/>
                <a:cs typeface="Times New Roman" pitchFamily="18" charset="0"/>
              </a:rPr>
              <a:t>PROFESSIONAL DEVELOPMENT</a:t>
            </a:r>
            <a:br>
              <a:rPr lang="en-US" sz="2800" dirty="0">
                <a:latin typeface="Times New Roman" pitchFamily="18" charset="0"/>
                <a:cs typeface="Times New Roman" pitchFamily="18" charset="0"/>
              </a:rPr>
            </a:br>
            <a:r>
              <a:rPr lang="en-US" sz="2800" dirty="0">
                <a:latin typeface="Times New Roman" pitchFamily="18" charset="0"/>
                <a:cs typeface="Times New Roman" pitchFamily="18" charset="0"/>
              </a:rPr>
              <a:t>WITHIN HEALTH AND SOCIAL</a:t>
            </a:r>
            <a:br>
              <a:rPr lang="en-US" sz="2800" dirty="0">
                <a:latin typeface="Times New Roman" pitchFamily="18" charset="0"/>
                <a:cs typeface="Times New Roman" pitchFamily="18" charset="0"/>
              </a:rPr>
            </a:br>
            <a:r>
              <a:rPr lang="en-US" sz="2800" dirty="0">
                <a:latin typeface="Times New Roman" pitchFamily="18" charset="0"/>
                <a:cs typeface="Times New Roman" pitchFamily="18" charset="0"/>
              </a:rPr>
              <a:t>CARE</a:t>
            </a:r>
          </a:p>
        </p:txBody>
      </p:sp>
      <p:sp>
        <p:nvSpPr>
          <p:cNvPr id="3" name="Subtitle 2"/>
          <p:cNvSpPr>
            <a:spLocks noGrp="1"/>
          </p:cNvSpPr>
          <p:nvPr>
            <p:ph type="subTitle" idx="1"/>
          </p:nvPr>
        </p:nvSpPr>
        <p:spPr>
          <a:xfrm>
            <a:off x="2357422" y="3000378"/>
            <a:ext cx="6172200" cy="1028700"/>
          </a:xfrm>
        </p:spPr>
        <p:txBody>
          <a:bodyPr/>
          <a:lstStyle/>
          <a:p>
            <a:pPr algn="ctr"/>
            <a:r>
              <a:rPr lang="en-IN" dirty="0">
                <a:latin typeface="Times New Roman" pitchFamily="18" charset="0"/>
                <a:cs typeface="Times New Roman" pitchFamily="18" charset="0"/>
              </a:rPr>
              <a:t>STUDENT NAME:MARYAM WASEEM</a:t>
            </a:r>
          </a:p>
          <a:p>
            <a:pPr algn="ctr"/>
            <a:r>
              <a:rPr lang="en-IN">
                <a:latin typeface="Times New Roman" pitchFamily="18" charset="0"/>
                <a:cs typeface="Times New Roman" pitchFamily="18" charset="0"/>
              </a:rPr>
              <a:t>STUDENT ID:2433389</a:t>
            </a:r>
            <a:endParaRPr lang="en-IN" dirty="0">
              <a:latin typeface="Times New Roman" pitchFamily="18" charset="0"/>
              <a:cs typeface="Times New Roman" pitchFamily="18" charset="0"/>
            </a:endParaRPr>
          </a:p>
          <a:p>
            <a:pPr algn="ctr"/>
            <a:endParaRPr lang="en-US"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142858"/>
            <a:ext cx="7467600" cy="857250"/>
          </a:xfrm>
        </p:spPr>
        <p:txBody>
          <a:bodyPr/>
          <a:lstStyle/>
          <a:p>
            <a:pPr algn="ctr"/>
            <a:r>
              <a:rPr lang="en-US" b="1" dirty="0">
                <a:latin typeface="Times New Roman" pitchFamily="18" charset="0"/>
                <a:cs typeface="Times New Roman" pitchFamily="18" charset="0"/>
              </a:rPr>
              <a:t>INTRODUCTION</a:t>
            </a:r>
          </a:p>
        </p:txBody>
      </p:sp>
      <p:sp>
        <p:nvSpPr>
          <p:cNvPr id="3" name="Rectangle 2"/>
          <p:cNvSpPr/>
          <p:nvPr/>
        </p:nvSpPr>
        <p:spPr>
          <a:xfrm>
            <a:off x="352639" y="1357304"/>
            <a:ext cx="4076485" cy="3608488"/>
          </a:xfrm>
          <a:prstGeom prst="rect">
            <a:avLst/>
          </a:prstGeom>
        </p:spPr>
        <p:txBody>
          <a:bodyPr wrap="square">
            <a:spAutoFit/>
          </a:bodyPr>
          <a:lstStyle/>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Problem-solving is a systematic process distinct from decision-making, </a:t>
            </a:r>
            <a:r>
              <a:rPr lang="en-US" sz="1400" dirty="0" err="1">
                <a:latin typeface="Times New Roman" pitchFamily="18" charset="0"/>
                <a:cs typeface="Times New Roman" pitchFamily="18" charset="0"/>
              </a:rPr>
              <a:t>emphasising</a:t>
            </a:r>
            <a:r>
              <a:rPr lang="en-US" sz="1400" dirty="0">
                <a:latin typeface="Times New Roman" pitchFamily="18" charset="0"/>
                <a:cs typeface="Times New Roman" pitchFamily="18" charset="0"/>
              </a:rPr>
              <a:t> its centrality to effective healthcare management (</a:t>
            </a:r>
            <a:r>
              <a:rPr lang="en-US" sz="1400" dirty="0" err="1">
                <a:latin typeface="Times New Roman" pitchFamily="18" charset="0"/>
                <a:cs typeface="Times New Roman" pitchFamily="18" charset="0"/>
              </a:rPr>
              <a:t>Saporito</a:t>
            </a:r>
            <a:r>
              <a:rPr lang="en-US" sz="1400" dirty="0">
                <a:latin typeface="Times New Roman" pitchFamily="18" charset="0"/>
                <a:cs typeface="Times New Roman" pitchFamily="18" charset="0"/>
              </a:rPr>
              <a:t> and </a:t>
            </a:r>
            <a:r>
              <a:rPr lang="en-US" sz="1400" dirty="0" err="1">
                <a:latin typeface="Times New Roman" pitchFamily="18" charset="0"/>
                <a:cs typeface="Times New Roman" pitchFamily="18" charset="0"/>
              </a:rPr>
              <a:t>Georgis</a:t>
            </a:r>
            <a:r>
              <a:rPr lang="en-US" sz="1400" dirty="0">
                <a:latin typeface="Times New Roman" pitchFamily="18" charset="0"/>
                <a:cs typeface="Times New Roman" pitchFamily="18" charset="0"/>
              </a:rPr>
              <a:t>, 2025).</a:t>
            </a:r>
          </a:p>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Problem-solving in health and care involves clinical expertise and data analysis to identify and resolve complex patient or </a:t>
            </a:r>
            <a:r>
              <a:rPr lang="en-US" sz="1400" dirty="0" err="1">
                <a:latin typeface="Times New Roman" pitchFamily="18" charset="0"/>
                <a:cs typeface="Times New Roman" pitchFamily="18" charset="0"/>
              </a:rPr>
              <a:t>organisational</a:t>
            </a:r>
            <a:r>
              <a:rPr lang="en-US" sz="1400" dirty="0">
                <a:latin typeface="Times New Roman" pitchFamily="18" charset="0"/>
                <a:cs typeface="Times New Roman" pitchFamily="18" charset="0"/>
              </a:rPr>
              <a:t> issues (</a:t>
            </a:r>
            <a:r>
              <a:rPr lang="en-US" sz="1400" dirty="0" err="1">
                <a:latin typeface="Times New Roman" pitchFamily="18" charset="0"/>
                <a:cs typeface="Times New Roman" pitchFamily="18" charset="0"/>
              </a:rPr>
              <a:t>Saporito</a:t>
            </a:r>
            <a:r>
              <a:rPr lang="en-US" sz="1400" dirty="0">
                <a:latin typeface="Times New Roman" pitchFamily="18" charset="0"/>
                <a:cs typeface="Times New Roman" pitchFamily="18" charset="0"/>
              </a:rPr>
              <a:t> and </a:t>
            </a:r>
            <a:r>
              <a:rPr lang="en-US" sz="1400" dirty="0" err="1">
                <a:latin typeface="Times New Roman" pitchFamily="18" charset="0"/>
                <a:cs typeface="Times New Roman" pitchFamily="18" charset="0"/>
              </a:rPr>
              <a:t>Georgis</a:t>
            </a:r>
            <a:r>
              <a:rPr lang="en-US" sz="1400" dirty="0">
                <a:latin typeface="Times New Roman" pitchFamily="18" charset="0"/>
                <a:cs typeface="Times New Roman" pitchFamily="18" charset="0"/>
              </a:rPr>
              <a:t>, 2025).</a:t>
            </a:r>
          </a:p>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Problem-solving skills include evidence-based decision-making, adapting to new situations and collaborative teamwork. </a:t>
            </a:r>
          </a:p>
        </p:txBody>
      </p:sp>
      <p:pic>
        <p:nvPicPr>
          <p:cNvPr id="1026" name="Picture 2" descr="Problem Solving skills"/>
          <p:cNvPicPr>
            <a:picLocks noChangeAspect="1" noChangeArrowheads="1"/>
          </p:cNvPicPr>
          <p:nvPr/>
        </p:nvPicPr>
        <p:blipFill>
          <a:blip r:embed="rId3" cstate="print"/>
          <a:srcRect/>
          <a:stretch>
            <a:fillRect/>
          </a:stretch>
        </p:blipFill>
        <p:spPr bwMode="auto">
          <a:xfrm>
            <a:off x="4429124" y="1571618"/>
            <a:ext cx="4143404" cy="2071703"/>
          </a:xfrm>
          <a:prstGeom prst="rect">
            <a:avLst/>
          </a:prstGeom>
          <a:noFill/>
        </p:spPr>
      </p:pic>
      <p:sp>
        <p:nvSpPr>
          <p:cNvPr id="5" name="Rectangle 4"/>
          <p:cNvSpPr/>
          <p:nvPr/>
        </p:nvSpPr>
        <p:spPr>
          <a:xfrm>
            <a:off x="4071934" y="3786196"/>
            <a:ext cx="4719427" cy="646331"/>
          </a:xfrm>
          <a:prstGeom prst="rect">
            <a:avLst/>
          </a:prstGeom>
        </p:spPr>
        <p:txBody>
          <a:bodyPr wrap="square">
            <a:spAutoFit/>
          </a:bodyPr>
          <a:lstStyle/>
          <a:p>
            <a:pPr algn="ctr"/>
            <a:r>
              <a:rPr lang="en-US" sz="1200" b="1" dirty="0">
                <a:latin typeface="Times New Roman" pitchFamily="18" charset="0"/>
                <a:cs typeface="Times New Roman" pitchFamily="18" charset="0"/>
              </a:rPr>
              <a:t>Source:</a:t>
            </a:r>
          </a:p>
          <a:p>
            <a:pPr algn="ctr"/>
            <a:r>
              <a:rPr lang="en-US" sz="1200" b="1" dirty="0">
                <a:latin typeface="Times New Roman" pitchFamily="18" charset="0"/>
                <a:cs typeface="Times New Roman" pitchFamily="18" charset="0"/>
                <a:hlinkClick r:id="rId4"/>
              </a:rPr>
              <a:t>https://www.linkedin.com/pulse/problem-solving-skills-rutuja-khedekar</a:t>
            </a:r>
            <a:r>
              <a:rPr lang="en-US" sz="1200" b="1" dirty="0">
                <a:latin typeface="Times New Roman" pitchFamily="18" charset="0"/>
                <a:cs typeface="Times New Roman" pitchFamily="18" charset="0"/>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b="1" dirty="0">
                <a:solidFill>
                  <a:schemeClr val="tx1"/>
                </a:solidFill>
                <a:latin typeface="Times New Roman" pitchFamily="18" charset="0"/>
                <a:cs typeface="Times New Roman" pitchFamily="18" charset="0"/>
              </a:rPr>
              <a:t>IMPORTANCE OF PROBLEM-SOLVING SKILLS</a:t>
            </a:r>
            <a:endParaRPr lang="en-US" b="1" dirty="0">
              <a:solidFill>
                <a:schemeClr val="tx1"/>
              </a:solidFill>
              <a:latin typeface="Times New Roman" pitchFamily="18" charset="0"/>
              <a:cs typeface="Times New Roman" pitchFamily="18" charset="0"/>
            </a:endParaRPr>
          </a:p>
        </p:txBody>
      </p:sp>
      <p:sp>
        <p:nvSpPr>
          <p:cNvPr id="3" name="Rectangle 2"/>
          <p:cNvSpPr/>
          <p:nvPr/>
        </p:nvSpPr>
        <p:spPr>
          <a:xfrm>
            <a:off x="4429124" y="1214428"/>
            <a:ext cx="4319340" cy="3608488"/>
          </a:xfrm>
          <a:prstGeom prst="rect">
            <a:avLst/>
          </a:prstGeom>
        </p:spPr>
        <p:txBody>
          <a:bodyPr wrap="square">
            <a:spAutoFit/>
          </a:bodyPr>
          <a:lstStyle/>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A potential problem-solving skill helps health and social care professionals to work on problematic or crisis situations in the healthcare setup for saving resources, boosting adaptability, and enhancing outcomes.</a:t>
            </a:r>
          </a:p>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Health and social workers need to look at the symptoms, make sense of the test results and come up with the best treatment plans (Sutton </a:t>
            </a:r>
            <a:r>
              <a:rPr lang="en-US" sz="1400" i="1" dirty="0">
                <a:latin typeface="Times New Roman" pitchFamily="18" charset="0"/>
                <a:cs typeface="Times New Roman" pitchFamily="18" charset="0"/>
              </a:rPr>
              <a:t>et al. </a:t>
            </a:r>
            <a:r>
              <a:rPr lang="en-US" sz="1400" dirty="0">
                <a:latin typeface="Times New Roman" pitchFamily="18" charset="0"/>
                <a:cs typeface="Times New Roman" pitchFamily="18" charset="0"/>
              </a:rPr>
              <a:t>2023).</a:t>
            </a:r>
          </a:p>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The problem-solving skill further helps in lowering the mistakes, improves patient outcomes and ensures that the emergencies are handled quickly.</a:t>
            </a:r>
          </a:p>
        </p:txBody>
      </p:sp>
      <p:pic>
        <p:nvPicPr>
          <p:cNvPr id="15362" name="Picture 2" descr="The Importance of Problem-Solving Skills in the Workplace"/>
          <p:cNvPicPr>
            <a:picLocks noChangeAspect="1" noChangeArrowheads="1"/>
          </p:cNvPicPr>
          <p:nvPr/>
        </p:nvPicPr>
        <p:blipFill>
          <a:blip r:embed="rId3"/>
          <a:srcRect/>
          <a:stretch>
            <a:fillRect/>
          </a:stretch>
        </p:blipFill>
        <p:spPr bwMode="auto">
          <a:xfrm>
            <a:off x="285720" y="1571618"/>
            <a:ext cx="3979015" cy="2139031"/>
          </a:xfrm>
          <a:prstGeom prst="rect">
            <a:avLst/>
          </a:prstGeom>
          <a:noFill/>
        </p:spPr>
      </p:pic>
      <p:sp>
        <p:nvSpPr>
          <p:cNvPr id="5" name="Rectangle 4"/>
          <p:cNvSpPr/>
          <p:nvPr/>
        </p:nvSpPr>
        <p:spPr>
          <a:xfrm>
            <a:off x="285720" y="3929072"/>
            <a:ext cx="4000528" cy="646331"/>
          </a:xfrm>
          <a:prstGeom prst="rect">
            <a:avLst/>
          </a:prstGeom>
        </p:spPr>
        <p:txBody>
          <a:bodyPr wrap="square">
            <a:spAutoFit/>
          </a:bodyPr>
          <a:lstStyle/>
          <a:p>
            <a:pPr algn="ctr"/>
            <a:r>
              <a:rPr lang="en-US" sz="1200" b="1" dirty="0">
                <a:latin typeface="Times New Roman" pitchFamily="18" charset="0"/>
                <a:cs typeface="Times New Roman" pitchFamily="18" charset="0"/>
              </a:rPr>
              <a:t>Source:</a:t>
            </a:r>
          </a:p>
          <a:p>
            <a:pPr algn="ctr"/>
            <a:r>
              <a:rPr lang="en-US" sz="1200" b="1" dirty="0">
                <a:latin typeface="Times New Roman" pitchFamily="18" charset="0"/>
                <a:cs typeface="Times New Roman" pitchFamily="18" charset="0"/>
                <a:hlinkClick r:id="rId4"/>
              </a:rPr>
              <a:t>https://www.linkedin.com/pulse/importance-problem-solving-skills-workplace-bloopglobal</a:t>
            </a:r>
            <a:r>
              <a:rPr lang="en-US" sz="1200" b="1" dirty="0">
                <a:latin typeface="Times New Roman" pitchFamily="18" charset="0"/>
                <a:cs typeface="Times New Roman" pitchFamily="18" charset="0"/>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44" y="75020"/>
            <a:ext cx="8640960" cy="857250"/>
          </a:xfrm>
        </p:spPr>
        <p:txBody>
          <a:bodyPr>
            <a:normAutofit fontScale="90000"/>
          </a:bodyPr>
          <a:lstStyle/>
          <a:p>
            <a:pPr algn="ctr"/>
            <a:r>
              <a:rPr lang="en-IN" b="1" dirty="0">
                <a:latin typeface="Times New Roman" pitchFamily="18" charset="0"/>
                <a:cs typeface="Times New Roman" pitchFamily="18" charset="0"/>
              </a:rPr>
              <a:t>RELEVANCE TO PROFESSIONAL PRACTICE IN HEALTH AND CARE</a:t>
            </a:r>
            <a:endParaRPr lang="en-US" b="1" dirty="0">
              <a:latin typeface="Times New Roman" pitchFamily="18" charset="0"/>
              <a:cs typeface="Times New Roman" pitchFamily="18" charset="0"/>
            </a:endParaRPr>
          </a:p>
        </p:txBody>
      </p:sp>
      <p:sp>
        <p:nvSpPr>
          <p:cNvPr id="3" name="Rectangle 2"/>
          <p:cNvSpPr/>
          <p:nvPr/>
        </p:nvSpPr>
        <p:spPr>
          <a:xfrm>
            <a:off x="179529" y="1042729"/>
            <a:ext cx="4106720" cy="3931654"/>
          </a:xfrm>
          <a:prstGeom prst="rect">
            <a:avLst/>
          </a:prstGeom>
        </p:spPr>
        <p:txBody>
          <a:bodyPr wrap="square">
            <a:spAutoFit/>
          </a:bodyPr>
          <a:lstStyle/>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Problem-solving skills are relevant for health and care as the professionals often have to deal with complicated, changing and unpredictable situations (</a:t>
            </a:r>
            <a:r>
              <a:rPr lang="en-US" sz="1400" dirty="0" err="1">
                <a:latin typeface="Times New Roman" pitchFamily="18" charset="0"/>
                <a:cs typeface="Times New Roman" pitchFamily="18" charset="0"/>
              </a:rPr>
              <a:t>Ahmar</a:t>
            </a:r>
            <a:r>
              <a:rPr lang="en-US" sz="1400" dirty="0">
                <a:latin typeface="Times New Roman" pitchFamily="18" charset="0"/>
                <a:cs typeface="Times New Roman" pitchFamily="18" charset="0"/>
              </a:rPr>
              <a:t> </a:t>
            </a:r>
            <a:r>
              <a:rPr lang="en-US" sz="1400" i="1" dirty="0">
                <a:latin typeface="Times New Roman" pitchFamily="18" charset="0"/>
                <a:cs typeface="Times New Roman" pitchFamily="18" charset="0"/>
              </a:rPr>
              <a:t>et al. </a:t>
            </a:r>
            <a:r>
              <a:rPr lang="en-US" sz="1400" dirty="0">
                <a:latin typeface="Times New Roman" pitchFamily="18" charset="0"/>
                <a:cs typeface="Times New Roman" pitchFamily="18" charset="0"/>
              </a:rPr>
              <a:t>2023).</a:t>
            </a:r>
          </a:p>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Professionals who are efficient in resolving the problems can find the root causes of the problems and take the right steps to make sure that the patient's safety and well-being come first.</a:t>
            </a:r>
          </a:p>
          <a:p>
            <a:pPr marL="285750" indent="-285750" algn="just">
              <a:lnSpc>
                <a:spcPct val="150000"/>
              </a:lnSpc>
              <a:buFont typeface="Arial" panose="020B0604020202020204" pitchFamily="34" charset="0"/>
              <a:buChar char="•"/>
            </a:pPr>
            <a:r>
              <a:rPr lang="en-US" sz="1400" dirty="0">
                <a:latin typeface="Times New Roman" pitchFamily="18" charset="0"/>
                <a:cs typeface="Times New Roman" pitchFamily="18" charset="0"/>
              </a:rPr>
              <a:t>Problem-solving skill helps with timely escalation of concerns, accurate assessment and appropriate care planning in health and social care settings (Huang </a:t>
            </a:r>
            <a:r>
              <a:rPr lang="en-US" sz="1400" i="1" dirty="0">
                <a:latin typeface="Times New Roman" pitchFamily="18" charset="0"/>
                <a:cs typeface="Times New Roman" pitchFamily="18" charset="0"/>
              </a:rPr>
              <a:t>et al. </a:t>
            </a:r>
            <a:r>
              <a:rPr lang="en-US" sz="1400" dirty="0">
                <a:latin typeface="Times New Roman" pitchFamily="18" charset="0"/>
                <a:cs typeface="Times New Roman" pitchFamily="18" charset="0"/>
              </a:rPr>
              <a:t>2023).</a:t>
            </a:r>
          </a:p>
        </p:txBody>
      </p:sp>
      <p:pic>
        <p:nvPicPr>
          <p:cNvPr id="18434" name="Picture 2" descr="Adulting 101: The Importance of Problem-Solving and Critical Thinking Skills  | Memories and Such"/>
          <p:cNvPicPr>
            <a:picLocks noChangeAspect="1" noChangeArrowheads="1"/>
          </p:cNvPicPr>
          <p:nvPr/>
        </p:nvPicPr>
        <p:blipFill>
          <a:blip r:embed="rId3"/>
          <a:srcRect/>
          <a:stretch>
            <a:fillRect/>
          </a:stretch>
        </p:blipFill>
        <p:spPr bwMode="auto">
          <a:xfrm>
            <a:off x="4857752" y="1285866"/>
            <a:ext cx="3357586" cy="2686443"/>
          </a:xfrm>
          <a:prstGeom prst="rect">
            <a:avLst/>
          </a:prstGeom>
          <a:noFill/>
        </p:spPr>
      </p:pic>
      <p:sp>
        <p:nvSpPr>
          <p:cNvPr id="5" name="Rectangle 4"/>
          <p:cNvSpPr/>
          <p:nvPr/>
        </p:nvSpPr>
        <p:spPr>
          <a:xfrm>
            <a:off x="4429124" y="4143386"/>
            <a:ext cx="3786214" cy="830997"/>
          </a:xfrm>
          <a:prstGeom prst="rect">
            <a:avLst/>
          </a:prstGeom>
        </p:spPr>
        <p:txBody>
          <a:bodyPr wrap="square">
            <a:spAutoFit/>
          </a:bodyPr>
          <a:lstStyle/>
          <a:p>
            <a:pPr algn="ctr"/>
            <a:r>
              <a:rPr lang="en-US" sz="1200" b="1" dirty="0">
                <a:latin typeface="Times New Roman" pitchFamily="18" charset="0"/>
                <a:cs typeface="Times New Roman" pitchFamily="18" charset="0"/>
              </a:rPr>
              <a:t>Source:</a:t>
            </a:r>
          </a:p>
          <a:p>
            <a:pPr algn="ctr"/>
            <a:r>
              <a:rPr lang="en-US" sz="1200" b="1" dirty="0">
                <a:latin typeface="Times New Roman" pitchFamily="18" charset="0"/>
                <a:cs typeface="Times New Roman" pitchFamily="18" charset="0"/>
                <a:hlinkClick r:id="rId4"/>
              </a:rPr>
              <a:t>https://memoriesandsuch.com/2026/01/07/adulting-101-the-importance-of-problem-solving-and-critical-thinking-skills/</a:t>
            </a:r>
            <a:r>
              <a:rPr lang="en-US" sz="1200" b="1" dirty="0">
                <a:latin typeface="Times New Roman" pitchFamily="18" charset="0"/>
                <a:cs typeface="Times New Roman" pitchFamily="18" charset="0"/>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480" y="65920"/>
            <a:ext cx="8609040" cy="857250"/>
          </a:xfrm>
        </p:spPr>
        <p:txBody>
          <a:bodyPr>
            <a:normAutofit fontScale="90000"/>
          </a:bodyPr>
          <a:lstStyle/>
          <a:p>
            <a:pPr algn="ctr"/>
            <a:r>
              <a:rPr lang="en-IN" b="1" dirty="0">
                <a:latin typeface="Times New Roman" pitchFamily="18" charset="0"/>
                <a:cs typeface="Times New Roman" pitchFamily="18" charset="0"/>
              </a:rPr>
              <a:t>WAYS TO APPLY PROBLEM-SOLVING SKILLS IN A REAL HEALTH AND SOCIAL CARE SETTING</a:t>
            </a:r>
            <a:endParaRPr lang="en-US" b="1" dirty="0">
              <a:latin typeface="Times New Roman" pitchFamily="18" charset="0"/>
              <a:cs typeface="Times New Roman" pitchFamily="18" charset="0"/>
            </a:endParaRPr>
          </a:p>
        </p:txBody>
      </p:sp>
      <p:sp>
        <p:nvSpPr>
          <p:cNvPr id="3" name="Rectangle 2"/>
          <p:cNvSpPr/>
          <p:nvPr/>
        </p:nvSpPr>
        <p:spPr>
          <a:xfrm>
            <a:off x="4372087" y="1275606"/>
            <a:ext cx="4030738" cy="3608488"/>
          </a:xfrm>
          <a:prstGeom prst="rect">
            <a:avLst/>
          </a:prstGeom>
        </p:spPr>
        <p:txBody>
          <a:bodyPr wrap="square">
            <a:spAutoFit/>
          </a:bodyPr>
          <a:lstStyle/>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After getting my placement in a community care facility, I will apply my problem-solving skills to a stroke patient with diabetes who failed to take medication numerous times.</a:t>
            </a:r>
          </a:p>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The first thing I will work on is to evaluate the situation, </a:t>
            </a:r>
            <a:r>
              <a:rPr lang="en-US" sz="1400" dirty="0" err="1">
                <a:latin typeface="Times New Roman" pitchFamily="18" charset="0"/>
                <a:cs typeface="Times New Roman" pitchFamily="18" charset="0"/>
              </a:rPr>
              <a:t>empathise</a:t>
            </a:r>
            <a:r>
              <a:rPr lang="en-US" sz="1400" dirty="0">
                <a:latin typeface="Times New Roman" pitchFamily="18" charset="0"/>
                <a:cs typeface="Times New Roman" pitchFamily="18" charset="0"/>
              </a:rPr>
              <a:t> and find out that he was not clear about the timing of doses.</a:t>
            </a:r>
          </a:p>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Going through this, I will also focus on active listening and critical thinking, which will help to find the underlying cause and not blame non-compliance. </a:t>
            </a:r>
          </a:p>
        </p:txBody>
      </p:sp>
      <p:pic>
        <p:nvPicPr>
          <p:cNvPr id="20482" name="Picture 2" descr="Quality Improvement through Problem Solving | HEALTHCARE SERVICE DELIVERY"/>
          <p:cNvPicPr>
            <a:picLocks noChangeAspect="1" noChangeArrowheads="1"/>
          </p:cNvPicPr>
          <p:nvPr/>
        </p:nvPicPr>
        <p:blipFill>
          <a:blip r:embed="rId3"/>
          <a:srcRect/>
          <a:stretch>
            <a:fillRect/>
          </a:stretch>
        </p:blipFill>
        <p:spPr bwMode="auto">
          <a:xfrm>
            <a:off x="539552" y="1707654"/>
            <a:ext cx="3500462" cy="2076457"/>
          </a:xfrm>
          <a:prstGeom prst="rect">
            <a:avLst/>
          </a:prstGeom>
          <a:noFill/>
        </p:spPr>
      </p:pic>
      <p:sp>
        <p:nvSpPr>
          <p:cNvPr id="5" name="Rectangle 4"/>
          <p:cNvSpPr/>
          <p:nvPr/>
        </p:nvSpPr>
        <p:spPr>
          <a:xfrm>
            <a:off x="214282" y="4143386"/>
            <a:ext cx="4157805" cy="461665"/>
          </a:xfrm>
          <a:prstGeom prst="rect">
            <a:avLst/>
          </a:prstGeom>
        </p:spPr>
        <p:txBody>
          <a:bodyPr wrap="none">
            <a:spAutoFit/>
          </a:bodyPr>
          <a:lstStyle/>
          <a:p>
            <a:pPr algn="ctr"/>
            <a:r>
              <a:rPr lang="en-US" sz="1200" b="1" dirty="0">
                <a:latin typeface="Times New Roman" pitchFamily="18" charset="0"/>
                <a:cs typeface="Times New Roman" pitchFamily="18" charset="0"/>
              </a:rPr>
              <a:t>Source:</a:t>
            </a:r>
          </a:p>
          <a:p>
            <a:pPr algn="ctr"/>
            <a:r>
              <a:rPr lang="en-US" sz="1200" b="1" dirty="0">
                <a:latin typeface="Times New Roman" pitchFamily="18" charset="0"/>
                <a:cs typeface="Times New Roman" pitchFamily="18" charset="0"/>
                <a:hlinkClick r:id="rId4"/>
              </a:rPr>
              <a:t>https://drdollah.com/quality-improvement/problem-solving/</a:t>
            </a:r>
            <a:r>
              <a:rPr lang="en-US" sz="1200" b="1" dirty="0">
                <a:latin typeface="Times New Roman" pitchFamily="18" charset="0"/>
                <a:cs typeface="Times New Roman" pitchFamily="18" charset="0"/>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b="1" dirty="0">
                <a:latin typeface="Times New Roman" pitchFamily="18" charset="0"/>
                <a:cs typeface="Times New Roman" pitchFamily="18" charset="0"/>
              </a:rPr>
              <a:t>ACTION PLAN FOR DEVELOPING PROBLEM-SOLVING SKILL</a:t>
            </a:r>
            <a:endParaRPr lang="en-US" b="1" dirty="0">
              <a:latin typeface="Times New Roman" pitchFamily="18" charset="0"/>
              <a:cs typeface="Times New Roman" pitchFamily="18" charset="0"/>
            </a:endParaRPr>
          </a:p>
        </p:txBody>
      </p:sp>
      <p:sp>
        <p:nvSpPr>
          <p:cNvPr id="3" name="Rectangle 2"/>
          <p:cNvSpPr/>
          <p:nvPr/>
        </p:nvSpPr>
        <p:spPr>
          <a:xfrm>
            <a:off x="179512" y="1419622"/>
            <a:ext cx="3888432" cy="3285323"/>
          </a:xfrm>
          <a:prstGeom prst="rect">
            <a:avLst/>
          </a:prstGeom>
        </p:spPr>
        <p:txBody>
          <a:bodyPr wrap="square">
            <a:spAutoFit/>
          </a:bodyPr>
          <a:lstStyle/>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Practitioners </a:t>
            </a:r>
            <a:r>
              <a:rPr lang="en-US" sz="1400" dirty="0" err="1">
                <a:latin typeface="Times New Roman" pitchFamily="18" charset="0"/>
                <a:cs typeface="Times New Roman" pitchFamily="18" charset="0"/>
              </a:rPr>
              <a:t>recognising</a:t>
            </a:r>
            <a:r>
              <a:rPr lang="en-US" sz="1400" dirty="0">
                <a:latin typeface="Times New Roman" pitchFamily="18" charset="0"/>
                <a:cs typeface="Times New Roman" pitchFamily="18" charset="0"/>
              </a:rPr>
              <a:t> issues, </a:t>
            </a:r>
            <a:r>
              <a:rPr lang="en-US" sz="1400" dirty="0" err="1">
                <a:latin typeface="Times New Roman" pitchFamily="18" charset="0"/>
                <a:cs typeface="Times New Roman" pitchFamily="18" charset="0"/>
              </a:rPr>
              <a:t>analysing</a:t>
            </a:r>
            <a:r>
              <a:rPr lang="en-US" sz="1400" dirty="0">
                <a:latin typeface="Times New Roman" pitchFamily="18" charset="0"/>
                <a:cs typeface="Times New Roman" pitchFamily="18" charset="0"/>
              </a:rPr>
              <a:t> root causes and executing suitable interventions </a:t>
            </a:r>
            <a:r>
              <a:rPr lang="en-US" sz="1400" dirty="0" err="1">
                <a:latin typeface="Times New Roman" pitchFamily="18" charset="0"/>
                <a:cs typeface="Times New Roman" pitchFamily="18" charset="0"/>
              </a:rPr>
              <a:t>prioritises</a:t>
            </a:r>
            <a:r>
              <a:rPr lang="en-US" sz="1400" dirty="0">
                <a:latin typeface="Times New Roman" pitchFamily="18" charset="0"/>
                <a:cs typeface="Times New Roman" pitchFamily="18" charset="0"/>
              </a:rPr>
              <a:t> patient safety and well being.</a:t>
            </a:r>
          </a:p>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Improving risk assessment skills with the help of team support and supervision contributes in developing communication in multidisciplinary settings.</a:t>
            </a:r>
          </a:p>
          <a:p>
            <a:pPr marL="285750" indent="-285750" algn="just" fontAlgn="base">
              <a:lnSpc>
                <a:spcPct val="150000"/>
              </a:lnSpc>
              <a:buFont typeface="Arial" panose="020B0604020202020204" pitchFamily="34" charset="0"/>
              <a:buChar char="•"/>
            </a:pPr>
            <a:r>
              <a:rPr lang="en-US" sz="1400" dirty="0">
                <a:latin typeface="Times New Roman" pitchFamily="18" charset="0"/>
                <a:cs typeface="Times New Roman" pitchFamily="18" charset="0"/>
              </a:rPr>
              <a:t>Enhancing reflective problem-solving by strengthening evidence-based decision-making in health and social care settings.</a:t>
            </a:r>
          </a:p>
        </p:txBody>
      </p:sp>
      <p:pic>
        <p:nvPicPr>
          <p:cNvPr id="22530" name="Picture 2"/>
          <p:cNvPicPr>
            <a:picLocks noChangeAspect="1" noChangeArrowheads="1"/>
          </p:cNvPicPr>
          <p:nvPr/>
        </p:nvPicPr>
        <p:blipFill>
          <a:blip r:embed="rId3"/>
          <a:srcRect/>
          <a:stretch>
            <a:fillRect/>
          </a:stretch>
        </p:blipFill>
        <p:spPr bwMode="auto">
          <a:xfrm>
            <a:off x="4143371" y="1500180"/>
            <a:ext cx="4461077" cy="2714644"/>
          </a:xfrm>
          <a:prstGeom prst="rect">
            <a:avLst/>
          </a:prstGeom>
          <a:noFill/>
          <a:ln w="9525">
            <a:noFill/>
            <a:miter lim="800000"/>
            <a:headEnd/>
            <a:tailEnd/>
          </a:ln>
          <a:effectLst/>
        </p:spPr>
      </p:pic>
      <p:sp>
        <p:nvSpPr>
          <p:cNvPr id="5" name="Rectangle 4"/>
          <p:cNvSpPr/>
          <p:nvPr/>
        </p:nvSpPr>
        <p:spPr>
          <a:xfrm>
            <a:off x="4191000" y="4258820"/>
            <a:ext cx="4572000" cy="461665"/>
          </a:xfrm>
          <a:prstGeom prst="rect">
            <a:avLst/>
          </a:prstGeom>
        </p:spPr>
        <p:txBody>
          <a:bodyPr>
            <a:spAutoFit/>
          </a:bodyPr>
          <a:lstStyle/>
          <a:p>
            <a:pPr algn="ctr"/>
            <a:r>
              <a:rPr lang="en-US" sz="1200" b="1" dirty="0">
                <a:latin typeface="Times New Roman" pitchFamily="18" charset="0"/>
                <a:cs typeface="Times New Roman" pitchFamily="18" charset="0"/>
              </a:rPr>
              <a:t>Action plan </a:t>
            </a:r>
          </a:p>
          <a:p>
            <a:pPr algn="ctr"/>
            <a:r>
              <a:rPr lang="en-US" sz="1200" dirty="0">
                <a:latin typeface="Times New Roman" pitchFamily="18" charset="0"/>
                <a:cs typeface="Times New Roman" pitchFamily="18" charset="0"/>
              </a:rPr>
              <a:t>(Source: Self-developed)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tx1"/>
                </a:solidFill>
                <a:latin typeface="Times New Roman" pitchFamily="18" charset="0"/>
                <a:cs typeface="Times New Roman" pitchFamily="18" charset="0"/>
              </a:rPr>
              <a:t>CONCLUSION</a:t>
            </a:r>
            <a:endParaRPr lang="en-US" b="1" dirty="0">
              <a:solidFill>
                <a:schemeClr val="tx1"/>
              </a:solidFill>
              <a:latin typeface="Times New Roman" pitchFamily="18" charset="0"/>
              <a:cs typeface="Times New Roman" pitchFamily="18" charset="0"/>
            </a:endParaRPr>
          </a:p>
        </p:txBody>
      </p:sp>
      <p:sp>
        <p:nvSpPr>
          <p:cNvPr id="3" name="Rectangle 2"/>
          <p:cNvSpPr/>
          <p:nvPr/>
        </p:nvSpPr>
        <p:spPr>
          <a:xfrm>
            <a:off x="923876" y="1347614"/>
            <a:ext cx="7000924" cy="2535566"/>
          </a:xfrm>
          <a:prstGeom prst="rect">
            <a:avLst/>
          </a:prstGeom>
        </p:spPr>
        <p:txBody>
          <a:bodyPr wrap="square">
            <a:spAutoFit/>
          </a:bodyPr>
          <a:lstStyle/>
          <a:p>
            <a:pPr marL="285750" indent="-285750" algn="just" fontAlgn="base">
              <a:lnSpc>
                <a:spcPct val="150000"/>
              </a:lnSpc>
              <a:buFont typeface="Arial" panose="020B0604020202020204" pitchFamily="34" charset="0"/>
              <a:buChar char="•"/>
            </a:pPr>
            <a:r>
              <a:rPr lang="en-US" dirty="0">
                <a:latin typeface="Times New Roman" pitchFamily="18" charset="0"/>
                <a:cs typeface="Times New Roman" pitchFamily="18" charset="0"/>
              </a:rPr>
              <a:t>Problem-solving is a vital competency in health and social care practice, as it equips professionals to address intricate and unforeseen circumstances effectively.</a:t>
            </a:r>
          </a:p>
          <a:p>
            <a:pPr marL="285750" indent="-285750" algn="just" fontAlgn="base">
              <a:lnSpc>
                <a:spcPct val="150000"/>
              </a:lnSpc>
              <a:buFont typeface="Arial" panose="020B0604020202020204" pitchFamily="34" charset="0"/>
              <a:buChar char="•"/>
            </a:pPr>
            <a:r>
              <a:rPr lang="en-US" dirty="0">
                <a:latin typeface="Times New Roman" pitchFamily="18" charset="0"/>
                <a:cs typeface="Times New Roman" pitchFamily="18" charset="0"/>
              </a:rPr>
              <a:t>Strong problem-solving skills help the clinicians make good decisions, lower risks and improve the care.</a:t>
            </a:r>
          </a:p>
          <a:p>
            <a:pPr marL="285750" indent="-285750" algn="just" fontAlgn="base">
              <a:lnSpc>
                <a:spcPct val="150000"/>
              </a:lnSpc>
              <a:buFont typeface="Arial" panose="020B0604020202020204" pitchFamily="34" charset="0"/>
              <a:buChar char="•"/>
            </a:pPr>
            <a:r>
              <a:rPr lang="en-US" dirty="0">
                <a:latin typeface="Times New Roman" pitchFamily="18" charset="0"/>
                <a:cs typeface="Times New Roman" pitchFamily="18" charset="0"/>
              </a:rPr>
              <a:t>Solving problems well also helps teams work better together.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6745" y="9632"/>
            <a:ext cx="7467600" cy="857250"/>
          </a:xfrm>
        </p:spPr>
        <p:txBody>
          <a:bodyPr/>
          <a:lstStyle/>
          <a:p>
            <a:pPr algn="ctr"/>
            <a:r>
              <a:rPr lang="en-IN" b="1" dirty="0">
                <a:latin typeface="Times New Roman" pitchFamily="18" charset="0"/>
                <a:cs typeface="Times New Roman" pitchFamily="18" charset="0"/>
              </a:rPr>
              <a:t>REFERENCES</a:t>
            </a:r>
            <a:endParaRPr lang="en-US" b="1" dirty="0">
              <a:latin typeface="Times New Roman" pitchFamily="18" charset="0"/>
              <a:cs typeface="Times New Roman" pitchFamily="18" charset="0"/>
            </a:endParaRPr>
          </a:p>
        </p:txBody>
      </p:sp>
      <p:sp>
        <p:nvSpPr>
          <p:cNvPr id="23553" name="Rectangle 1"/>
          <p:cNvSpPr>
            <a:spLocks noChangeArrowheads="1"/>
          </p:cNvSpPr>
          <p:nvPr/>
        </p:nvSpPr>
        <p:spPr bwMode="auto">
          <a:xfrm>
            <a:off x="500034" y="988061"/>
            <a:ext cx="8001023" cy="3660105"/>
          </a:xfrm>
          <a:prstGeom prst="rect">
            <a:avLst/>
          </a:prstGeom>
          <a:solidFill>
            <a:schemeClr val="accent3">
              <a:lumMod val="20000"/>
              <a:lumOff val="80000"/>
            </a:schemeClr>
          </a:solid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228600" marR="0" lvl="0" indent="-228600" algn="just" defTabSz="914400" rtl="0" eaLnBrk="1" fontAlgn="base" latinLnBrk="0" hangingPunct="1">
              <a:lnSpc>
                <a:spcPct val="150000"/>
              </a:lnSpc>
              <a:spcBef>
                <a:spcPct val="0"/>
              </a:spcBef>
              <a:spcAft>
                <a:spcPct val="0"/>
              </a:spcAft>
              <a:buClrTx/>
              <a:buSzTx/>
              <a:buFont typeface="+mj-lt"/>
              <a:buAutoNum type="arabicPeriod"/>
              <a:tabLst/>
            </a:pPr>
            <a:r>
              <a:rPr kumimoji="0" lang="en-US"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Ahmar</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D.S., </a:t>
            </a:r>
            <a:r>
              <a:rPr kumimoji="0" lang="en-US"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Azzajjad</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M.F. and </a:t>
            </a:r>
            <a:r>
              <a:rPr kumimoji="0" lang="en-US"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Ahmar</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A.S. (2023) ‘Adapting to change: The effects of case study approaches on problem-solving skills’. </a:t>
            </a:r>
            <a:r>
              <a:rPr kumimoji="0" lang="en-US" sz="1200" b="0" i="1"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ARRUS Journal of Mathematics and Applied Science</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t>
            </a:r>
            <a:r>
              <a:rPr kumimoji="0" lang="en-US" sz="1200" b="0" i="1"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3</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(2), pp.97-108. Available at: </a:t>
            </a:r>
            <a:r>
              <a:rPr kumimoji="0" lang="en-US" sz="1200" b="0" i="0" u="none" strike="noStrike" cap="none" normalizeH="0" baseline="0" dirty="0">
                <a:ln>
                  <a:noFill/>
                </a:ln>
                <a:solidFill>
                  <a:srgbClr val="1155CC"/>
                </a:solidFill>
                <a:effectLst/>
                <a:latin typeface="Times New Roman" pitchFamily="18" charset="0"/>
                <a:ea typeface="Times New Roman" pitchFamily="18" charset="0"/>
                <a:cs typeface="Times New Roman" pitchFamily="18" charset="0"/>
                <a:hlinkClick r:id="rId2"/>
              </a:rPr>
              <a:t>https://journal.arrus.id/index.php/mathscience/article/download/2206/1604</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(Accessed: 9 February 2026)</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228600" marR="0" lvl="0" indent="-228600" algn="just" defTabSz="914400" rtl="0" eaLnBrk="0" fontAlgn="base" latinLnBrk="0" hangingPunct="0">
              <a:lnSpc>
                <a:spcPct val="150000"/>
              </a:lnSpc>
              <a:spcBef>
                <a:spcPct val="0"/>
              </a:spcBef>
              <a:spcAft>
                <a:spcPct val="0"/>
              </a:spcAft>
              <a:buClrTx/>
              <a:buSzTx/>
              <a:buFont typeface="+mj-lt"/>
              <a:buAutoNum type="arabicPeriod"/>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Huang, L., Li, X., </a:t>
            </a:r>
            <a:r>
              <a:rPr kumimoji="0" lang="en-US"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Meng</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Y., Lei, M., </a:t>
            </a:r>
            <a:r>
              <a:rPr kumimoji="0" lang="en-US"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Niu</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Y., Wang, S. and Li, R. (2023)  ‘The mediating effects of self-directed learning ability and critical thinking ability on the relationship between learning engagement and problem-solving ability among nursing students in Southern China: a cross-sectional study’. </a:t>
            </a:r>
            <a:r>
              <a:rPr kumimoji="0" lang="en-US" sz="1200" b="0" i="1"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BMC nursing</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t>
            </a:r>
            <a:r>
              <a:rPr kumimoji="0" lang="en-US" sz="1200" b="0" i="1"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22</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(1), p.212. Available at: </a:t>
            </a:r>
            <a:r>
              <a:rPr kumimoji="0" lang="en-US" sz="1200" b="0" i="0" u="none" strike="noStrike" cap="none" normalizeH="0" baseline="0" dirty="0">
                <a:ln>
                  <a:noFill/>
                </a:ln>
                <a:solidFill>
                  <a:srgbClr val="1155CC"/>
                </a:solidFill>
                <a:effectLst/>
                <a:latin typeface="Times New Roman" pitchFamily="18" charset="0"/>
                <a:ea typeface="Times New Roman" pitchFamily="18" charset="0"/>
                <a:cs typeface="Times New Roman" pitchFamily="18" charset="0"/>
                <a:hlinkClick r:id="rId3"/>
              </a:rPr>
              <a:t>https://link.springer.com/content/pdf/10.1186/s12912-023-01280-2.pdf</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(Accessed: 11 February 2026)</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228600" marR="0" lvl="0" indent="-228600" algn="just" defTabSz="914400" rtl="0" eaLnBrk="0" fontAlgn="base" latinLnBrk="0" hangingPunct="0">
              <a:lnSpc>
                <a:spcPct val="150000"/>
              </a:lnSpc>
              <a:spcBef>
                <a:spcPct val="0"/>
              </a:spcBef>
              <a:spcAft>
                <a:spcPct val="0"/>
              </a:spcAft>
              <a:buClrTx/>
              <a:buSzTx/>
              <a:buFont typeface="+mj-lt"/>
              <a:buAutoNum type="arabicPeriod"/>
              <a:tabLst/>
            </a:pPr>
            <a:r>
              <a:rPr kumimoji="0" lang="en-US"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Saporito</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 and </a:t>
            </a:r>
            <a:r>
              <a:rPr kumimoji="0" lang="en-US"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Mrad</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t>
            </a:r>
            <a:r>
              <a:rPr kumimoji="0" lang="en-US"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Georgis</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B. (2025) ‘Strategic Problem-Solving and Decision-Making in Healthcare Management: Tools, Techniques, and Applications’. In </a:t>
            </a:r>
            <a:r>
              <a:rPr kumimoji="0" lang="en-US" sz="1200" b="0" i="1"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Healthcare Services Management</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(pp. 57-67). Springer, Cham. Available at: </a:t>
            </a:r>
            <a:r>
              <a:rPr kumimoji="0" lang="en-US" sz="1200" b="0" i="0" u="none" strike="noStrike" cap="none" normalizeH="0" baseline="0" dirty="0">
                <a:ln>
                  <a:noFill/>
                </a:ln>
                <a:solidFill>
                  <a:srgbClr val="1155CC"/>
                </a:solidFill>
                <a:effectLst/>
                <a:latin typeface="Times New Roman" pitchFamily="18" charset="0"/>
                <a:ea typeface="Times New Roman" pitchFamily="18" charset="0"/>
                <a:cs typeface="Times New Roman" pitchFamily="18" charset="0"/>
                <a:hlinkClick r:id="rId4"/>
              </a:rPr>
              <a:t>https://link.springer.com/chapter/10.1007/978-3-032-12602-3_6</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(Accessed: 3 February 2026)</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228600" marR="0" lvl="0" indent="-228600" algn="just" defTabSz="914400" rtl="0" eaLnBrk="0" fontAlgn="base" latinLnBrk="0" hangingPunct="0">
              <a:lnSpc>
                <a:spcPct val="150000"/>
              </a:lnSpc>
              <a:spcBef>
                <a:spcPct val="0"/>
              </a:spcBef>
              <a:spcAft>
                <a:spcPct val="0"/>
              </a:spcAft>
              <a:buClrTx/>
              <a:buSzTx/>
              <a:buFont typeface="+mj-lt"/>
              <a:buAutoNum type="arabicPeriod"/>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Sutton, E., Martin, G., </a:t>
            </a:r>
            <a:r>
              <a:rPr kumimoji="0" lang="en-US"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Eborall</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H. and Tarrant, C., 2023. ‘Undertaking risk and relational work to manage vulnerability: acute medical patients’ involvement in patient safety in the NHS’. </a:t>
            </a:r>
            <a:r>
              <a:rPr kumimoji="0" lang="en-US" sz="1200" b="0" i="1"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Social Science &amp; Medicine</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t>
            </a:r>
            <a:r>
              <a:rPr kumimoji="0" lang="en-US" sz="1200" b="0" i="1"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320</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p.115729. Available at: </a:t>
            </a:r>
            <a:r>
              <a:rPr kumimoji="0" lang="en-US" sz="1200" b="0" i="0" u="none" strike="noStrike" cap="none" normalizeH="0" baseline="0" dirty="0">
                <a:ln>
                  <a:noFill/>
                </a:ln>
                <a:solidFill>
                  <a:srgbClr val="1155CC"/>
                </a:solidFill>
                <a:effectLst/>
                <a:latin typeface="Times New Roman" pitchFamily="18" charset="0"/>
                <a:ea typeface="Times New Roman" pitchFamily="18" charset="0"/>
                <a:cs typeface="Times New Roman" pitchFamily="18" charset="0"/>
                <a:hlinkClick r:id="rId5"/>
              </a:rPr>
              <a:t>https://www.sciencedirect.com/science/article/pii/S0277953623000850</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(Accessed: 5 February 2026)</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38</TotalTime>
  <Words>1470</Words>
  <Application>Microsoft Office PowerPoint</Application>
  <PresentationFormat>On-screen Show (16:9)</PresentationFormat>
  <Paragraphs>54</Paragraphs>
  <Slides>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Century Schoolbook</vt:lpstr>
      <vt:lpstr>Times New Roman</vt:lpstr>
      <vt:lpstr>Wingdings</vt:lpstr>
      <vt:lpstr>Wingdings 2</vt:lpstr>
      <vt:lpstr>Oriel</vt:lpstr>
      <vt:lpstr>PROFESSIONAL DEVELOPMENT WITHIN HEALTH AND SOCIAL CARE</vt:lpstr>
      <vt:lpstr>INTRODUCTION</vt:lpstr>
      <vt:lpstr>IMPORTANCE OF PROBLEM-SOLVING SKILLS</vt:lpstr>
      <vt:lpstr>RELEVANCE TO PROFESSIONAL PRACTICE IN HEALTH AND CARE</vt:lpstr>
      <vt:lpstr>WAYS TO APPLY PROBLEM-SOLVING SKILLS IN A REAL HEALTH AND SOCIAL CARE SETTING</vt:lpstr>
      <vt:lpstr>ACTION PLAN FOR DEVELOPING PROBLEM-SOLVING SKILL</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Maryam Waseem (2433389)</cp:lastModifiedBy>
  <cp:revision>1</cp:revision>
  <dcterms:created xsi:type="dcterms:W3CDTF">2026-02-18T11:37:41Z</dcterms:created>
  <dcterms:modified xsi:type="dcterms:W3CDTF">2026-02-23T00:16:12Z</dcterms:modified>
</cp:coreProperties>
</file>