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9.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0.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4.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5" r:id="rId9"/>
    <p:sldMasterId id="2147483677" r:id="rId10"/>
    <p:sldMasterId id="2147483679" r:id="rId11"/>
    <p:sldMasterId id="2147483681" r:id="rId12"/>
    <p:sldMasterId id="2147483693" r:id="rId13"/>
    <p:sldMasterId id="2147483698" r:id="rId14"/>
    <p:sldMasterId id="2147483702" r:id="rId15"/>
    <p:sldMasterId id="2147483706" r:id="rId16"/>
    <p:sldMasterId id="2147483718" r:id="rId17"/>
    <p:sldMasterId id="2147483730" r:id="rId18"/>
    <p:sldMasterId id="2147483739" r:id="rId19"/>
    <p:sldMasterId id="2147483742" r:id="rId20"/>
  </p:sldMasterIdLst>
  <p:notesMasterIdLst>
    <p:notesMasterId r:id="rId33"/>
  </p:notesMasterIdLst>
  <p:handoutMasterIdLst>
    <p:handoutMasterId r:id="rId34"/>
  </p:handoutMasterIdLst>
  <p:sldIdLst>
    <p:sldId id="532" r:id="rId21"/>
    <p:sldId id="534" r:id="rId22"/>
    <p:sldId id="257" r:id="rId23"/>
    <p:sldId id="535" r:id="rId24"/>
    <p:sldId id="536" r:id="rId25"/>
    <p:sldId id="543" r:id="rId26"/>
    <p:sldId id="537" r:id="rId27"/>
    <p:sldId id="542" r:id="rId28"/>
    <p:sldId id="539" r:id="rId29"/>
    <p:sldId id="541" r:id="rId30"/>
    <p:sldId id="540" r:id="rId31"/>
    <p:sldId id="533"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108" autoAdjust="0"/>
  </p:normalViewPr>
  <p:slideViewPr>
    <p:cSldViewPr snapToGrid="0">
      <p:cViewPr varScale="1">
        <p:scale>
          <a:sx n="61" d="100"/>
          <a:sy n="61" d="100"/>
        </p:scale>
        <p:origin x="1650" y="45"/>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21" Type="http://schemas.openxmlformats.org/officeDocument/2006/relationships/slide" Target="slides/slide1.xml"/><Relationship Id="rId34" Type="http://schemas.openxmlformats.org/officeDocument/2006/relationships/handoutMaster" Target="handoutMasters/handout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24CF0B-5050-44E0-BF8E-129C4F8C8A4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CF90C4D-60A4-4136-BA17-9C5AEE79245A}">
      <dgm:prSet/>
      <dgm:spPr/>
      <dgm:t>
        <a:bodyPr/>
        <a:lstStyle/>
        <a:p>
          <a:r>
            <a:rPr lang="en-GB" dirty="0"/>
            <a:t>Exam preparation – Assignment 2</a:t>
          </a:r>
          <a:endParaRPr lang="en-US" dirty="0"/>
        </a:p>
      </dgm:t>
    </dgm:pt>
    <dgm:pt modelId="{938B3887-17AC-491F-BE90-F7C2890550A9}" type="parTrans" cxnId="{862C7FB7-8998-49DA-88AB-D5A2A83C5008}">
      <dgm:prSet/>
      <dgm:spPr/>
      <dgm:t>
        <a:bodyPr/>
        <a:lstStyle/>
        <a:p>
          <a:endParaRPr lang="en-US"/>
        </a:p>
      </dgm:t>
    </dgm:pt>
    <dgm:pt modelId="{93D0C489-49D1-40E3-9EF2-C8EC7962F7B0}" type="sibTrans" cxnId="{862C7FB7-8998-49DA-88AB-D5A2A83C5008}">
      <dgm:prSet/>
      <dgm:spPr/>
      <dgm:t>
        <a:bodyPr/>
        <a:lstStyle/>
        <a:p>
          <a:endParaRPr lang="en-US"/>
        </a:p>
      </dgm:t>
    </dgm:pt>
    <dgm:pt modelId="{FF3E2C24-03A0-460A-8CB3-5AA74429A7C1}">
      <dgm:prSet/>
      <dgm:spPr/>
      <dgm:t>
        <a:bodyPr/>
        <a:lstStyle/>
        <a:p>
          <a:pPr rtl="0"/>
          <a:r>
            <a:rPr lang="en-GB" dirty="0"/>
            <a:t>A) Interpersonal skills</a:t>
          </a:r>
          <a:r>
            <a:rPr lang="en-GB" dirty="0">
              <a:latin typeface="Calibri Light" panose="020F0302020204030204"/>
            </a:rPr>
            <a:t> &amp; personal presentation</a:t>
          </a:r>
          <a:endParaRPr lang="en-US" dirty="0"/>
        </a:p>
      </dgm:t>
    </dgm:pt>
    <dgm:pt modelId="{B9357DFC-9EB3-47C8-8203-6ABD02588298}" type="parTrans" cxnId="{E4DCCDE5-E26A-4191-A016-7FC62072C81D}">
      <dgm:prSet/>
      <dgm:spPr/>
      <dgm:t>
        <a:bodyPr/>
        <a:lstStyle/>
        <a:p>
          <a:endParaRPr lang="en-US"/>
        </a:p>
      </dgm:t>
    </dgm:pt>
    <dgm:pt modelId="{569BC3BD-FA5C-48BF-8E5F-946B4B3EB667}" type="sibTrans" cxnId="{E4DCCDE5-E26A-4191-A016-7FC62072C81D}">
      <dgm:prSet/>
      <dgm:spPr/>
      <dgm:t>
        <a:bodyPr/>
        <a:lstStyle/>
        <a:p>
          <a:endParaRPr lang="en-US"/>
        </a:p>
      </dgm:t>
    </dgm:pt>
    <dgm:pt modelId="{C100149C-323B-43D8-9AD4-F589D76B7307}">
      <dgm:prSet/>
      <dgm:spPr/>
      <dgm:t>
        <a:bodyPr/>
        <a:lstStyle/>
        <a:p>
          <a:pPr rtl="0"/>
          <a:r>
            <a:rPr lang="en-GB" dirty="0"/>
            <a:t>B) Practical element – Hotelier</a:t>
          </a:r>
          <a:r>
            <a:rPr lang="en-GB" dirty="0">
              <a:latin typeface="Calibri Light" panose="020F0302020204030204"/>
            </a:rPr>
            <a:t> Break out rooms</a:t>
          </a:r>
          <a:endParaRPr lang="en-US" dirty="0"/>
        </a:p>
      </dgm:t>
    </dgm:pt>
    <dgm:pt modelId="{9318F453-BBFD-4722-90AA-41EA3BEE460F}" type="parTrans" cxnId="{BEB1304A-FD7C-4FB2-8D87-98501236DAC5}">
      <dgm:prSet/>
      <dgm:spPr/>
      <dgm:t>
        <a:bodyPr/>
        <a:lstStyle/>
        <a:p>
          <a:endParaRPr lang="en-US"/>
        </a:p>
      </dgm:t>
    </dgm:pt>
    <dgm:pt modelId="{BA4E9CC4-675F-4A28-B97D-6D266DCA745D}" type="sibTrans" cxnId="{BEB1304A-FD7C-4FB2-8D87-98501236DAC5}">
      <dgm:prSet/>
      <dgm:spPr/>
      <dgm:t>
        <a:bodyPr/>
        <a:lstStyle/>
        <a:p>
          <a:endParaRPr lang="en-US"/>
        </a:p>
      </dgm:t>
    </dgm:pt>
    <dgm:pt modelId="{60D53CC2-98C6-4959-946D-32C6D2067837}">
      <dgm:prSet/>
      <dgm:spPr/>
      <dgm:t>
        <a:bodyPr/>
        <a:lstStyle/>
        <a:p>
          <a:pPr rtl="0"/>
          <a:r>
            <a:rPr lang="en-GB" dirty="0"/>
            <a:t>Recap of </a:t>
          </a:r>
          <a:r>
            <a:rPr lang="en-GB" dirty="0">
              <a:latin typeface="Calibri Light" panose="020F0302020204030204"/>
            </a:rPr>
            <a:t>all elements HAFO</a:t>
          </a:r>
          <a:r>
            <a:rPr lang="en-GB" dirty="0"/>
            <a:t> </a:t>
          </a:r>
          <a:r>
            <a:rPr lang="en-GB" dirty="0">
              <a:latin typeface="Calibri Light" panose="020F0302020204030204"/>
            </a:rPr>
            <a:t>Assignment 3</a:t>
          </a:r>
          <a:endParaRPr lang="en-US" dirty="0"/>
        </a:p>
      </dgm:t>
    </dgm:pt>
    <dgm:pt modelId="{3BDED38A-AE1E-454E-BFC4-CA4E080520CB}" type="parTrans" cxnId="{9688E594-08B2-40C3-AC3C-66FFAF477506}">
      <dgm:prSet/>
      <dgm:spPr/>
      <dgm:t>
        <a:bodyPr/>
        <a:lstStyle/>
        <a:p>
          <a:endParaRPr lang="en-US"/>
        </a:p>
      </dgm:t>
    </dgm:pt>
    <dgm:pt modelId="{5089D41D-E96C-46F0-B4AA-4CD2DD909760}" type="sibTrans" cxnId="{9688E594-08B2-40C3-AC3C-66FFAF477506}">
      <dgm:prSet/>
      <dgm:spPr/>
      <dgm:t>
        <a:bodyPr/>
        <a:lstStyle/>
        <a:p>
          <a:endParaRPr lang="en-US"/>
        </a:p>
      </dgm:t>
    </dgm:pt>
    <dgm:pt modelId="{12FD77F1-1E26-43CF-89A9-9FCAEDDE165B}">
      <dgm:prSet phldr="0"/>
      <dgm:spPr/>
      <dgm:t>
        <a:bodyPr/>
        <a:lstStyle/>
        <a:p>
          <a:r>
            <a:rPr lang="en-GB" dirty="0">
              <a:latin typeface="Calibri Light" panose="020F0302020204030204"/>
            </a:rPr>
            <a:t>Questions</a:t>
          </a:r>
        </a:p>
      </dgm:t>
    </dgm:pt>
    <dgm:pt modelId="{2733188D-45A4-46A6-A208-3EEB391F3C37}" type="parTrans" cxnId="{7B800328-7D79-4DE9-AB2F-BEE11260D266}">
      <dgm:prSet/>
      <dgm:spPr/>
    </dgm:pt>
    <dgm:pt modelId="{1D9F8C58-101A-4EB6-B079-DED47965F612}" type="sibTrans" cxnId="{7B800328-7D79-4DE9-AB2F-BEE11260D266}">
      <dgm:prSet/>
      <dgm:spPr/>
    </dgm:pt>
    <dgm:pt modelId="{E2A1088C-51DD-4446-B8BF-4298A1AF96B3}">
      <dgm:prSet phldr="0"/>
      <dgm:spPr/>
      <dgm:t>
        <a:bodyPr/>
        <a:lstStyle/>
        <a:p>
          <a:pPr rtl="0"/>
          <a:r>
            <a:rPr lang="en-GB" dirty="0">
              <a:latin typeface="Calibri Light" panose="020F0302020204030204"/>
            </a:rPr>
            <a:t>Homework &amp; lecturer role play exam practice feedback</a:t>
          </a:r>
        </a:p>
      </dgm:t>
    </dgm:pt>
    <dgm:pt modelId="{6EA09F85-FFA2-4261-A672-2CD7364F1D37}" type="parTrans" cxnId="{3A1A29B6-3689-466D-BF2B-2AAF62520147}">
      <dgm:prSet/>
      <dgm:spPr/>
    </dgm:pt>
    <dgm:pt modelId="{2A2B8438-C877-4223-AA97-F555657D2B21}" type="sibTrans" cxnId="{3A1A29B6-3689-466D-BF2B-2AAF62520147}">
      <dgm:prSet/>
      <dgm:spPr/>
    </dgm:pt>
    <dgm:pt modelId="{D048F0BA-C3CF-4972-99DD-D08942BEDD6E}" type="pres">
      <dgm:prSet presAssocID="{F024CF0B-5050-44E0-BF8E-129C4F8C8A46}" presName="vert0" presStyleCnt="0">
        <dgm:presLayoutVars>
          <dgm:dir/>
          <dgm:animOne val="branch"/>
          <dgm:animLvl val="lvl"/>
        </dgm:presLayoutVars>
      </dgm:prSet>
      <dgm:spPr/>
    </dgm:pt>
    <dgm:pt modelId="{52C7FC37-0A50-4F70-9772-ED8086E87ADF}" type="pres">
      <dgm:prSet presAssocID="{6CF90C4D-60A4-4136-BA17-9C5AEE79245A}" presName="thickLine" presStyleLbl="alignNode1" presStyleIdx="0" presStyleCnt="6"/>
      <dgm:spPr/>
    </dgm:pt>
    <dgm:pt modelId="{8E92F2BD-C757-458A-958F-4A8DC9853A52}" type="pres">
      <dgm:prSet presAssocID="{6CF90C4D-60A4-4136-BA17-9C5AEE79245A}" presName="horz1" presStyleCnt="0"/>
      <dgm:spPr/>
    </dgm:pt>
    <dgm:pt modelId="{68BC0BB1-2582-4D4B-B3C6-38948FB200AD}" type="pres">
      <dgm:prSet presAssocID="{6CF90C4D-60A4-4136-BA17-9C5AEE79245A}" presName="tx1" presStyleLbl="revTx" presStyleIdx="0" presStyleCnt="6"/>
      <dgm:spPr/>
    </dgm:pt>
    <dgm:pt modelId="{7F3DF326-A773-49FC-BF15-7866ACDAB92F}" type="pres">
      <dgm:prSet presAssocID="{6CF90C4D-60A4-4136-BA17-9C5AEE79245A}" presName="vert1" presStyleCnt="0"/>
      <dgm:spPr/>
    </dgm:pt>
    <dgm:pt modelId="{9E08B0BC-5C1C-44DB-B419-76C83D3504DA}" type="pres">
      <dgm:prSet presAssocID="{FF3E2C24-03A0-460A-8CB3-5AA74429A7C1}" presName="thickLine" presStyleLbl="alignNode1" presStyleIdx="1" presStyleCnt="6"/>
      <dgm:spPr/>
    </dgm:pt>
    <dgm:pt modelId="{11B3CF28-13A8-4501-B8FC-5B3443861A54}" type="pres">
      <dgm:prSet presAssocID="{FF3E2C24-03A0-460A-8CB3-5AA74429A7C1}" presName="horz1" presStyleCnt="0"/>
      <dgm:spPr/>
    </dgm:pt>
    <dgm:pt modelId="{628757C2-E20D-4CD0-9CBC-A416B6432385}" type="pres">
      <dgm:prSet presAssocID="{FF3E2C24-03A0-460A-8CB3-5AA74429A7C1}" presName="tx1" presStyleLbl="revTx" presStyleIdx="1" presStyleCnt="6"/>
      <dgm:spPr/>
    </dgm:pt>
    <dgm:pt modelId="{D0119BC3-6235-4BCF-B6F6-C3CB62604F07}" type="pres">
      <dgm:prSet presAssocID="{FF3E2C24-03A0-460A-8CB3-5AA74429A7C1}" presName="vert1" presStyleCnt="0"/>
      <dgm:spPr/>
    </dgm:pt>
    <dgm:pt modelId="{C822F296-6789-4FBF-97DD-5E840930A7D0}" type="pres">
      <dgm:prSet presAssocID="{C100149C-323B-43D8-9AD4-F589D76B7307}" presName="thickLine" presStyleLbl="alignNode1" presStyleIdx="2" presStyleCnt="6"/>
      <dgm:spPr/>
    </dgm:pt>
    <dgm:pt modelId="{1B8412AE-0D15-4F13-81B1-14E15162F574}" type="pres">
      <dgm:prSet presAssocID="{C100149C-323B-43D8-9AD4-F589D76B7307}" presName="horz1" presStyleCnt="0"/>
      <dgm:spPr/>
    </dgm:pt>
    <dgm:pt modelId="{019B9A0A-FC4D-469E-B9D6-A3F151D8439A}" type="pres">
      <dgm:prSet presAssocID="{C100149C-323B-43D8-9AD4-F589D76B7307}" presName="tx1" presStyleLbl="revTx" presStyleIdx="2" presStyleCnt="6"/>
      <dgm:spPr/>
    </dgm:pt>
    <dgm:pt modelId="{266D54A1-2BD1-47A2-85AE-F50782727192}" type="pres">
      <dgm:prSet presAssocID="{C100149C-323B-43D8-9AD4-F589D76B7307}" presName="vert1" presStyleCnt="0"/>
      <dgm:spPr/>
    </dgm:pt>
    <dgm:pt modelId="{5D0B1A7C-DA15-4A93-836F-53DE4C31C212}" type="pres">
      <dgm:prSet presAssocID="{60D53CC2-98C6-4959-946D-32C6D2067837}" presName="thickLine" presStyleLbl="alignNode1" presStyleIdx="3" presStyleCnt="6"/>
      <dgm:spPr/>
    </dgm:pt>
    <dgm:pt modelId="{A66078DE-741A-4977-BC96-80957DCD70D7}" type="pres">
      <dgm:prSet presAssocID="{60D53CC2-98C6-4959-946D-32C6D2067837}" presName="horz1" presStyleCnt="0"/>
      <dgm:spPr/>
    </dgm:pt>
    <dgm:pt modelId="{37E0AF6F-B1E3-4E22-BAD3-1A058AAD97F3}" type="pres">
      <dgm:prSet presAssocID="{60D53CC2-98C6-4959-946D-32C6D2067837}" presName="tx1" presStyleLbl="revTx" presStyleIdx="3" presStyleCnt="6"/>
      <dgm:spPr/>
    </dgm:pt>
    <dgm:pt modelId="{63FD31FE-C879-4659-BCB0-7625D3C731EC}" type="pres">
      <dgm:prSet presAssocID="{60D53CC2-98C6-4959-946D-32C6D2067837}" presName="vert1" presStyleCnt="0"/>
      <dgm:spPr/>
    </dgm:pt>
    <dgm:pt modelId="{1AA365FA-2DB4-443B-87EC-9378A31353F9}" type="pres">
      <dgm:prSet presAssocID="{E2A1088C-51DD-4446-B8BF-4298A1AF96B3}" presName="thickLine" presStyleLbl="alignNode1" presStyleIdx="4" presStyleCnt="6"/>
      <dgm:spPr/>
    </dgm:pt>
    <dgm:pt modelId="{8AAA9D9D-D1CE-413E-9ED9-8A1BAB70E1A7}" type="pres">
      <dgm:prSet presAssocID="{E2A1088C-51DD-4446-B8BF-4298A1AF96B3}" presName="horz1" presStyleCnt="0"/>
      <dgm:spPr/>
    </dgm:pt>
    <dgm:pt modelId="{345FEFC3-E67C-4156-A5B7-0F06E24A9024}" type="pres">
      <dgm:prSet presAssocID="{E2A1088C-51DD-4446-B8BF-4298A1AF96B3}" presName="tx1" presStyleLbl="revTx" presStyleIdx="4" presStyleCnt="6"/>
      <dgm:spPr/>
    </dgm:pt>
    <dgm:pt modelId="{7D85E454-3AAF-43FE-A765-0A4B341909AC}" type="pres">
      <dgm:prSet presAssocID="{E2A1088C-51DD-4446-B8BF-4298A1AF96B3}" presName="vert1" presStyleCnt="0"/>
      <dgm:spPr/>
    </dgm:pt>
    <dgm:pt modelId="{F9C235A1-2AC1-4C29-9441-5DAA28412192}" type="pres">
      <dgm:prSet presAssocID="{12FD77F1-1E26-43CF-89A9-9FCAEDDE165B}" presName="thickLine" presStyleLbl="alignNode1" presStyleIdx="5" presStyleCnt="6"/>
      <dgm:spPr/>
    </dgm:pt>
    <dgm:pt modelId="{714E20F3-860F-4A92-886B-80424EDDEB0F}" type="pres">
      <dgm:prSet presAssocID="{12FD77F1-1E26-43CF-89A9-9FCAEDDE165B}" presName="horz1" presStyleCnt="0"/>
      <dgm:spPr/>
    </dgm:pt>
    <dgm:pt modelId="{288F7C3E-6031-472C-BF3D-53DB1C5D634E}" type="pres">
      <dgm:prSet presAssocID="{12FD77F1-1E26-43CF-89A9-9FCAEDDE165B}" presName="tx1" presStyleLbl="revTx" presStyleIdx="5" presStyleCnt="6"/>
      <dgm:spPr/>
    </dgm:pt>
    <dgm:pt modelId="{881AAACE-4548-414C-9E65-D6BACB457958}" type="pres">
      <dgm:prSet presAssocID="{12FD77F1-1E26-43CF-89A9-9FCAEDDE165B}" presName="vert1" presStyleCnt="0"/>
      <dgm:spPr/>
    </dgm:pt>
  </dgm:ptLst>
  <dgm:cxnLst>
    <dgm:cxn modelId="{7B800328-7D79-4DE9-AB2F-BEE11260D266}" srcId="{F024CF0B-5050-44E0-BF8E-129C4F8C8A46}" destId="{12FD77F1-1E26-43CF-89A9-9FCAEDDE165B}" srcOrd="5" destOrd="0" parTransId="{2733188D-45A4-46A6-A208-3EEB391F3C37}" sibTransId="{1D9F8C58-101A-4EB6-B079-DED47965F612}"/>
    <dgm:cxn modelId="{633D0133-8A54-40C2-A575-D0CDF076D213}" type="presOf" srcId="{F024CF0B-5050-44E0-BF8E-129C4F8C8A46}" destId="{D048F0BA-C3CF-4972-99DD-D08942BEDD6E}" srcOrd="0" destOrd="0" presId="urn:microsoft.com/office/officeart/2008/layout/LinedList"/>
    <dgm:cxn modelId="{29AB345B-2A22-45AC-97A2-56D7091D3D8E}" type="presOf" srcId="{60D53CC2-98C6-4959-946D-32C6D2067837}" destId="{37E0AF6F-B1E3-4E22-BAD3-1A058AAD97F3}" srcOrd="0" destOrd="0" presId="urn:microsoft.com/office/officeart/2008/layout/LinedList"/>
    <dgm:cxn modelId="{BEB1304A-FD7C-4FB2-8D87-98501236DAC5}" srcId="{F024CF0B-5050-44E0-BF8E-129C4F8C8A46}" destId="{C100149C-323B-43D8-9AD4-F589D76B7307}" srcOrd="2" destOrd="0" parTransId="{9318F453-BBFD-4722-90AA-41EA3BEE460F}" sibTransId="{BA4E9CC4-675F-4A28-B97D-6D266DCA745D}"/>
    <dgm:cxn modelId="{85E78971-E733-4F48-BEC3-3622AC076CC8}" type="presOf" srcId="{6CF90C4D-60A4-4136-BA17-9C5AEE79245A}" destId="{68BC0BB1-2582-4D4B-B3C6-38948FB200AD}" srcOrd="0" destOrd="0" presId="urn:microsoft.com/office/officeart/2008/layout/LinedList"/>
    <dgm:cxn modelId="{6499C27D-522E-450B-8A1E-F3A28200D842}" type="presOf" srcId="{C100149C-323B-43D8-9AD4-F589D76B7307}" destId="{019B9A0A-FC4D-469E-B9D6-A3F151D8439A}" srcOrd="0" destOrd="0" presId="urn:microsoft.com/office/officeart/2008/layout/LinedList"/>
    <dgm:cxn modelId="{6AEF5A8A-487C-4AA0-9255-50748830F9A0}" type="presOf" srcId="{E2A1088C-51DD-4446-B8BF-4298A1AF96B3}" destId="{345FEFC3-E67C-4156-A5B7-0F06E24A9024}" srcOrd="0" destOrd="0" presId="urn:microsoft.com/office/officeart/2008/layout/LinedList"/>
    <dgm:cxn modelId="{9688E594-08B2-40C3-AC3C-66FFAF477506}" srcId="{F024CF0B-5050-44E0-BF8E-129C4F8C8A46}" destId="{60D53CC2-98C6-4959-946D-32C6D2067837}" srcOrd="3" destOrd="0" parTransId="{3BDED38A-AE1E-454E-BFC4-CA4E080520CB}" sibTransId="{5089D41D-E96C-46F0-B4AA-4CD2DD909760}"/>
    <dgm:cxn modelId="{3A1A29B6-3689-466D-BF2B-2AAF62520147}" srcId="{F024CF0B-5050-44E0-BF8E-129C4F8C8A46}" destId="{E2A1088C-51DD-4446-B8BF-4298A1AF96B3}" srcOrd="4" destOrd="0" parTransId="{6EA09F85-FFA2-4261-A672-2CD7364F1D37}" sibTransId="{2A2B8438-C877-4223-AA97-F555657D2B21}"/>
    <dgm:cxn modelId="{862C7FB7-8998-49DA-88AB-D5A2A83C5008}" srcId="{F024CF0B-5050-44E0-BF8E-129C4F8C8A46}" destId="{6CF90C4D-60A4-4136-BA17-9C5AEE79245A}" srcOrd="0" destOrd="0" parTransId="{938B3887-17AC-491F-BE90-F7C2890550A9}" sibTransId="{93D0C489-49D1-40E3-9EF2-C8EC7962F7B0}"/>
    <dgm:cxn modelId="{A52981C6-F28A-4813-B6A9-3844D8D011DF}" type="presOf" srcId="{12FD77F1-1E26-43CF-89A9-9FCAEDDE165B}" destId="{288F7C3E-6031-472C-BF3D-53DB1C5D634E}" srcOrd="0" destOrd="0" presId="urn:microsoft.com/office/officeart/2008/layout/LinedList"/>
    <dgm:cxn modelId="{06479CD0-8C26-4849-A9C7-4F06C7632240}" type="presOf" srcId="{FF3E2C24-03A0-460A-8CB3-5AA74429A7C1}" destId="{628757C2-E20D-4CD0-9CBC-A416B6432385}" srcOrd="0" destOrd="0" presId="urn:microsoft.com/office/officeart/2008/layout/LinedList"/>
    <dgm:cxn modelId="{E4DCCDE5-E26A-4191-A016-7FC62072C81D}" srcId="{F024CF0B-5050-44E0-BF8E-129C4F8C8A46}" destId="{FF3E2C24-03A0-460A-8CB3-5AA74429A7C1}" srcOrd="1" destOrd="0" parTransId="{B9357DFC-9EB3-47C8-8203-6ABD02588298}" sibTransId="{569BC3BD-FA5C-48BF-8E5F-946B4B3EB667}"/>
    <dgm:cxn modelId="{3689C287-BC92-4A53-932A-1EECBC2069C1}" type="presParOf" srcId="{D048F0BA-C3CF-4972-99DD-D08942BEDD6E}" destId="{52C7FC37-0A50-4F70-9772-ED8086E87ADF}" srcOrd="0" destOrd="0" presId="urn:microsoft.com/office/officeart/2008/layout/LinedList"/>
    <dgm:cxn modelId="{37682D82-1952-440F-B9FA-03411589FE81}" type="presParOf" srcId="{D048F0BA-C3CF-4972-99DD-D08942BEDD6E}" destId="{8E92F2BD-C757-458A-958F-4A8DC9853A52}" srcOrd="1" destOrd="0" presId="urn:microsoft.com/office/officeart/2008/layout/LinedList"/>
    <dgm:cxn modelId="{F64CC2FC-E8DC-4DB5-87D0-F755F3D8066B}" type="presParOf" srcId="{8E92F2BD-C757-458A-958F-4A8DC9853A52}" destId="{68BC0BB1-2582-4D4B-B3C6-38948FB200AD}" srcOrd="0" destOrd="0" presId="urn:microsoft.com/office/officeart/2008/layout/LinedList"/>
    <dgm:cxn modelId="{C33DB376-3FDA-43EC-96B4-CAC5A4F83126}" type="presParOf" srcId="{8E92F2BD-C757-458A-958F-4A8DC9853A52}" destId="{7F3DF326-A773-49FC-BF15-7866ACDAB92F}" srcOrd="1" destOrd="0" presId="urn:microsoft.com/office/officeart/2008/layout/LinedList"/>
    <dgm:cxn modelId="{6A49BF47-F40D-4C5D-AF85-B08DFE79BDB4}" type="presParOf" srcId="{D048F0BA-C3CF-4972-99DD-D08942BEDD6E}" destId="{9E08B0BC-5C1C-44DB-B419-76C83D3504DA}" srcOrd="2" destOrd="0" presId="urn:microsoft.com/office/officeart/2008/layout/LinedList"/>
    <dgm:cxn modelId="{19FA8382-1168-4E97-9DEA-0177F1026F24}" type="presParOf" srcId="{D048F0BA-C3CF-4972-99DD-D08942BEDD6E}" destId="{11B3CF28-13A8-4501-B8FC-5B3443861A54}" srcOrd="3" destOrd="0" presId="urn:microsoft.com/office/officeart/2008/layout/LinedList"/>
    <dgm:cxn modelId="{8CC3FCE6-EC0B-4E49-8E49-00AC6CC50E2F}" type="presParOf" srcId="{11B3CF28-13A8-4501-B8FC-5B3443861A54}" destId="{628757C2-E20D-4CD0-9CBC-A416B6432385}" srcOrd="0" destOrd="0" presId="urn:microsoft.com/office/officeart/2008/layout/LinedList"/>
    <dgm:cxn modelId="{4C906A9F-2E0F-469F-A1BF-33CE9BBBB6A3}" type="presParOf" srcId="{11B3CF28-13A8-4501-B8FC-5B3443861A54}" destId="{D0119BC3-6235-4BCF-B6F6-C3CB62604F07}" srcOrd="1" destOrd="0" presId="urn:microsoft.com/office/officeart/2008/layout/LinedList"/>
    <dgm:cxn modelId="{BA14C346-B29B-4AEA-A0EA-378218319ECE}" type="presParOf" srcId="{D048F0BA-C3CF-4972-99DD-D08942BEDD6E}" destId="{C822F296-6789-4FBF-97DD-5E840930A7D0}" srcOrd="4" destOrd="0" presId="urn:microsoft.com/office/officeart/2008/layout/LinedList"/>
    <dgm:cxn modelId="{0BE47478-4EC6-4323-9AB6-F87E79A7F337}" type="presParOf" srcId="{D048F0BA-C3CF-4972-99DD-D08942BEDD6E}" destId="{1B8412AE-0D15-4F13-81B1-14E15162F574}" srcOrd="5" destOrd="0" presId="urn:microsoft.com/office/officeart/2008/layout/LinedList"/>
    <dgm:cxn modelId="{E02A38E8-DBA9-4B8A-9F29-58F74310E823}" type="presParOf" srcId="{1B8412AE-0D15-4F13-81B1-14E15162F574}" destId="{019B9A0A-FC4D-469E-B9D6-A3F151D8439A}" srcOrd="0" destOrd="0" presId="urn:microsoft.com/office/officeart/2008/layout/LinedList"/>
    <dgm:cxn modelId="{2DA6620C-ABF7-4286-BE48-062A52D7793D}" type="presParOf" srcId="{1B8412AE-0D15-4F13-81B1-14E15162F574}" destId="{266D54A1-2BD1-47A2-85AE-F50782727192}" srcOrd="1" destOrd="0" presId="urn:microsoft.com/office/officeart/2008/layout/LinedList"/>
    <dgm:cxn modelId="{2FDD07FB-A576-4DE4-836D-11CE2ED3915E}" type="presParOf" srcId="{D048F0BA-C3CF-4972-99DD-D08942BEDD6E}" destId="{5D0B1A7C-DA15-4A93-836F-53DE4C31C212}" srcOrd="6" destOrd="0" presId="urn:microsoft.com/office/officeart/2008/layout/LinedList"/>
    <dgm:cxn modelId="{0DDE1507-4E8B-4DDF-A7ED-FCEC501AEFE2}" type="presParOf" srcId="{D048F0BA-C3CF-4972-99DD-D08942BEDD6E}" destId="{A66078DE-741A-4977-BC96-80957DCD70D7}" srcOrd="7" destOrd="0" presId="urn:microsoft.com/office/officeart/2008/layout/LinedList"/>
    <dgm:cxn modelId="{4B599B2C-E6C0-4439-92DE-DE021077AA17}" type="presParOf" srcId="{A66078DE-741A-4977-BC96-80957DCD70D7}" destId="{37E0AF6F-B1E3-4E22-BAD3-1A058AAD97F3}" srcOrd="0" destOrd="0" presId="urn:microsoft.com/office/officeart/2008/layout/LinedList"/>
    <dgm:cxn modelId="{49F9219F-17B8-467A-824A-D6E71F8C0C81}" type="presParOf" srcId="{A66078DE-741A-4977-BC96-80957DCD70D7}" destId="{63FD31FE-C879-4659-BCB0-7625D3C731EC}" srcOrd="1" destOrd="0" presId="urn:microsoft.com/office/officeart/2008/layout/LinedList"/>
    <dgm:cxn modelId="{B9B339AA-4C50-4407-89AC-C22EA3C47CDE}" type="presParOf" srcId="{D048F0BA-C3CF-4972-99DD-D08942BEDD6E}" destId="{1AA365FA-2DB4-443B-87EC-9378A31353F9}" srcOrd="8" destOrd="0" presId="urn:microsoft.com/office/officeart/2008/layout/LinedList"/>
    <dgm:cxn modelId="{C0299021-FE6C-4420-BF46-1680711F7E40}" type="presParOf" srcId="{D048F0BA-C3CF-4972-99DD-D08942BEDD6E}" destId="{8AAA9D9D-D1CE-413E-9ED9-8A1BAB70E1A7}" srcOrd="9" destOrd="0" presId="urn:microsoft.com/office/officeart/2008/layout/LinedList"/>
    <dgm:cxn modelId="{1209E769-157B-4594-A02F-D2407A8503D1}" type="presParOf" srcId="{8AAA9D9D-D1CE-413E-9ED9-8A1BAB70E1A7}" destId="{345FEFC3-E67C-4156-A5B7-0F06E24A9024}" srcOrd="0" destOrd="0" presId="urn:microsoft.com/office/officeart/2008/layout/LinedList"/>
    <dgm:cxn modelId="{E2FD4F6C-92C0-4E47-8741-54C462BCFE45}" type="presParOf" srcId="{8AAA9D9D-D1CE-413E-9ED9-8A1BAB70E1A7}" destId="{7D85E454-3AAF-43FE-A765-0A4B341909AC}" srcOrd="1" destOrd="0" presId="urn:microsoft.com/office/officeart/2008/layout/LinedList"/>
    <dgm:cxn modelId="{CF714438-0BEC-44E7-8B23-81172716E409}" type="presParOf" srcId="{D048F0BA-C3CF-4972-99DD-D08942BEDD6E}" destId="{F9C235A1-2AC1-4C29-9441-5DAA28412192}" srcOrd="10" destOrd="0" presId="urn:microsoft.com/office/officeart/2008/layout/LinedList"/>
    <dgm:cxn modelId="{4D840135-D011-4C11-890C-C655C5B03890}" type="presParOf" srcId="{D048F0BA-C3CF-4972-99DD-D08942BEDD6E}" destId="{714E20F3-860F-4A92-886B-80424EDDEB0F}" srcOrd="11" destOrd="0" presId="urn:microsoft.com/office/officeart/2008/layout/LinedList"/>
    <dgm:cxn modelId="{A72A5D4F-8B87-4D62-815E-11050783DEEF}" type="presParOf" srcId="{714E20F3-860F-4A92-886B-80424EDDEB0F}" destId="{288F7C3E-6031-472C-BF3D-53DB1C5D634E}" srcOrd="0" destOrd="0" presId="urn:microsoft.com/office/officeart/2008/layout/LinedList"/>
    <dgm:cxn modelId="{9B79C637-7904-4128-9ED1-9AF20E987F0E}" type="presParOf" srcId="{714E20F3-860F-4A92-886B-80424EDDEB0F}" destId="{881AAACE-4548-414C-9E65-D6BACB4579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C7FC37-0A50-4F70-9772-ED8086E87ADF}">
      <dsp:nvSpPr>
        <dsp:cNvPr id="0" name=""/>
        <dsp:cNvSpPr/>
      </dsp:nvSpPr>
      <dsp:spPr>
        <a:xfrm>
          <a:off x="0" y="2492"/>
          <a:ext cx="528529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C0BB1-2582-4D4B-B3C6-38948FB200AD}">
      <dsp:nvSpPr>
        <dsp:cNvPr id="0" name=""/>
        <dsp:cNvSpPr/>
      </dsp:nvSpPr>
      <dsp:spPr>
        <a:xfrm>
          <a:off x="0" y="2492"/>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Exam preparation – Assignment 2</a:t>
          </a:r>
          <a:endParaRPr lang="en-US" sz="2300" kern="1200" dirty="0"/>
        </a:p>
      </dsp:txBody>
      <dsp:txXfrm>
        <a:off x="0" y="2492"/>
        <a:ext cx="5285291" cy="850069"/>
      </dsp:txXfrm>
    </dsp:sp>
    <dsp:sp modelId="{9E08B0BC-5C1C-44DB-B419-76C83D3504DA}">
      <dsp:nvSpPr>
        <dsp:cNvPr id="0" name=""/>
        <dsp:cNvSpPr/>
      </dsp:nvSpPr>
      <dsp:spPr>
        <a:xfrm>
          <a:off x="0" y="852561"/>
          <a:ext cx="5285291"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757C2-E20D-4CD0-9CBC-A416B6432385}">
      <dsp:nvSpPr>
        <dsp:cNvPr id="0" name=""/>
        <dsp:cNvSpPr/>
      </dsp:nvSpPr>
      <dsp:spPr>
        <a:xfrm>
          <a:off x="0" y="852561"/>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A) Interpersonal skills</a:t>
          </a:r>
          <a:r>
            <a:rPr lang="en-GB" sz="2300" kern="1200" dirty="0">
              <a:latin typeface="Calibri Light" panose="020F0302020204030204"/>
            </a:rPr>
            <a:t> &amp; personal presentation</a:t>
          </a:r>
          <a:endParaRPr lang="en-US" sz="2300" kern="1200" dirty="0"/>
        </a:p>
      </dsp:txBody>
      <dsp:txXfrm>
        <a:off x="0" y="852561"/>
        <a:ext cx="5285291" cy="850069"/>
      </dsp:txXfrm>
    </dsp:sp>
    <dsp:sp modelId="{C822F296-6789-4FBF-97DD-5E840930A7D0}">
      <dsp:nvSpPr>
        <dsp:cNvPr id="0" name=""/>
        <dsp:cNvSpPr/>
      </dsp:nvSpPr>
      <dsp:spPr>
        <a:xfrm>
          <a:off x="0" y="1702630"/>
          <a:ext cx="5285291"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B9A0A-FC4D-469E-B9D6-A3F151D8439A}">
      <dsp:nvSpPr>
        <dsp:cNvPr id="0" name=""/>
        <dsp:cNvSpPr/>
      </dsp:nvSpPr>
      <dsp:spPr>
        <a:xfrm>
          <a:off x="0" y="1702630"/>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B) Practical element – Hotelier</a:t>
          </a:r>
          <a:r>
            <a:rPr lang="en-GB" sz="2300" kern="1200" dirty="0">
              <a:latin typeface="Calibri Light" panose="020F0302020204030204"/>
            </a:rPr>
            <a:t> Break out rooms</a:t>
          </a:r>
          <a:endParaRPr lang="en-US" sz="2300" kern="1200" dirty="0"/>
        </a:p>
      </dsp:txBody>
      <dsp:txXfrm>
        <a:off x="0" y="1702630"/>
        <a:ext cx="5285291" cy="850069"/>
      </dsp:txXfrm>
    </dsp:sp>
    <dsp:sp modelId="{5D0B1A7C-DA15-4A93-836F-53DE4C31C212}">
      <dsp:nvSpPr>
        <dsp:cNvPr id="0" name=""/>
        <dsp:cNvSpPr/>
      </dsp:nvSpPr>
      <dsp:spPr>
        <a:xfrm>
          <a:off x="0" y="2552699"/>
          <a:ext cx="5285291"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E0AF6F-B1E3-4E22-BAD3-1A058AAD97F3}">
      <dsp:nvSpPr>
        <dsp:cNvPr id="0" name=""/>
        <dsp:cNvSpPr/>
      </dsp:nvSpPr>
      <dsp:spPr>
        <a:xfrm>
          <a:off x="0" y="2552699"/>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Recap of </a:t>
          </a:r>
          <a:r>
            <a:rPr lang="en-GB" sz="2300" kern="1200" dirty="0">
              <a:latin typeface="Calibri Light" panose="020F0302020204030204"/>
            </a:rPr>
            <a:t>all elements HAFO</a:t>
          </a:r>
          <a:r>
            <a:rPr lang="en-GB" sz="2300" kern="1200" dirty="0"/>
            <a:t> </a:t>
          </a:r>
          <a:r>
            <a:rPr lang="en-GB" sz="2300" kern="1200" dirty="0">
              <a:latin typeface="Calibri Light" panose="020F0302020204030204"/>
            </a:rPr>
            <a:t>Assignment 3</a:t>
          </a:r>
          <a:endParaRPr lang="en-US" sz="2300" kern="1200" dirty="0"/>
        </a:p>
      </dsp:txBody>
      <dsp:txXfrm>
        <a:off x="0" y="2552699"/>
        <a:ext cx="5285291" cy="850069"/>
      </dsp:txXfrm>
    </dsp:sp>
    <dsp:sp modelId="{1AA365FA-2DB4-443B-87EC-9378A31353F9}">
      <dsp:nvSpPr>
        <dsp:cNvPr id="0" name=""/>
        <dsp:cNvSpPr/>
      </dsp:nvSpPr>
      <dsp:spPr>
        <a:xfrm>
          <a:off x="0" y="3402769"/>
          <a:ext cx="5285291"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FEFC3-E67C-4156-A5B7-0F06E24A9024}">
      <dsp:nvSpPr>
        <dsp:cNvPr id="0" name=""/>
        <dsp:cNvSpPr/>
      </dsp:nvSpPr>
      <dsp:spPr>
        <a:xfrm>
          <a:off x="0" y="3402769"/>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latin typeface="Calibri Light" panose="020F0302020204030204"/>
            </a:rPr>
            <a:t>Homework &amp; lecturer role play exam practice feedback</a:t>
          </a:r>
        </a:p>
      </dsp:txBody>
      <dsp:txXfrm>
        <a:off x="0" y="3402769"/>
        <a:ext cx="5285291" cy="850069"/>
      </dsp:txXfrm>
    </dsp:sp>
    <dsp:sp modelId="{F9C235A1-2AC1-4C29-9441-5DAA28412192}">
      <dsp:nvSpPr>
        <dsp:cNvPr id="0" name=""/>
        <dsp:cNvSpPr/>
      </dsp:nvSpPr>
      <dsp:spPr>
        <a:xfrm>
          <a:off x="0" y="4252838"/>
          <a:ext cx="528529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F7C3E-6031-472C-BF3D-53DB1C5D634E}">
      <dsp:nvSpPr>
        <dsp:cNvPr id="0" name=""/>
        <dsp:cNvSpPr/>
      </dsp:nvSpPr>
      <dsp:spPr>
        <a:xfrm>
          <a:off x="0" y="4252838"/>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Calibri Light" panose="020F0302020204030204"/>
            </a:rPr>
            <a:t>Questions</a:t>
          </a:r>
        </a:p>
      </dsp:txBody>
      <dsp:txXfrm>
        <a:off x="0" y="4252838"/>
        <a:ext cx="5285291" cy="850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5B328-B3EF-4C4D-AEE7-1DAB93811196}" type="datetimeFigureOut">
              <a:rPr lang="en-US" smtClean="0"/>
              <a:t>2/17/2022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24EAF7-4922-314A-AE75-D4F949D9A650}" type="slidenum">
              <a:rPr lang="en-US" smtClean="0"/>
              <a:t>‹#›</a:t>
            </a:fld>
            <a:endParaRPr lang="en-US"/>
          </a:p>
        </p:txBody>
      </p:sp>
    </p:spTree>
    <p:extLst>
      <p:ext uri="{BB962C8B-B14F-4D97-AF65-F5344CB8AC3E}">
        <p14:creationId xmlns:p14="http://schemas.microsoft.com/office/powerpoint/2010/main" val="4078052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Ashttps:/www.typsy.com/lessons/welcome-interacting-with-guest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ypsy.com/lessons/personal-presentation-for-front-office-staf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a:t>
            </a:fld>
            <a:endParaRPr lang="en-US"/>
          </a:p>
        </p:txBody>
      </p:sp>
    </p:spTree>
    <p:extLst>
      <p:ext uri="{BB962C8B-B14F-4D97-AF65-F5344CB8AC3E}">
        <p14:creationId xmlns:p14="http://schemas.microsoft.com/office/powerpoint/2010/main" val="1842370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https://www.typsy.com/lessons/welcome-interacting-with-guests</a:t>
            </a:r>
            <a:r>
              <a:rPr lang="en-GB" dirty="0"/>
              <a:t> (59m long)</a:t>
            </a:r>
          </a:p>
        </p:txBody>
      </p:sp>
      <p:sp>
        <p:nvSpPr>
          <p:cNvPr id="4" name="Slide Number Placeholder 3"/>
          <p:cNvSpPr>
            <a:spLocks noGrp="1"/>
          </p:cNvSpPr>
          <p:nvPr>
            <p:ph type="sldNum" sz="quarter" idx="5"/>
          </p:nvPr>
        </p:nvSpPr>
        <p:spPr/>
        <p:txBody>
          <a:bodyPr/>
          <a:lstStyle/>
          <a:p>
            <a:fld id="{5824EAF7-4922-314A-AE75-D4F949D9A650}" type="slidenum">
              <a:rPr lang="en-US" smtClean="0"/>
              <a:t>4</a:t>
            </a:fld>
            <a:endParaRPr lang="en-US"/>
          </a:p>
        </p:txBody>
      </p:sp>
    </p:spTree>
    <p:extLst>
      <p:ext uri="{BB962C8B-B14F-4D97-AF65-F5344CB8AC3E}">
        <p14:creationId xmlns:p14="http://schemas.microsoft.com/office/powerpoint/2010/main" val="34913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Show video</a:t>
            </a:r>
            <a:r>
              <a:rPr lang="en-GB" dirty="0"/>
              <a:t>: </a:t>
            </a:r>
            <a:r>
              <a:rPr lang="en-GB" dirty="0">
                <a:hlinkClick r:id="rId3"/>
              </a:rPr>
              <a:t>https://www.typsy.com/lessons/personal-presentation-for-front-office-staff</a:t>
            </a:r>
            <a:endParaRPr lang="en-GB" dirty="0"/>
          </a:p>
          <a:p>
            <a:r>
              <a:rPr lang="en-GB" dirty="0"/>
              <a:t> (3 minute video)</a:t>
            </a:r>
            <a:endParaRPr lang="en-GB"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5</a:t>
            </a:fld>
            <a:endParaRPr lang="en-US"/>
          </a:p>
        </p:txBody>
      </p:sp>
    </p:spTree>
    <p:extLst>
      <p:ext uri="{BB962C8B-B14F-4D97-AF65-F5344CB8AC3E}">
        <p14:creationId xmlns:p14="http://schemas.microsoft.com/office/powerpoint/2010/main" val="4086643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6</a:t>
            </a:fld>
            <a:endParaRPr lang="en-US"/>
          </a:p>
        </p:txBody>
      </p:sp>
    </p:spTree>
    <p:extLst>
      <p:ext uri="{BB962C8B-B14F-4D97-AF65-F5344CB8AC3E}">
        <p14:creationId xmlns:p14="http://schemas.microsoft.com/office/powerpoint/2010/main" val="39702805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7</a:t>
            </a:fld>
            <a:endParaRPr lang="en-US"/>
          </a:p>
        </p:txBody>
      </p:sp>
    </p:spTree>
    <p:extLst>
      <p:ext uri="{BB962C8B-B14F-4D97-AF65-F5344CB8AC3E}">
        <p14:creationId xmlns:p14="http://schemas.microsoft.com/office/powerpoint/2010/main" val="429533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Recap on Assignment 3!</a:t>
            </a:r>
          </a:p>
        </p:txBody>
      </p:sp>
      <p:sp>
        <p:nvSpPr>
          <p:cNvPr id="4" name="Slide Number Placeholder 3"/>
          <p:cNvSpPr>
            <a:spLocks noGrp="1"/>
          </p:cNvSpPr>
          <p:nvPr>
            <p:ph type="sldNum" sz="quarter" idx="5"/>
          </p:nvPr>
        </p:nvSpPr>
        <p:spPr/>
        <p:txBody>
          <a:bodyPr/>
          <a:lstStyle/>
          <a:p>
            <a:fld id="{5824EAF7-4922-314A-AE75-D4F949D9A650}" type="slidenum">
              <a:rPr lang="en-US" smtClean="0"/>
              <a:t>11</a:t>
            </a:fld>
            <a:endParaRPr lang="en-US"/>
          </a:p>
        </p:txBody>
      </p:sp>
    </p:spTree>
    <p:extLst>
      <p:ext uri="{BB962C8B-B14F-4D97-AF65-F5344CB8AC3E}">
        <p14:creationId xmlns:p14="http://schemas.microsoft.com/office/powerpoint/2010/main" val="3538814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questions before your exam next week?</a:t>
            </a:r>
          </a:p>
          <a:p>
            <a:endParaRPr lang="en-US"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12</a:t>
            </a:fld>
            <a:endParaRPr lang="en-US"/>
          </a:p>
        </p:txBody>
      </p:sp>
    </p:spTree>
    <p:extLst>
      <p:ext uri="{BB962C8B-B14F-4D97-AF65-F5344CB8AC3E}">
        <p14:creationId xmlns:p14="http://schemas.microsoft.com/office/powerpoint/2010/main" val="2176246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959304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77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706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671687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663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38343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035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43654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6334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862103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82761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8194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98135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03410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0227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8165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6035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40762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08235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72005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2263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2745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6986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404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10656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054137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92694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8197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8799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183763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89198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740604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07847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53609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201892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6999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346693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537942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50312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605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433809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54806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563964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96854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37020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275088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50090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654604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74564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432910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61659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165681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57980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60881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72726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606056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73213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88033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6004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8825797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3881910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669461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9334313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7422775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2296473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38841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129559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862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80710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26549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89435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35080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99197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162598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446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26721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87379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37212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12698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35155284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9.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4.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5.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theme" Target="../theme/theme17.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image" Target="../media/image2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546481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018308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4220828"/>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78394837"/>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22741210"/>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40119820"/>
      </p:ext>
    </p:extLst>
  </p:cSld>
  <p:clrMap bg1="lt1" tx1="dk1" bg2="lt2" tx2="dk2" accent1="accent1" accent2="accent2" accent3="accent3" accent4="accent4" accent5="accent5" accent6="accent6" hlink="hlink" folHlink="folHlink"/>
  <p:sldLayoutIdLst>
    <p:sldLayoutId id="2147483676"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0765985"/>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9961064"/>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5454580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769804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2113081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8044575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565374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1153795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15357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81228748"/>
      </p:ext>
    </p:extLst>
  </p:cSld>
  <p:clrMap bg1="lt1" tx1="dk1" bg2="lt2" tx2="dk2" accent1="accent1" accent2="accent2" accent3="accent3" accent4="accent4" accent5="accent5" accent6="accent6" hlink="hlink" folHlink="folHlink"/>
  <p:sldLayoutIdLst>
    <p:sldLayoutId id="2147483740" r:id="rId1"/>
    <p:sldLayoutId id="21474837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8225148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openxmlformats.org/officeDocument/2006/relationships/hyperlink" Target="https://socialtechy.com/dealing-with-negative-feedback-on-social-media-channels/"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29.jpeg"/><Relationship Id="rId11" Type="http://schemas.openxmlformats.org/officeDocument/2006/relationships/hyperlink" Target="https://alphaplus.ca/tools/about-moodle/" TargetMode="External"/><Relationship Id="rId5" Type="http://schemas.openxmlformats.org/officeDocument/2006/relationships/image" Target="../media/image28.png"/><Relationship Id="rId10" Type="http://schemas.openxmlformats.org/officeDocument/2006/relationships/image" Target="../media/image31.png"/><Relationship Id="rId4" Type="http://schemas.openxmlformats.org/officeDocument/2006/relationships/image" Target="../media/image27.png"/><Relationship Id="rId9" Type="http://schemas.openxmlformats.org/officeDocument/2006/relationships/hyperlink" Target="https://www.iconfinder.com/icons/2900588/10_min_clock_minute_ten_timer_icon"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34.jpeg"/><Relationship Id="rId4" Type="http://schemas.openxmlformats.org/officeDocument/2006/relationships/image" Target="../media/image33.jpeg"/></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hyperlink" Target="https://web.microsoftstream.com/video/871f8bcb-f710-42b6-be9f-de5c4ef3c013" TargetMode="External"/><Relationship Id="rId2" Type="http://schemas.openxmlformats.org/officeDocument/2006/relationships/notesSlide" Target="../notesSlides/notesSlide4.xml"/><Relationship Id="rId1" Type="http://schemas.openxmlformats.org/officeDocument/2006/relationships/slideLayout" Target="../slideLayouts/slideLayout16.xml"/><Relationship Id="rId5" Type="http://schemas.openxmlformats.org/officeDocument/2006/relationships/image" Target="../media/image36.png"/><Relationship Id="rId4" Type="http://schemas.openxmlformats.org/officeDocument/2006/relationships/hyperlink" Target="https://web.microsoftstream.com/video/5876a01f-a828-4396-93d8-ff4e48e2679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38.jpeg"/></Relationships>
</file>

<file path=ppt/slides/_rels/slide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hotel admin">
            <a:extLst>
              <a:ext uri="{FF2B5EF4-FFF2-40B4-BE49-F238E27FC236}">
                <a16:creationId xmlns:a16="http://schemas.microsoft.com/office/drawing/2014/main" id="{929A50D6-99D8-49F7-AD09-75F65073874B}"/>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133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23900" y="965200"/>
            <a:ext cx="7696200" cy="3564869"/>
          </a:xfrm>
        </p:spPr>
        <p:txBody>
          <a:bodyPr lIns="91440" tIns="45720" rIns="91440" bIns="45720">
            <a:normAutofit/>
          </a:bodyPr>
          <a:lstStyle/>
          <a:p>
            <a:pPr algn="l"/>
            <a:br>
              <a:rPr lang="en-GB" sz="2500" b="1">
                <a:ln w="22225">
                  <a:solidFill>
                    <a:schemeClr val="tx1"/>
                  </a:solidFill>
                  <a:miter lim="800000"/>
                </a:ln>
              </a:rPr>
            </a:br>
            <a:br>
              <a:rPr lang="en-GB" sz="2500" b="1">
                <a:ln w="22225">
                  <a:solidFill>
                    <a:schemeClr val="tx1"/>
                  </a:solidFill>
                  <a:miter lim="800000"/>
                </a:ln>
              </a:rPr>
            </a:br>
            <a:br>
              <a:rPr lang="en-GB" sz="2500" b="1">
                <a:ln w="22225">
                  <a:solidFill>
                    <a:schemeClr val="tx1"/>
                  </a:solidFill>
                  <a:miter lim="800000"/>
                </a:ln>
              </a:rPr>
            </a:br>
            <a:r>
              <a:rPr lang="en-GB" sz="2500" b="1">
                <a:ln w="22225">
                  <a:solidFill>
                    <a:schemeClr val="tx1"/>
                  </a:solidFill>
                  <a:miter lim="800000"/>
                </a:ln>
              </a:rPr>
              <a:t>Hotel Administration &amp; </a:t>
            </a:r>
            <a:br>
              <a:rPr lang="en-GB" sz="2500" b="1">
                <a:ln w="22225">
                  <a:solidFill>
                    <a:schemeClr val="tx1"/>
                  </a:solidFill>
                  <a:miter lim="800000"/>
                </a:ln>
              </a:rPr>
            </a:br>
            <a:r>
              <a:rPr lang="en-GB" sz="2500" b="1">
                <a:ln w="22225">
                  <a:solidFill>
                    <a:schemeClr val="tx1"/>
                  </a:solidFill>
                  <a:miter lim="800000"/>
                </a:ln>
              </a:rPr>
              <a:t>Front Office Operations</a:t>
            </a:r>
            <a:br>
              <a:rPr lang="en-GB" sz="2500" b="1">
                <a:ln w="22225">
                  <a:solidFill>
                    <a:schemeClr val="tx1"/>
                  </a:solidFill>
                  <a:miter lim="800000"/>
                </a:ln>
              </a:rPr>
            </a:br>
            <a:r>
              <a:rPr lang="en-GB" sz="2500">
                <a:ln w="22225">
                  <a:solidFill>
                    <a:schemeClr val="tx1"/>
                  </a:solidFill>
                  <a:miter lim="800000"/>
                </a:ln>
              </a:rPr>
              <a:t>BMIH4004</a:t>
            </a:r>
            <a:br>
              <a:rPr lang="en-GB" sz="2500">
                <a:ln w="22225">
                  <a:solidFill>
                    <a:schemeClr val="tx1"/>
                  </a:solidFill>
                  <a:miter lim="800000"/>
                </a:ln>
              </a:rPr>
            </a:br>
            <a:br>
              <a:rPr lang="en-GB" sz="2500" b="1">
                <a:ln w="22225">
                  <a:solidFill>
                    <a:schemeClr val="tx1"/>
                  </a:solidFill>
                  <a:miter lim="800000"/>
                </a:ln>
              </a:rPr>
            </a:br>
            <a:r>
              <a:rPr lang="en-GB" sz="2500" b="1">
                <a:ln w="22225">
                  <a:solidFill>
                    <a:schemeClr val="tx1"/>
                  </a:solidFill>
                  <a:miter lim="800000"/>
                </a:ln>
              </a:rPr>
              <a:t>Week 8</a:t>
            </a:r>
            <a:br>
              <a:rPr lang="en-GB" sz="2500" b="1">
                <a:ln w="22225">
                  <a:solidFill>
                    <a:schemeClr val="tx1"/>
                  </a:solidFill>
                  <a:miter lim="800000"/>
                </a:ln>
              </a:rPr>
            </a:br>
            <a:br>
              <a:rPr lang="en-GB" sz="2500" b="1">
                <a:ln w="22225">
                  <a:solidFill>
                    <a:schemeClr val="tx1"/>
                  </a:solidFill>
                  <a:miter lim="800000"/>
                </a:ln>
              </a:rPr>
            </a:br>
            <a:endParaRPr lang="en-GB" sz="2500">
              <a:ln w="22225">
                <a:solidFill>
                  <a:schemeClr val="tx1"/>
                </a:solidFill>
                <a:miter lim="800000"/>
              </a:ln>
              <a:noFill/>
              <a:latin typeface="Freestyle Script"/>
            </a:endParaRPr>
          </a:p>
        </p:txBody>
      </p:sp>
    </p:spTree>
    <p:extLst>
      <p:ext uri="{BB962C8B-B14F-4D97-AF65-F5344CB8AC3E}">
        <p14:creationId xmlns:p14="http://schemas.microsoft.com/office/powerpoint/2010/main" val="33714380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85E21D3C-8578-A14B-B616-89EE59180C8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4246" y="3529851"/>
            <a:ext cx="2530624" cy="2028683"/>
          </a:xfrm>
        </p:spPr>
      </p:pic>
      <p:sp>
        <p:nvSpPr>
          <p:cNvPr id="6" name="TextBox 5">
            <a:extLst>
              <a:ext uri="{FF2B5EF4-FFF2-40B4-BE49-F238E27FC236}">
                <a16:creationId xmlns:a16="http://schemas.microsoft.com/office/drawing/2014/main" id="{D65F37E4-A8F6-9746-9BC0-8673DF300A79}"/>
              </a:ext>
            </a:extLst>
          </p:cNvPr>
          <p:cNvSpPr txBox="1"/>
          <p:nvPr/>
        </p:nvSpPr>
        <p:spPr>
          <a:xfrm>
            <a:off x="4184474" y="369762"/>
            <a:ext cx="4753350" cy="2031325"/>
          </a:xfrm>
          <a:prstGeom prst="rect">
            <a:avLst/>
          </a:prstGeom>
          <a:noFill/>
        </p:spPr>
        <p:txBody>
          <a:bodyPr wrap="square" rtlCol="0">
            <a:spAutoFit/>
          </a:bodyPr>
          <a:lstStyle/>
          <a:p>
            <a:pPr algn="just"/>
            <a:r>
              <a:rPr lang="en-GB">
                <a:solidFill>
                  <a:schemeClr val="bg1"/>
                </a:solidFill>
              </a:rPr>
              <a:t>Please complete the module feedback form on Moodle. </a:t>
            </a:r>
          </a:p>
          <a:p>
            <a:pPr algn="just"/>
            <a:endParaRPr lang="en-GB">
              <a:solidFill>
                <a:schemeClr val="bg1"/>
              </a:solidFill>
            </a:endParaRPr>
          </a:p>
          <a:p>
            <a:pPr algn="just"/>
            <a:r>
              <a:rPr lang="en-GB">
                <a:solidFill>
                  <a:schemeClr val="bg1"/>
                </a:solidFill>
              </a:rPr>
              <a:t>Take 10 minutes now to complete the form.</a:t>
            </a:r>
          </a:p>
          <a:p>
            <a:pPr algn="just"/>
            <a:endParaRPr lang="en-GB">
              <a:solidFill>
                <a:schemeClr val="bg1"/>
              </a:solidFill>
            </a:endParaRPr>
          </a:p>
          <a:p>
            <a:pPr algn="just"/>
            <a:r>
              <a:rPr lang="en-GB">
                <a:solidFill>
                  <a:schemeClr val="bg1"/>
                </a:solidFill>
              </a:rPr>
              <a:t>Take note of the module code, module name &amp; Institute.</a:t>
            </a:r>
          </a:p>
        </p:txBody>
      </p:sp>
      <p:pic>
        <p:nvPicPr>
          <p:cNvPr id="8" name="Picture 7" descr="Graphical user interface, text, application, email&#10;&#10;Description automatically generated">
            <a:extLst>
              <a:ext uri="{FF2B5EF4-FFF2-40B4-BE49-F238E27FC236}">
                <a16:creationId xmlns:a16="http://schemas.microsoft.com/office/drawing/2014/main" id="{7BCEB761-214F-7542-A128-79E8F72CE1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5976" y="2564903"/>
            <a:ext cx="4581848" cy="3000691"/>
          </a:xfrm>
          <a:prstGeom prst="rect">
            <a:avLst/>
          </a:prstGeom>
        </p:spPr>
      </p:pic>
      <p:pic>
        <p:nvPicPr>
          <p:cNvPr id="10" name="Picture 9">
            <a:extLst>
              <a:ext uri="{FF2B5EF4-FFF2-40B4-BE49-F238E27FC236}">
                <a16:creationId xmlns:a16="http://schemas.microsoft.com/office/drawing/2014/main" id="{5B603B26-EDBF-284E-B2F5-58E645761D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1937" y="3020516"/>
            <a:ext cx="2995241" cy="330643"/>
          </a:xfrm>
          <a:prstGeom prst="rect">
            <a:avLst/>
          </a:prstGeom>
        </p:spPr>
      </p:pic>
      <p:pic>
        <p:nvPicPr>
          <p:cNvPr id="12" name="Picture 11" descr="Logo, company name&#10;&#10;Description automatically generated">
            <a:extLst>
              <a:ext uri="{FF2B5EF4-FFF2-40B4-BE49-F238E27FC236}">
                <a16:creationId xmlns:a16="http://schemas.microsoft.com/office/drawing/2014/main" id="{47BA9F3F-FAE7-1C4A-B940-B6149B2ACD04}"/>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102652" y="1844824"/>
            <a:ext cx="1592218" cy="841601"/>
          </a:xfrm>
          <a:prstGeom prst="rect">
            <a:avLst/>
          </a:prstGeom>
        </p:spPr>
      </p:pic>
      <p:pic>
        <p:nvPicPr>
          <p:cNvPr id="4" name="Picture 3" descr="A picture containing logo&#10;&#10;Description automatically generated">
            <a:extLst>
              <a:ext uri="{FF2B5EF4-FFF2-40B4-BE49-F238E27FC236}">
                <a16:creationId xmlns:a16="http://schemas.microsoft.com/office/drawing/2014/main" id="{40D04458-C1B8-2549-9019-E4DE34D12D7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52169" y="3989638"/>
            <a:ext cx="1585655" cy="1585655"/>
          </a:xfrm>
          <a:prstGeom prst="rect">
            <a:avLst/>
          </a:prstGeom>
        </p:spPr>
      </p:pic>
      <p:pic>
        <p:nvPicPr>
          <p:cNvPr id="11" name="Picture 10" descr="Logo, company name&#10;&#10;Description automatically generated">
            <a:extLst>
              <a:ext uri="{FF2B5EF4-FFF2-40B4-BE49-F238E27FC236}">
                <a16:creationId xmlns:a16="http://schemas.microsoft.com/office/drawing/2014/main" id="{D73FDD1E-8E0A-4B4A-B3F8-74EF9370D9BA}"/>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99613" y="1772816"/>
            <a:ext cx="1592218" cy="404274"/>
          </a:xfrm>
          <a:prstGeom prst="rect">
            <a:avLst/>
          </a:prstGeom>
        </p:spPr>
      </p:pic>
    </p:spTree>
    <p:extLst>
      <p:ext uri="{BB962C8B-B14F-4D97-AF65-F5344CB8AC3E}">
        <p14:creationId xmlns:p14="http://schemas.microsoft.com/office/powerpoint/2010/main" val="3953020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Group 2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lIns="91440" tIns="45720" rIns="91440" bIns="45720" anchor="t">
            <a:normAutofit/>
          </a:bodyPr>
          <a:lstStyle/>
          <a:p>
            <a:r>
              <a:rPr lang="en-GB" sz="3500" b="1">
                <a:solidFill>
                  <a:srgbClr val="FFFFFF"/>
                </a:solidFill>
              </a:rPr>
              <a:t>Content </a:t>
            </a:r>
            <a:br>
              <a:rPr lang="en-GB" sz="3500" b="1">
                <a:cs typeface="Calibri Light"/>
              </a:rPr>
            </a:br>
            <a:r>
              <a:rPr lang="en-GB" sz="3500" b="1">
                <a:solidFill>
                  <a:srgbClr val="FFFFFF"/>
                </a:solidFill>
              </a:rPr>
              <a:t>Week 8</a:t>
            </a:r>
            <a:br>
              <a:rPr lang="en-GB" sz="3500" b="1">
                <a:cs typeface="Calibri Light"/>
              </a:rPr>
            </a:br>
            <a:r>
              <a:rPr lang="en-GB" sz="3500" b="1">
                <a:solidFill>
                  <a:srgbClr val="FFFFFF"/>
                </a:solidFill>
              </a:rPr>
              <a:t>Module Outcomes</a:t>
            </a:r>
            <a:br>
              <a:rPr lang="en-GB" sz="3500" b="1">
                <a:cs typeface="Calibri Light"/>
              </a:rPr>
            </a:br>
            <a:endParaRPr lang="en-GB" sz="3500" b="1">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B671C9-E315-4C65-8B48-612BDCF3CAEE}"/>
              </a:ext>
            </a:extLst>
          </p:cNvPr>
          <p:cNvGraphicFramePr>
            <a:graphicFrameLocks noGrp="1"/>
          </p:cNvGraphicFramePr>
          <p:nvPr>
            <p:ph idx="1"/>
            <p:extLst>
              <p:ext uri="{D42A27DB-BD31-4B8C-83A1-F6EECF244321}">
                <p14:modId xmlns:p14="http://schemas.microsoft.com/office/powerpoint/2010/main" val="2522873463"/>
              </p:ext>
            </p:extLst>
          </p:nvPr>
        </p:nvGraphicFramePr>
        <p:xfrm>
          <a:off x="3575772" y="685800"/>
          <a:ext cx="5285291"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See the source image">
            <a:extLst>
              <a:ext uri="{FF2B5EF4-FFF2-40B4-BE49-F238E27FC236}">
                <a16:creationId xmlns:a16="http://schemas.microsoft.com/office/drawing/2014/main" id="{F02A8BEF-AAF4-474B-9E66-94E4D3F6D733}"/>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828" r="22376"/>
          <a:stretch/>
        </p:blipFill>
        <p:spPr bwMode="auto">
          <a:xfrm>
            <a:off x="652463" y="1825625"/>
            <a:ext cx="2847975" cy="2460625"/>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extLst>
            <a:ext uri="{909E8E84-426E-40DD-AFC4-6F175D3DCCD1}">
              <a14:hiddenFill xmlns:a14="http://schemas.microsoft.com/office/drawing/2010/main">
                <a:solidFill>
                  <a:srgbClr val="FFFFFF"/>
                </a:solidFill>
              </a14:hiddenFill>
            </a:ext>
          </a:extLst>
        </p:spPr>
      </p:pic>
      <p:pic>
        <p:nvPicPr>
          <p:cNvPr id="2058" name="Picture 10" descr="Image result for typsy">
            <a:extLst>
              <a:ext uri="{FF2B5EF4-FFF2-40B4-BE49-F238E27FC236}">
                <a16:creationId xmlns:a16="http://schemas.microsoft.com/office/drawing/2014/main" id="{664D987D-1AC3-4605-B391-753388493E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475" y="4357688"/>
            <a:ext cx="2860963" cy="1520537"/>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Image result for body language">
            <a:extLst>
              <a:ext uri="{FF2B5EF4-FFF2-40B4-BE49-F238E27FC236}">
                <a16:creationId xmlns:a16="http://schemas.microsoft.com/office/drawing/2014/main" id="{0E231F72-6020-411F-AB5D-26CFB79931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191" r="17997" b="3"/>
          <a:stretch/>
        </p:blipFill>
        <p:spPr bwMode="auto">
          <a:xfrm>
            <a:off x="3571875" y="1825625"/>
            <a:ext cx="2060575" cy="3909725"/>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4BED66-B0D0-49AC-B91F-A0E582B2DEFD}"/>
              </a:ext>
            </a:extLst>
          </p:cNvPr>
          <p:cNvSpPr>
            <a:spLocks noGrp="1"/>
          </p:cNvSpPr>
          <p:nvPr>
            <p:ph type="title"/>
          </p:nvPr>
        </p:nvSpPr>
        <p:spPr>
          <a:xfrm>
            <a:off x="628650" y="365125"/>
            <a:ext cx="7886700" cy="1325563"/>
          </a:xfrm>
        </p:spPr>
        <p:txBody>
          <a:bodyPr vert="horz" lIns="91440" tIns="45720" rIns="91440" bIns="45720" rtlCol="0">
            <a:normAutofit/>
          </a:bodyPr>
          <a:lstStyle/>
          <a:p>
            <a:r>
              <a:rPr lang="en-US" kern="1200">
                <a:latin typeface="+mj-lt"/>
                <a:ea typeface="+mj-ea"/>
                <a:cs typeface="+mj-cs"/>
              </a:rPr>
              <a:t>Beatrice Gallo Video series</a:t>
            </a:r>
          </a:p>
        </p:txBody>
      </p:sp>
      <p:sp>
        <p:nvSpPr>
          <p:cNvPr id="3" name="TextBox 2">
            <a:extLst>
              <a:ext uri="{FF2B5EF4-FFF2-40B4-BE49-F238E27FC236}">
                <a16:creationId xmlns:a16="http://schemas.microsoft.com/office/drawing/2014/main" id="{C05E73B1-E034-4F54-B221-0033953BD974}"/>
              </a:ext>
            </a:extLst>
          </p:cNvPr>
          <p:cNvSpPr txBox="1"/>
          <p:nvPr/>
        </p:nvSpPr>
        <p:spPr>
          <a:xfrm>
            <a:off x="6096866" y="1213138"/>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Light"/>
              </a:rPr>
              <a:t>Criteria:</a:t>
            </a:r>
            <a:endParaRPr lang="en-GB">
              <a:latin typeface="Calibri" panose="020F0502020204030204"/>
              <a:cs typeface="Calibri" panose="020F0502020204030204"/>
            </a:endParaRPr>
          </a:p>
          <a:p>
            <a:endParaRPr lang="en-US" b="1">
              <a:latin typeface="Calibri Light"/>
            </a:endParaRPr>
          </a:p>
          <a:p>
            <a:r>
              <a:rPr lang="en-US" b="1">
                <a:latin typeface="Calibri Light"/>
              </a:rPr>
              <a:t>• Rapport with the guest (pleasant &amp; friendly)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Active listening (listening &amp; responding)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Non-verbal communication (tone of voice, facial expressions etc.)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Problem solving (evaluating a problem and implementing solutions)</a:t>
            </a:r>
            <a:endParaRPr lang="en-GB">
              <a:cs typeface="Calibri"/>
            </a:endParaRPr>
          </a:p>
        </p:txBody>
      </p:sp>
    </p:spTree>
    <p:extLst>
      <p:ext uri="{BB962C8B-B14F-4D97-AF65-F5344CB8AC3E}">
        <p14:creationId xmlns:p14="http://schemas.microsoft.com/office/powerpoint/2010/main" val="6333018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indoor&#10;&#10;Description automatically generated">
            <a:extLst>
              <a:ext uri="{FF2B5EF4-FFF2-40B4-BE49-F238E27FC236}">
                <a16:creationId xmlns:a16="http://schemas.microsoft.com/office/drawing/2014/main" id="{72DC3C68-CBCD-4863-B109-E96E12BC2F70}"/>
              </a:ext>
            </a:extLst>
          </p:cNvPr>
          <p:cNvPicPr>
            <a:picLocks noChangeAspect="1"/>
          </p:cNvPicPr>
          <p:nvPr/>
        </p:nvPicPr>
        <p:blipFill rotWithShape="1">
          <a:blip r:embed="rId3"/>
          <a:srcRect r="12668" b="2"/>
          <a:stretch/>
        </p:blipFill>
        <p:spPr>
          <a:xfrm>
            <a:off x="20" y="10"/>
            <a:ext cx="9143980" cy="6857990"/>
          </a:xfrm>
          <a:prstGeom prst="rect">
            <a:avLst/>
          </a:prstGeom>
        </p:spPr>
      </p:pic>
      <p:sp>
        <p:nvSpPr>
          <p:cNvPr id="92" name="Rectangle 9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75867" y="-10136"/>
            <a:ext cx="4592270" cy="9144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A376A-64A6-43EA-875B-5754B3162388}"/>
              </a:ext>
            </a:extLst>
          </p:cNvPr>
          <p:cNvSpPr>
            <a:spLocks noGrp="1"/>
          </p:cNvSpPr>
          <p:nvPr>
            <p:ph type="title"/>
          </p:nvPr>
        </p:nvSpPr>
        <p:spPr>
          <a:xfrm>
            <a:off x="303414" y="3091928"/>
            <a:ext cx="6808922" cy="2387600"/>
          </a:xfrm>
        </p:spPr>
        <p:txBody>
          <a:bodyPr vert="horz" lIns="91440" tIns="45720" rIns="91440" bIns="45720" rtlCol="0" anchor="b">
            <a:normAutofit/>
          </a:bodyPr>
          <a:lstStyle/>
          <a:p>
            <a:pPr marL="285750" indent="-285750"/>
            <a:r>
              <a:rPr lang="en-US" sz="5300" b="1"/>
              <a:t>Personal presentation</a:t>
            </a:r>
            <a:br>
              <a:rPr lang="en-US" sz="5300" b="1"/>
            </a:br>
            <a:br>
              <a:rPr lang="en-US" sz="5300" b="1"/>
            </a:br>
            <a:endParaRPr lang="en-US" sz="5300" b="1"/>
          </a:p>
        </p:txBody>
      </p:sp>
      <p:sp>
        <p:nvSpPr>
          <p:cNvPr id="94" name="Rectangle: Rounded Corners 9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7339422"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51954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FE1515-81AC-4C1C-A1BE-DFA56BC85383}"/>
              </a:ext>
            </a:extLst>
          </p:cNvPr>
          <p:cNvSpPr/>
          <p:nvPr/>
        </p:nvSpPr>
        <p:spPr>
          <a:xfrm>
            <a:off x="174171" y="745671"/>
            <a:ext cx="2941960"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700" b="0" cap="none" spc="0" dirty="0">
                <a:ln w="0"/>
                <a:effectLst>
                  <a:outerShdw blurRad="38100" dist="19050" dir="2700000" algn="tl" rotWithShape="0">
                    <a:schemeClr val="dk1">
                      <a:alpha val="40000"/>
                    </a:schemeClr>
                  </a:outerShdw>
                </a:effectLst>
              </a:rPr>
              <a:t>Hotelier student exam demonstration links</a:t>
            </a:r>
          </a:p>
          <a:p>
            <a:pPr indent="-228600" defTabSz="914400">
              <a:lnSpc>
                <a:spcPct val="90000"/>
              </a:lnSpc>
              <a:spcAft>
                <a:spcPts val="600"/>
              </a:spcAft>
              <a:buFont typeface="Arial" panose="020B0604020202020204" pitchFamily="34" charset="0"/>
              <a:buChar char="•"/>
            </a:pPr>
            <a:endParaRPr lang="en-US" sz="1700" dirty="0">
              <a:ln w="0"/>
              <a:effectLst>
                <a:outerShdw blurRad="38100" dist="19050" dir="2700000" algn="tl" rotWithShape="0">
                  <a:schemeClr val="dk1">
                    <a:alpha val="40000"/>
                  </a:schemeClr>
                </a:outerShdw>
              </a:effectLst>
              <a:hlinkClick r:id="rId3"/>
            </a:endParaRPr>
          </a:p>
          <a:p>
            <a:pPr indent="-228600" defTabSz="914400">
              <a:lnSpc>
                <a:spcPct val="90000"/>
              </a:lnSpc>
              <a:spcAft>
                <a:spcPts val="600"/>
              </a:spcAft>
              <a:buFont typeface="Arial" panose="020B0604020202020204" pitchFamily="34" charset="0"/>
              <a:buChar char="•"/>
            </a:pPr>
            <a:r>
              <a:rPr lang="en-US" sz="1700" b="0" cap="none" spc="0" dirty="0">
                <a:ln w="0"/>
                <a:effectLst>
                  <a:outerShdw blurRad="38100" dist="19050" dir="2700000" algn="tl" rotWithShape="0">
                    <a:schemeClr val="dk1">
                      <a:alpha val="40000"/>
                    </a:schemeClr>
                  </a:outerShdw>
                </a:effectLst>
                <a:hlinkClick r:id="rId3"/>
              </a:rPr>
              <a:t>https://web.microsoftstream.com/video/871f8bcb-f710-42b6-be9f-de5c4ef3c013</a:t>
            </a:r>
            <a:endParaRPr lang="en-US" sz="1700" b="0" cap="none" spc="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endParaRPr lang="en-US" sz="170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r>
              <a:rPr lang="en-US" sz="1700" b="0" cap="none" spc="0" dirty="0">
                <a:ln w="0"/>
                <a:effectLst>
                  <a:outerShdw blurRad="38100" dist="19050" dir="2700000" algn="tl" rotWithShape="0">
                    <a:schemeClr val="dk1">
                      <a:alpha val="40000"/>
                    </a:schemeClr>
                  </a:outerShdw>
                </a:effectLst>
                <a:hlinkClick r:id="rId4"/>
              </a:rPr>
              <a:t>https://web.microsoftstream.com/video/5876a01f-a828-4396-93d8-ff4e48e26799</a:t>
            </a:r>
            <a:endParaRPr lang="en-US" sz="1700" b="0" cap="none" spc="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endParaRPr lang="en-US" sz="1700" b="0" cap="none" spc="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endParaRPr lang="en-US" sz="170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endParaRPr lang="en-US" sz="1700" b="0" cap="none" spc="0" dirty="0">
              <a:ln w="0"/>
              <a:effectLst>
                <a:outerShdw blurRad="38100" dist="19050" dir="2700000" algn="tl" rotWithShape="0">
                  <a:schemeClr val="dk1">
                    <a:alpha val="40000"/>
                  </a:schemeClr>
                </a:outerShdw>
              </a:effectLst>
            </a:endParaRPr>
          </a:p>
          <a:p>
            <a:pPr indent="-228600" defTabSz="914400">
              <a:lnSpc>
                <a:spcPct val="90000"/>
              </a:lnSpc>
              <a:spcAft>
                <a:spcPts val="600"/>
              </a:spcAft>
              <a:buFont typeface="Arial" panose="020B0604020202020204" pitchFamily="34" charset="0"/>
              <a:buChar char="•"/>
            </a:pPr>
            <a:endParaRPr lang="en-US" sz="1700" b="0" cap="none" spc="0" dirty="0">
              <a:ln w="0"/>
              <a:effectLst>
                <a:outerShdw blurRad="38100" dist="19050" dir="2700000" algn="tl" rotWithShape="0">
                  <a:schemeClr val="dk1">
                    <a:alpha val="40000"/>
                  </a:schemeClr>
                </a:outerShdw>
              </a:effectLst>
            </a:endParaRPr>
          </a:p>
        </p:txBody>
      </p:sp>
      <p:sp>
        <p:nvSpPr>
          <p:cNvPr id="19" name="Rectangle 1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text, person, indoor, computer&#10;&#10;Description automatically generated">
            <a:extLst>
              <a:ext uri="{FF2B5EF4-FFF2-40B4-BE49-F238E27FC236}">
                <a16:creationId xmlns:a16="http://schemas.microsoft.com/office/drawing/2014/main" id="{2D84DDC4-8457-44C0-A814-51E59236D5DB}"/>
              </a:ext>
            </a:extLst>
          </p:cNvPr>
          <p:cNvPicPr>
            <a:picLocks noChangeAspect="1"/>
          </p:cNvPicPr>
          <p:nvPr/>
        </p:nvPicPr>
        <p:blipFill rotWithShape="1">
          <a:blip r:embed="rId5"/>
          <a:srcRect l="35076" r="10985" b="5717"/>
          <a:stretch/>
        </p:blipFill>
        <p:spPr>
          <a:xfrm>
            <a:off x="4066296" y="807593"/>
            <a:ext cx="4490697" cy="5239568"/>
          </a:xfrm>
          <a:prstGeom prst="rect">
            <a:avLst/>
          </a:prstGeom>
          <a:effectLst/>
        </p:spPr>
      </p:pic>
    </p:spTree>
    <p:extLst>
      <p:ext uri="{BB962C8B-B14F-4D97-AF65-F5344CB8AC3E}">
        <p14:creationId xmlns:p14="http://schemas.microsoft.com/office/powerpoint/2010/main" val="2528136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F2DE-57FF-4118-9241-6A1B6E5EA57F}"/>
              </a:ext>
            </a:extLst>
          </p:cNvPr>
          <p:cNvSpPr>
            <a:spLocks noGrp="1"/>
          </p:cNvSpPr>
          <p:nvPr>
            <p:ph type="title"/>
          </p:nvPr>
        </p:nvSpPr>
        <p:spPr>
          <a:xfrm>
            <a:off x="77555" y="4675886"/>
            <a:ext cx="4900403" cy="1608328"/>
          </a:xfrm>
        </p:spPr>
        <p:txBody>
          <a:bodyPr lIns="91440" tIns="45720" rIns="91440" bIns="45720" anchor="t">
            <a:normAutofit/>
          </a:bodyPr>
          <a:lstStyle/>
          <a:p>
            <a:r>
              <a:rPr lang="en-GB" sz="3100">
                <a:ea typeface="+mj-lt"/>
                <a:cs typeface="+mj-lt"/>
              </a:rPr>
              <a:t>B) Practical element – Hotelier</a:t>
            </a:r>
            <a:endParaRPr lang="en-US" sz="3100"/>
          </a:p>
        </p:txBody>
      </p:sp>
      <p:sp>
        <p:nvSpPr>
          <p:cNvPr id="137" name="Rectangle 136">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144001"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ounded Rectangle 26">
            <a:extLst>
              <a:ext uri="{FF2B5EF4-FFF2-40B4-BE49-F238E27FC236}">
                <a16:creationId xmlns:a16="http://schemas.microsoft.com/office/drawing/2014/main" id="{48AADC38-41AB-482C-B8C3-6B9CD91B6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320040"/>
            <a:ext cx="8661654"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Telephone Operator Hotel">
            <a:extLst>
              <a:ext uri="{FF2B5EF4-FFF2-40B4-BE49-F238E27FC236}">
                <a16:creationId xmlns:a16="http://schemas.microsoft.com/office/drawing/2014/main" id="{ADB64FBA-6BC3-41AA-8617-500505035E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3" b="-3"/>
          <a:stretch/>
        </p:blipFill>
        <p:spPr bwMode="auto">
          <a:xfrm>
            <a:off x="480060" y="640080"/>
            <a:ext cx="3957066" cy="329184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pms hotel">
            <a:extLst>
              <a:ext uri="{FF2B5EF4-FFF2-40B4-BE49-F238E27FC236}">
                <a16:creationId xmlns:a16="http://schemas.microsoft.com/office/drawing/2014/main" id="{B6952BB9-4648-472C-B687-A8A6426F2D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3" r="13205" b="-2"/>
          <a:stretch/>
        </p:blipFill>
        <p:spPr bwMode="auto">
          <a:xfrm>
            <a:off x="4704588" y="640080"/>
            <a:ext cx="3957066" cy="3291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55F8F47-EE93-4C4C-827E-339EA9A0BB2E}"/>
              </a:ext>
            </a:extLst>
          </p:cNvPr>
          <p:cNvSpPr>
            <a:spLocks noGrp="1"/>
          </p:cNvSpPr>
          <p:nvPr>
            <p:ph idx="1"/>
          </p:nvPr>
        </p:nvSpPr>
        <p:spPr>
          <a:xfrm>
            <a:off x="5284643" y="4818761"/>
            <a:ext cx="5006720" cy="1605083"/>
          </a:xfrm>
        </p:spPr>
        <p:txBody>
          <a:bodyPr lIns="91440" tIns="45720" rIns="91440" bIns="45720" anchor="ctr">
            <a:normAutofit/>
          </a:bodyPr>
          <a:lstStyle/>
          <a:p>
            <a:r>
              <a:rPr lang="en-GB" sz="2400">
                <a:cs typeface="Calibri"/>
              </a:rPr>
              <a:t>Breakout rooms</a:t>
            </a: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469005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1C7838C2-B44A-4C86-A014-F9618CAA3CC7}"/>
              </a:ext>
            </a:extLst>
          </p:cNvPr>
          <p:cNvPicPr>
            <a:picLocks noChangeAspect="1"/>
          </p:cNvPicPr>
          <p:nvPr/>
        </p:nvPicPr>
        <p:blipFill>
          <a:blip r:embed="rId2"/>
          <a:stretch>
            <a:fillRect/>
          </a:stretch>
        </p:blipFill>
        <p:spPr>
          <a:xfrm>
            <a:off x="482600" y="699325"/>
            <a:ext cx="8178799" cy="54593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2120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1088A0DF-E04E-4BE1-9DDA-3FAF5C118490}"/>
              </a:ext>
            </a:extLst>
          </p:cNvPr>
          <p:cNvPicPr>
            <a:picLocks noChangeAspect="1"/>
          </p:cNvPicPr>
          <p:nvPr/>
        </p:nvPicPr>
        <p:blipFill rotWithShape="1">
          <a:blip r:embed="rId2">
            <a:alphaModFix amt="40000"/>
          </a:blip>
          <a:srcRect l="5333" r="1" b="1"/>
          <a:stretch/>
        </p:blipFill>
        <p:spPr>
          <a:xfrm>
            <a:off x="20" y="10"/>
            <a:ext cx="9143980" cy="6857990"/>
          </a:xfrm>
          <a:prstGeom prst="rect">
            <a:avLst/>
          </a:prstGeom>
        </p:spPr>
      </p:pic>
      <p:sp>
        <p:nvSpPr>
          <p:cNvPr id="2" name="Title 1">
            <a:extLst>
              <a:ext uri="{FF2B5EF4-FFF2-40B4-BE49-F238E27FC236}">
                <a16:creationId xmlns:a16="http://schemas.microsoft.com/office/drawing/2014/main" id="{4EDDA2AB-4136-4F4C-971C-BA13E5D566E2}"/>
              </a:ext>
            </a:extLst>
          </p:cNvPr>
          <p:cNvSpPr>
            <a:spLocks noGrp="1"/>
          </p:cNvSpPr>
          <p:nvPr>
            <p:ph type="title"/>
          </p:nvPr>
        </p:nvSpPr>
        <p:spPr>
          <a:xfrm>
            <a:off x="723900" y="1751903"/>
            <a:ext cx="7696200" cy="3564869"/>
          </a:xfrm>
        </p:spPr>
        <p:txBody>
          <a:bodyPr vert="horz" lIns="91440" tIns="45720" rIns="91440" bIns="45720" rtlCol="0" anchor="b">
            <a:normAutofit fontScale="90000"/>
          </a:bodyPr>
          <a:lstStyle/>
          <a:p>
            <a:r>
              <a:rPr lang="en-US" sz="2500">
                <a:ln w="22225">
                  <a:solidFill>
                    <a:schemeClr val="tx1"/>
                  </a:solidFill>
                  <a:miter lim="800000"/>
                </a:ln>
              </a:rPr>
              <a:t>Assignment 2: Hotelier practical exam</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Please ensure you click on the meeting link for your allocated time slot. YOU MUST let your lecturer know in advance if you are unable to attend!</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Remember, you must submit your self-assessment form to Turnitin by  11th March 2022 @4pm.</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Please see the schedule for your exams on the next page. The link will be sent to you by your lecturer for the exam. </a:t>
            </a:r>
            <a:br>
              <a:rPr lang="en-US" sz="2500">
                <a:ln w="22225">
                  <a:solidFill>
                    <a:schemeClr val="tx1"/>
                  </a:solidFill>
                  <a:miter lim="800000"/>
                </a:ln>
              </a:rPr>
            </a:br>
            <a:endParaRPr lang="en-US" sz="2500">
              <a:ln w="22225">
                <a:solidFill>
                  <a:schemeClr val="tx1"/>
                </a:solidFill>
                <a:miter lim="800000"/>
              </a:ln>
              <a:noFill/>
            </a:endParaRPr>
          </a:p>
        </p:txBody>
      </p:sp>
    </p:spTree>
    <p:extLst>
      <p:ext uri="{BB962C8B-B14F-4D97-AF65-F5344CB8AC3E}">
        <p14:creationId xmlns:p14="http://schemas.microsoft.com/office/powerpoint/2010/main" val="7698817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bble sheet test paper and pencil">
            <a:extLst>
              <a:ext uri="{FF2B5EF4-FFF2-40B4-BE49-F238E27FC236}">
                <a16:creationId xmlns:a16="http://schemas.microsoft.com/office/drawing/2014/main" id="{45EC65C4-A53D-4534-8019-D5FAA2917BF4}"/>
              </a:ext>
            </a:extLst>
          </p:cNvPr>
          <p:cNvPicPr>
            <a:picLocks noChangeAspect="1"/>
          </p:cNvPicPr>
          <p:nvPr/>
        </p:nvPicPr>
        <p:blipFill rotWithShape="1">
          <a:blip r:embed="rId2"/>
          <a:srcRect l="13333"/>
          <a:stretch/>
        </p:blipFill>
        <p:spPr>
          <a:xfrm>
            <a:off x="-2285" y="10"/>
            <a:ext cx="9143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DD5A7-F653-49E8-BFD1-48AADCFF564F}"/>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dirty="0">
                <a:solidFill>
                  <a:srgbClr val="FFFFFF"/>
                </a:solidFill>
              </a:rPr>
              <a:t>Exam days and times – please see your schedule</a:t>
            </a:r>
          </a:p>
        </p:txBody>
      </p:sp>
    </p:spTree>
    <p:extLst>
      <p:ext uri="{BB962C8B-B14F-4D97-AF65-F5344CB8AC3E}">
        <p14:creationId xmlns:p14="http://schemas.microsoft.com/office/powerpoint/2010/main" val="154696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380BEC6-BCF7-4FFC-A0B9-67DF39E1D5C4}"/>
              </a:ext>
            </a:extLst>
          </p:cNvPr>
          <p:cNvPicPr>
            <a:picLocks noChangeAspect="1"/>
          </p:cNvPicPr>
          <p:nvPr/>
        </p:nvPicPr>
        <p:blipFill rotWithShape="1">
          <a:blip r:embed="rId3"/>
          <a:srcRect l="33385" r="20293"/>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F55D132-7CB4-44CB-8E92-AFA19F267C5E}"/>
              </a:ext>
            </a:extLst>
          </p:cNvPr>
          <p:cNvSpPr>
            <a:spLocks noGrp="1"/>
          </p:cNvSpPr>
          <p:nvPr>
            <p:ph idx="1"/>
          </p:nvPr>
        </p:nvSpPr>
        <p:spPr>
          <a:xfrm>
            <a:off x="4937296" y="1112365"/>
            <a:ext cx="3630007" cy="3843666"/>
          </a:xfrm>
        </p:spPr>
        <p:txBody>
          <a:bodyPr lIns="91440" tIns="45720" rIns="91440" bIns="45720" anchor="t">
            <a:normAutofit fontScale="92500"/>
          </a:bodyPr>
          <a:lstStyle/>
          <a:p>
            <a:r>
              <a:rPr lang="en-GB" sz="1600" b="1" dirty="0">
                <a:ea typeface="+mn-lt"/>
                <a:cs typeface="+mn-lt"/>
              </a:rPr>
              <a:t>Assignment 3 (50%) </a:t>
            </a:r>
            <a:r>
              <a:rPr lang="en-GB" sz="1600" dirty="0">
                <a:ea typeface="+mn-lt"/>
                <a:cs typeface="+mn-lt"/>
              </a:rPr>
              <a:t>– Portfolio of works – 28</a:t>
            </a:r>
            <a:r>
              <a:rPr lang="en-GB" sz="1600" b="1" dirty="0">
                <a:ea typeface="+mn-lt"/>
                <a:cs typeface="+mn-lt"/>
              </a:rPr>
              <a:t>th March 2022 @4pm</a:t>
            </a:r>
            <a:endParaRPr lang="en-US" sz="1600" dirty="0">
              <a:ea typeface="+mn-lt"/>
              <a:cs typeface="+mn-lt"/>
            </a:endParaRPr>
          </a:p>
          <a:p>
            <a:endParaRPr lang="en-GB" sz="1600">
              <a:ea typeface="+mn-lt"/>
              <a:cs typeface="+mn-lt"/>
            </a:endParaRPr>
          </a:p>
          <a:p>
            <a:endParaRPr lang="en-GB" sz="1600">
              <a:ea typeface="+mn-lt"/>
              <a:cs typeface="+mn-lt"/>
            </a:endParaRPr>
          </a:p>
          <a:p>
            <a:pPr algn="ctr"/>
            <a:r>
              <a:rPr lang="en-GB" sz="1600" dirty="0">
                <a:highlight>
                  <a:srgbClr val="FFFF00"/>
                </a:highlight>
                <a:ea typeface="+mn-lt"/>
                <a:cs typeface="+mn-lt"/>
              </a:rPr>
              <a:t>Assignment 3 will need to be uploaded on to Turnitin as </a:t>
            </a:r>
            <a:r>
              <a:rPr lang="en-GB" sz="1600" b="1" dirty="0">
                <a:highlight>
                  <a:srgbClr val="FFFF00"/>
                </a:highlight>
                <a:ea typeface="+mn-lt"/>
                <a:cs typeface="+mn-lt"/>
              </a:rPr>
              <a:t>ONE DOCUMENT</a:t>
            </a:r>
            <a:r>
              <a:rPr lang="en-GB" sz="1600" dirty="0">
                <a:highlight>
                  <a:srgbClr val="FFFF00"/>
                </a:highlight>
                <a:ea typeface="+mn-lt"/>
                <a:cs typeface="+mn-lt"/>
              </a:rPr>
              <a:t>, which will include all four components:</a:t>
            </a:r>
            <a:endParaRPr lang="en-US" sz="1600" dirty="0">
              <a:ea typeface="+mn-lt"/>
              <a:cs typeface="+mn-lt"/>
            </a:endParaRPr>
          </a:p>
          <a:p>
            <a:pPr marL="0" indent="0">
              <a:buNone/>
            </a:pPr>
            <a:endParaRPr lang="en-GB" sz="1600">
              <a:highlight>
                <a:srgbClr val="FFFF00"/>
              </a:highlight>
              <a:ea typeface="+mn-lt"/>
              <a:cs typeface="+mn-lt"/>
            </a:endParaRPr>
          </a:p>
          <a:p>
            <a:pPr marL="514350" indent="-514350">
              <a:buAutoNum type="arabicPeriod"/>
            </a:pPr>
            <a:r>
              <a:rPr lang="en-GB" sz="1600" dirty="0">
                <a:ea typeface="+mn-lt"/>
                <a:cs typeface="+mn-lt"/>
              </a:rPr>
              <a:t>Thank you letter and  inviting guests back to your hotel</a:t>
            </a:r>
            <a:endParaRPr lang="en-US" sz="1600" dirty="0">
              <a:ea typeface="+mn-lt"/>
              <a:cs typeface="+mn-lt"/>
            </a:endParaRPr>
          </a:p>
          <a:p>
            <a:pPr marL="514350" indent="-514350">
              <a:buAutoNum type="arabicPeriod"/>
            </a:pPr>
            <a:r>
              <a:rPr lang="en-GB" sz="1600" dirty="0">
                <a:ea typeface="+mn-lt"/>
                <a:cs typeface="+mn-lt"/>
              </a:rPr>
              <a:t>Response to a 1* Complaint</a:t>
            </a:r>
            <a:endParaRPr lang="en-US" sz="1600" dirty="0">
              <a:ea typeface="+mn-lt"/>
              <a:cs typeface="+mn-lt"/>
            </a:endParaRPr>
          </a:p>
          <a:p>
            <a:pPr marL="514350" indent="-514350">
              <a:buAutoNum type="arabicPeriod"/>
            </a:pPr>
            <a:r>
              <a:rPr lang="en-GB" sz="1600" dirty="0">
                <a:ea typeface="+mn-lt"/>
                <a:cs typeface="+mn-lt"/>
              </a:rPr>
              <a:t>Response to a 5* Compliment</a:t>
            </a:r>
            <a:endParaRPr lang="en-US" sz="1600" dirty="0">
              <a:ea typeface="+mn-lt"/>
              <a:cs typeface="+mn-lt"/>
            </a:endParaRPr>
          </a:p>
          <a:p>
            <a:pPr marL="514350" indent="-514350">
              <a:buAutoNum type="arabicPeriod"/>
            </a:pPr>
            <a:r>
              <a:rPr lang="en-GB" sz="1600" dirty="0">
                <a:ea typeface="+mn-lt"/>
                <a:cs typeface="+mn-lt"/>
              </a:rPr>
              <a:t>Response to an official complaint.</a:t>
            </a:r>
            <a:endParaRPr lang="en-GB" sz="1600" dirty="0"/>
          </a:p>
        </p:txBody>
      </p:sp>
    </p:spTree>
    <p:extLst>
      <p:ext uri="{BB962C8B-B14F-4D97-AF65-F5344CB8AC3E}">
        <p14:creationId xmlns:p14="http://schemas.microsoft.com/office/powerpoint/2010/main" val="3908077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99E6-B273-40AC-8D86-8A39CA41370C}"/>
              </a:ext>
            </a:extLst>
          </p:cNvPr>
          <p:cNvSpPr>
            <a:spLocks noGrp="1"/>
          </p:cNvSpPr>
          <p:nvPr>
            <p:ph type="ctrTitle"/>
          </p:nvPr>
        </p:nvSpPr>
        <p:spPr>
          <a:xfrm>
            <a:off x="5598460" y="1783959"/>
            <a:ext cx="3065480" cy="2889114"/>
          </a:xfrm>
        </p:spPr>
        <p:txBody>
          <a:bodyPr lIns="91440" tIns="45720" rIns="91440" bIns="45720" anchor="b">
            <a:normAutofit/>
          </a:bodyPr>
          <a:lstStyle/>
          <a:p>
            <a:pPr algn="l"/>
            <a:r>
              <a:rPr lang="en-GB" sz="4700"/>
              <a:t>QUESTIONS</a:t>
            </a:r>
          </a:p>
        </p:txBody>
      </p:sp>
      <p:sp>
        <p:nvSpPr>
          <p:cNvPr id="5"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3" descr="Question mark on green pastel background">
            <a:extLst>
              <a:ext uri="{FF2B5EF4-FFF2-40B4-BE49-F238E27FC236}">
                <a16:creationId xmlns:a16="http://schemas.microsoft.com/office/drawing/2014/main" id="{E6BF15BE-734E-4AD9-B418-351C8682B457}"/>
              </a:ext>
            </a:extLst>
          </p:cNvPr>
          <p:cNvPicPr>
            <a:picLocks noChangeAspect="1"/>
          </p:cNvPicPr>
          <p:nvPr/>
        </p:nvPicPr>
        <p:blipFill rotWithShape="1">
          <a:blip r:embed="rId3"/>
          <a:srcRect l="41356" r="998" b="4"/>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286310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e7a15d4-c698-4f99-9f68-49b1414f3841"/>
    <ds:schemaRef ds:uri="6e64d6fd-104f-4775-b027-3bb9d42276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BA957DE-EE6E-4B79-8C53-540DF7A73119}">
  <ds:schemaRefs>
    <ds:schemaRef ds:uri="3e7a15d4-c698-4f99-9f68-49b1414f3841"/>
    <ds:schemaRef ds:uri="6e64d6fd-104f-4775-b027-3bb9d42276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emplate>
  <TotalTime>2</TotalTime>
  <Words>405</Words>
  <Application>Microsoft Office PowerPoint</Application>
  <PresentationFormat>On-screen Show (4:3)</PresentationFormat>
  <Paragraphs>52</Paragraphs>
  <Slides>12</Slides>
  <Notes>7</Notes>
  <HiddenSlides>0</HiddenSlides>
  <MMClips>0</MMClips>
  <ScaleCrop>false</ScaleCrop>
  <HeadingPairs>
    <vt:vector size="6" baseType="variant">
      <vt:variant>
        <vt:lpstr>Fonts Used</vt:lpstr>
      </vt:variant>
      <vt:variant>
        <vt:i4>5</vt:i4>
      </vt:variant>
      <vt:variant>
        <vt:lpstr>Theme</vt:lpstr>
      </vt:variant>
      <vt:variant>
        <vt:i4>17</vt:i4>
      </vt:variant>
      <vt:variant>
        <vt:lpstr>Slide Titles</vt:lpstr>
      </vt:variant>
      <vt:variant>
        <vt:i4>12</vt:i4>
      </vt:variant>
    </vt:vector>
  </HeadingPairs>
  <TitlesOfParts>
    <vt:vector size="34" baseType="lpstr">
      <vt:lpstr>Myriad Pro</vt:lpstr>
      <vt:lpstr>Arial</vt:lpstr>
      <vt:lpstr>Calibri</vt:lpstr>
      <vt:lpstr>Calibri Light</vt:lpstr>
      <vt:lpstr>Freestyle Script</vt: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   Hotel Administration &amp;  Front Office Operations BMIH4004  Week 8  </vt:lpstr>
      <vt:lpstr>PowerPoint Presentation</vt:lpstr>
      <vt:lpstr>Content  Week 8 Module Outcomes </vt:lpstr>
      <vt:lpstr>Beatrice Gallo Video series</vt:lpstr>
      <vt:lpstr>Personal presentation  </vt:lpstr>
      <vt:lpstr>PowerPoint Presentation</vt:lpstr>
      <vt:lpstr>B) Practical element – Hotelier</vt:lpstr>
      <vt:lpstr>PowerPoint Presentation</vt:lpstr>
      <vt:lpstr>Assignment 2: Hotelier practical exam  Please ensure you click on the meeting link for your allocated time slot. YOU MUST let your lecturer know in advance if you are unable to attend!  Remember, you must submit your self-assessment form to Turnitin by  11th March 2022 @4pm.  Please see the schedule for your exams on the next page. The link will be sent to you by your lecturer for the exam.  </vt:lpstr>
      <vt:lpstr>Exam days and times – please see your schedule</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Melissa John</cp:lastModifiedBy>
  <cp:revision>27</cp:revision>
  <cp:lastPrinted>2020-11-20T16:43:32Z</cp:lastPrinted>
  <dcterms:created xsi:type="dcterms:W3CDTF">2015-04-14T15:21:28Z</dcterms:created>
  <dcterms:modified xsi:type="dcterms:W3CDTF">2022-02-17T11:50:45Z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