
<file path=[Content_Types].xml><?xml version="1.0" encoding="utf-8"?>
<Types xmlns="http://schemas.openxmlformats.org/package/2006/content-types">
  <Default Extension="png" ContentType="image/png"/>
  <Default Extension="bin" ContentType="application/vnd.openxmlformats-officedocument.oleObject"/>
  <Default Extension="tmp"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7" r:id="rId1"/>
  </p:sldMasterIdLst>
  <p:sldIdLst>
    <p:sldId id="256" r:id="rId2"/>
    <p:sldId id="257" r:id="rId3"/>
    <p:sldId id="259" r:id="rId4"/>
    <p:sldId id="260" r:id="rId5"/>
    <p:sldId id="261" r:id="rId6"/>
    <p:sldId id="305" r:id="rId7"/>
    <p:sldId id="262" r:id="rId8"/>
    <p:sldId id="263" r:id="rId9"/>
    <p:sldId id="303" r:id="rId10"/>
    <p:sldId id="304" r:id="rId11"/>
    <p:sldId id="264" r:id="rId12"/>
    <p:sldId id="265" r:id="rId13"/>
    <p:sldId id="267" r:id="rId14"/>
    <p:sldId id="299" r:id="rId15"/>
    <p:sldId id="268" r:id="rId16"/>
    <p:sldId id="300" r:id="rId17"/>
    <p:sldId id="274" r:id="rId18"/>
    <p:sldId id="301" r:id="rId19"/>
    <p:sldId id="302" r:id="rId20"/>
    <p:sldId id="269" r:id="rId21"/>
    <p:sldId id="270" r:id="rId22"/>
    <p:sldId id="271" r:id="rId23"/>
    <p:sldId id="312" r:id="rId24"/>
    <p:sldId id="272" r:id="rId25"/>
    <p:sldId id="273" r:id="rId26"/>
    <p:sldId id="275" r:id="rId27"/>
    <p:sldId id="277" r:id="rId28"/>
    <p:sldId id="287" r:id="rId29"/>
    <p:sldId id="288" r:id="rId30"/>
    <p:sldId id="308" r:id="rId31"/>
    <p:sldId id="289" r:id="rId32"/>
    <p:sldId id="278" r:id="rId33"/>
    <p:sldId id="279" r:id="rId34"/>
    <p:sldId id="280" r:id="rId35"/>
    <p:sldId id="307" r:id="rId36"/>
    <p:sldId id="281" r:id="rId37"/>
    <p:sldId id="282" r:id="rId38"/>
    <p:sldId id="283" r:id="rId39"/>
    <p:sldId id="313" r:id="rId40"/>
    <p:sldId id="284" r:id="rId41"/>
    <p:sldId id="285" r:id="rId42"/>
    <p:sldId id="314" r:id="rId43"/>
    <p:sldId id="286" r:id="rId44"/>
    <p:sldId id="296" r:id="rId45"/>
    <p:sldId id="315" r:id="rId46"/>
    <p:sldId id="309" r:id="rId47"/>
    <p:sldId id="310" r:id="rId48"/>
    <p:sldId id="311" r:id="rId49"/>
    <p:sldId id="290" r:id="rId50"/>
    <p:sldId id="306" r:id="rId51"/>
    <p:sldId id="291" r:id="rId52"/>
    <p:sldId id="293" r:id="rId53"/>
    <p:sldId id="294" r:id="rId54"/>
    <p:sldId id="295" r:id="rId55"/>
    <p:sldId id="298"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5" autoAdjust="0"/>
    <p:restoredTop sz="94660"/>
  </p:normalViewPr>
  <p:slideViewPr>
    <p:cSldViewPr snapToGrid="0" snapToObjects="1">
      <p:cViewPr varScale="1">
        <p:scale>
          <a:sx n="84" d="100"/>
          <a:sy n="84" d="100"/>
        </p:scale>
        <p:origin x="151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6.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fr-CA"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CA"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DB32461A-250E-4A29-9E9B-599CA3838FA1}" type="datetime1">
              <a:rPr lang="en-US" smtClean="0"/>
              <a:pPr/>
              <a:t>2/14/2017</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2754ED01-E2A0-4C1E-8E21-014B99041579}" type="slidenum">
              <a:rPr lang="en-US" smtClean="0"/>
              <a:pPr/>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smtClean="0"/>
              <a:t>Click to edit Master title style</a:t>
            </a:r>
            <a:endParaRPr lang="en-US"/>
          </a:p>
        </p:txBody>
      </p:sp>
      <p:sp>
        <p:nvSpPr>
          <p:cNvPr id="3" name="Content Placeholder 2"/>
          <p:cNvSpPr>
            <a:spLocks noGrp="1"/>
          </p:cNvSpPr>
          <p:nvPr>
            <p:ph idx="1"/>
          </p:nvPr>
        </p:nvSpPr>
        <p:spPr/>
        <p:txBody>
          <a:body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4" name="Date Placeholder 3"/>
          <p:cNvSpPr>
            <a:spLocks noGrp="1"/>
          </p:cNvSpPr>
          <p:nvPr>
            <p:ph type="dt" sz="half" idx="10"/>
          </p:nvPr>
        </p:nvSpPr>
        <p:spPr/>
        <p:txBody>
          <a:bodyPr/>
          <a:lstStyle/>
          <a:p>
            <a:fld id="{DF1AD66C-382E-48AD-8F4C-E87C4D4A8B28}"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fr-CA"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CA" smtClean="0"/>
              <a:t>Click to edit Master text styles</a:t>
            </a:r>
          </a:p>
        </p:txBody>
      </p:sp>
      <p:sp>
        <p:nvSpPr>
          <p:cNvPr id="4" name="Date Placeholder 3"/>
          <p:cNvSpPr>
            <a:spLocks noGrp="1"/>
          </p:cNvSpPr>
          <p:nvPr>
            <p:ph type="dt" sz="half" idx="10"/>
          </p:nvPr>
        </p:nvSpPr>
        <p:spPr/>
        <p:txBody>
          <a:bodyPr/>
          <a:lstStyle/>
          <a:p>
            <a:fld id="{26F4ADA4-35DF-4BD1-8C53-4246F035229A}"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smtClean="0"/>
              <a:t>Click to edit Master title style</a:t>
            </a:r>
            <a:endParaRPr lang="en-US"/>
          </a:p>
        </p:txBody>
      </p:sp>
      <p:sp>
        <p:nvSpPr>
          <p:cNvPr id="5" name="Date Placeholder 4"/>
          <p:cNvSpPr>
            <a:spLocks noGrp="1"/>
          </p:cNvSpPr>
          <p:nvPr>
            <p:ph type="dt" sz="half" idx="10"/>
          </p:nvPr>
        </p:nvSpPr>
        <p:spPr/>
        <p:txBody>
          <a:bodyPr/>
          <a:lstStyle/>
          <a:p>
            <a:fld id="{659F63ED-02B1-490A-8EAD-E0CB136D5388}" type="datetime1">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40B41D-FD10-4A38-B39B-626510BD49B7}"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fr-CA"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CA"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CA"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7" name="Date Placeholder 6"/>
          <p:cNvSpPr>
            <a:spLocks noGrp="1"/>
          </p:cNvSpPr>
          <p:nvPr>
            <p:ph type="dt" sz="half" idx="10"/>
          </p:nvPr>
        </p:nvSpPr>
        <p:spPr/>
        <p:txBody>
          <a:bodyPr/>
          <a:lstStyle/>
          <a:p>
            <a:fld id="{6F771BB6-685D-4518-8FAD-1882B9671546}" type="datetime1">
              <a:rPr lang="en-US" smtClean="0"/>
              <a:pPr/>
              <a:t>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smtClean="0"/>
              <a:t>Click to edit Master title style</a:t>
            </a:r>
            <a:endParaRPr lang="en-US"/>
          </a:p>
        </p:txBody>
      </p:sp>
      <p:sp>
        <p:nvSpPr>
          <p:cNvPr id="3" name="Date Placeholder 2"/>
          <p:cNvSpPr>
            <a:spLocks noGrp="1"/>
          </p:cNvSpPr>
          <p:nvPr>
            <p:ph type="dt" sz="half" idx="10"/>
          </p:nvPr>
        </p:nvSpPr>
        <p:spPr/>
        <p:txBody>
          <a:bodyPr/>
          <a:lstStyle/>
          <a:p>
            <a:fld id="{465FFBFE-5C08-4E0E-AF38-FB925F0B4D71}" type="datetime1">
              <a:rPr lang="en-US" smtClean="0"/>
              <a:pPr/>
              <a:t>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23242C-D747-4ADD-80D8-99421268E3A8}" type="datetime1">
              <a:rPr lang="en-US" smtClean="0"/>
              <a:pPr/>
              <a:t>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F40B41D-FD10-4A38-B39B-626510BD49B7}"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6E82007-CDD1-4BCF-B9F4-9D458EFEEFE1}" type="datetime1">
              <a:rPr lang="en-US" smtClean="0"/>
              <a:pPr/>
              <a:t>2/14/2017</a:t>
            </a:fld>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dirty="0"/>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fr-CA"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CA"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fr-CA"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CA"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CA" smtClean="0"/>
              <a:t>Click to edit Master text styles</a:t>
            </a:r>
          </a:p>
        </p:txBody>
      </p:sp>
      <p:sp>
        <p:nvSpPr>
          <p:cNvPr id="5" name="Date Placeholder 4"/>
          <p:cNvSpPr>
            <a:spLocks noGrp="1"/>
          </p:cNvSpPr>
          <p:nvPr>
            <p:ph type="dt" sz="half" idx="10"/>
          </p:nvPr>
        </p:nvSpPr>
        <p:spPr/>
        <p:txBody>
          <a:bodyPr/>
          <a:lstStyle/>
          <a:p>
            <a:fld id="{34A4F265-CA88-4C30-A9AD-02E6A5184734}" type="datetime1">
              <a:rPr lang="en-US" smtClean="0"/>
              <a:pPr/>
              <a:t>2/14/2017</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CA"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a:p>
        </p:txBody>
      </p:sp>
      <p:sp>
        <p:nvSpPr>
          <p:cNvPr id="4" name="Date Placeholder 3"/>
          <p:cNvSpPr>
            <a:spLocks noGrp="1"/>
          </p:cNvSpPr>
          <p:nvPr>
            <p:ph type="dt" sz="half" idx="10"/>
          </p:nvPr>
        </p:nvSpPr>
        <p:spPr/>
        <p:txBody>
          <a:bodyPr/>
          <a:lstStyle/>
          <a:p>
            <a:fld id="{78C81099-48EC-46A3-9530-F58EB96AF77C}"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fr-CA"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a:p>
        </p:txBody>
      </p:sp>
      <p:sp>
        <p:nvSpPr>
          <p:cNvPr id="4" name="Date Placeholder 3"/>
          <p:cNvSpPr>
            <a:spLocks noGrp="1"/>
          </p:cNvSpPr>
          <p:nvPr>
            <p:ph type="dt" sz="half" idx="10"/>
          </p:nvPr>
        </p:nvSpPr>
        <p:spPr/>
        <p:txBody>
          <a:bodyPr/>
          <a:lstStyle/>
          <a:p>
            <a:fld id="{FF697E24-FFB9-4C73-8C6D-E02A7AD33DB8}"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40B41D-FD10-4A38-B39B-626510BD49B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fr-CA"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fr-CA" smtClean="0"/>
              <a:t>Click to edit Master text styles</a:t>
            </a:r>
          </a:p>
          <a:p>
            <a:pPr lvl="1"/>
            <a:r>
              <a:rPr lang="fr-CA" smtClean="0"/>
              <a:t>Second level</a:t>
            </a:r>
          </a:p>
          <a:p>
            <a:pPr lvl="2"/>
            <a:r>
              <a:rPr lang="fr-CA" smtClean="0"/>
              <a:t>Third level</a:t>
            </a:r>
          </a:p>
          <a:p>
            <a:pPr lvl="3"/>
            <a:r>
              <a:rPr lang="fr-CA" smtClean="0"/>
              <a:t>Fourth level</a:t>
            </a:r>
          </a:p>
          <a:p>
            <a:pPr lvl="4"/>
            <a:r>
              <a:rPr lang="fr-CA"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3823242C-D747-4ADD-80D8-99421268E3A8}" type="datetime1">
              <a:rPr lang="en-US" smtClean="0"/>
              <a:pPr/>
              <a:t>2/14/2017</a:t>
            </a:fld>
            <a:endParaRPr lang="en-US" dirty="0"/>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F40B41D-FD10-4A38-B39B-626510BD49B7}"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358" r:id="rId1"/>
    <p:sldLayoutId id="2147484359" r:id="rId2"/>
    <p:sldLayoutId id="2147484360" r:id="rId3"/>
    <p:sldLayoutId id="2147484361" r:id="rId4"/>
    <p:sldLayoutId id="2147484362" r:id="rId5"/>
    <p:sldLayoutId id="2147484363" r:id="rId6"/>
    <p:sldLayoutId id="2147484364" r:id="rId7"/>
    <p:sldLayoutId id="2147484365" r:id="rId8"/>
    <p:sldLayoutId id="2147484366" r:id="rId9"/>
    <p:sldLayoutId id="2147484367" r:id="rId10"/>
    <p:sldLayoutId id="2147484368" r:id="rId11"/>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6.png"/><Relationship Id="rId4" Type="http://schemas.openxmlformats.org/officeDocument/2006/relationships/oleObject" Target="../embeddings/oleObject1.bin"/></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hyperlink" Target="http://investing.money.msn.com/investments/stock-price?Symbol=dis&amp;ocid=qbeb" TargetMode="External"/><Relationship Id="rId3" Type="http://schemas.openxmlformats.org/officeDocument/2006/relationships/hyperlink" Target="http://www.justdisney.com/walt_disney/" TargetMode="External"/><Relationship Id="rId7" Type="http://schemas.openxmlformats.org/officeDocument/2006/relationships/hyperlink" Target="http://topics.nytimes.com/top/news/business/companies/disney_walt_company/index.html" TargetMode="External"/><Relationship Id="rId2" Type="http://schemas.openxmlformats.org/officeDocument/2006/relationships/hyperlink" Target="http://thewaltdisneycompany.com/" TargetMode="External"/><Relationship Id="rId1" Type="http://schemas.openxmlformats.org/officeDocument/2006/relationships/slideLayout" Target="../slideLayouts/slideLayout2.xml"/><Relationship Id="rId6" Type="http://schemas.openxmlformats.org/officeDocument/2006/relationships/hyperlink" Target="http://thewaltdisneycompany.com/investors" TargetMode="External"/><Relationship Id="rId11" Type="http://schemas.openxmlformats.org/officeDocument/2006/relationships/hyperlink" Target="http://thewaltdisneycompany.com/disney-news/press-releases?tid=All&amp;field_press_release_date_value%5bvalue%5d%5byear%5d=2009&amp;title=&amp;page=3" TargetMode="External"/><Relationship Id="rId5" Type="http://schemas.openxmlformats.org/officeDocument/2006/relationships/hyperlink" Target="http://www.freepress.net/ownership/chart" TargetMode="External"/><Relationship Id="rId10" Type="http://schemas.openxmlformats.org/officeDocument/2006/relationships/hyperlink" Target="http://www.theofficialboard.com/org-chart/walt-disney" TargetMode="External"/><Relationship Id="rId4" Type="http://schemas.openxmlformats.org/officeDocument/2006/relationships/hyperlink" Target="http://thewaltdisneycompany.com/investors/financial-information/annual-report" TargetMode="External"/><Relationship Id="rId9" Type="http://schemas.openxmlformats.org/officeDocument/2006/relationships/hyperlink" Target="http://finance.yahoo.com/q?s=dis&amp;ql=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23627" y="2509015"/>
            <a:ext cx="3253738" cy="3567231"/>
          </a:xfrm>
        </p:spPr>
        <p:txBody>
          <a:bodyPr>
            <a:normAutofit/>
          </a:bodyPr>
          <a:lstStyle/>
          <a:p>
            <a:endParaRPr lang="en-US" dirty="0" smtClean="0"/>
          </a:p>
          <a:p>
            <a:pPr>
              <a:lnSpc>
                <a:spcPct val="210000"/>
              </a:lnSpc>
            </a:pPr>
            <a:endParaRPr lang="en-US" dirty="0" smtClean="0">
              <a:latin typeface="Lucida Calligraphy"/>
              <a:cs typeface="Lucida Calligraphy"/>
            </a:endParaRPr>
          </a:p>
          <a:p>
            <a:pPr algn="ctr">
              <a:lnSpc>
                <a:spcPct val="210000"/>
              </a:lnSpc>
            </a:pPr>
            <a:r>
              <a:rPr lang="en-US" u="sng" dirty="0" smtClean="0">
                <a:latin typeface="Lucida Calligraphy"/>
                <a:cs typeface="Lucida Calligraphy"/>
              </a:rPr>
              <a:t>SFF Case Study</a:t>
            </a:r>
            <a:endParaRPr lang="en-US" u="sng" dirty="0">
              <a:latin typeface="Lucida Calligraphy"/>
              <a:cs typeface="Lucida Calligraphy"/>
            </a:endParaRPr>
          </a:p>
        </p:txBody>
      </p:sp>
      <p:pic>
        <p:nvPicPr>
          <p:cNvPr id="6" name="Picture 5"/>
          <p:cNvPicPr>
            <a:picLocks noChangeAspect="1"/>
          </p:cNvPicPr>
          <p:nvPr/>
        </p:nvPicPr>
        <p:blipFill>
          <a:blip r:embed="rId2"/>
          <a:stretch>
            <a:fillRect/>
          </a:stretch>
        </p:blipFill>
        <p:spPr>
          <a:xfrm>
            <a:off x="4709822" y="0"/>
            <a:ext cx="3377983" cy="2277948"/>
          </a:xfrm>
          <a:prstGeom prst="rect">
            <a:avLst/>
          </a:prstGeom>
        </p:spPr>
      </p:pic>
      <p:pic>
        <p:nvPicPr>
          <p:cNvPr id="9" name="Picture 8"/>
          <p:cNvPicPr>
            <a:picLocks noChangeAspect="1"/>
          </p:cNvPicPr>
          <p:nvPr/>
        </p:nvPicPr>
        <p:blipFill>
          <a:blip r:embed="rId3"/>
          <a:stretch>
            <a:fillRect/>
          </a:stretch>
        </p:blipFill>
        <p:spPr>
          <a:xfrm>
            <a:off x="516415" y="848088"/>
            <a:ext cx="3405045" cy="4853682"/>
          </a:xfrm>
          <a:prstGeom prst="rect">
            <a:avLst/>
          </a:prstGeom>
        </p:spPr>
      </p:pic>
    </p:spTree>
    <p:extLst>
      <p:ext uri="{BB962C8B-B14F-4D97-AF65-F5344CB8AC3E}">
        <p14:creationId xmlns:p14="http://schemas.microsoft.com/office/powerpoint/2010/main" val="482362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17217" y="-31040"/>
            <a:ext cx="4437557" cy="646331"/>
          </a:xfrm>
          <a:prstGeom prst="rect">
            <a:avLst/>
          </a:prstGeom>
          <a:noFill/>
        </p:spPr>
        <p:txBody>
          <a:bodyPr wrap="square" rtlCol="0">
            <a:spAutoFit/>
          </a:bodyPr>
          <a:lstStyle/>
          <a:p>
            <a:pPr algn="ctr"/>
            <a:r>
              <a:rPr lang="en-US" sz="3600" b="1" dirty="0" smtClean="0">
                <a:solidFill>
                  <a:schemeClr val="bg1"/>
                </a:solidFill>
                <a:latin typeface="Apple Chancery"/>
                <a:cs typeface="Apple Chancery"/>
              </a:rPr>
              <a:t>Overview</a:t>
            </a:r>
            <a:endParaRPr lang="en-US" sz="3600" b="1" dirty="0">
              <a:solidFill>
                <a:schemeClr val="bg1"/>
              </a:solidFill>
              <a:latin typeface="Apple Chancery"/>
              <a:cs typeface="Apple Chancery"/>
            </a:endParaRPr>
          </a:p>
        </p:txBody>
      </p:sp>
      <p:pic>
        <p:nvPicPr>
          <p:cNvPr id="3" name="Picture 2"/>
          <p:cNvPicPr>
            <a:picLocks noChangeAspect="1"/>
          </p:cNvPicPr>
          <p:nvPr/>
        </p:nvPicPr>
        <p:blipFill>
          <a:blip r:embed="rId2"/>
          <a:stretch>
            <a:fillRect/>
          </a:stretch>
        </p:blipFill>
        <p:spPr>
          <a:xfrm>
            <a:off x="0" y="5337610"/>
            <a:ext cx="1632014" cy="1520390"/>
          </a:xfrm>
          <a:prstGeom prst="rect">
            <a:avLst/>
          </a:prstGeom>
        </p:spPr>
      </p:pic>
      <p:sp>
        <p:nvSpPr>
          <p:cNvPr id="2" name="TextBox 1"/>
          <p:cNvSpPr txBox="1"/>
          <p:nvPr/>
        </p:nvSpPr>
        <p:spPr>
          <a:xfrm>
            <a:off x="952536" y="1007819"/>
            <a:ext cx="7634092" cy="369332"/>
          </a:xfrm>
          <a:prstGeom prst="rect">
            <a:avLst/>
          </a:prstGeom>
          <a:noFill/>
        </p:spPr>
        <p:txBody>
          <a:bodyPr wrap="square" rtlCol="0">
            <a:spAutoFit/>
          </a:bodyPr>
          <a:lstStyle/>
          <a:p>
            <a:endParaRPr lang="en-US" dirty="0"/>
          </a:p>
        </p:txBody>
      </p:sp>
      <p:sp>
        <p:nvSpPr>
          <p:cNvPr id="6" name="TextBox 5"/>
          <p:cNvSpPr txBox="1"/>
          <p:nvPr/>
        </p:nvSpPr>
        <p:spPr>
          <a:xfrm>
            <a:off x="1222857" y="439037"/>
            <a:ext cx="3245277" cy="5324534"/>
          </a:xfrm>
          <a:prstGeom prst="rect">
            <a:avLst/>
          </a:prstGeom>
          <a:noFill/>
        </p:spPr>
        <p:txBody>
          <a:bodyPr wrap="square" rtlCol="0">
            <a:spAutoFit/>
          </a:bodyPr>
          <a:lstStyle/>
          <a:p>
            <a:r>
              <a:rPr lang="en-US" sz="1400" b="1" u="sng" dirty="0" smtClean="0"/>
              <a:t>Company Overview</a:t>
            </a:r>
          </a:p>
          <a:p>
            <a:pPr marL="285750" indent="-285750">
              <a:buFont typeface="Arial"/>
              <a:buChar char="•"/>
            </a:pPr>
            <a:r>
              <a:rPr lang="en-US" sz="1400" dirty="0" smtClean="0"/>
              <a:t>The Founder</a:t>
            </a:r>
          </a:p>
          <a:p>
            <a:pPr marL="285750" indent="-285750">
              <a:buFont typeface="Arial"/>
              <a:buChar char="•"/>
            </a:pPr>
            <a:r>
              <a:rPr lang="en-US" sz="1400" dirty="0" smtClean="0"/>
              <a:t>Growth</a:t>
            </a:r>
          </a:p>
          <a:p>
            <a:pPr marL="285750" indent="-285750">
              <a:buFont typeface="Arial"/>
              <a:buChar char="•"/>
            </a:pPr>
            <a:r>
              <a:rPr lang="en-US" sz="1400" dirty="0" smtClean="0"/>
              <a:t>Location Map</a:t>
            </a:r>
          </a:p>
          <a:p>
            <a:pPr marL="285750" indent="-285750">
              <a:buFont typeface="Arial"/>
              <a:buChar char="•"/>
            </a:pPr>
            <a:r>
              <a:rPr lang="en-US" sz="1400" dirty="0" smtClean="0"/>
              <a:t>Walt Disney’s Division</a:t>
            </a:r>
          </a:p>
          <a:p>
            <a:pPr marL="285750" indent="-285750">
              <a:buFont typeface="Arial"/>
              <a:buChar char="•"/>
            </a:pPr>
            <a:endParaRPr lang="en-US" sz="1400" dirty="0"/>
          </a:p>
          <a:p>
            <a:r>
              <a:rPr lang="en-US" sz="1400" b="1" u="sng" dirty="0" smtClean="0"/>
              <a:t>Existing Mission </a:t>
            </a:r>
          </a:p>
          <a:p>
            <a:endParaRPr lang="en-US" sz="1400" b="1" u="sng" dirty="0"/>
          </a:p>
          <a:p>
            <a:r>
              <a:rPr lang="en-US" sz="1400" b="1" u="sng" dirty="0" smtClean="0"/>
              <a:t>Proposed Mission and Vision</a:t>
            </a:r>
          </a:p>
          <a:p>
            <a:endParaRPr lang="en-US" sz="1400" b="1" u="sng" dirty="0"/>
          </a:p>
          <a:p>
            <a:r>
              <a:rPr lang="en-US" sz="1400" b="1" u="sng" dirty="0" smtClean="0"/>
              <a:t>SWOT Analysis</a:t>
            </a:r>
          </a:p>
          <a:p>
            <a:endParaRPr lang="en-US" sz="1400" dirty="0"/>
          </a:p>
          <a:p>
            <a:r>
              <a:rPr lang="en-US" sz="1400" b="1" u="sng" dirty="0" smtClean="0"/>
              <a:t>External Audit</a:t>
            </a:r>
          </a:p>
          <a:p>
            <a:pPr marL="285750" indent="-285750">
              <a:buFontTx/>
              <a:buChar char="•"/>
            </a:pPr>
            <a:r>
              <a:rPr lang="en-US" sz="1400" dirty="0" smtClean="0"/>
              <a:t>CPM</a:t>
            </a:r>
          </a:p>
          <a:p>
            <a:pPr marL="285750" indent="-285750">
              <a:buFontTx/>
              <a:buChar char="•"/>
            </a:pPr>
            <a:r>
              <a:rPr lang="en-US" sz="1400" dirty="0" smtClean="0"/>
              <a:t>Positioning Map</a:t>
            </a:r>
          </a:p>
          <a:p>
            <a:pPr marL="285750" indent="-285750">
              <a:buFontTx/>
              <a:buChar char="•"/>
            </a:pPr>
            <a:r>
              <a:rPr lang="en-US" sz="1400" dirty="0" smtClean="0"/>
              <a:t>EFE</a:t>
            </a:r>
          </a:p>
          <a:p>
            <a:endParaRPr lang="en-US" sz="1400" dirty="0" smtClean="0"/>
          </a:p>
          <a:p>
            <a:r>
              <a:rPr lang="en-US" sz="1400" b="1" u="sng" dirty="0"/>
              <a:t>Internal Audit</a:t>
            </a:r>
          </a:p>
          <a:p>
            <a:pPr marL="285750" indent="-285750">
              <a:buFont typeface="Arial"/>
              <a:buChar char="•"/>
            </a:pPr>
            <a:r>
              <a:rPr lang="en-US" sz="1400" dirty="0"/>
              <a:t>Organizational Chart</a:t>
            </a:r>
          </a:p>
          <a:p>
            <a:pPr marL="285750" indent="-285750">
              <a:buFont typeface="Arial"/>
              <a:buChar char="•"/>
            </a:pPr>
            <a:r>
              <a:rPr lang="en-US" sz="1400" dirty="0"/>
              <a:t>Financial Trends</a:t>
            </a:r>
          </a:p>
          <a:p>
            <a:pPr marL="285750" indent="-285750">
              <a:buFont typeface="Arial"/>
              <a:buChar char="•"/>
            </a:pPr>
            <a:r>
              <a:rPr lang="en-US" sz="1400" dirty="0"/>
              <a:t>Balance Sheet</a:t>
            </a:r>
          </a:p>
          <a:p>
            <a:pPr marL="285750" indent="-285750">
              <a:buFont typeface="Arial"/>
              <a:buChar char="•"/>
            </a:pPr>
            <a:r>
              <a:rPr lang="en-US" sz="1400" dirty="0"/>
              <a:t>Financial Ratios</a:t>
            </a:r>
          </a:p>
          <a:p>
            <a:pPr marL="285750" indent="-285750">
              <a:buFont typeface="Arial"/>
              <a:buChar char="•"/>
            </a:pPr>
            <a:r>
              <a:rPr lang="en-US" sz="1400" dirty="0"/>
              <a:t>IFE</a:t>
            </a:r>
          </a:p>
          <a:p>
            <a:endParaRPr lang="en-US" dirty="0"/>
          </a:p>
        </p:txBody>
      </p:sp>
      <p:sp>
        <p:nvSpPr>
          <p:cNvPr id="7" name="TextBox 6"/>
          <p:cNvSpPr txBox="1"/>
          <p:nvPr/>
        </p:nvSpPr>
        <p:spPr>
          <a:xfrm>
            <a:off x="4640590" y="831035"/>
            <a:ext cx="3715608" cy="4832092"/>
          </a:xfrm>
          <a:prstGeom prst="rect">
            <a:avLst/>
          </a:prstGeom>
          <a:noFill/>
        </p:spPr>
        <p:txBody>
          <a:bodyPr wrap="square" rtlCol="0">
            <a:spAutoFit/>
          </a:bodyPr>
          <a:lstStyle/>
          <a:p>
            <a:endParaRPr lang="en-US" sz="1400" dirty="0"/>
          </a:p>
          <a:p>
            <a:r>
              <a:rPr lang="en-US" sz="1400" b="1" u="sng" dirty="0" smtClean="0"/>
              <a:t>Strategic Plan</a:t>
            </a:r>
          </a:p>
          <a:p>
            <a:pPr marL="285750" indent="-285750">
              <a:buFontTx/>
              <a:buChar char="•"/>
            </a:pPr>
            <a:r>
              <a:rPr lang="en-US" sz="1400" dirty="0" smtClean="0"/>
              <a:t>SWOT Matrix</a:t>
            </a:r>
          </a:p>
          <a:p>
            <a:pPr marL="285750" indent="-285750">
              <a:buFontTx/>
              <a:buChar char="•"/>
            </a:pPr>
            <a:r>
              <a:rPr lang="en-US" sz="1400" dirty="0" smtClean="0"/>
              <a:t>Space Matrix</a:t>
            </a:r>
          </a:p>
          <a:p>
            <a:pPr marL="285750" indent="-285750">
              <a:buFontTx/>
              <a:buChar char="•"/>
            </a:pPr>
            <a:r>
              <a:rPr lang="en-US" sz="1400" dirty="0" smtClean="0"/>
              <a:t>IE Matrix</a:t>
            </a:r>
          </a:p>
          <a:p>
            <a:pPr marL="285750" indent="-285750">
              <a:buFontTx/>
              <a:buChar char="•"/>
            </a:pPr>
            <a:r>
              <a:rPr lang="en-US" sz="1400" dirty="0" smtClean="0"/>
              <a:t>Grand Strategy Matrix</a:t>
            </a:r>
          </a:p>
          <a:p>
            <a:pPr marL="285750" indent="-285750">
              <a:buFontTx/>
              <a:buChar char="•"/>
            </a:pPr>
            <a:r>
              <a:rPr lang="en-US" sz="1400" dirty="0" smtClean="0"/>
              <a:t>BCG</a:t>
            </a:r>
          </a:p>
          <a:p>
            <a:pPr marL="285750" indent="-285750">
              <a:buFontTx/>
              <a:buChar char="•"/>
            </a:pPr>
            <a:r>
              <a:rPr lang="en-US" sz="1400" dirty="0" smtClean="0"/>
              <a:t>Matrix Analysis</a:t>
            </a:r>
          </a:p>
          <a:p>
            <a:pPr marL="285750" indent="-285750">
              <a:buFontTx/>
              <a:buChar char="•"/>
            </a:pPr>
            <a:r>
              <a:rPr lang="en-US" sz="1400" dirty="0" smtClean="0"/>
              <a:t>QSPM</a:t>
            </a:r>
          </a:p>
          <a:p>
            <a:pPr marL="285750" indent="-285750">
              <a:buFontTx/>
              <a:buChar char="•"/>
            </a:pPr>
            <a:endParaRPr lang="en-US" sz="1400" dirty="0"/>
          </a:p>
          <a:p>
            <a:r>
              <a:rPr lang="en-US" sz="1400" b="1" u="sng" dirty="0" smtClean="0"/>
              <a:t>Implementation</a:t>
            </a:r>
          </a:p>
          <a:p>
            <a:pPr marL="285750" indent="-285750">
              <a:buFont typeface="Arial"/>
              <a:buChar char="•"/>
            </a:pPr>
            <a:r>
              <a:rPr lang="en-US" sz="1400" dirty="0" smtClean="0"/>
              <a:t>Assumptions</a:t>
            </a:r>
          </a:p>
          <a:p>
            <a:pPr marL="285750" indent="-285750">
              <a:buFont typeface="Arial"/>
              <a:buChar char="•"/>
            </a:pPr>
            <a:r>
              <a:rPr lang="en-US" sz="1400" dirty="0" smtClean="0"/>
              <a:t>Projected Income Statement</a:t>
            </a:r>
          </a:p>
          <a:p>
            <a:pPr marL="285750" indent="-285750">
              <a:buFont typeface="Arial"/>
              <a:buChar char="•"/>
            </a:pPr>
            <a:r>
              <a:rPr lang="en-US" sz="1400" dirty="0" smtClean="0"/>
              <a:t>Projected Balance Sheet</a:t>
            </a:r>
          </a:p>
          <a:p>
            <a:pPr marL="285750" indent="-285750">
              <a:buFont typeface="Arial"/>
              <a:buChar char="•"/>
            </a:pPr>
            <a:r>
              <a:rPr lang="en-US" sz="1400" dirty="0" smtClean="0"/>
              <a:t>Projected Ratios</a:t>
            </a:r>
          </a:p>
          <a:p>
            <a:pPr marL="285750" indent="-285750">
              <a:buFont typeface="Arial"/>
              <a:buChar char="•"/>
            </a:pPr>
            <a:endParaRPr lang="en-US" sz="1400" dirty="0"/>
          </a:p>
          <a:p>
            <a:r>
              <a:rPr lang="en-US" sz="1400" b="1" u="sng" dirty="0" smtClean="0"/>
              <a:t>Evaluation</a:t>
            </a:r>
          </a:p>
          <a:p>
            <a:pPr marL="285750" indent="-285750">
              <a:buFont typeface="Arial"/>
              <a:buChar char="•"/>
            </a:pPr>
            <a:r>
              <a:rPr lang="en-US" sz="1400" dirty="0" smtClean="0"/>
              <a:t>Stock Price</a:t>
            </a:r>
          </a:p>
          <a:p>
            <a:pPr marL="285750" indent="-285750">
              <a:buFont typeface="Arial"/>
              <a:buChar char="•"/>
            </a:pPr>
            <a:r>
              <a:rPr lang="en-US" sz="1400" dirty="0" smtClean="0"/>
              <a:t>Balance Scored Card</a:t>
            </a:r>
          </a:p>
          <a:p>
            <a:pPr marL="285750" indent="-285750">
              <a:buFont typeface="Arial"/>
              <a:buChar char="•"/>
            </a:pPr>
            <a:r>
              <a:rPr lang="en-US" sz="1400" dirty="0" smtClean="0"/>
              <a:t>Strategies</a:t>
            </a:r>
          </a:p>
          <a:p>
            <a:pPr marL="285750" indent="-285750">
              <a:buFont typeface="Arial"/>
              <a:buChar char="•"/>
            </a:pPr>
            <a:r>
              <a:rPr lang="en-US" sz="1400" dirty="0" smtClean="0"/>
              <a:t>Recommendations</a:t>
            </a:r>
          </a:p>
          <a:p>
            <a:pPr marL="285750" indent="-285750">
              <a:buFont typeface="Arial"/>
              <a:buChar char="•"/>
            </a:pPr>
            <a:r>
              <a:rPr lang="en-US" sz="1400" dirty="0" smtClean="0"/>
              <a:t>Objectives</a:t>
            </a:r>
            <a:endParaRPr lang="en-US" sz="1400" dirty="0"/>
          </a:p>
        </p:txBody>
      </p:sp>
    </p:spTree>
    <p:extLst>
      <p:ext uri="{BB962C8B-B14F-4D97-AF65-F5344CB8AC3E}">
        <p14:creationId xmlns:p14="http://schemas.microsoft.com/office/powerpoint/2010/main" val="3475300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62916"/>
            <a:ext cx="7024744" cy="890413"/>
          </a:xfrm>
        </p:spPr>
        <p:txBody>
          <a:bodyPr/>
          <a:lstStyle/>
          <a:p>
            <a:r>
              <a:rPr lang="en-US" dirty="0" smtClean="0"/>
              <a:t> </a:t>
            </a:r>
            <a:endParaRPr lang="en-US" dirty="0"/>
          </a:p>
        </p:txBody>
      </p:sp>
      <p:sp>
        <p:nvSpPr>
          <p:cNvPr id="7" name="Rectangle 6"/>
          <p:cNvSpPr/>
          <p:nvPr/>
        </p:nvSpPr>
        <p:spPr>
          <a:xfrm>
            <a:off x="4527998" y="0"/>
            <a:ext cx="3540236" cy="523220"/>
          </a:xfrm>
          <a:prstGeom prst="rect">
            <a:avLst/>
          </a:prstGeom>
        </p:spPr>
        <p:txBody>
          <a:bodyPr wrap="square">
            <a:spAutoFit/>
          </a:bodyPr>
          <a:lstStyle/>
          <a:p>
            <a:pPr algn="ctr"/>
            <a:r>
              <a:rPr lang="en-US" sz="2800" dirty="0" smtClean="0">
                <a:solidFill>
                  <a:schemeClr val="bg1"/>
                </a:solidFill>
                <a:latin typeface="Apple Chancery"/>
                <a:cs typeface="Apple Chancery"/>
              </a:rPr>
              <a:t>The founder</a:t>
            </a:r>
            <a:endParaRPr lang="en-US" sz="2800" dirty="0">
              <a:solidFill>
                <a:schemeClr val="bg1"/>
              </a:solidFill>
              <a:latin typeface="Apple Chancery"/>
              <a:cs typeface="Apple Chancer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
        <p:nvSpPr>
          <p:cNvPr id="5" name="TextBox 4"/>
          <p:cNvSpPr txBox="1"/>
          <p:nvPr/>
        </p:nvSpPr>
        <p:spPr>
          <a:xfrm>
            <a:off x="1297658" y="1615271"/>
            <a:ext cx="7150922" cy="4555093"/>
          </a:xfrm>
          <a:prstGeom prst="rect">
            <a:avLst/>
          </a:prstGeom>
          <a:noFill/>
        </p:spPr>
        <p:txBody>
          <a:bodyPr wrap="square" rtlCol="0">
            <a:spAutoFit/>
          </a:bodyPr>
          <a:lstStyle/>
          <a:p>
            <a:pPr marL="285750" indent="-285750">
              <a:buFontTx/>
              <a:buChar char="•"/>
            </a:pPr>
            <a:r>
              <a:rPr lang="en-US" sz="1700" dirty="0" smtClean="0"/>
              <a:t>Walt </a:t>
            </a:r>
            <a:r>
              <a:rPr lang="en-US" sz="1700" dirty="0"/>
              <a:t>Disney was born on December 5, 1901 in Chicago </a:t>
            </a:r>
            <a:endParaRPr lang="en-US" sz="1700" dirty="0" smtClean="0"/>
          </a:p>
          <a:p>
            <a:pPr marL="285750" indent="-285750">
              <a:buFontTx/>
              <a:buChar char="•"/>
            </a:pPr>
            <a:r>
              <a:rPr lang="en-US" sz="1700" dirty="0"/>
              <a:t>During the fall of 1918, </a:t>
            </a:r>
            <a:r>
              <a:rPr lang="en-US" sz="1700" dirty="0" smtClean="0"/>
              <a:t>Walt Disney </a:t>
            </a:r>
            <a:r>
              <a:rPr lang="en-US" sz="1700" dirty="0"/>
              <a:t>attempted to enlist for military </a:t>
            </a:r>
            <a:r>
              <a:rPr lang="en-US" sz="1700" dirty="0" smtClean="0"/>
              <a:t>service</a:t>
            </a:r>
            <a:r>
              <a:rPr lang="en-US" sz="1700" dirty="0"/>
              <a:t> </a:t>
            </a:r>
            <a:r>
              <a:rPr lang="en-US" sz="1700" dirty="0" smtClean="0"/>
              <a:t>but he got rejected.</a:t>
            </a:r>
          </a:p>
          <a:p>
            <a:pPr marL="285750" indent="-285750">
              <a:buFontTx/>
              <a:buChar char="•"/>
            </a:pPr>
            <a:r>
              <a:rPr lang="en-US" sz="1700" dirty="0" smtClean="0"/>
              <a:t>He started a small company called Laugh-O-Grams, which eventually fell bankrupt.</a:t>
            </a:r>
          </a:p>
          <a:p>
            <a:pPr marL="285750" indent="-285750">
              <a:buFontTx/>
              <a:buChar char="•"/>
            </a:pPr>
            <a:r>
              <a:rPr lang="en-US" sz="1700" dirty="0" smtClean="0"/>
              <a:t> With his suitcase, and $20 Walt headed to Hollywood to start anew.</a:t>
            </a:r>
          </a:p>
          <a:p>
            <a:pPr marL="285750" indent="-285750">
              <a:buFontTx/>
              <a:buChar char="•"/>
            </a:pPr>
            <a:r>
              <a:rPr lang="en-US" sz="1700" dirty="0" smtClean="0"/>
              <a:t>After making a success of his "Alice Comedies," Walt became a recognized Hollywood figure.</a:t>
            </a:r>
          </a:p>
          <a:p>
            <a:pPr marL="285750" indent="-285750">
              <a:buFontTx/>
              <a:buChar char="•"/>
            </a:pPr>
            <a:r>
              <a:rPr lang="en-US" sz="1700" dirty="0"/>
              <a:t>Disney took a deep interest in the establishment of California Institute of the Arts, a college-level professional school of all the creative and performing </a:t>
            </a:r>
            <a:r>
              <a:rPr lang="en-US" sz="1700" dirty="0" smtClean="0"/>
              <a:t>arts.</a:t>
            </a:r>
          </a:p>
          <a:p>
            <a:pPr marL="285750" indent="-285750">
              <a:buFontTx/>
              <a:buChar char="•"/>
            </a:pPr>
            <a:r>
              <a:rPr lang="en-US" sz="1700" dirty="0" smtClean="0"/>
              <a:t>Walt Disney passed away on December </a:t>
            </a:r>
            <a:r>
              <a:rPr lang="en-US" sz="1700" dirty="0"/>
              <a:t>15, </a:t>
            </a:r>
            <a:r>
              <a:rPr lang="en-US" sz="1700" dirty="0" smtClean="0"/>
              <a:t>1966.</a:t>
            </a:r>
          </a:p>
          <a:p>
            <a:pPr marL="285750" indent="-285750">
              <a:buFontTx/>
              <a:buChar char="•"/>
            </a:pPr>
            <a:r>
              <a:rPr lang="en-US" sz="1700" dirty="0" smtClean="0"/>
              <a:t>Urban legend maintains his corpse would be </a:t>
            </a:r>
          </a:p>
          <a:p>
            <a:r>
              <a:rPr lang="en-US" sz="1700" dirty="0" smtClean="0"/>
              <a:t>frozen and stored </a:t>
            </a:r>
            <a:r>
              <a:rPr lang="en-US" sz="1700" dirty="0"/>
              <a:t>beneath </a:t>
            </a:r>
            <a:r>
              <a:rPr lang="en-US" sz="1700" dirty="0" smtClean="0"/>
              <a:t>the Pirates of the </a:t>
            </a:r>
          </a:p>
          <a:p>
            <a:r>
              <a:rPr lang="en-US" sz="1700" dirty="0" smtClean="0"/>
              <a:t>Caribbean ride at Disneyland. . .</a:t>
            </a:r>
          </a:p>
          <a:p>
            <a:endParaRPr lang="en-US" dirty="0"/>
          </a:p>
        </p:txBody>
      </p:sp>
      <p:pic>
        <p:nvPicPr>
          <p:cNvPr id="6" name="Picture 5"/>
          <p:cNvPicPr>
            <a:picLocks noChangeAspect="1"/>
          </p:cNvPicPr>
          <p:nvPr/>
        </p:nvPicPr>
        <p:blipFill>
          <a:blip r:embed="rId3"/>
          <a:stretch>
            <a:fillRect/>
          </a:stretch>
        </p:blipFill>
        <p:spPr>
          <a:xfrm>
            <a:off x="-4339" y="0"/>
            <a:ext cx="1581532" cy="1615271"/>
          </a:xfrm>
          <a:prstGeom prst="rect">
            <a:avLst/>
          </a:prstGeom>
        </p:spPr>
      </p:pic>
      <p:sp>
        <p:nvSpPr>
          <p:cNvPr id="8" name="TextBox 7"/>
          <p:cNvSpPr txBox="1"/>
          <p:nvPr/>
        </p:nvSpPr>
        <p:spPr>
          <a:xfrm>
            <a:off x="1632014" y="124252"/>
            <a:ext cx="2109105" cy="954107"/>
          </a:xfrm>
          <a:prstGeom prst="rect">
            <a:avLst/>
          </a:prstGeom>
          <a:noFill/>
        </p:spPr>
        <p:txBody>
          <a:bodyPr wrap="square" rtlCol="0">
            <a:spAutoFit/>
          </a:bodyPr>
          <a:lstStyle/>
          <a:p>
            <a:endParaRPr lang="en-US" sz="1400" i="1" dirty="0" smtClean="0"/>
          </a:p>
          <a:p>
            <a:r>
              <a:rPr lang="en-US" sz="1400" i="1" dirty="0" smtClean="0"/>
              <a:t>Walt</a:t>
            </a:r>
            <a:r>
              <a:rPr lang="en-US" sz="1400" i="1" dirty="0"/>
              <a:t>, after the Studio had won 4 </a:t>
            </a:r>
            <a:r>
              <a:rPr lang="en-US" sz="1400" i="1" dirty="0" smtClean="0"/>
              <a:t>Academy </a:t>
            </a:r>
            <a:r>
              <a:rPr lang="en-US" sz="1400" i="1" dirty="0"/>
              <a:t>Awards</a:t>
            </a:r>
          </a:p>
        </p:txBody>
      </p:sp>
      <p:pic>
        <p:nvPicPr>
          <p:cNvPr id="9" name="Picture 8"/>
          <p:cNvPicPr>
            <a:picLocks noChangeAspect="1"/>
          </p:cNvPicPr>
          <p:nvPr/>
        </p:nvPicPr>
        <p:blipFill>
          <a:blip r:embed="rId4"/>
          <a:stretch>
            <a:fillRect/>
          </a:stretch>
        </p:blipFill>
        <p:spPr>
          <a:xfrm>
            <a:off x="7206142" y="4740710"/>
            <a:ext cx="1937858" cy="2117289"/>
          </a:xfrm>
          <a:prstGeom prst="rect">
            <a:avLst/>
          </a:prstGeom>
        </p:spPr>
      </p:pic>
      <p:sp>
        <p:nvSpPr>
          <p:cNvPr id="3" name="TextBox 2"/>
          <p:cNvSpPr txBox="1"/>
          <p:nvPr/>
        </p:nvSpPr>
        <p:spPr>
          <a:xfrm>
            <a:off x="3064686" y="966402"/>
            <a:ext cx="4707461" cy="369332"/>
          </a:xfrm>
          <a:prstGeom prst="rect">
            <a:avLst/>
          </a:prstGeom>
          <a:noFill/>
        </p:spPr>
        <p:txBody>
          <a:bodyPr wrap="square" rtlCol="0">
            <a:spAutoFit/>
          </a:bodyPr>
          <a:lstStyle/>
          <a:p>
            <a:r>
              <a:rPr lang="en-US" dirty="0" smtClean="0"/>
              <a:t>Walt Disney 1901-1966</a:t>
            </a:r>
            <a:endParaRPr lang="en-US" dirty="0"/>
          </a:p>
        </p:txBody>
      </p:sp>
    </p:spTree>
    <p:extLst>
      <p:ext uri="{BB962C8B-B14F-4D97-AF65-F5344CB8AC3E}">
        <p14:creationId xmlns:p14="http://schemas.microsoft.com/office/powerpoint/2010/main" val="38713271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1024" y="1021626"/>
            <a:ext cx="7255589" cy="4707755"/>
          </a:xfrm>
        </p:spPr>
        <p:txBody>
          <a:bodyPr>
            <a:normAutofit fontScale="77500" lnSpcReduction="20000"/>
          </a:bodyPr>
          <a:lstStyle/>
          <a:p>
            <a:pPr marL="68580" indent="0">
              <a:lnSpc>
                <a:spcPct val="150000"/>
              </a:lnSpc>
              <a:buNone/>
            </a:pPr>
            <a:r>
              <a:rPr lang="en-US" sz="2000" u="sng" dirty="0"/>
              <a:t>October 16, </a:t>
            </a:r>
            <a:r>
              <a:rPr lang="en-US" sz="2000" u="sng" dirty="0" smtClean="0"/>
              <a:t>1923:</a:t>
            </a:r>
          </a:p>
          <a:p>
            <a:pPr marL="0" indent="0">
              <a:lnSpc>
                <a:spcPct val="150000"/>
              </a:lnSpc>
              <a:buNone/>
            </a:pPr>
            <a:r>
              <a:rPr lang="en-US" sz="2000" dirty="0" smtClean="0"/>
              <a:t>This </a:t>
            </a:r>
            <a:r>
              <a:rPr lang="en-US" sz="2000" dirty="0"/>
              <a:t>date is considered the start of the Disney Company first known as The Disney Brothers Studio</a:t>
            </a:r>
            <a:r>
              <a:rPr lang="en-US" sz="2000" dirty="0" smtClean="0"/>
              <a:t>.</a:t>
            </a:r>
            <a:endParaRPr lang="en-US" sz="2000" dirty="0"/>
          </a:p>
          <a:p>
            <a:pPr marL="68580" indent="0">
              <a:lnSpc>
                <a:spcPct val="150000"/>
              </a:lnSpc>
              <a:buNone/>
            </a:pPr>
            <a:r>
              <a:rPr lang="en-US" sz="2000" u="sng" dirty="0"/>
              <a:t>1928:</a:t>
            </a:r>
          </a:p>
          <a:p>
            <a:pPr marL="0" indent="0">
              <a:lnSpc>
                <a:spcPct val="150000"/>
              </a:lnSpc>
              <a:buNone/>
            </a:pPr>
            <a:r>
              <a:rPr lang="en-US" sz="2000" dirty="0"/>
              <a:t>First Mickey Mouse cartoon, and the first appearance by Minnie Mouse</a:t>
            </a:r>
            <a:r>
              <a:rPr lang="en-US" sz="2000" dirty="0" smtClean="0"/>
              <a:t>.</a:t>
            </a:r>
          </a:p>
          <a:p>
            <a:pPr marL="68580" indent="0">
              <a:lnSpc>
                <a:spcPct val="150000"/>
              </a:lnSpc>
              <a:buNone/>
            </a:pPr>
            <a:r>
              <a:rPr lang="en-US" sz="2000" u="sng" dirty="0"/>
              <a:t>1932</a:t>
            </a:r>
            <a:r>
              <a:rPr lang="en-US" sz="2000" u="sng" dirty="0" smtClean="0"/>
              <a:t>:</a:t>
            </a:r>
          </a:p>
          <a:p>
            <a:pPr marL="0" indent="0">
              <a:lnSpc>
                <a:spcPct val="150000"/>
              </a:lnSpc>
              <a:buNone/>
            </a:pPr>
            <a:r>
              <a:rPr lang="en-US" sz="2000" i="1" dirty="0" smtClean="0"/>
              <a:t>Flowers </a:t>
            </a:r>
            <a:r>
              <a:rPr lang="en-US" sz="2000" i="1" dirty="0"/>
              <a:t>and Trees</a:t>
            </a:r>
            <a:r>
              <a:rPr lang="en-US" sz="2000" dirty="0"/>
              <a:t>, first full-color cartoon and first Academy Award </a:t>
            </a:r>
            <a:r>
              <a:rPr lang="en-US" sz="2000" dirty="0" smtClean="0"/>
              <a:t>winner.</a:t>
            </a:r>
          </a:p>
          <a:p>
            <a:pPr marL="68580" indent="0">
              <a:lnSpc>
                <a:spcPct val="150000"/>
              </a:lnSpc>
              <a:buNone/>
            </a:pPr>
            <a:r>
              <a:rPr lang="en-US" sz="2000" u="sng" dirty="0"/>
              <a:t>1939:</a:t>
            </a:r>
          </a:p>
          <a:p>
            <a:pPr marL="0" indent="0">
              <a:lnSpc>
                <a:spcPct val="150000"/>
              </a:lnSpc>
              <a:buNone/>
            </a:pPr>
            <a:r>
              <a:rPr lang="en-US" sz="2000" dirty="0"/>
              <a:t>The Disney Studio begins its move to Burbank, </a:t>
            </a:r>
            <a:r>
              <a:rPr lang="en-US" sz="2000" dirty="0" smtClean="0"/>
              <a:t>California.</a:t>
            </a:r>
            <a:r>
              <a:rPr lang="en-US" sz="2000" dirty="0"/>
              <a:t> </a:t>
            </a:r>
          </a:p>
          <a:p>
            <a:pPr marL="68580" indent="0">
              <a:lnSpc>
                <a:spcPct val="150000"/>
              </a:lnSpc>
              <a:buNone/>
            </a:pPr>
            <a:r>
              <a:rPr lang="en-US" sz="2000" u="sng" dirty="0"/>
              <a:t>1940:</a:t>
            </a:r>
          </a:p>
          <a:p>
            <a:pPr marL="0" indent="0">
              <a:lnSpc>
                <a:spcPct val="150000"/>
              </a:lnSpc>
              <a:buNone/>
            </a:pPr>
            <a:r>
              <a:rPr lang="en-US" sz="2000" dirty="0"/>
              <a:t>Walt Disney Productions issues its first stock</a:t>
            </a:r>
            <a:r>
              <a:rPr lang="en-US" sz="2000" dirty="0" smtClean="0"/>
              <a:t>.</a:t>
            </a:r>
          </a:p>
          <a:p>
            <a:pPr marL="0" indent="0">
              <a:buNone/>
            </a:pPr>
            <a:endParaRPr lang="en-US" sz="1200" dirty="0"/>
          </a:p>
          <a:p>
            <a:endParaRPr lang="en-US" dirty="0"/>
          </a:p>
          <a:p>
            <a:pPr marL="0" indent="0">
              <a:buNone/>
            </a:pPr>
            <a:endParaRPr lang="en-US" dirty="0" smtClean="0"/>
          </a:p>
          <a:p>
            <a:pPr marL="0" indent="0">
              <a:buNone/>
            </a:pPr>
            <a:endParaRPr lang="en-US" dirty="0"/>
          </a:p>
        </p:txBody>
      </p:sp>
      <p:sp>
        <p:nvSpPr>
          <p:cNvPr id="6" name="Rectangle 5"/>
          <p:cNvSpPr/>
          <p:nvPr/>
        </p:nvSpPr>
        <p:spPr>
          <a:xfrm>
            <a:off x="5624768" y="0"/>
            <a:ext cx="1428517" cy="523220"/>
          </a:xfrm>
          <a:prstGeom prst="rect">
            <a:avLst/>
          </a:prstGeom>
        </p:spPr>
        <p:txBody>
          <a:bodyPr wrap="none">
            <a:spAutoFit/>
          </a:bodyPr>
          <a:lstStyle/>
          <a:p>
            <a:pPr algn="ctr"/>
            <a:r>
              <a:rPr lang="en-US" sz="2800" dirty="0" smtClean="0">
                <a:solidFill>
                  <a:schemeClr val="bg1"/>
                </a:solidFill>
                <a:latin typeface="Apple Chancery"/>
                <a:cs typeface="Apple Chancery"/>
              </a:rPr>
              <a:t>History</a:t>
            </a:r>
            <a:endParaRPr lang="en-US" sz="2800" dirty="0">
              <a:solidFill>
                <a:schemeClr val="bg1"/>
              </a:solidFill>
              <a:latin typeface="Apple Chancery"/>
              <a:cs typeface="Apple Chancer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pic>
        <p:nvPicPr>
          <p:cNvPr id="2" name="Picture 1"/>
          <p:cNvPicPr>
            <a:picLocks noChangeAspect="1"/>
          </p:cNvPicPr>
          <p:nvPr/>
        </p:nvPicPr>
        <p:blipFill>
          <a:blip r:embed="rId3"/>
          <a:stretch>
            <a:fillRect/>
          </a:stretch>
        </p:blipFill>
        <p:spPr>
          <a:xfrm>
            <a:off x="6695361" y="4725314"/>
            <a:ext cx="2448639" cy="2132686"/>
          </a:xfrm>
          <a:prstGeom prst="rect">
            <a:avLst/>
          </a:prstGeom>
        </p:spPr>
      </p:pic>
    </p:spTree>
    <p:extLst>
      <p:ext uri="{BB962C8B-B14F-4D97-AF65-F5344CB8AC3E}">
        <p14:creationId xmlns:p14="http://schemas.microsoft.com/office/powerpoint/2010/main" val="28448142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7756" y="786927"/>
            <a:ext cx="7827360" cy="4914843"/>
          </a:xfrm>
        </p:spPr>
        <p:txBody>
          <a:bodyPr>
            <a:normAutofit/>
          </a:bodyPr>
          <a:lstStyle/>
          <a:p>
            <a:pPr marL="68580" indent="0">
              <a:lnSpc>
                <a:spcPct val="150000"/>
              </a:lnSpc>
              <a:buNone/>
            </a:pPr>
            <a:r>
              <a:rPr lang="en-US" sz="1600" u="sng" dirty="0"/>
              <a:t>1955:</a:t>
            </a:r>
          </a:p>
          <a:p>
            <a:pPr marL="0" indent="0">
              <a:lnSpc>
                <a:spcPct val="150000"/>
              </a:lnSpc>
              <a:buNone/>
            </a:pPr>
            <a:r>
              <a:rPr lang="en-US" sz="1600" i="1" dirty="0"/>
              <a:t>Mickey Mouse Club</a:t>
            </a:r>
            <a:r>
              <a:rPr lang="en-US" sz="1600" dirty="0"/>
              <a:t> debuts on television</a:t>
            </a:r>
            <a:r>
              <a:rPr lang="en-US" sz="1600" dirty="0" smtClean="0"/>
              <a:t>.</a:t>
            </a:r>
            <a:endParaRPr lang="en-US" sz="1600" dirty="0"/>
          </a:p>
          <a:p>
            <a:pPr marL="68580" indent="0">
              <a:lnSpc>
                <a:spcPct val="150000"/>
              </a:lnSpc>
              <a:buNone/>
            </a:pPr>
            <a:r>
              <a:rPr lang="en-US" sz="1600" u="sng" dirty="0"/>
              <a:t>1971:</a:t>
            </a:r>
          </a:p>
          <a:p>
            <a:pPr marL="0" indent="0">
              <a:lnSpc>
                <a:spcPct val="150000"/>
              </a:lnSpc>
              <a:buNone/>
            </a:pPr>
            <a:r>
              <a:rPr lang="en-US" sz="1600" dirty="0"/>
              <a:t>Walt Disney World Resort opens with the Magic Kingdom and two hotels near Orlando, Florida</a:t>
            </a:r>
            <a:r>
              <a:rPr lang="en-US" sz="1600" dirty="0" smtClean="0"/>
              <a:t>.</a:t>
            </a:r>
            <a:r>
              <a:rPr lang="en-US" sz="1600" dirty="0"/>
              <a:t> </a:t>
            </a:r>
          </a:p>
          <a:p>
            <a:pPr marL="68580" indent="0">
              <a:lnSpc>
                <a:spcPct val="150000"/>
              </a:lnSpc>
              <a:buNone/>
            </a:pPr>
            <a:r>
              <a:rPr lang="en-US" sz="1600" u="sng" dirty="0"/>
              <a:t>1982:</a:t>
            </a:r>
          </a:p>
          <a:p>
            <a:pPr marL="0" indent="0">
              <a:lnSpc>
                <a:spcPct val="150000"/>
              </a:lnSpc>
              <a:buNone/>
            </a:pPr>
            <a:r>
              <a:rPr lang="en-US" sz="1600" dirty="0"/>
              <a:t>EPCOT Center opens at Walt-Disney World </a:t>
            </a:r>
            <a:r>
              <a:rPr lang="en-US" sz="1600" dirty="0" smtClean="0"/>
              <a:t>Resort</a:t>
            </a:r>
            <a:r>
              <a:rPr lang="en-US" sz="1600" dirty="0"/>
              <a:t> </a:t>
            </a:r>
            <a:r>
              <a:rPr lang="en-US" sz="1600" dirty="0" smtClean="0"/>
              <a:t>.</a:t>
            </a:r>
            <a:endParaRPr lang="en-US" sz="1600" dirty="0"/>
          </a:p>
          <a:p>
            <a:pPr marL="68580" indent="0">
              <a:lnSpc>
                <a:spcPct val="150000"/>
              </a:lnSpc>
              <a:buNone/>
            </a:pPr>
            <a:r>
              <a:rPr lang="en-US" sz="1600" u="sng" dirty="0"/>
              <a:t>1983:</a:t>
            </a:r>
          </a:p>
          <a:p>
            <a:pPr marL="0" indent="0">
              <a:lnSpc>
                <a:spcPct val="150000"/>
              </a:lnSpc>
              <a:buNone/>
            </a:pPr>
            <a:r>
              <a:rPr lang="en-US" sz="1600" dirty="0"/>
              <a:t>Tokyo Disneyland, the first international Disney theme park, opens in Japan</a:t>
            </a:r>
            <a:r>
              <a:rPr lang="en-US" sz="1600" dirty="0" smtClean="0"/>
              <a:t>.</a:t>
            </a:r>
            <a:endParaRPr lang="en-US" sz="1600" dirty="0"/>
          </a:p>
          <a:p>
            <a:pPr marL="68580" indent="0">
              <a:lnSpc>
                <a:spcPct val="150000"/>
              </a:lnSpc>
              <a:buNone/>
            </a:pPr>
            <a:r>
              <a:rPr lang="en-US" sz="1600" u="sng" dirty="0"/>
              <a:t>1987</a:t>
            </a:r>
            <a:r>
              <a:rPr lang="en-US" sz="1600" u="sng" dirty="0" smtClean="0"/>
              <a:t>:</a:t>
            </a:r>
          </a:p>
          <a:p>
            <a:pPr marL="68580" indent="0">
              <a:lnSpc>
                <a:spcPct val="150000"/>
              </a:lnSpc>
              <a:buNone/>
            </a:pPr>
            <a:r>
              <a:rPr lang="en-US" sz="1600" dirty="0" smtClean="0"/>
              <a:t>The </a:t>
            </a:r>
            <a:r>
              <a:rPr lang="en-US" sz="1600" dirty="0"/>
              <a:t>first Disney Store opens, in Glendale, California</a:t>
            </a:r>
            <a:r>
              <a:rPr lang="en-US" dirty="0"/>
              <a:t>.</a:t>
            </a:r>
          </a:p>
          <a:p>
            <a:endParaRPr lang="en-US" dirty="0"/>
          </a:p>
        </p:txBody>
      </p:sp>
      <p:sp>
        <p:nvSpPr>
          <p:cNvPr id="4" name="Rectangle 3"/>
          <p:cNvSpPr/>
          <p:nvPr/>
        </p:nvSpPr>
        <p:spPr>
          <a:xfrm>
            <a:off x="5232045" y="-41432"/>
            <a:ext cx="2222583" cy="646331"/>
          </a:xfrm>
          <a:prstGeom prst="rect">
            <a:avLst/>
          </a:prstGeom>
        </p:spPr>
        <p:txBody>
          <a:bodyPr wrap="square">
            <a:spAutoFit/>
          </a:bodyPr>
          <a:lstStyle/>
          <a:p>
            <a:pPr algn="ctr"/>
            <a:r>
              <a:rPr lang="en-US" sz="3600" dirty="0" smtClean="0">
                <a:solidFill>
                  <a:schemeClr val="bg1"/>
                </a:solidFill>
                <a:latin typeface="Apple Chancery"/>
                <a:cs typeface="Apple Chancery"/>
              </a:rPr>
              <a:t>Growth </a:t>
            </a:r>
            <a:endParaRPr lang="en-US" sz="3600" dirty="0">
              <a:solidFill>
                <a:schemeClr val="bg1"/>
              </a:solidFill>
              <a:latin typeface="Apple Chancery"/>
              <a:cs typeface="Apple Chancer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29041150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9805" y="828346"/>
            <a:ext cx="8034434" cy="5439460"/>
          </a:xfrm>
        </p:spPr>
        <p:txBody>
          <a:bodyPr>
            <a:normAutofit/>
          </a:bodyPr>
          <a:lstStyle/>
          <a:p>
            <a:pPr marL="68580" indent="0">
              <a:buNone/>
            </a:pPr>
            <a:r>
              <a:rPr lang="en-US" sz="1700" u="sng" dirty="0"/>
              <a:t>1989</a:t>
            </a:r>
            <a:r>
              <a:rPr lang="en-US" sz="1700" u="sng" dirty="0" smtClean="0"/>
              <a:t>:</a:t>
            </a:r>
          </a:p>
          <a:p>
            <a:pPr marL="0" indent="0">
              <a:buNone/>
            </a:pPr>
            <a:r>
              <a:rPr lang="en-US" sz="1700" dirty="0" smtClean="0"/>
              <a:t>Disney</a:t>
            </a:r>
            <a:r>
              <a:rPr lang="en-US" sz="1700" dirty="0"/>
              <a:t>-MGM </a:t>
            </a:r>
            <a:r>
              <a:rPr lang="en-US" sz="1700" dirty="0" smtClean="0"/>
              <a:t>Studios</a:t>
            </a:r>
            <a:r>
              <a:rPr lang="en-US" sz="1700" dirty="0"/>
              <a:t> </a:t>
            </a:r>
            <a:r>
              <a:rPr lang="en-US" sz="1700" dirty="0" smtClean="0"/>
              <a:t>opens </a:t>
            </a:r>
            <a:r>
              <a:rPr lang="en-US" sz="1700" dirty="0"/>
              <a:t>at Walt Disney World Resort</a:t>
            </a:r>
            <a:r>
              <a:rPr lang="en-US" sz="1700" dirty="0" smtClean="0"/>
              <a:t>.</a:t>
            </a:r>
            <a:endParaRPr lang="en-US" sz="1700" dirty="0"/>
          </a:p>
          <a:p>
            <a:pPr marL="68580" indent="0">
              <a:buNone/>
            </a:pPr>
            <a:r>
              <a:rPr lang="en-US" sz="1700" u="sng" dirty="0"/>
              <a:t>1992:</a:t>
            </a:r>
          </a:p>
          <a:p>
            <a:pPr marL="0" indent="0">
              <a:buNone/>
            </a:pPr>
            <a:r>
              <a:rPr lang="en-US" sz="1700" dirty="0"/>
              <a:t>Disneyland Paris opens</a:t>
            </a:r>
            <a:r>
              <a:rPr lang="en-US" sz="1700" dirty="0" smtClean="0"/>
              <a:t>.</a:t>
            </a:r>
            <a:endParaRPr lang="en-US" sz="1700" dirty="0"/>
          </a:p>
          <a:p>
            <a:pPr marL="68580" indent="0">
              <a:buNone/>
            </a:pPr>
            <a:r>
              <a:rPr lang="en-US" sz="1700" u="sng" dirty="0"/>
              <a:t>1995:</a:t>
            </a:r>
          </a:p>
          <a:p>
            <a:pPr marL="0" indent="0">
              <a:buNone/>
            </a:pPr>
            <a:r>
              <a:rPr lang="en-US" sz="1700" dirty="0"/>
              <a:t>Disney agrees to purchase 25 percent of the California Angels baseball </a:t>
            </a:r>
            <a:r>
              <a:rPr lang="en-US" sz="1700" dirty="0" smtClean="0"/>
              <a:t>team, Disney </a:t>
            </a:r>
            <a:r>
              <a:rPr lang="en-US" sz="1700" dirty="0"/>
              <a:t>agrees to purchase Capital Cities/ABC for $19 </a:t>
            </a:r>
            <a:r>
              <a:rPr lang="en-US" sz="1700" dirty="0" smtClean="0"/>
              <a:t>billion. The </a:t>
            </a:r>
            <a:r>
              <a:rPr lang="en-US" sz="1700" dirty="0"/>
              <a:t>Disney Channel begins operation in the UK.</a:t>
            </a:r>
          </a:p>
          <a:p>
            <a:pPr marL="68580" indent="0">
              <a:buNone/>
            </a:pPr>
            <a:r>
              <a:rPr lang="en-US" sz="1700" u="sng" dirty="0"/>
              <a:t>1996</a:t>
            </a:r>
            <a:r>
              <a:rPr lang="en-US" sz="1700" u="sng" dirty="0" smtClean="0"/>
              <a:t>:</a:t>
            </a:r>
          </a:p>
          <a:p>
            <a:pPr marL="0" indent="0">
              <a:buNone/>
            </a:pPr>
            <a:r>
              <a:rPr lang="en-US" sz="1700" dirty="0" smtClean="0"/>
              <a:t>Disney </a:t>
            </a:r>
            <a:r>
              <a:rPr lang="en-US" sz="1700" dirty="0"/>
              <a:t>Online launches </a:t>
            </a:r>
            <a:r>
              <a:rPr lang="en-US" sz="1700" dirty="0" err="1"/>
              <a:t>Disney.com</a:t>
            </a:r>
            <a:r>
              <a:rPr lang="en-US" sz="1700" dirty="0" smtClean="0"/>
              <a:t>. </a:t>
            </a:r>
          </a:p>
          <a:p>
            <a:pPr marL="0" indent="0">
              <a:buNone/>
            </a:pPr>
            <a:r>
              <a:rPr lang="en-US" sz="1700" dirty="0" smtClean="0"/>
              <a:t>Radio </a:t>
            </a:r>
            <a:r>
              <a:rPr lang="en-US" sz="1700" dirty="0"/>
              <a:t>Disney, a live 24-hour music-intensive radio network, debuts</a:t>
            </a:r>
            <a:r>
              <a:rPr lang="en-US" sz="1700" dirty="0" smtClean="0"/>
              <a:t>.</a:t>
            </a:r>
            <a:r>
              <a:rPr lang="en-US" sz="1700" dirty="0"/>
              <a:t> </a:t>
            </a:r>
          </a:p>
          <a:p>
            <a:pPr marL="68580" indent="0">
              <a:buNone/>
            </a:pPr>
            <a:r>
              <a:rPr lang="en-US" sz="1700" u="sng" dirty="0"/>
              <a:t>1998</a:t>
            </a:r>
            <a:r>
              <a:rPr lang="en-US" sz="1700" u="sng" dirty="0" smtClean="0"/>
              <a:t>:</a:t>
            </a:r>
          </a:p>
          <a:p>
            <a:pPr marL="0" indent="0">
              <a:buNone/>
            </a:pPr>
            <a:r>
              <a:rPr lang="en-US" sz="1700" i="1" dirty="0" smtClean="0"/>
              <a:t>ESPN </a:t>
            </a:r>
            <a:r>
              <a:rPr lang="en-US" sz="1700" i="1" dirty="0"/>
              <a:t>Magazine</a:t>
            </a:r>
            <a:r>
              <a:rPr lang="en-US" sz="1700" dirty="0"/>
              <a:t> </a:t>
            </a:r>
            <a:r>
              <a:rPr lang="en-US" sz="1700" dirty="0" smtClean="0"/>
              <a:t>debuts</a:t>
            </a:r>
            <a:r>
              <a:rPr lang="en-US" sz="1700" dirty="0"/>
              <a:t>,</a:t>
            </a:r>
            <a:r>
              <a:rPr lang="en-US" sz="1700" dirty="0" smtClean="0"/>
              <a:t> Disney’s </a:t>
            </a:r>
            <a:r>
              <a:rPr lang="en-US" sz="1700" dirty="0"/>
              <a:t>Animal Kingdom opens at Walt Disney World </a:t>
            </a:r>
            <a:r>
              <a:rPr lang="en-US" sz="1700" dirty="0" smtClean="0"/>
              <a:t>Resort, Disney </a:t>
            </a:r>
            <a:r>
              <a:rPr lang="en-US" sz="1700" dirty="0"/>
              <a:t>Magic cruise ship departs on its inaugural cruise</a:t>
            </a:r>
            <a:r>
              <a:rPr lang="en-US" sz="1700" dirty="0" smtClean="0"/>
              <a:t>.</a:t>
            </a:r>
            <a:endParaRPr lang="en-US" sz="1700" dirty="0"/>
          </a:p>
          <a:p>
            <a:pPr marL="0" indent="0">
              <a:buNone/>
            </a:pPr>
            <a:r>
              <a:rPr lang="en-US" dirty="0"/>
              <a:t>  </a:t>
            </a:r>
          </a:p>
          <a:p>
            <a:pPr marL="0" indent="0">
              <a:buNone/>
            </a:pPr>
            <a:endParaRPr lang="en-US" dirty="0"/>
          </a:p>
        </p:txBody>
      </p:sp>
      <p:sp>
        <p:nvSpPr>
          <p:cNvPr id="4" name="Rectangle 3"/>
          <p:cNvSpPr/>
          <p:nvPr/>
        </p:nvSpPr>
        <p:spPr>
          <a:xfrm>
            <a:off x="5051233" y="-44856"/>
            <a:ext cx="2686033" cy="646331"/>
          </a:xfrm>
          <a:prstGeom prst="rect">
            <a:avLst/>
          </a:prstGeom>
        </p:spPr>
        <p:txBody>
          <a:bodyPr wrap="none">
            <a:spAutoFit/>
          </a:bodyPr>
          <a:lstStyle/>
          <a:p>
            <a:pPr algn="ctr"/>
            <a:r>
              <a:rPr lang="en-US" sz="3600" dirty="0" smtClean="0">
                <a:solidFill>
                  <a:schemeClr val="bg1"/>
                </a:solidFill>
                <a:latin typeface="Apple Chancery"/>
                <a:cs typeface="Apple Chancery"/>
              </a:rPr>
              <a:t>Growth cont.</a:t>
            </a:r>
            <a:endParaRPr lang="en-US" sz="3600" dirty="0">
              <a:solidFill>
                <a:schemeClr val="bg1"/>
              </a:solidFill>
              <a:latin typeface="Apple Chancery"/>
              <a:cs typeface="Apple Chancer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27575444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339157"/>
            <a:ext cx="7770813" cy="5066705"/>
          </a:xfrm>
        </p:spPr>
        <p:txBody>
          <a:bodyPr>
            <a:normAutofit/>
          </a:bodyPr>
          <a:lstStyle/>
          <a:p>
            <a:r>
              <a:rPr lang="en-US" dirty="0" smtClean="0"/>
              <a:t>Disney </a:t>
            </a:r>
            <a:r>
              <a:rPr lang="en-US" dirty="0"/>
              <a:t>purchased Marvel Entertainment</a:t>
            </a:r>
          </a:p>
          <a:p>
            <a:r>
              <a:rPr lang="en-US" dirty="0"/>
              <a:t>Gave a $0.35 dividend per share</a:t>
            </a:r>
          </a:p>
          <a:p>
            <a:r>
              <a:rPr lang="en-US" dirty="0"/>
              <a:t>Roy Disney died at age 79 </a:t>
            </a:r>
          </a:p>
          <a:p>
            <a:r>
              <a:rPr lang="en-US" dirty="0" smtClean="0"/>
              <a:t>He </a:t>
            </a:r>
            <a:r>
              <a:rPr lang="en-US" dirty="0"/>
              <a:t>was a key person in Disney’s animation legacy</a:t>
            </a:r>
          </a:p>
          <a:p>
            <a:r>
              <a:rPr lang="en-US" dirty="0"/>
              <a:t>Received approval to build a theme park in Shanghai</a:t>
            </a:r>
          </a:p>
          <a:p>
            <a:r>
              <a:rPr lang="en-US" dirty="0"/>
              <a:t>Released the movie </a:t>
            </a:r>
            <a:r>
              <a:rPr lang="en-US" i="1" dirty="0"/>
              <a:t>Up</a:t>
            </a:r>
            <a:endParaRPr lang="en-US" dirty="0"/>
          </a:p>
          <a:p>
            <a:pPr marL="0" indent="0">
              <a:buNone/>
            </a:pPr>
            <a:endParaRPr lang="en-US" dirty="0"/>
          </a:p>
        </p:txBody>
      </p:sp>
      <p:sp>
        <p:nvSpPr>
          <p:cNvPr id="4" name="Rectangle 3"/>
          <p:cNvSpPr/>
          <p:nvPr/>
        </p:nvSpPr>
        <p:spPr>
          <a:xfrm>
            <a:off x="5630441" y="-82856"/>
            <a:ext cx="1472393" cy="646331"/>
          </a:xfrm>
          <a:prstGeom prst="rect">
            <a:avLst/>
          </a:prstGeom>
        </p:spPr>
        <p:txBody>
          <a:bodyPr wrap="none">
            <a:spAutoFit/>
          </a:bodyPr>
          <a:lstStyle/>
          <a:p>
            <a:pPr algn="ctr"/>
            <a:r>
              <a:rPr lang="en-US" sz="3600" dirty="0" smtClean="0">
                <a:solidFill>
                  <a:schemeClr val="bg1"/>
                </a:solidFill>
                <a:latin typeface="Lucida Calligraphy"/>
                <a:cs typeface="Lucida Calligraphy"/>
              </a:rPr>
              <a:t>2009</a:t>
            </a:r>
            <a:endParaRPr lang="en-US" sz="3600" dirty="0">
              <a:solidFill>
                <a:schemeClr val="bg1"/>
              </a:solidFill>
              <a:latin typeface="Lucida Calligraphy"/>
              <a:cs typeface="Lucida Calligraph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7008766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rcRect t="7938" b="7938"/>
          <a:stretch>
            <a:fillRect/>
          </a:stretch>
        </p:blipFill>
        <p:spPr>
          <a:xfrm>
            <a:off x="-12358" y="592368"/>
            <a:ext cx="5686159" cy="2936471"/>
          </a:xfrm>
        </p:spPr>
      </p:pic>
      <p:sp>
        <p:nvSpPr>
          <p:cNvPr id="3" name="Rectangle 2"/>
          <p:cNvSpPr/>
          <p:nvPr/>
        </p:nvSpPr>
        <p:spPr>
          <a:xfrm>
            <a:off x="4579767" y="-18"/>
            <a:ext cx="3628973" cy="523220"/>
          </a:xfrm>
          <a:prstGeom prst="rect">
            <a:avLst/>
          </a:prstGeom>
        </p:spPr>
        <p:txBody>
          <a:bodyPr wrap="none">
            <a:spAutoFit/>
          </a:bodyPr>
          <a:lstStyle/>
          <a:p>
            <a:pPr algn="ctr"/>
            <a:r>
              <a:rPr lang="en-US" sz="2800" dirty="0" smtClean="0">
                <a:solidFill>
                  <a:schemeClr val="bg1"/>
                </a:solidFill>
                <a:latin typeface="Lucida Calligraphy"/>
                <a:cs typeface="Lucida Calligraphy"/>
              </a:rPr>
              <a:t>LOCATION MAP</a:t>
            </a:r>
            <a:endParaRPr lang="en-US" sz="2800" dirty="0">
              <a:solidFill>
                <a:schemeClr val="bg1"/>
              </a:solidFill>
              <a:latin typeface="Lucida Calligraphy"/>
              <a:cs typeface="Lucida Calligraphy"/>
            </a:endParaRPr>
          </a:p>
        </p:txBody>
      </p:sp>
      <p:pic>
        <p:nvPicPr>
          <p:cNvPr id="5" name="Picture 4"/>
          <p:cNvPicPr>
            <a:picLocks noChangeAspect="1"/>
          </p:cNvPicPr>
          <p:nvPr/>
        </p:nvPicPr>
        <p:blipFill>
          <a:blip r:embed="rId3"/>
          <a:stretch>
            <a:fillRect/>
          </a:stretch>
        </p:blipFill>
        <p:spPr>
          <a:xfrm>
            <a:off x="0" y="5337610"/>
            <a:ext cx="1632014" cy="1520390"/>
          </a:xfrm>
          <a:prstGeom prst="rect">
            <a:avLst/>
          </a:prstGeom>
        </p:spPr>
      </p:pic>
      <p:pic>
        <p:nvPicPr>
          <p:cNvPr id="19" name="Picture 18"/>
          <p:cNvPicPr>
            <a:picLocks noChangeAspect="1"/>
          </p:cNvPicPr>
          <p:nvPr/>
        </p:nvPicPr>
        <p:blipFill>
          <a:blip r:embed="rId4"/>
          <a:stretch>
            <a:fillRect/>
          </a:stretch>
        </p:blipFill>
        <p:spPr>
          <a:xfrm>
            <a:off x="1656143" y="3354794"/>
            <a:ext cx="6711464" cy="2918028"/>
          </a:xfrm>
          <a:prstGeom prst="rect">
            <a:avLst/>
          </a:prstGeom>
        </p:spPr>
      </p:pic>
      <p:pic>
        <p:nvPicPr>
          <p:cNvPr id="21" name="Picture 20"/>
          <p:cNvPicPr>
            <a:picLocks noChangeAspect="1"/>
          </p:cNvPicPr>
          <p:nvPr/>
        </p:nvPicPr>
        <p:blipFill>
          <a:blip r:embed="rId5"/>
          <a:stretch>
            <a:fillRect/>
          </a:stretch>
        </p:blipFill>
        <p:spPr>
          <a:xfrm>
            <a:off x="976724" y="1269016"/>
            <a:ext cx="417568" cy="456701"/>
          </a:xfrm>
          <a:prstGeom prst="rect">
            <a:avLst/>
          </a:prstGeom>
        </p:spPr>
      </p:pic>
      <p:sp>
        <p:nvSpPr>
          <p:cNvPr id="29" name="TextBox 28"/>
          <p:cNvSpPr txBox="1"/>
          <p:nvPr/>
        </p:nvSpPr>
        <p:spPr>
          <a:xfrm>
            <a:off x="5673801" y="1119752"/>
            <a:ext cx="2693806" cy="1754327"/>
          </a:xfrm>
          <a:prstGeom prst="rect">
            <a:avLst/>
          </a:prstGeom>
          <a:noFill/>
        </p:spPr>
        <p:txBody>
          <a:bodyPr wrap="square" rtlCol="0">
            <a:spAutoFit/>
          </a:bodyPr>
          <a:lstStyle/>
          <a:p>
            <a:pPr algn="ctr"/>
            <a:r>
              <a:rPr lang="en-US" dirty="0" smtClean="0"/>
              <a:t>Disney Resorts:</a:t>
            </a:r>
          </a:p>
          <a:p>
            <a:pPr marL="342900" indent="-342900" algn="ctr">
              <a:buAutoNum type="arabicPeriod"/>
            </a:pPr>
            <a:r>
              <a:rPr lang="en-US" dirty="0" smtClean="0"/>
              <a:t>California</a:t>
            </a:r>
          </a:p>
          <a:p>
            <a:pPr marL="342900" indent="-342900" algn="ctr">
              <a:buAutoNum type="arabicPeriod"/>
            </a:pPr>
            <a:r>
              <a:rPr lang="en-US" dirty="0" smtClean="0"/>
              <a:t>Florida</a:t>
            </a:r>
          </a:p>
          <a:p>
            <a:pPr marL="342900" indent="-342900" algn="ctr">
              <a:buAutoNum type="arabicPeriod"/>
            </a:pPr>
            <a:r>
              <a:rPr lang="en-US" dirty="0" smtClean="0"/>
              <a:t>Tokyo</a:t>
            </a:r>
          </a:p>
          <a:p>
            <a:pPr marL="342900" indent="-342900" algn="ctr">
              <a:buAutoNum type="arabicPeriod"/>
            </a:pPr>
            <a:r>
              <a:rPr lang="en-US" dirty="0" smtClean="0"/>
              <a:t>Hong Kong</a:t>
            </a:r>
          </a:p>
          <a:p>
            <a:pPr marL="342900" indent="-342900" algn="ctr">
              <a:buAutoNum type="arabicPeriod"/>
            </a:pPr>
            <a:r>
              <a:rPr lang="en-US" dirty="0" smtClean="0"/>
              <a:t>Paris</a:t>
            </a:r>
            <a:endParaRPr lang="en-US" dirty="0"/>
          </a:p>
        </p:txBody>
      </p:sp>
      <p:pic>
        <p:nvPicPr>
          <p:cNvPr id="30" name="Picture 29"/>
          <p:cNvPicPr>
            <a:picLocks noChangeAspect="1"/>
          </p:cNvPicPr>
          <p:nvPr/>
        </p:nvPicPr>
        <p:blipFill>
          <a:blip r:embed="rId5"/>
          <a:stretch>
            <a:fillRect/>
          </a:stretch>
        </p:blipFill>
        <p:spPr>
          <a:xfrm>
            <a:off x="1546692" y="2544540"/>
            <a:ext cx="417568" cy="456701"/>
          </a:xfrm>
          <a:prstGeom prst="rect">
            <a:avLst/>
          </a:prstGeom>
        </p:spPr>
      </p:pic>
      <p:pic>
        <p:nvPicPr>
          <p:cNvPr id="31" name="Picture 30"/>
          <p:cNvPicPr>
            <a:picLocks noChangeAspect="1"/>
          </p:cNvPicPr>
          <p:nvPr/>
        </p:nvPicPr>
        <p:blipFill>
          <a:blip r:embed="rId5"/>
          <a:stretch>
            <a:fillRect/>
          </a:stretch>
        </p:blipFill>
        <p:spPr>
          <a:xfrm>
            <a:off x="2771904" y="1146252"/>
            <a:ext cx="417568" cy="456701"/>
          </a:xfrm>
          <a:prstGeom prst="rect">
            <a:avLst/>
          </a:prstGeom>
        </p:spPr>
      </p:pic>
      <p:pic>
        <p:nvPicPr>
          <p:cNvPr id="32" name="Picture 31"/>
          <p:cNvPicPr>
            <a:picLocks noChangeAspect="1"/>
          </p:cNvPicPr>
          <p:nvPr/>
        </p:nvPicPr>
        <p:blipFill>
          <a:blip r:embed="rId5"/>
          <a:stretch>
            <a:fillRect/>
          </a:stretch>
        </p:blipFill>
        <p:spPr>
          <a:xfrm>
            <a:off x="2840929" y="2129257"/>
            <a:ext cx="417568" cy="456701"/>
          </a:xfrm>
          <a:prstGeom prst="rect">
            <a:avLst/>
          </a:prstGeom>
        </p:spPr>
      </p:pic>
      <p:pic>
        <p:nvPicPr>
          <p:cNvPr id="33" name="Picture 32"/>
          <p:cNvPicPr>
            <a:picLocks noChangeAspect="1"/>
          </p:cNvPicPr>
          <p:nvPr/>
        </p:nvPicPr>
        <p:blipFill>
          <a:blip r:embed="rId5"/>
          <a:stretch>
            <a:fillRect/>
          </a:stretch>
        </p:blipFill>
        <p:spPr>
          <a:xfrm>
            <a:off x="3890098" y="867538"/>
            <a:ext cx="417568" cy="456701"/>
          </a:xfrm>
          <a:prstGeom prst="rect">
            <a:avLst/>
          </a:prstGeom>
        </p:spPr>
      </p:pic>
      <p:pic>
        <p:nvPicPr>
          <p:cNvPr id="34" name="Picture 33"/>
          <p:cNvPicPr>
            <a:picLocks noChangeAspect="1"/>
          </p:cNvPicPr>
          <p:nvPr/>
        </p:nvPicPr>
        <p:blipFill>
          <a:blip r:embed="rId5"/>
          <a:stretch>
            <a:fillRect/>
          </a:stretch>
        </p:blipFill>
        <p:spPr>
          <a:xfrm>
            <a:off x="3972927" y="1602953"/>
            <a:ext cx="417568" cy="456701"/>
          </a:xfrm>
          <a:prstGeom prst="rect">
            <a:avLst/>
          </a:prstGeom>
        </p:spPr>
      </p:pic>
      <p:pic>
        <p:nvPicPr>
          <p:cNvPr id="35" name="Picture 34"/>
          <p:cNvPicPr>
            <a:picLocks noChangeAspect="1"/>
          </p:cNvPicPr>
          <p:nvPr/>
        </p:nvPicPr>
        <p:blipFill>
          <a:blip r:embed="rId5"/>
          <a:stretch>
            <a:fillRect/>
          </a:stretch>
        </p:blipFill>
        <p:spPr>
          <a:xfrm>
            <a:off x="4593572" y="1365656"/>
            <a:ext cx="417568" cy="456701"/>
          </a:xfrm>
          <a:prstGeom prst="rect">
            <a:avLst/>
          </a:prstGeom>
        </p:spPr>
      </p:pic>
      <p:pic>
        <p:nvPicPr>
          <p:cNvPr id="36" name="Picture 35"/>
          <p:cNvPicPr>
            <a:picLocks noChangeAspect="1"/>
          </p:cNvPicPr>
          <p:nvPr/>
        </p:nvPicPr>
        <p:blipFill>
          <a:blip r:embed="rId5"/>
          <a:stretch>
            <a:fillRect/>
          </a:stretch>
        </p:blipFill>
        <p:spPr>
          <a:xfrm>
            <a:off x="4593572" y="2645728"/>
            <a:ext cx="417568" cy="456701"/>
          </a:xfrm>
          <a:prstGeom prst="rect">
            <a:avLst/>
          </a:prstGeom>
        </p:spPr>
      </p:pic>
    </p:spTree>
    <p:extLst>
      <p:ext uri="{BB962C8B-B14F-4D97-AF65-F5344CB8AC3E}">
        <p14:creationId xmlns:p14="http://schemas.microsoft.com/office/powerpoint/2010/main" val="800242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935834009"/>
              </p:ext>
            </p:extLst>
          </p:nvPr>
        </p:nvGraphicFramePr>
        <p:xfrm>
          <a:off x="1042988" y="1491019"/>
          <a:ext cx="6777038" cy="4312881"/>
        </p:xfrm>
        <a:graphic>
          <a:graphicData uri="http://schemas.openxmlformats.org/drawingml/2006/table">
            <a:tbl>
              <a:tblPr firstRow="1" bandRow="1">
                <a:tableStyleId>{5C22544A-7EE6-4342-B048-85BDC9FD1C3A}</a:tableStyleId>
              </a:tblPr>
              <a:tblGrid>
                <a:gridCol w="3388519"/>
                <a:gridCol w="3388519"/>
              </a:tblGrid>
              <a:tr h="459621">
                <a:tc>
                  <a:txBody>
                    <a:bodyPr/>
                    <a:lstStyle/>
                    <a:p>
                      <a:pPr algn="ctr"/>
                      <a:r>
                        <a:rPr lang="en-US" u="sng" dirty="0" smtClean="0">
                          <a:solidFill>
                            <a:srgbClr val="000000"/>
                          </a:solidFill>
                        </a:rPr>
                        <a:t>Media Networks</a:t>
                      </a:r>
                      <a:r>
                        <a:rPr lang="en-US" u="sng" baseline="0" dirty="0" smtClean="0">
                          <a:solidFill>
                            <a:srgbClr val="000000"/>
                          </a:solidFill>
                        </a:rPr>
                        <a:t> </a:t>
                      </a:r>
                      <a:endParaRPr lang="en-US" u="sng" dirty="0">
                        <a:solidFill>
                          <a:srgbClr val="000000"/>
                        </a:solidFill>
                      </a:endParaRPr>
                    </a:p>
                  </a:txBody>
                  <a:tcPr marL="79747" marR="79747">
                    <a:solidFill>
                      <a:srgbClr val="B2B2B2"/>
                    </a:solidFill>
                  </a:tcPr>
                </a:tc>
                <a:tc>
                  <a:txBody>
                    <a:bodyPr/>
                    <a:lstStyle/>
                    <a:p>
                      <a:pPr algn="ctr"/>
                      <a:r>
                        <a:rPr lang="en-US" u="sng" dirty="0" smtClean="0">
                          <a:solidFill>
                            <a:srgbClr val="000000"/>
                          </a:solidFill>
                        </a:rPr>
                        <a:t>Park and Resorts</a:t>
                      </a:r>
                      <a:endParaRPr lang="en-US" u="sng" dirty="0">
                        <a:solidFill>
                          <a:srgbClr val="000000"/>
                        </a:solidFill>
                      </a:endParaRPr>
                    </a:p>
                  </a:txBody>
                  <a:tcPr marL="79747" marR="79747">
                    <a:solidFill>
                      <a:srgbClr val="B2B2B2"/>
                    </a:solidFill>
                  </a:tcPr>
                </a:tc>
              </a:tr>
              <a:tr h="3853260">
                <a:tc>
                  <a:txBody>
                    <a:bodyPr/>
                    <a:lstStyle/>
                    <a:p>
                      <a:pPr marL="285750" indent="-285750">
                        <a:buFontTx/>
                        <a:buChar char="•"/>
                      </a:pPr>
                      <a:r>
                        <a:rPr lang="en-US" dirty="0" smtClean="0"/>
                        <a:t>ESPN</a:t>
                      </a:r>
                    </a:p>
                    <a:p>
                      <a:pPr marL="285750" indent="-285750">
                        <a:buFontTx/>
                        <a:buChar char="•"/>
                      </a:pPr>
                      <a:r>
                        <a:rPr lang="en-US" dirty="0" smtClean="0"/>
                        <a:t>Disney/ABC Television Group</a:t>
                      </a:r>
                    </a:p>
                    <a:p>
                      <a:pPr marL="285750" indent="-285750">
                        <a:buFontTx/>
                        <a:buChar char="•"/>
                      </a:pPr>
                      <a:r>
                        <a:rPr lang="en-US" dirty="0" smtClean="0"/>
                        <a:t>ABC Entertainment Group</a:t>
                      </a:r>
                    </a:p>
                    <a:p>
                      <a:pPr marL="285750" indent="-285750">
                        <a:buFontTx/>
                        <a:buChar char="•"/>
                      </a:pPr>
                      <a:r>
                        <a:rPr lang="en-US" dirty="0" smtClean="0"/>
                        <a:t>ABC News</a:t>
                      </a:r>
                    </a:p>
                    <a:p>
                      <a:pPr marL="285750" indent="-285750">
                        <a:buFontTx/>
                        <a:buChar char="•"/>
                      </a:pPr>
                      <a:r>
                        <a:rPr lang="en-US" dirty="0" smtClean="0"/>
                        <a:t>ABC</a:t>
                      </a:r>
                      <a:r>
                        <a:rPr lang="en-US" baseline="0" dirty="0" smtClean="0"/>
                        <a:t> Owned Television Stations Group</a:t>
                      </a:r>
                    </a:p>
                    <a:p>
                      <a:pPr marL="285750" indent="-285750">
                        <a:buFontTx/>
                        <a:buChar char="•"/>
                      </a:pPr>
                      <a:r>
                        <a:rPr lang="en-US" baseline="0" dirty="0" smtClean="0"/>
                        <a:t>ABC Family</a:t>
                      </a:r>
                    </a:p>
                    <a:p>
                      <a:pPr marL="285750" indent="-285750">
                        <a:buFontTx/>
                        <a:buChar char="•"/>
                      </a:pPr>
                      <a:r>
                        <a:rPr lang="en-US" baseline="0" dirty="0" smtClean="0"/>
                        <a:t>Disney Channels Worldwide</a:t>
                      </a:r>
                    </a:p>
                    <a:p>
                      <a:pPr marL="285750" indent="-285750">
                        <a:buFontTx/>
                        <a:buChar char="•"/>
                      </a:pPr>
                      <a:r>
                        <a:rPr lang="en-US" dirty="0" smtClean="0"/>
                        <a:t>Hyperion Book s</a:t>
                      </a:r>
                    </a:p>
                  </a:txBody>
                  <a:tcPr marL="79747" marR="79747"/>
                </a:tc>
                <a:tc>
                  <a:txBody>
                    <a:bodyPr/>
                    <a:lstStyle/>
                    <a:p>
                      <a:pPr marL="285750" indent="-285750">
                        <a:buFontTx/>
                        <a:buChar char="•"/>
                      </a:pPr>
                      <a:r>
                        <a:rPr lang="en-US" dirty="0" smtClean="0"/>
                        <a:t>Disney</a:t>
                      </a:r>
                      <a:r>
                        <a:rPr lang="en-US" baseline="0" dirty="0" smtClean="0"/>
                        <a:t> Land Resorts</a:t>
                      </a:r>
                    </a:p>
                    <a:p>
                      <a:pPr marL="285750" indent="-285750">
                        <a:buFontTx/>
                        <a:buChar char="•"/>
                      </a:pPr>
                      <a:r>
                        <a:rPr lang="en-US" dirty="0" smtClean="0"/>
                        <a:t>Walt</a:t>
                      </a:r>
                      <a:r>
                        <a:rPr lang="en-US" baseline="0" dirty="0" smtClean="0"/>
                        <a:t> Disney World Resort</a:t>
                      </a:r>
                    </a:p>
                    <a:p>
                      <a:pPr marL="285750" indent="-285750">
                        <a:buFontTx/>
                        <a:buChar char="•"/>
                      </a:pPr>
                      <a:r>
                        <a:rPr lang="en-US" baseline="0" dirty="0" smtClean="0"/>
                        <a:t>Tokyo Disney Resort</a:t>
                      </a:r>
                    </a:p>
                    <a:p>
                      <a:pPr marL="285750" indent="-285750">
                        <a:buFontTx/>
                        <a:buChar char="•"/>
                      </a:pPr>
                      <a:r>
                        <a:rPr lang="en-US" dirty="0" smtClean="0"/>
                        <a:t>Disneyland</a:t>
                      </a:r>
                      <a:r>
                        <a:rPr lang="en-US" baseline="0" dirty="0" smtClean="0"/>
                        <a:t> Paris</a:t>
                      </a:r>
                    </a:p>
                    <a:p>
                      <a:pPr marL="285750" indent="-285750">
                        <a:buFontTx/>
                        <a:buChar char="•"/>
                      </a:pPr>
                      <a:r>
                        <a:rPr lang="en-US" baseline="0" dirty="0" smtClean="0"/>
                        <a:t>Hong Kong Disneyland</a:t>
                      </a:r>
                    </a:p>
                    <a:p>
                      <a:pPr marL="285750" indent="-285750">
                        <a:buFontTx/>
                        <a:buChar char="•"/>
                      </a:pPr>
                      <a:r>
                        <a:rPr lang="en-US" dirty="0" smtClean="0"/>
                        <a:t>Disney</a:t>
                      </a:r>
                      <a:r>
                        <a:rPr lang="en-US" baseline="0" dirty="0" smtClean="0"/>
                        <a:t> Cruise Line</a:t>
                      </a:r>
                    </a:p>
                    <a:p>
                      <a:pPr marL="285750" indent="-285750">
                        <a:buFontTx/>
                        <a:buChar char="•"/>
                      </a:pPr>
                      <a:r>
                        <a:rPr lang="en-US" baseline="0" dirty="0" smtClean="0"/>
                        <a:t>Disney Vacation Club</a:t>
                      </a:r>
                    </a:p>
                    <a:p>
                      <a:pPr marL="285750" indent="-285750">
                        <a:buFontTx/>
                        <a:buChar char="•"/>
                      </a:pPr>
                      <a:r>
                        <a:rPr lang="en-US" baseline="0" dirty="0" smtClean="0"/>
                        <a:t>Adventures by Disney</a:t>
                      </a:r>
                    </a:p>
                    <a:p>
                      <a:pPr marL="285750" indent="-285750">
                        <a:buFontTx/>
                        <a:buChar char="•"/>
                      </a:pPr>
                      <a:r>
                        <a:rPr lang="en-US" baseline="0" dirty="0" smtClean="0"/>
                        <a:t>Walt Disney Imagineering</a:t>
                      </a:r>
                    </a:p>
                    <a:p>
                      <a:pPr marL="285750" indent="-285750">
                        <a:buFontTx/>
                        <a:buChar char="•"/>
                      </a:pPr>
                      <a:endParaRPr lang="en-US" dirty="0"/>
                    </a:p>
                  </a:txBody>
                  <a:tcPr marL="79747" marR="79747"/>
                </a:tc>
              </a:tr>
            </a:tbl>
          </a:graphicData>
        </a:graphic>
      </p:graphicFrame>
      <p:sp>
        <p:nvSpPr>
          <p:cNvPr id="3" name="Rectangle 2"/>
          <p:cNvSpPr/>
          <p:nvPr/>
        </p:nvSpPr>
        <p:spPr>
          <a:xfrm>
            <a:off x="4736612" y="138001"/>
            <a:ext cx="3342887" cy="400110"/>
          </a:xfrm>
          <a:prstGeom prst="rect">
            <a:avLst/>
          </a:prstGeom>
        </p:spPr>
        <p:txBody>
          <a:bodyPr wrap="none">
            <a:spAutoFit/>
          </a:bodyPr>
          <a:lstStyle/>
          <a:p>
            <a:pPr algn="ctr"/>
            <a:r>
              <a:rPr lang="en-US" sz="2000" dirty="0" smtClean="0">
                <a:solidFill>
                  <a:schemeClr val="bg1"/>
                </a:solidFill>
                <a:latin typeface="Lucida Calligraphy"/>
                <a:cs typeface="Lucida Calligraphy"/>
              </a:rPr>
              <a:t>Walt Disney Divisions</a:t>
            </a:r>
            <a:endParaRPr lang="en-US" sz="2000" dirty="0">
              <a:solidFill>
                <a:schemeClr val="bg1"/>
              </a:solidFill>
              <a:latin typeface="Lucida Calligraphy"/>
              <a:cs typeface="Lucida Calligraph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pic>
        <p:nvPicPr>
          <p:cNvPr id="9" name="Picture 8"/>
          <p:cNvPicPr>
            <a:picLocks noChangeAspect="1"/>
          </p:cNvPicPr>
          <p:nvPr/>
        </p:nvPicPr>
        <p:blipFill>
          <a:blip r:embed="rId3"/>
          <a:stretch>
            <a:fillRect/>
          </a:stretch>
        </p:blipFill>
        <p:spPr>
          <a:xfrm>
            <a:off x="482318" y="355467"/>
            <a:ext cx="1756582" cy="983686"/>
          </a:xfrm>
          <a:prstGeom prst="rect">
            <a:avLst/>
          </a:prstGeom>
        </p:spPr>
      </p:pic>
      <p:pic>
        <p:nvPicPr>
          <p:cNvPr id="10" name="Picture 9"/>
          <p:cNvPicPr>
            <a:picLocks noChangeAspect="1"/>
          </p:cNvPicPr>
          <p:nvPr/>
        </p:nvPicPr>
        <p:blipFill>
          <a:blip r:embed="rId4"/>
          <a:stretch>
            <a:fillRect/>
          </a:stretch>
        </p:blipFill>
        <p:spPr>
          <a:xfrm>
            <a:off x="7892992" y="1339153"/>
            <a:ext cx="732710" cy="748991"/>
          </a:xfrm>
          <a:prstGeom prst="rect">
            <a:avLst/>
          </a:prstGeom>
        </p:spPr>
      </p:pic>
      <p:pic>
        <p:nvPicPr>
          <p:cNvPr id="12" name="Picture 11"/>
          <p:cNvPicPr>
            <a:picLocks noChangeAspect="1"/>
          </p:cNvPicPr>
          <p:nvPr/>
        </p:nvPicPr>
        <p:blipFill>
          <a:blip r:embed="rId5"/>
          <a:stretch>
            <a:fillRect/>
          </a:stretch>
        </p:blipFill>
        <p:spPr>
          <a:xfrm>
            <a:off x="7723989" y="5790094"/>
            <a:ext cx="943646" cy="719668"/>
          </a:xfrm>
          <a:prstGeom prst="rect">
            <a:avLst/>
          </a:prstGeom>
        </p:spPr>
      </p:pic>
    </p:spTree>
    <p:extLst>
      <p:ext uri="{BB962C8B-B14F-4D97-AF65-F5344CB8AC3E}">
        <p14:creationId xmlns:p14="http://schemas.microsoft.com/office/powerpoint/2010/main" val="12935971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375490365"/>
              </p:ext>
            </p:extLst>
          </p:nvPr>
        </p:nvGraphicFramePr>
        <p:xfrm>
          <a:off x="1112013" y="1785670"/>
          <a:ext cx="6777038" cy="3595656"/>
        </p:xfrm>
        <a:graphic>
          <a:graphicData uri="http://schemas.openxmlformats.org/drawingml/2006/table">
            <a:tbl>
              <a:tblPr firstRow="1" bandRow="1">
                <a:tableStyleId>{5C22544A-7EE6-4342-B048-85BDC9FD1C3A}</a:tableStyleId>
              </a:tblPr>
              <a:tblGrid>
                <a:gridCol w="3388519"/>
                <a:gridCol w="3388519"/>
              </a:tblGrid>
              <a:tr h="370840">
                <a:tc>
                  <a:txBody>
                    <a:bodyPr/>
                    <a:lstStyle/>
                    <a:p>
                      <a:r>
                        <a:rPr lang="en-US" u="sng" dirty="0" smtClean="0">
                          <a:solidFill>
                            <a:schemeClr val="tx1"/>
                          </a:solidFill>
                        </a:rPr>
                        <a:t>The Walt-Disney Studios</a:t>
                      </a:r>
                      <a:endParaRPr lang="en-US" u="sng" dirty="0">
                        <a:solidFill>
                          <a:schemeClr val="tx1"/>
                        </a:solidFill>
                      </a:endParaRPr>
                    </a:p>
                  </a:txBody>
                  <a:tcPr marL="79747" marR="79747">
                    <a:solidFill>
                      <a:srgbClr val="B2B2B2"/>
                    </a:solidFill>
                  </a:tcPr>
                </a:tc>
                <a:tc>
                  <a:txBody>
                    <a:bodyPr/>
                    <a:lstStyle/>
                    <a:p>
                      <a:r>
                        <a:rPr lang="en-US" u="sng" dirty="0" smtClean="0">
                          <a:solidFill>
                            <a:schemeClr val="tx1"/>
                          </a:solidFill>
                        </a:rPr>
                        <a:t>Disney Consumer Products</a:t>
                      </a:r>
                      <a:endParaRPr lang="en-US" u="sng" dirty="0">
                        <a:solidFill>
                          <a:schemeClr val="tx1"/>
                        </a:solidFill>
                      </a:endParaRPr>
                    </a:p>
                  </a:txBody>
                  <a:tcPr marL="79747" marR="79747">
                    <a:solidFill>
                      <a:srgbClr val="B2B2B2"/>
                    </a:solidFill>
                  </a:tcPr>
                </a:tc>
              </a:tr>
              <a:tr h="1284966">
                <a:tc rowSpan="3">
                  <a:txBody>
                    <a:bodyPr/>
                    <a:lstStyle/>
                    <a:p>
                      <a:pPr marL="285750" indent="-285750">
                        <a:buFontTx/>
                        <a:buChar char="•"/>
                      </a:pPr>
                      <a:r>
                        <a:rPr lang="en-US" dirty="0" smtClean="0"/>
                        <a:t>Walt-Disney Studios Motion Pictures</a:t>
                      </a:r>
                    </a:p>
                    <a:p>
                      <a:pPr marL="285750" indent="-285750">
                        <a:buFontTx/>
                        <a:buChar char="•"/>
                      </a:pPr>
                      <a:r>
                        <a:rPr lang="en-US" dirty="0" smtClean="0"/>
                        <a:t>Marvel Studios</a:t>
                      </a:r>
                    </a:p>
                    <a:p>
                      <a:pPr marL="285750" indent="-285750">
                        <a:buFontTx/>
                        <a:buChar char="•"/>
                      </a:pPr>
                      <a:r>
                        <a:rPr lang="en-US" dirty="0" smtClean="0"/>
                        <a:t>Touchstone</a:t>
                      </a:r>
                      <a:r>
                        <a:rPr lang="en-US" baseline="0" dirty="0" smtClean="0"/>
                        <a:t> Pictures</a:t>
                      </a:r>
                    </a:p>
                    <a:p>
                      <a:pPr marL="285750" indent="-285750">
                        <a:buFontTx/>
                        <a:buChar char="•"/>
                      </a:pPr>
                      <a:r>
                        <a:rPr lang="en-US" dirty="0" err="1" smtClean="0"/>
                        <a:t>Disneynature</a:t>
                      </a:r>
                      <a:endParaRPr lang="en-US" dirty="0" smtClean="0"/>
                    </a:p>
                    <a:p>
                      <a:pPr marL="285750" indent="-285750">
                        <a:buFontTx/>
                        <a:buChar char="•"/>
                      </a:pPr>
                      <a:r>
                        <a:rPr lang="en-US" dirty="0" smtClean="0"/>
                        <a:t>Walt</a:t>
                      </a:r>
                      <a:r>
                        <a:rPr lang="en-US" baseline="0" dirty="0" smtClean="0"/>
                        <a:t> </a:t>
                      </a:r>
                      <a:r>
                        <a:rPr lang="en-US" dirty="0" smtClean="0"/>
                        <a:t>Disney Animation</a:t>
                      </a:r>
                      <a:r>
                        <a:rPr lang="en-US" baseline="0" dirty="0" smtClean="0"/>
                        <a:t> Studios</a:t>
                      </a:r>
                    </a:p>
                    <a:p>
                      <a:pPr marL="285750" indent="-285750">
                        <a:buFontTx/>
                        <a:buChar char="•"/>
                      </a:pPr>
                      <a:r>
                        <a:rPr lang="en-US" dirty="0" smtClean="0"/>
                        <a:t>Pixar</a:t>
                      </a:r>
                      <a:r>
                        <a:rPr lang="en-US" baseline="0" dirty="0" smtClean="0"/>
                        <a:t> Animation Studios</a:t>
                      </a:r>
                    </a:p>
                    <a:p>
                      <a:pPr marL="285750" indent="-285750">
                        <a:buFontTx/>
                        <a:buChar char="•"/>
                      </a:pPr>
                      <a:r>
                        <a:rPr lang="en-US" dirty="0" smtClean="0"/>
                        <a:t>Disney Music Groups</a:t>
                      </a:r>
                    </a:p>
                    <a:p>
                      <a:pPr marL="285750" indent="-285750">
                        <a:buFontTx/>
                        <a:buChar char="•"/>
                      </a:pPr>
                      <a:r>
                        <a:rPr lang="en-US" dirty="0" smtClean="0"/>
                        <a:t>Disney Theatrical</a:t>
                      </a:r>
                      <a:r>
                        <a:rPr lang="en-US" baseline="0" dirty="0" smtClean="0"/>
                        <a:t> Group</a:t>
                      </a:r>
                      <a:endParaRPr lang="en-US" dirty="0" smtClean="0"/>
                    </a:p>
                    <a:p>
                      <a:pPr marL="285750" indent="-285750">
                        <a:buFontTx/>
                        <a:buChar char="•"/>
                      </a:pPr>
                      <a:endParaRPr lang="en-US" dirty="0"/>
                    </a:p>
                  </a:txBody>
                  <a:tcPr marL="79747" marR="79747"/>
                </a:tc>
                <a:tc>
                  <a:txBody>
                    <a:bodyPr/>
                    <a:lstStyle/>
                    <a:p>
                      <a:pPr marL="285750" indent="-285750">
                        <a:buFontTx/>
                        <a:buChar char="•"/>
                      </a:pPr>
                      <a:r>
                        <a:rPr lang="en-US" dirty="0" smtClean="0"/>
                        <a:t>Disney Licensing</a:t>
                      </a:r>
                      <a:r>
                        <a:rPr lang="en-US" baseline="0" dirty="0" smtClean="0"/>
                        <a:t> </a:t>
                      </a:r>
                    </a:p>
                    <a:p>
                      <a:pPr marL="285750" indent="-285750">
                        <a:buFontTx/>
                        <a:buChar char="•"/>
                      </a:pPr>
                      <a:r>
                        <a:rPr lang="en-US" dirty="0" smtClean="0"/>
                        <a:t>Disney Publishing Worldwide</a:t>
                      </a:r>
                    </a:p>
                    <a:p>
                      <a:pPr marL="285750" indent="-285750">
                        <a:buFontTx/>
                        <a:buChar char="•"/>
                      </a:pPr>
                      <a:r>
                        <a:rPr lang="en-US" dirty="0" smtClean="0"/>
                        <a:t>Disney Store</a:t>
                      </a:r>
                    </a:p>
                    <a:p>
                      <a:pPr marL="0" indent="0">
                        <a:buFontTx/>
                        <a:buNone/>
                      </a:pPr>
                      <a:endParaRPr lang="en-US" dirty="0" smtClean="0"/>
                    </a:p>
                  </a:txBody>
                  <a:tcPr marL="79747" marR="79747">
                    <a:lnB w="12700" cap="flat" cmpd="sng" algn="ctr">
                      <a:noFill/>
                      <a:prstDash val="solid"/>
                      <a:round/>
                      <a:headEnd type="none" w="med" len="med"/>
                      <a:tailEnd type="none" w="med" len="med"/>
                    </a:lnB>
                  </a:tcPr>
                </a:tc>
              </a:tr>
              <a:tr h="427978">
                <a:tc vMerge="1">
                  <a:txBody>
                    <a:bodyPr/>
                    <a:lstStyle/>
                    <a:p>
                      <a:endParaRPr lang="en-US"/>
                    </a:p>
                  </a:txBody>
                  <a:tcPr/>
                </a:tc>
                <a:tc>
                  <a:txBody>
                    <a:bodyPr/>
                    <a:lstStyle/>
                    <a:p>
                      <a:pPr marL="0" indent="0">
                        <a:buFontTx/>
                        <a:buNone/>
                      </a:pPr>
                      <a:r>
                        <a:rPr lang="en-US" b="1" u="sng" dirty="0" smtClean="0">
                          <a:solidFill>
                            <a:srgbClr val="000000"/>
                          </a:solidFill>
                        </a:rPr>
                        <a:t>Disney Interactive Media Group</a:t>
                      </a:r>
                    </a:p>
                  </a:txBody>
                  <a:tcPr marL="79747" marR="7974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B2B2B2"/>
                    </a:solidFill>
                  </a:tcPr>
                </a:tc>
              </a:tr>
              <a:tr h="1121696">
                <a:tc vMerge="1">
                  <a:txBody>
                    <a:bodyPr/>
                    <a:lstStyle/>
                    <a:p>
                      <a:endParaRPr lang="en-US"/>
                    </a:p>
                  </a:txBody>
                  <a:tcPr/>
                </a:tc>
                <a:tc>
                  <a:txBody>
                    <a:bodyPr/>
                    <a:lstStyle/>
                    <a:p>
                      <a:pPr marL="285750" indent="-285750">
                        <a:buFontTx/>
                        <a:buChar char="•"/>
                      </a:pPr>
                      <a:r>
                        <a:rPr lang="en-US" dirty="0" smtClean="0"/>
                        <a:t>Disney Online</a:t>
                      </a:r>
                    </a:p>
                    <a:p>
                      <a:pPr marL="285750" indent="-285750">
                        <a:buFontTx/>
                        <a:buChar char="•"/>
                      </a:pPr>
                      <a:r>
                        <a:rPr lang="en-US" dirty="0" smtClean="0"/>
                        <a:t>Disney Games</a:t>
                      </a:r>
                    </a:p>
                  </a:txBody>
                  <a:tcPr marL="79747" marR="79747">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
        <p:nvSpPr>
          <p:cNvPr id="3" name="Rectangle 2"/>
          <p:cNvSpPr/>
          <p:nvPr/>
        </p:nvSpPr>
        <p:spPr>
          <a:xfrm>
            <a:off x="4513869" y="110431"/>
            <a:ext cx="3730095" cy="369332"/>
          </a:xfrm>
          <a:prstGeom prst="rect">
            <a:avLst/>
          </a:prstGeom>
        </p:spPr>
        <p:txBody>
          <a:bodyPr wrap="none">
            <a:spAutoFit/>
          </a:bodyPr>
          <a:lstStyle/>
          <a:p>
            <a:pPr algn="ctr"/>
            <a:r>
              <a:rPr lang="en-US" dirty="0" smtClean="0">
                <a:solidFill>
                  <a:schemeClr val="bg1"/>
                </a:solidFill>
                <a:latin typeface="Lucida Calligraphy"/>
                <a:cs typeface="Lucida Calligraphy"/>
              </a:rPr>
              <a:t>Walt Disney Divisions Cont.</a:t>
            </a:r>
            <a:endParaRPr lang="en-US" dirty="0">
              <a:solidFill>
                <a:schemeClr val="bg1"/>
              </a:solidFill>
              <a:latin typeface="Lucida Calligraphy"/>
              <a:cs typeface="Lucida Calligraph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pic>
        <p:nvPicPr>
          <p:cNvPr id="2" name="Picture 1"/>
          <p:cNvPicPr>
            <a:picLocks noChangeAspect="1"/>
          </p:cNvPicPr>
          <p:nvPr/>
        </p:nvPicPr>
        <p:blipFill>
          <a:blip r:embed="rId3"/>
          <a:stretch>
            <a:fillRect/>
          </a:stretch>
        </p:blipFill>
        <p:spPr>
          <a:xfrm>
            <a:off x="469828" y="320594"/>
            <a:ext cx="2250265" cy="949534"/>
          </a:xfrm>
          <a:prstGeom prst="rect">
            <a:avLst/>
          </a:prstGeom>
        </p:spPr>
      </p:pic>
      <p:pic>
        <p:nvPicPr>
          <p:cNvPr id="8" name="Picture 7"/>
          <p:cNvPicPr>
            <a:picLocks noChangeAspect="1"/>
          </p:cNvPicPr>
          <p:nvPr/>
        </p:nvPicPr>
        <p:blipFill>
          <a:blip r:embed="rId4"/>
          <a:stretch>
            <a:fillRect/>
          </a:stretch>
        </p:blipFill>
        <p:spPr>
          <a:xfrm>
            <a:off x="6796677" y="731703"/>
            <a:ext cx="1809750" cy="1012549"/>
          </a:xfrm>
          <a:prstGeom prst="rect">
            <a:avLst/>
          </a:prstGeom>
        </p:spPr>
      </p:pic>
      <p:pic>
        <p:nvPicPr>
          <p:cNvPr id="9" name="Picture 8"/>
          <p:cNvPicPr>
            <a:picLocks noChangeAspect="1"/>
          </p:cNvPicPr>
          <p:nvPr/>
        </p:nvPicPr>
        <p:blipFill>
          <a:blip r:embed="rId5"/>
          <a:stretch>
            <a:fillRect/>
          </a:stretch>
        </p:blipFill>
        <p:spPr>
          <a:xfrm>
            <a:off x="6796677" y="5381325"/>
            <a:ext cx="1809750" cy="1123950"/>
          </a:xfrm>
          <a:prstGeom prst="rect">
            <a:avLst/>
          </a:prstGeom>
        </p:spPr>
      </p:pic>
    </p:spTree>
    <p:extLst>
      <p:ext uri="{BB962C8B-B14F-4D97-AF65-F5344CB8AC3E}">
        <p14:creationId xmlns:p14="http://schemas.microsoft.com/office/powerpoint/2010/main" val="28592864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739524"/>
            <a:ext cx="6777317" cy="3692732"/>
          </a:xfrm>
        </p:spPr>
        <p:txBody>
          <a:bodyPr/>
          <a:lstStyle/>
          <a:p>
            <a:pPr marL="0" indent="0">
              <a:buNone/>
            </a:pPr>
            <a:r>
              <a:rPr lang="fr-FR" dirty="0"/>
              <a:t>"The mission of The Walt Disney </a:t>
            </a:r>
            <a:r>
              <a:rPr lang="fr-FR" dirty="0" err="1"/>
              <a:t>Company</a:t>
            </a:r>
            <a:r>
              <a:rPr lang="fr-FR" dirty="0"/>
              <a:t> </a:t>
            </a:r>
            <a:r>
              <a:rPr lang="fr-FR" dirty="0" err="1"/>
              <a:t>is</a:t>
            </a:r>
            <a:r>
              <a:rPr lang="fr-FR" dirty="0"/>
              <a:t> to </a:t>
            </a:r>
            <a:r>
              <a:rPr lang="fr-FR" dirty="0" err="1"/>
              <a:t>be</a:t>
            </a:r>
            <a:r>
              <a:rPr lang="fr-FR" dirty="0"/>
              <a:t> one of the </a:t>
            </a:r>
            <a:r>
              <a:rPr lang="fr-FR" dirty="0" err="1"/>
              <a:t>world's</a:t>
            </a:r>
            <a:r>
              <a:rPr lang="fr-FR" dirty="0"/>
              <a:t> </a:t>
            </a:r>
            <a:r>
              <a:rPr lang="fr-FR" dirty="0" err="1"/>
              <a:t>leading</a:t>
            </a:r>
            <a:r>
              <a:rPr lang="fr-FR" dirty="0"/>
              <a:t> </a:t>
            </a:r>
            <a:r>
              <a:rPr lang="fr-FR" dirty="0" err="1"/>
              <a:t>producers</a:t>
            </a:r>
            <a:r>
              <a:rPr lang="fr-FR" dirty="0"/>
              <a:t> and providers of </a:t>
            </a:r>
            <a:r>
              <a:rPr lang="fr-FR" dirty="0" err="1"/>
              <a:t>entertainment</a:t>
            </a:r>
            <a:r>
              <a:rPr lang="fr-FR" dirty="0"/>
              <a:t> and information. </a:t>
            </a:r>
            <a:r>
              <a:rPr lang="fr-FR" dirty="0" err="1"/>
              <a:t>Using</a:t>
            </a:r>
            <a:r>
              <a:rPr lang="fr-FR" dirty="0"/>
              <a:t> </a:t>
            </a:r>
            <a:r>
              <a:rPr lang="fr-FR" dirty="0" err="1"/>
              <a:t>our</a:t>
            </a:r>
            <a:r>
              <a:rPr lang="fr-FR" dirty="0"/>
              <a:t> portfolio of brands to </a:t>
            </a:r>
            <a:r>
              <a:rPr lang="fr-FR" dirty="0" err="1"/>
              <a:t>differentiate</a:t>
            </a:r>
            <a:r>
              <a:rPr lang="fr-FR" dirty="0"/>
              <a:t> </a:t>
            </a:r>
            <a:r>
              <a:rPr lang="fr-FR" dirty="0" err="1"/>
              <a:t>our</a:t>
            </a:r>
            <a:r>
              <a:rPr lang="fr-FR" dirty="0"/>
              <a:t> content, services and </a:t>
            </a:r>
            <a:r>
              <a:rPr lang="fr-FR" dirty="0" smtClean="0"/>
              <a:t>consumer </a:t>
            </a:r>
            <a:r>
              <a:rPr lang="fr-FR" dirty="0" err="1"/>
              <a:t>products</a:t>
            </a:r>
            <a:r>
              <a:rPr lang="fr-FR" dirty="0"/>
              <a:t>, </a:t>
            </a:r>
            <a:r>
              <a:rPr lang="fr-FR" dirty="0" err="1"/>
              <a:t>we</a:t>
            </a:r>
            <a:r>
              <a:rPr lang="fr-FR" dirty="0"/>
              <a:t> </a:t>
            </a:r>
            <a:r>
              <a:rPr lang="fr-FR" dirty="0" err="1"/>
              <a:t>seek</a:t>
            </a:r>
            <a:r>
              <a:rPr lang="fr-FR" dirty="0"/>
              <a:t> to </a:t>
            </a:r>
            <a:r>
              <a:rPr lang="fr-FR" dirty="0" err="1"/>
              <a:t>develop</a:t>
            </a:r>
            <a:r>
              <a:rPr lang="fr-FR" dirty="0"/>
              <a:t> the </a:t>
            </a:r>
            <a:r>
              <a:rPr lang="fr-FR" dirty="0" err="1"/>
              <a:t>most</a:t>
            </a:r>
            <a:r>
              <a:rPr lang="fr-FR" dirty="0"/>
              <a:t> </a:t>
            </a:r>
            <a:r>
              <a:rPr lang="fr-FR" dirty="0" err="1"/>
              <a:t>creative</a:t>
            </a:r>
            <a:r>
              <a:rPr lang="fr-FR" dirty="0"/>
              <a:t>, </a:t>
            </a:r>
            <a:r>
              <a:rPr lang="fr-FR" u="sng" dirty="0" err="1"/>
              <a:t>i</a:t>
            </a:r>
            <a:r>
              <a:rPr lang="fr-FR" dirty="0" err="1"/>
              <a:t>nnovative</a:t>
            </a:r>
            <a:r>
              <a:rPr lang="fr-FR" dirty="0"/>
              <a:t> and profitable </a:t>
            </a:r>
            <a:r>
              <a:rPr lang="fr-FR" dirty="0" err="1"/>
              <a:t>entertainment</a:t>
            </a:r>
            <a:r>
              <a:rPr lang="fr-FR" dirty="0"/>
              <a:t> </a:t>
            </a:r>
            <a:r>
              <a:rPr lang="fr-FR" dirty="0" err="1"/>
              <a:t>experiences</a:t>
            </a:r>
            <a:r>
              <a:rPr lang="fr-FR" dirty="0"/>
              <a:t> and </a:t>
            </a:r>
            <a:r>
              <a:rPr lang="fr-FR" dirty="0" err="1"/>
              <a:t>related</a:t>
            </a:r>
            <a:r>
              <a:rPr lang="fr-FR" dirty="0"/>
              <a:t> </a:t>
            </a:r>
            <a:r>
              <a:rPr lang="fr-FR" dirty="0" err="1"/>
              <a:t>products</a:t>
            </a:r>
            <a:r>
              <a:rPr lang="fr-FR" dirty="0"/>
              <a:t> in the world." </a:t>
            </a:r>
            <a:endParaRPr lang="en-US" dirty="0"/>
          </a:p>
          <a:p>
            <a:pPr marL="0" indent="0">
              <a:buNone/>
            </a:pPr>
            <a:endParaRPr lang="en-US" dirty="0"/>
          </a:p>
        </p:txBody>
      </p:sp>
      <p:sp>
        <p:nvSpPr>
          <p:cNvPr id="4" name="Rectangle 3"/>
          <p:cNvSpPr/>
          <p:nvPr/>
        </p:nvSpPr>
        <p:spPr>
          <a:xfrm>
            <a:off x="4492888" y="27596"/>
            <a:ext cx="3827270" cy="523220"/>
          </a:xfrm>
          <a:prstGeom prst="rect">
            <a:avLst/>
          </a:prstGeom>
        </p:spPr>
        <p:txBody>
          <a:bodyPr wrap="none">
            <a:spAutoFit/>
          </a:bodyPr>
          <a:lstStyle/>
          <a:p>
            <a:pPr algn="ctr"/>
            <a:r>
              <a:rPr lang="en-US" sz="2800" dirty="0" smtClean="0">
                <a:solidFill>
                  <a:schemeClr val="bg1"/>
                </a:solidFill>
                <a:latin typeface="Lucida Calligraphy"/>
                <a:cs typeface="Lucida Calligraphy"/>
              </a:rPr>
              <a:t>Mission Statement</a:t>
            </a:r>
            <a:endParaRPr lang="en-US" sz="2800" dirty="0">
              <a:solidFill>
                <a:schemeClr val="bg1"/>
              </a:solidFill>
              <a:latin typeface="Lucida Calligraphy"/>
              <a:cs typeface="Lucida Calligraphy"/>
            </a:endParaRPr>
          </a:p>
        </p:txBody>
      </p:sp>
      <p:pic>
        <p:nvPicPr>
          <p:cNvPr id="5" name="Picture 4"/>
          <p:cNvPicPr>
            <a:picLocks noChangeAspect="1"/>
          </p:cNvPicPr>
          <p:nvPr/>
        </p:nvPicPr>
        <p:blipFill>
          <a:blip r:embed="rId2"/>
          <a:stretch>
            <a:fillRect/>
          </a:stretch>
        </p:blipFill>
        <p:spPr>
          <a:xfrm>
            <a:off x="0" y="5365222"/>
            <a:ext cx="1632014" cy="1520390"/>
          </a:xfrm>
          <a:prstGeom prst="rect">
            <a:avLst/>
          </a:prstGeom>
        </p:spPr>
      </p:pic>
    </p:spTree>
    <p:extLst>
      <p:ext uri="{BB962C8B-B14F-4D97-AF65-F5344CB8AC3E}">
        <p14:creationId xmlns:p14="http://schemas.microsoft.com/office/powerpoint/2010/main" val="19353360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33923" y="55207"/>
            <a:ext cx="3348272" cy="523220"/>
          </a:xfrm>
          <a:prstGeom prst="rect">
            <a:avLst/>
          </a:prstGeom>
        </p:spPr>
        <p:txBody>
          <a:bodyPr wrap="none">
            <a:spAutoFit/>
          </a:bodyPr>
          <a:lstStyle/>
          <a:p>
            <a:pPr algn="ctr"/>
            <a:r>
              <a:rPr lang="en-US" sz="2800" dirty="0" smtClean="0">
                <a:solidFill>
                  <a:schemeClr val="bg1"/>
                </a:solidFill>
                <a:latin typeface="Lucida Calligraphy"/>
                <a:cs typeface="Lucida Calligraphy"/>
              </a:rPr>
              <a:t>Proposed Vision</a:t>
            </a:r>
            <a:endParaRPr lang="en-US" sz="2800" dirty="0">
              <a:solidFill>
                <a:schemeClr val="bg1"/>
              </a:solidFill>
              <a:latin typeface="Lucida Calligraphy"/>
              <a:cs typeface="Lucida Calligraphy"/>
            </a:endParaRPr>
          </a:p>
        </p:txBody>
      </p:sp>
      <p:pic>
        <p:nvPicPr>
          <p:cNvPr id="3" name="Picture 2"/>
          <p:cNvPicPr>
            <a:picLocks noChangeAspect="1"/>
          </p:cNvPicPr>
          <p:nvPr/>
        </p:nvPicPr>
        <p:blipFill>
          <a:blip r:embed="rId2"/>
          <a:stretch>
            <a:fillRect/>
          </a:stretch>
        </p:blipFill>
        <p:spPr>
          <a:xfrm>
            <a:off x="0" y="5337610"/>
            <a:ext cx="1632014" cy="1520390"/>
          </a:xfrm>
          <a:prstGeom prst="rect">
            <a:avLst/>
          </a:prstGeom>
        </p:spPr>
      </p:pic>
      <p:sp>
        <p:nvSpPr>
          <p:cNvPr id="2" name="Rectangle 1"/>
          <p:cNvSpPr/>
          <p:nvPr/>
        </p:nvSpPr>
        <p:spPr>
          <a:xfrm>
            <a:off x="892093" y="1829304"/>
            <a:ext cx="7416902" cy="2062103"/>
          </a:xfrm>
          <a:prstGeom prst="rect">
            <a:avLst/>
          </a:prstGeom>
        </p:spPr>
        <p:txBody>
          <a:bodyPr wrap="square">
            <a:spAutoFit/>
          </a:bodyPr>
          <a:lstStyle/>
          <a:p>
            <a:r>
              <a:rPr lang="en-US" sz="3200" dirty="0"/>
              <a:t>Walt Disney strives to be the world’s most famous entertainment company by creating an amazing experience for individual of all ages.</a:t>
            </a:r>
          </a:p>
        </p:txBody>
      </p:sp>
    </p:spTree>
    <p:extLst>
      <p:ext uri="{BB962C8B-B14F-4D97-AF65-F5344CB8AC3E}">
        <p14:creationId xmlns:p14="http://schemas.microsoft.com/office/powerpoint/2010/main" val="20517639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41108" y="3244334"/>
            <a:ext cx="1461783" cy="369332"/>
          </a:xfrm>
          <a:prstGeom prst="rect">
            <a:avLst/>
          </a:prstGeom>
        </p:spPr>
        <p:txBody>
          <a:bodyPr wrap="none">
            <a:spAutoFit/>
          </a:bodyPr>
          <a:lstStyle/>
          <a:p>
            <a:pPr algn="ctr"/>
            <a:r>
              <a:rPr lang="en-US" dirty="0">
                <a:solidFill>
                  <a:schemeClr val="bg1"/>
                </a:solidFill>
                <a:latin typeface="Lucida Calligraphy"/>
                <a:cs typeface="Lucida Calligraphy"/>
              </a:rPr>
              <a:t>HISTORY</a:t>
            </a:r>
          </a:p>
        </p:txBody>
      </p:sp>
      <p:sp>
        <p:nvSpPr>
          <p:cNvPr id="5" name="Rectangle 4"/>
          <p:cNvSpPr/>
          <p:nvPr/>
        </p:nvSpPr>
        <p:spPr>
          <a:xfrm>
            <a:off x="4577364" y="41401"/>
            <a:ext cx="3606180" cy="523220"/>
          </a:xfrm>
          <a:prstGeom prst="rect">
            <a:avLst/>
          </a:prstGeom>
        </p:spPr>
        <p:txBody>
          <a:bodyPr wrap="none">
            <a:spAutoFit/>
          </a:bodyPr>
          <a:lstStyle/>
          <a:p>
            <a:pPr algn="ctr"/>
            <a:r>
              <a:rPr lang="en-US" sz="2800" dirty="0" smtClean="0">
                <a:solidFill>
                  <a:schemeClr val="bg1"/>
                </a:solidFill>
                <a:latin typeface="Lucida Calligraphy"/>
                <a:cs typeface="Lucida Calligraphy"/>
              </a:rPr>
              <a:t>Proposed Mission</a:t>
            </a:r>
            <a:endParaRPr lang="en-US" sz="2800" dirty="0">
              <a:solidFill>
                <a:schemeClr val="bg1"/>
              </a:solidFill>
              <a:latin typeface="Lucida Calligraphy"/>
              <a:cs typeface="Lucida Calligraphy"/>
            </a:endParaRPr>
          </a:p>
        </p:txBody>
      </p:sp>
      <p:pic>
        <p:nvPicPr>
          <p:cNvPr id="6" name="Picture 5"/>
          <p:cNvPicPr>
            <a:picLocks noChangeAspect="1"/>
          </p:cNvPicPr>
          <p:nvPr/>
        </p:nvPicPr>
        <p:blipFill>
          <a:blip r:embed="rId2"/>
          <a:stretch>
            <a:fillRect/>
          </a:stretch>
        </p:blipFill>
        <p:spPr>
          <a:xfrm>
            <a:off x="0" y="5337610"/>
            <a:ext cx="1632014" cy="1520390"/>
          </a:xfrm>
          <a:prstGeom prst="rect">
            <a:avLst/>
          </a:prstGeom>
        </p:spPr>
      </p:pic>
      <p:sp>
        <p:nvSpPr>
          <p:cNvPr id="2" name="Rectangle 1"/>
          <p:cNvSpPr/>
          <p:nvPr/>
        </p:nvSpPr>
        <p:spPr>
          <a:xfrm>
            <a:off x="1315465" y="1360939"/>
            <a:ext cx="6562209" cy="3139321"/>
          </a:xfrm>
          <a:prstGeom prst="rect">
            <a:avLst/>
          </a:prstGeom>
        </p:spPr>
        <p:txBody>
          <a:bodyPr wrap="square">
            <a:spAutoFit/>
          </a:bodyPr>
          <a:lstStyle/>
          <a:p>
            <a:r>
              <a:rPr lang="en-US" dirty="0"/>
              <a:t>Our Mission is to be one of the world’s leading producer and </a:t>
            </a:r>
            <a:r>
              <a:rPr lang="en-US" dirty="0" smtClean="0"/>
              <a:t>provider </a:t>
            </a:r>
            <a:r>
              <a:rPr lang="en-US" dirty="0"/>
              <a:t>of entertainment and information, from parks to network media, and website for all ages</a:t>
            </a:r>
            <a:r>
              <a:rPr lang="en-US" dirty="0" smtClean="0"/>
              <a:t>. We </a:t>
            </a:r>
            <a:r>
              <a:rPr lang="en-US" dirty="0"/>
              <a:t>seek to provide a great experience for our customers, as well as for our employees</a:t>
            </a:r>
            <a:r>
              <a:rPr lang="en-US" dirty="0" smtClean="0"/>
              <a:t>. </a:t>
            </a:r>
            <a:r>
              <a:rPr lang="en-US" dirty="0"/>
              <a:t>By using our unique portfolio to differentiate our content, services and consumer products, we seek to develop the most creative, innovative and profitable entertainment experiences, which would produce financial rewards to our shareholders</a:t>
            </a:r>
            <a:r>
              <a:rPr lang="en-US" dirty="0" smtClean="0"/>
              <a:t>. </a:t>
            </a:r>
            <a:r>
              <a:rPr lang="en-US" dirty="0"/>
              <a:t>I</a:t>
            </a:r>
            <a:r>
              <a:rPr lang="en-US" dirty="0" smtClean="0"/>
              <a:t>n </a:t>
            </a:r>
            <a:r>
              <a:rPr lang="en-US" dirty="0"/>
              <a:t>everything we do, we try to contribute to our communities by giving them the best experience</a:t>
            </a:r>
            <a:r>
              <a:rPr lang="en-US" dirty="0" smtClean="0"/>
              <a:t>.</a:t>
            </a:r>
            <a:endParaRPr lang="en-US" dirty="0"/>
          </a:p>
        </p:txBody>
      </p:sp>
    </p:spTree>
    <p:extLst>
      <p:ext uri="{BB962C8B-B14F-4D97-AF65-F5344CB8AC3E}">
        <p14:creationId xmlns:p14="http://schemas.microsoft.com/office/powerpoint/2010/main" val="8868655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3" name="Rectangle 2"/>
          <p:cNvSpPr/>
          <p:nvPr/>
        </p:nvSpPr>
        <p:spPr>
          <a:xfrm>
            <a:off x="276098" y="2005700"/>
            <a:ext cx="3603071" cy="1569660"/>
          </a:xfrm>
          <a:prstGeom prst="rect">
            <a:avLst/>
          </a:prstGeom>
        </p:spPr>
        <p:txBody>
          <a:bodyPr wrap="square">
            <a:spAutoFit/>
          </a:bodyPr>
          <a:lstStyle/>
          <a:p>
            <a:pPr algn="ctr"/>
            <a:r>
              <a:rPr lang="en-US" sz="4800" dirty="0" smtClean="0">
                <a:latin typeface="+mj-lt"/>
                <a:cs typeface="Lucida Calligraphy"/>
              </a:rPr>
              <a:t>SWOT Analysis</a:t>
            </a:r>
            <a:endParaRPr lang="en-US" sz="4800" dirty="0">
              <a:latin typeface="+mj-lt"/>
              <a:cs typeface="Lucida Calligraphy"/>
            </a:endParaRPr>
          </a:p>
        </p:txBody>
      </p:sp>
    </p:spTree>
    <p:extLst>
      <p:ext uri="{BB962C8B-B14F-4D97-AF65-F5344CB8AC3E}">
        <p14:creationId xmlns:p14="http://schemas.microsoft.com/office/powerpoint/2010/main" val="15752199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063042"/>
            <a:ext cx="7770813" cy="5343402"/>
          </a:xfrm>
        </p:spPr>
        <p:txBody>
          <a:bodyPr>
            <a:normAutofit/>
          </a:bodyPr>
          <a:lstStyle/>
          <a:p>
            <a:pPr lvl="0"/>
            <a:r>
              <a:rPr lang="en-US" sz="1800" dirty="0"/>
              <a:t>One of the most recognizable entertainment company in the </a:t>
            </a:r>
            <a:r>
              <a:rPr lang="en-US" sz="1800" dirty="0" smtClean="0"/>
              <a:t>world</a:t>
            </a:r>
            <a:endParaRPr lang="en-US" sz="1800" dirty="0"/>
          </a:p>
          <a:p>
            <a:pPr lvl="0"/>
            <a:r>
              <a:rPr lang="en-US" sz="1800" dirty="0"/>
              <a:t>Strong advertising</a:t>
            </a:r>
          </a:p>
          <a:p>
            <a:pPr lvl="0"/>
            <a:r>
              <a:rPr lang="en-US" sz="1800" dirty="0"/>
              <a:t>Wide and unique portfolio</a:t>
            </a:r>
          </a:p>
          <a:p>
            <a:pPr lvl="0"/>
            <a:r>
              <a:rPr lang="en-US" sz="1800" dirty="0"/>
              <a:t>Innovative entertainment business</a:t>
            </a:r>
          </a:p>
          <a:p>
            <a:pPr lvl="0"/>
            <a:r>
              <a:rPr lang="en-US" sz="1800" dirty="0"/>
              <a:t>Strong </a:t>
            </a:r>
            <a:r>
              <a:rPr lang="en-US" sz="1800" dirty="0" smtClean="0"/>
              <a:t>customer </a:t>
            </a:r>
            <a:r>
              <a:rPr lang="en-US" sz="1800" dirty="0"/>
              <a:t>service</a:t>
            </a:r>
          </a:p>
          <a:p>
            <a:pPr lvl="0"/>
            <a:r>
              <a:rPr lang="en-US" sz="1800" dirty="0"/>
              <a:t>Strong Media Networks and Broadcasting division </a:t>
            </a:r>
          </a:p>
          <a:p>
            <a:pPr lvl="0"/>
            <a:r>
              <a:rPr lang="en-US" sz="1800" dirty="0"/>
              <a:t>Disney owns a variety of companies, which allows them to generate more profits from different industry such as Media Networks and Broadcasting, Park and Resorts, Studio Entertainment and Disney Consumer Products </a:t>
            </a:r>
          </a:p>
          <a:p>
            <a:pPr lvl="0"/>
            <a:r>
              <a:rPr lang="en-US" sz="1800" dirty="0"/>
              <a:t>Disney is the largest worldwide licensor of character-based merchandise and producer of children’s film-related products based on retail sales</a:t>
            </a:r>
          </a:p>
          <a:p>
            <a:endParaRPr lang="en-US" dirty="0"/>
          </a:p>
        </p:txBody>
      </p:sp>
      <p:sp>
        <p:nvSpPr>
          <p:cNvPr id="4" name="Rectangle 3"/>
          <p:cNvSpPr/>
          <p:nvPr/>
        </p:nvSpPr>
        <p:spPr>
          <a:xfrm>
            <a:off x="4589809" y="27597"/>
            <a:ext cx="3361795" cy="584776"/>
          </a:xfrm>
          <a:prstGeom prst="rect">
            <a:avLst/>
          </a:prstGeom>
        </p:spPr>
        <p:txBody>
          <a:bodyPr wrap="square">
            <a:spAutoFit/>
          </a:bodyPr>
          <a:lstStyle/>
          <a:p>
            <a:pPr algn="ctr"/>
            <a:r>
              <a:rPr lang="en-US" sz="3200" dirty="0" smtClean="0">
                <a:solidFill>
                  <a:schemeClr val="bg1"/>
                </a:solidFill>
                <a:latin typeface="Lucida Calligraphy"/>
                <a:cs typeface="Lucida Calligraphy"/>
              </a:rPr>
              <a:t>Strengths</a:t>
            </a:r>
            <a:r>
              <a:rPr lang="en-US" sz="2800" dirty="0" smtClean="0">
                <a:solidFill>
                  <a:schemeClr val="bg1"/>
                </a:solidFill>
                <a:latin typeface="Lucida Calligraphy"/>
                <a:cs typeface="Lucida Calligraphy"/>
              </a:rPr>
              <a:t> </a:t>
            </a:r>
            <a:endParaRPr lang="en-US" sz="2800" dirty="0">
              <a:solidFill>
                <a:schemeClr val="bg1"/>
              </a:solidFill>
              <a:latin typeface="Lucida Calligraphy"/>
              <a:cs typeface="Lucida Calligraph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9436793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18263"/>
            <a:ext cx="7770813" cy="5108123"/>
          </a:xfrm>
        </p:spPr>
        <p:txBody>
          <a:bodyPr>
            <a:normAutofit/>
          </a:bodyPr>
          <a:lstStyle/>
          <a:p>
            <a:pPr lvl="0">
              <a:lnSpc>
                <a:spcPct val="150000"/>
              </a:lnSpc>
            </a:pPr>
            <a:r>
              <a:rPr lang="en-US" sz="1800" dirty="0"/>
              <a:t>Disney sends a corrupted influence to children</a:t>
            </a:r>
          </a:p>
          <a:p>
            <a:pPr lvl="0">
              <a:lnSpc>
                <a:spcPct val="150000"/>
              </a:lnSpc>
            </a:pPr>
            <a:r>
              <a:rPr lang="en-US" sz="1800" dirty="0"/>
              <a:t>Jasmine was in a forbidden relationship with Aladdin</a:t>
            </a:r>
          </a:p>
          <a:p>
            <a:pPr lvl="0">
              <a:lnSpc>
                <a:spcPct val="150000"/>
              </a:lnSpc>
            </a:pPr>
            <a:r>
              <a:rPr lang="en-US" sz="1800" dirty="0"/>
              <a:t>Snow White lived alone with 7 men</a:t>
            </a:r>
          </a:p>
          <a:p>
            <a:pPr lvl="0">
              <a:lnSpc>
                <a:spcPct val="150000"/>
              </a:lnSpc>
            </a:pPr>
            <a:r>
              <a:rPr lang="en-US" sz="1800" dirty="0"/>
              <a:t>Pinocchio was a liar</a:t>
            </a:r>
          </a:p>
          <a:p>
            <a:pPr lvl="0">
              <a:lnSpc>
                <a:spcPct val="150000"/>
              </a:lnSpc>
            </a:pPr>
            <a:r>
              <a:rPr lang="en-US" sz="1800" dirty="0"/>
              <a:t>Robin Hood was a thief</a:t>
            </a:r>
          </a:p>
          <a:p>
            <a:pPr lvl="0">
              <a:lnSpc>
                <a:spcPct val="150000"/>
              </a:lnSpc>
            </a:pPr>
            <a:r>
              <a:rPr lang="en-US" sz="1800" dirty="0"/>
              <a:t>Tarzan walked without clothes on</a:t>
            </a:r>
          </a:p>
          <a:p>
            <a:pPr lvl="0">
              <a:lnSpc>
                <a:spcPct val="150000"/>
              </a:lnSpc>
            </a:pPr>
            <a:r>
              <a:rPr lang="en-US" sz="1800" dirty="0"/>
              <a:t>A stranger kissed sleeping beauty and she married him</a:t>
            </a:r>
          </a:p>
          <a:p>
            <a:pPr lvl="0">
              <a:lnSpc>
                <a:spcPct val="150000"/>
              </a:lnSpc>
            </a:pPr>
            <a:r>
              <a:rPr lang="en-US" sz="1800" dirty="0"/>
              <a:t>Cinderella lied and sneaked out at night to attend a party</a:t>
            </a:r>
          </a:p>
          <a:p>
            <a:pPr lvl="0">
              <a:lnSpc>
                <a:spcPct val="150000"/>
              </a:lnSpc>
            </a:pPr>
            <a:r>
              <a:rPr lang="en-US" sz="1800" dirty="0" smtClean="0"/>
              <a:t>Coyote </a:t>
            </a:r>
            <a:r>
              <a:rPr lang="en-US" sz="1800" dirty="0"/>
              <a:t>runs off cliffs and blows himself up</a:t>
            </a:r>
          </a:p>
          <a:p>
            <a:endParaRPr lang="en-US" dirty="0"/>
          </a:p>
        </p:txBody>
      </p:sp>
      <p:sp>
        <p:nvSpPr>
          <p:cNvPr id="5" name="Rectangle 4"/>
          <p:cNvSpPr/>
          <p:nvPr/>
        </p:nvSpPr>
        <p:spPr>
          <a:xfrm>
            <a:off x="4755052" y="27597"/>
            <a:ext cx="3168943" cy="523220"/>
          </a:xfrm>
          <a:prstGeom prst="rect">
            <a:avLst/>
          </a:prstGeom>
        </p:spPr>
        <p:txBody>
          <a:bodyPr wrap="square">
            <a:spAutoFit/>
          </a:bodyPr>
          <a:lstStyle/>
          <a:p>
            <a:pPr algn="ctr"/>
            <a:r>
              <a:rPr lang="en-US" sz="2800" dirty="0" smtClean="0">
                <a:solidFill>
                  <a:schemeClr val="bg1"/>
                </a:solidFill>
                <a:latin typeface="Lucida Calligraphy"/>
                <a:cs typeface="Lucida Calligraphy"/>
              </a:rPr>
              <a:t>Weaknesses</a:t>
            </a:r>
            <a:endParaRPr lang="en-US" sz="2800" dirty="0">
              <a:solidFill>
                <a:schemeClr val="bg1"/>
              </a:solidFill>
              <a:latin typeface="Lucida Calligraphy"/>
              <a:cs typeface="Lucida Calligraph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29777554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0648" y="1093910"/>
            <a:ext cx="7770813" cy="5522295"/>
          </a:xfrm>
        </p:spPr>
        <p:txBody>
          <a:bodyPr>
            <a:normAutofit/>
          </a:bodyPr>
          <a:lstStyle/>
          <a:p>
            <a:pPr lvl="0">
              <a:lnSpc>
                <a:spcPct val="150000"/>
              </a:lnSpc>
            </a:pPr>
            <a:r>
              <a:rPr lang="en-US" sz="1800" dirty="0"/>
              <a:t>Studio Entertainment and Disney Consumer Products divisions have been experiencing declining revenue for the last 3 </a:t>
            </a:r>
            <a:r>
              <a:rPr lang="en-US" sz="1800" dirty="0" smtClean="0"/>
              <a:t>years</a:t>
            </a:r>
            <a:endParaRPr lang="en-US" sz="1800" dirty="0"/>
          </a:p>
          <a:p>
            <a:pPr lvl="0">
              <a:lnSpc>
                <a:spcPct val="150000"/>
              </a:lnSpc>
            </a:pPr>
            <a:r>
              <a:rPr lang="en-US" sz="1800" dirty="0"/>
              <a:t>Disney as a narrow target market</a:t>
            </a:r>
          </a:p>
          <a:p>
            <a:pPr lvl="0">
              <a:lnSpc>
                <a:spcPct val="150000"/>
              </a:lnSpc>
            </a:pPr>
            <a:r>
              <a:rPr lang="en-US" sz="1800" dirty="0"/>
              <a:t>Disney as such a diversify product range that it can reduce efficiency and lead to a lack of strategic </a:t>
            </a:r>
            <a:r>
              <a:rPr lang="en-US" sz="1800" dirty="0" smtClean="0"/>
              <a:t>focus</a:t>
            </a:r>
            <a:endParaRPr lang="en-US" sz="1800" dirty="0"/>
          </a:p>
          <a:p>
            <a:pPr lvl="0">
              <a:lnSpc>
                <a:spcPct val="150000"/>
              </a:lnSpc>
            </a:pPr>
            <a:r>
              <a:rPr lang="en-US" sz="1800" dirty="0"/>
              <a:t>High cost of entertainment production </a:t>
            </a:r>
          </a:p>
          <a:p>
            <a:pPr lvl="0">
              <a:lnSpc>
                <a:spcPct val="150000"/>
              </a:lnSpc>
            </a:pPr>
            <a:r>
              <a:rPr lang="en-US" sz="1800" dirty="0"/>
              <a:t>High employee turnover</a:t>
            </a:r>
          </a:p>
          <a:p>
            <a:pPr lvl="0">
              <a:lnSpc>
                <a:spcPct val="150000"/>
              </a:lnSpc>
            </a:pPr>
            <a:r>
              <a:rPr lang="en-US" sz="1800" dirty="0"/>
              <a:t>Poor working conditions in factories</a:t>
            </a:r>
          </a:p>
          <a:p>
            <a:pPr lvl="0">
              <a:lnSpc>
                <a:spcPct val="150000"/>
              </a:lnSpc>
            </a:pPr>
            <a:r>
              <a:rPr lang="en-US" sz="1800" dirty="0"/>
              <a:t>Walt Disney’s </a:t>
            </a:r>
            <a:r>
              <a:rPr lang="en-US" sz="1800" dirty="0" smtClean="0"/>
              <a:t>Park </a:t>
            </a:r>
            <a:r>
              <a:rPr lang="en-US" sz="1800" dirty="0"/>
              <a:t>and </a:t>
            </a:r>
            <a:r>
              <a:rPr lang="en-US" sz="1800" dirty="0" smtClean="0"/>
              <a:t>Resorts </a:t>
            </a:r>
            <a:r>
              <a:rPr lang="en-US" sz="1800" dirty="0"/>
              <a:t>are not easily accessible which leads people to associate Disney World with a costly </a:t>
            </a:r>
            <a:r>
              <a:rPr lang="en-US" sz="1800" dirty="0" smtClean="0"/>
              <a:t>trip</a:t>
            </a:r>
            <a:endParaRPr lang="en-US" sz="1800" dirty="0"/>
          </a:p>
          <a:p>
            <a:endParaRPr lang="en-US" dirty="0"/>
          </a:p>
        </p:txBody>
      </p:sp>
      <p:sp>
        <p:nvSpPr>
          <p:cNvPr id="5" name="Rectangle 4"/>
          <p:cNvSpPr/>
          <p:nvPr/>
        </p:nvSpPr>
        <p:spPr>
          <a:xfrm>
            <a:off x="4893105" y="7226"/>
            <a:ext cx="2934260" cy="523220"/>
          </a:xfrm>
          <a:prstGeom prst="rect">
            <a:avLst/>
          </a:prstGeom>
        </p:spPr>
        <p:txBody>
          <a:bodyPr wrap="square">
            <a:spAutoFit/>
          </a:bodyPr>
          <a:lstStyle/>
          <a:p>
            <a:pPr algn="ctr"/>
            <a:r>
              <a:rPr lang="en-US" sz="2800" dirty="0" smtClean="0">
                <a:solidFill>
                  <a:schemeClr val="bg1"/>
                </a:solidFill>
                <a:latin typeface="Lucida Calligraphy"/>
                <a:cs typeface="Lucida Calligraphy"/>
              </a:rPr>
              <a:t>Weaknesses</a:t>
            </a:r>
            <a:endParaRPr lang="en-US" sz="2800" dirty="0">
              <a:solidFill>
                <a:schemeClr val="bg1"/>
              </a:solidFill>
              <a:latin typeface="Lucida Calligraphy"/>
              <a:cs typeface="Lucida Calligraph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9662420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85800" y="861738"/>
            <a:ext cx="7770813" cy="4936664"/>
          </a:xfrm>
        </p:spPr>
        <p:txBody>
          <a:bodyPr>
            <a:normAutofit/>
          </a:bodyPr>
          <a:lstStyle/>
          <a:p>
            <a:pPr lvl="0">
              <a:lnSpc>
                <a:spcPct val="150000"/>
              </a:lnSpc>
            </a:pPr>
            <a:r>
              <a:rPr lang="en-US" sz="1800" dirty="0"/>
              <a:t>Opportunity to renovate attractions in </a:t>
            </a:r>
            <a:r>
              <a:rPr lang="en-US" sz="1800" dirty="0" smtClean="0"/>
              <a:t>Park </a:t>
            </a:r>
            <a:r>
              <a:rPr lang="en-US" sz="1800" dirty="0"/>
              <a:t>and Resorts Division due to increase in </a:t>
            </a:r>
            <a:r>
              <a:rPr lang="en-US" sz="1800" dirty="0" smtClean="0"/>
              <a:t>profit</a:t>
            </a:r>
            <a:endParaRPr lang="en-US" sz="1800" dirty="0"/>
          </a:p>
          <a:p>
            <a:pPr lvl="0">
              <a:lnSpc>
                <a:spcPct val="150000"/>
              </a:lnSpc>
            </a:pPr>
            <a:r>
              <a:rPr lang="en-US" sz="1800" dirty="0"/>
              <a:t>Growth from cable and satellite operators creating even more potential for Disney to make money with their </a:t>
            </a:r>
            <a:r>
              <a:rPr lang="en-US" sz="1800" dirty="0" smtClean="0"/>
              <a:t>network</a:t>
            </a:r>
            <a:endParaRPr lang="en-US" sz="1800" dirty="0"/>
          </a:p>
          <a:p>
            <a:pPr lvl="0">
              <a:lnSpc>
                <a:spcPct val="150000"/>
              </a:lnSpc>
            </a:pPr>
            <a:r>
              <a:rPr lang="en-US" sz="1800" dirty="0"/>
              <a:t>Prospect to build more theme </a:t>
            </a:r>
            <a:r>
              <a:rPr lang="en-US" sz="1800" dirty="0" smtClean="0"/>
              <a:t>park </a:t>
            </a:r>
            <a:r>
              <a:rPr lang="en-US" sz="1800" dirty="0"/>
              <a:t>and resorts </a:t>
            </a:r>
            <a:r>
              <a:rPr lang="en-US" sz="1800" dirty="0" smtClean="0"/>
              <a:t>worldwide</a:t>
            </a:r>
            <a:endParaRPr lang="en-US" sz="1800" dirty="0"/>
          </a:p>
          <a:p>
            <a:pPr lvl="0">
              <a:lnSpc>
                <a:spcPct val="150000"/>
              </a:lnSpc>
            </a:pPr>
            <a:r>
              <a:rPr lang="en-US" sz="1800" dirty="0"/>
              <a:t>Openings in other areas of the travel </a:t>
            </a:r>
            <a:r>
              <a:rPr lang="en-US" sz="1800" dirty="0" smtClean="0"/>
              <a:t>business</a:t>
            </a:r>
            <a:endParaRPr lang="en-US" sz="1800" dirty="0"/>
          </a:p>
          <a:p>
            <a:pPr lvl="0">
              <a:lnSpc>
                <a:spcPct val="150000"/>
              </a:lnSpc>
            </a:pPr>
            <a:r>
              <a:rPr lang="en-US" sz="1800" dirty="0"/>
              <a:t>Opportunity to invest in building theme parks to satisfy the increase in guest spending, theme park attendance, and hotel </a:t>
            </a:r>
            <a:r>
              <a:rPr lang="en-US" sz="1800" dirty="0" smtClean="0"/>
              <a:t>occupancy</a:t>
            </a:r>
            <a:endParaRPr lang="en-US" sz="1800" dirty="0"/>
          </a:p>
          <a:p>
            <a:pPr lvl="0">
              <a:lnSpc>
                <a:spcPct val="150000"/>
              </a:lnSpc>
            </a:pPr>
            <a:r>
              <a:rPr lang="en-US" sz="1800" dirty="0"/>
              <a:t>Target new costumers </a:t>
            </a:r>
            <a:r>
              <a:rPr lang="en-US" sz="1800" dirty="0" smtClean="0"/>
              <a:t>group</a:t>
            </a:r>
            <a:endParaRPr lang="en-US" sz="1800" dirty="0"/>
          </a:p>
          <a:p>
            <a:pPr marL="68580" indent="0">
              <a:buNone/>
            </a:pPr>
            <a:endParaRPr lang="en-US" dirty="0"/>
          </a:p>
        </p:txBody>
      </p:sp>
      <p:sp>
        <p:nvSpPr>
          <p:cNvPr id="4" name="Rectangle 3"/>
          <p:cNvSpPr/>
          <p:nvPr/>
        </p:nvSpPr>
        <p:spPr>
          <a:xfrm>
            <a:off x="4841266" y="27593"/>
            <a:ext cx="2911178" cy="523220"/>
          </a:xfrm>
          <a:prstGeom prst="rect">
            <a:avLst/>
          </a:prstGeom>
        </p:spPr>
        <p:txBody>
          <a:bodyPr wrap="none">
            <a:spAutoFit/>
          </a:bodyPr>
          <a:lstStyle/>
          <a:p>
            <a:pPr algn="ctr"/>
            <a:r>
              <a:rPr lang="en-US" sz="2800" dirty="0" smtClean="0">
                <a:solidFill>
                  <a:schemeClr val="bg1"/>
                </a:solidFill>
                <a:latin typeface="Lucida Calligraphy"/>
                <a:cs typeface="Lucida Calligraphy"/>
              </a:rPr>
              <a:t>Opportunities</a:t>
            </a:r>
            <a:endParaRPr lang="en-US" sz="2800" dirty="0">
              <a:solidFill>
                <a:schemeClr val="bg1"/>
              </a:solidFill>
              <a:latin typeface="Lucida Calligraphy"/>
              <a:cs typeface="Lucida Calligraphy"/>
            </a:endParaRPr>
          </a:p>
        </p:txBody>
      </p:sp>
      <p:pic>
        <p:nvPicPr>
          <p:cNvPr id="6" name="Picture 5"/>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9385077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7120" y="952447"/>
            <a:ext cx="7638533" cy="5218715"/>
          </a:xfrm>
        </p:spPr>
        <p:txBody>
          <a:bodyPr>
            <a:normAutofit/>
          </a:bodyPr>
          <a:lstStyle/>
          <a:p>
            <a:pPr lvl="0"/>
            <a:r>
              <a:rPr lang="en-US" sz="1800" dirty="0"/>
              <a:t>Lasting economic recession leading to slow growth rate</a:t>
            </a:r>
          </a:p>
          <a:p>
            <a:pPr lvl="0"/>
            <a:r>
              <a:rPr lang="en-US" sz="1800" dirty="0"/>
              <a:t>High unemployment rate</a:t>
            </a:r>
          </a:p>
          <a:p>
            <a:pPr lvl="0"/>
            <a:r>
              <a:rPr lang="en-US" sz="1800" dirty="0" smtClean="0"/>
              <a:t>Park and Resorts Divisions’ </a:t>
            </a:r>
            <a:r>
              <a:rPr lang="en-US" sz="1800" dirty="0"/>
              <a:t>success is unpredictable because of exchange rate fluctuations; travel industry trends; amount of available leisure time; oil and transportation prices; and weather patterns and seasonality.</a:t>
            </a:r>
          </a:p>
          <a:p>
            <a:pPr lvl="0"/>
            <a:r>
              <a:rPr lang="en-US" sz="1800" dirty="0"/>
              <a:t>Changes in technology leads customers to stream online instead of buying DVD.</a:t>
            </a:r>
          </a:p>
          <a:p>
            <a:pPr lvl="0"/>
            <a:r>
              <a:rPr lang="en-US" sz="1800" dirty="0"/>
              <a:t>Online streaming makes Disney vulnerable to piracy and violation of its intellectual property.</a:t>
            </a:r>
          </a:p>
          <a:p>
            <a:pPr lvl="0"/>
            <a:r>
              <a:rPr lang="en-US" sz="1800" dirty="0"/>
              <a:t>Retail distribution business are influenced by seasonal consumer purchasing behavior and by the timing and performance of animated theatrical release</a:t>
            </a:r>
          </a:p>
          <a:p>
            <a:pPr lvl="0"/>
            <a:r>
              <a:rPr lang="en-US" sz="1800" dirty="0"/>
              <a:t>Increase in labor cost which will have a noticed impact in Walt-Disney expenses due to their large amount of employee.</a:t>
            </a:r>
          </a:p>
          <a:p>
            <a:endParaRPr lang="en-US" dirty="0"/>
          </a:p>
        </p:txBody>
      </p:sp>
      <p:sp>
        <p:nvSpPr>
          <p:cNvPr id="5" name="Rectangle 4"/>
          <p:cNvSpPr/>
          <p:nvPr/>
        </p:nvSpPr>
        <p:spPr>
          <a:xfrm>
            <a:off x="4979997" y="-55241"/>
            <a:ext cx="2612682" cy="646331"/>
          </a:xfrm>
          <a:prstGeom prst="rect">
            <a:avLst/>
          </a:prstGeom>
        </p:spPr>
        <p:txBody>
          <a:bodyPr wrap="square">
            <a:spAutoFit/>
          </a:bodyPr>
          <a:lstStyle/>
          <a:p>
            <a:pPr algn="ctr"/>
            <a:r>
              <a:rPr lang="en-US" sz="3600" dirty="0" smtClean="0">
                <a:solidFill>
                  <a:schemeClr val="bg1"/>
                </a:solidFill>
                <a:latin typeface="Lucida Calligraphy"/>
                <a:cs typeface="Lucida Calligraphy"/>
              </a:rPr>
              <a:t>Threats</a:t>
            </a:r>
            <a:endParaRPr lang="en-US" dirty="0">
              <a:solidFill>
                <a:schemeClr val="bg1"/>
              </a:solidFill>
              <a:latin typeface="Lucida Calligraphy"/>
              <a:cs typeface="Lucida Calligraph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Tree>
    <p:extLst>
      <p:ext uri="{BB962C8B-B14F-4D97-AF65-F5344CB8AC3E}">
        <p14:creationId xmlns:p14="http://schemas.microsoft.com/office/powerpoint/2010/main" val="20584365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316" y="55209"/>
            <a:ext cx="3671478" cy="584776"/>
          </a:xfrm>
          <a:prstGeom prst="rect">
            <a:avLst/>
          </a:prstGeom>
        </p:spPr>
        <p:txBody>
          <a:bodyPr wrap="none">
            <a:spAutoFit/>
          </a:bodyPr>
          <a:lstStyle/>
          <a:p>
            <a:pPr algn="ctr"/>
            <a:r>
              <a:rPr lang="en-US" sz="3200" dirty="0" smtClean="0">
                <a:solidFill>
                  <a:schemeClr val="bg1"/>
                </a:solidFill>
                <a:latin typeface="Lucida Calligraphy"/>
                <a:cs typeface="Lucida Calligraphy"/>
              </a:rPr>
              <a:t>External Audit</a:t>
            </a:r>
            <a:endParaRPr lang="en-US" sz="3200" dirty="0">
              <a:solidFill>
                <a:schemeClr val="bg1"/>
              </a:solidFill>
              <a:latin typeface="Lucida Calligraphy"/>
              <a:cs typeface="Lucida Calligraphy"/>
            </a:endParaRPr>
          </a:p>
        </p:txBody>
      </p:sp>
      <p:pic>
        <p:nvPicPr>
          <p:cNvPr id="6" name="Picture 5"/>
          <p:cNvPicPr>
            <a:picLocks noChangeAspect="1"/>
          </p:cNvPicPr>
          <p:nvPr/>
        </p:nvPicPr>
        <p:blipFill>
          <a:blip r:embed="rId2"/>
          <a:stretch>
            <a:fillRect/>
          </a:stretch>
        </p:blipFill>
        <p:spPr>
          <a:xfrm>
            <a:off x="1079500" y="749300"/>
            <a:ext cx="6985000" cy="5346700"/>
          </a:xfrm>
          <a:prstGeom prst="rect">
            <a:avLst/>
          </a:prstGeom>
        </p:spPr>
      </p:pic>
    </p:spTree>
    <p:extLst>
      <p:ext uri="{BB962C8B-B14F-4D97-AF65-F5344CB8AC3E}">
        <p14:creationId xmlns:p14="http://schemas.microsoft.com/office/powerpoint/2010/main" val="1153087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23115097"/>
              </p:ext>
            </p:extLst>
          </p:nvPr>
        </p:nvGraphicFramePr>
        <p:xfrm>
          <a:off x="1007758" y="1077672"/>
          <a:ext cx="7552450" cy="4620514"/>
        </p:xfrm>
        <a:graphic>
          <a:graphicData uri="http://schemas.openxmlformats.org/drawingml/2006/table">
            <a:tbl>
              <a:tblPr/>
              <a:tblGrid>
                <a:gridCol w="2484359"/>
                <a:gridCol w="596246"/>
                <a:gridCol w="452705"/>
                <a:gridCol w="1037910"/>
                <a:gridCol w="452705"/>
                <a:gridCol w="1037910"/>
                <a:gridCol w="452705"/>
                <a:gridCol w="1037910"/>
              </a:tblGrid>
              <a:tr h="593646">
                <a:tc>
                  <a:txBody>
                    <a:bodyPr/>
                    <a:lstStyle/>
                    <a:p>
                      <a:pPr algn="ctr" fontAlgn="b"/>
                      <a:r>
                        <a:rPr lang="en-US" sz="900" b="1" i="0" u="none" strike="noStrike" dirty="0">
                          <a:effectLst/>
                          <a:latin typeface="Arial"/>
                        </a:rPr>
                        <a:t>Critical Success factors</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Weights</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Rating</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Weighted Score</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Rating</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Weighted Score</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Rating</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900" b="1" i="0" u="none" strike="noStrike">
                          <a:effectLst/>
                          <a:latin typeface="Arial"/>
                        </a:rPr>
                        <a:t>Weighted Score</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r>
              <a:tr h="0">
                <a:tc>
                  <a:txBody>
                    <a:bodyPr/>
                    <a:lstStyle/>
                    <a:p>
                      <a:pPr algn="ctr" fontAlgn="b"/>
                      <a:r>
                        <a:rPr lang="en-US" sz="900" b="1" i="0" u="none" strike="noStrike">
                          <a:effectLst/>
                          <a:latin typeface="Arial"/>
                        </a:rPr>
                        <a:t> </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0.0 to 1.0</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1 to 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1 to 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1 to 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ctr"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r>
              <a:tr h="352577">
                <a:tc>
                  <a:txBody>
                    <a:bodyPr/>
                    <a:lstStyle/>
                    <a:p>
                      <a:pPr algn="l" fontAlgn="b"/>
                      <a:r>
                        <a:rPr lang="en-US" sz="900" b="0" i="0" u="none" strike="noStrike">
                          <a:effectLst/>
                          <a:latin typeface="Arial"/>
                        </a:rPr>
                        <a:t> </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l" fontAlgn="b"/>
                      <a:r>
                        <a:rPr lang="en-US" sz="900" b="0"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l" fontAlgn="b"/>
                      <a:r>
                        <a:rPr lang="en-US" sz="900" b="0"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Arial"/>
                        </a:rPr>
                        <a:t>0</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l" fontAlgn="b"/>
                      <a:r>
                        <a:rPr lang="en-US" sz="900" b="0"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Arial"/>
                        </a:rPr>
                        <a:t>0</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l" fontAlgn="b"/>
                      <a:r>
                        <a:rPr lang="en-US" sz="900" b="0"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effectLst/>
                          <a:latin typeface="Arial"/>
                        </a:rPr>
                        <a:t>0</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r>
              <a:tr h="352577">
                <a:tc>
                  <a:txBody>
                    <a:bodyPr/>
                    <a:lstStyle/>
                    <a:p>
                      <a:pPr algn="l" fontAlgn="b"/>
                      <a:r>
                        <a:rPr lang="en-US" sz="900" b="0" i="0" u="none" strike="noStrike" dirty="0">
                          <a:effectLst/>
                          <a:latin typeface="Arial"/>
                        </a:rPr>
                        <a:t>Advertising</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0.24</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Market Share</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0.11</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0.22</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Company Image</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Financial Position</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0.11</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0.33</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Management</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0.09</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0.27</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0.27</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0.27</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Global Expansion</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Consumer Loyalty</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0.48</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Production Capacity</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0.12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2</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0.24</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0" i="0" u="none" strike="noStrike">
                          <a:effectLst/>
                          <a:latin typeface="Arial"/>
                        </a:rPr>
                        <a:t>Technology</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0.09</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0.27</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4</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0.36</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3</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r" fontAlgn="b"/>
                      <a:r>
                        <a:rPr lang="en-US" sz="900" b="0" i="0" u="none" strike="noStrike">
                          <a:effectLst/>
                          <a:latin typeface="Arial"/>
                        </a:rPr>
                        <a:t>0.27</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352577">
                <a:tc>
                  <a:txBody>
                    <a:bodyPr/>
                    <a:lstStyle/>
                    <a:p>
                      <a:pPr algn="l" fontAlgn="b"/>
                      <a:r>
                        <a:rPr lang="en-US" sz="900" b="1" i="0" u="none" strike="noStrike">
                          <a:effectLst/>
                          <a:latin typeface="Arial"/>
                        </a:rPr>
                        <a:t>Totals</a:t>
                      </a:r>
                    </a:p>
                  </a:txBody>
                  <a:tcPr marL="11361" marR="11361" marT="11361"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a:effectLst/>
                          <a:latin typeface="Arial"/>
                        </a:rPr>
                        <a:t>1</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l"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a:effectLst/>
                          <a:latin typeface="Arial"/>
                        </a:rPr>
                        <a:t>3.59</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l"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a:effectLst/>
                          <a:latin typeface="Arial"/>
                        </a:rPr>
                        <a:t>3.67</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l" fontAlgn="b"/>
                      <a:r>
                        <a:rPr lang="en-US" sz="900" b="1" i="0" u="none" strike="noStrike">
                          <a:effectLst/>
                          <a:latin typeface="Arial"/>
                        </a:rPr>
                        <a:t> </a:t>
                      </a:r>
                    </a:p>
                  </a:txBody>
                  <a:tcPr marL="11361" marR="11361" marT="113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c>
                  <a:txBody>
                    <a:bodyPr/>
                    <a:lstStyle/>
                    <a:p>
                      <a:pPr algn="r" fontAlgn="b"/>
                      <a:r>
                        <a:rPr lang="en-US" sz="900" b="1" i="0" u="none" strike="noStrike" dirty="0">
                          <a:effectLst/>
                          <a:latin typeface="Arial"/>
                        </a:rPr>
                        <a:t>2.77</a:t>
                      </a:r>
                    </a:p>
                  </a:txBody>
                  <a:tcPr marL="11361" marR="11361" marT="11361"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r>
            </a:tbl>
          </a:graphicData>
        </a:graphic>
      </p:graphicFrame>
      <p:sp>
        <p:nvSpPr>
          <p:cNvPr id="5" name="Rectangle 4"/>
          <p:cNvSpPr/>
          <p:nvPr/>
        </p:nvSpPr>
        <p:spPr>
          <a:xfrm>
            <a:off x="4975622" y="-131078"/>
            <a:ext cx="2139159" cy="646331"/>
          </a:xfrm>
          <a:prstGeom prst="rect">
            <a:avLst/>
          </a:prstGeom>
        </p:spPr>
        <p:txBody>
          <a:bodyPr wrap="none">
            <a:spAutoFit/>
          </a:bodyPr>
          <a:lstStyle/>
          <a:p>
            <a:pPr lvl="0" algn="ctr"/>
            <a:r>
              <a:rPr lang="en-US" sz="3600" dirty="0" smtClean="0">
                <a:solidFill>
                  <a:prstClr val="white"/>
                </a:solidFill>
                <a:latin typeface="Apple Chancery"/>
                <a:cs typeface="Apple Chancery"/>
              </a:rPr>
              <a:t>      CPM</a:t>
            </a:r>
            <a:endParaRPr lang="en-US" sz="3600" dirty="0">
              <a:solidFill>
                <a:prstClr val="white"/>
              </a:solidFill>
              <a:latin typeface="Apple Chancery"/>
              <a:cs typeface="Apple Chancery"/>
            </a:endParaRPr>
          </a:p>
        </p:txBody>
      </p:sp>
      <p:pic>
        <p:nvPicPr>
          <p:cNvPr id="6" name="Picture 5"/>
          <p:cNvPicPr>
            <a:picLocks noChangeAspect="1"/>
          </p:cNvPicPr>
          <p:nvPr/>
        </p:nvPicPr>
        <p:blipFill>
          <a:blip r:embed="rId2"/>
          <a:stretch>
            <a:fillRect/>
          </a:stretch>
        </p:blipFill>
        <p:spPr>
          <a:xfrm>
            <a:off x="0" y="5522294"/>
            <a:ext cx="1433770" cy="1335705"/>
          </a:xfrm>
          <a:prstGeom prst="rect">
            <a:avLst/>
          </a:prstGeom>
        </p:spPr>
      </p:pic>
      <p:sp>
        <p:nvSpPr>
          <p:cNvPr id="7" name="TextBox 6"/>
          <p:cNvSpPr txBox="1"/>
          <p:nvPr/>
        </p:nvSpPr>
        <p:spPr>
          <a:xfrm>
            <a:off x="662634" y="515253"/>
            <a:ext cx="3009461" cy="369332"/>
          </a:xfrm>
          <a:prstGeom prst="rect">
            <a:avLst/>
          </a:prstGeom>
          <a:noFill/>
        </p:spPr>
        <p:txBody>
          <a:bodyPr wrap="square" rtlCol="0">
            <a:spAutoFit/>
          </a:bodyPr>
          <a:lstStyle/>
          <a:p>
            <a:r>
              <a:rPr lang="en-US" dirty="0" smtClean="0"/>
              <a:t>Media Network Segment</a:t>
            </a:r>
            <a:endParaRPr lang="en-US" dirty="0"/>
          </a:p>
        </p:txBody>
      </p:sp>
    </p:spTree>
    <p:extLst>
      <p:ext uri="{BB962C8B-B14F-4D97-AF65-F5344CB8AC3E}">
        <p14:creationId xmlns:p14="http://schemas.microsoft.com/office/powerpoint/2010/main" val="19144724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15657" y="-69931"/>
            <a:ext cx="4572000" cy="646331"/>
          </a:xfrm>
          <a:prstGeom prst="rect">
            <a:avLst/>
          </a:prstGeom>
        </p:spPr>
        <p:txBody>
          <a:bodyPr>
            <a:spAutoFit/>
          </a:bodyPr>
          <a:lstStyle/>
          <a:p>
            <a:r>
              <a:rPr lang="en-US" sz="3600" dirty="0" smtClean="0">
                <a:solidFill>
                  <a:srgbClr val="FFFFFF"/>
                </a:solidFill>
                <a:latin typeface="Apple Chancery"/>
                <a:cs typeface="Apple Chancery"/>
              </a:rPr>
              <a:t>Positioning Map</a:t>
            </a:r>
            <a:endParaRPr lang="en-US" sz="3600" dirty="0">
              <a:solidFill>
                <a:srgbClr val="FFFFFF"/>
              </a:solidFill>
              <a:latin typeface="Apple Chancery"/>
              <a:cs typeface="Apple Chancer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
        <p:nvSpPr>
          <p:cNvPr id="2" name="TextBox 1"/>
          <p:cNvSpPr txBox="1"/>
          <p:nvPr/>
        </p:nvSpPr>
        <p:spPr>
          <a:xfrm>
            <a:off x="768206" y="498000"/>
            <a:ext cx="3292310" cy="369332"/>
          </a:xfrm>
          <a:prstGeom prst="rect">
            <a:avLst/>
          </a:prstGeom>
          <a:noFill/>
        </p:spPr>
        <p:txBody>
          <a:bodyPr wrap="square" rtlCol="0">
            <a:spAutoFit/>
          </a:bodyPr>
          <a:lstStyle/>
          <a:p>
            <a:r>
              <a:rPr lang="en-US" smtClean="0"/>
              <a:t>Media Network Segment</a:t>
            </a:r>
            <a:endParaRPr lang="en-US" dirty="0"/>
          </a:p>
        </p:txBody>
      </p:sp>
      <p:pic>
        <p:nvPicPr>
          <p:cNvPr id="3" name="Picture 2" descr="Media.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2932" y="835131"/>
            <a:ext cx="5816415" cy="5466848"/>
          </a:xfrm>
          <a:prstGeom prst="rect">
            <a:avLst/>
          </a:prstGeom>
        </p:spPr>
      </p:pic>
    </p:spTree>
    <p:extLst>
      <p:ext uri="{BB962C8B-B14F-4D97-AF65-F5344CB8AC3E}">
        <p14:creationId xmlns:p14="http://schemas.microsoft.com/office/powerpoint/2010/main" val="27486818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82668" y="-13823"/>
            <a:ext cx="3120241" cy="584776"/>
          </a:xfrm>
          <a:prstGeom prst="rect">
            <a:avLst/>
          </a:prstGeom>
        </p:spPr>
        <p:txBody>
          <a:bodyPr wrap="none">
            <a:spAutoFit/>
          </a:bodyPr>
          <a:lstStyle/>
          <a:p>
            <a:r>
              <a:rPr lang="en-US" sz="3200" dirty="0">
                <a:solidFill>
                  <a:srgbClr val="FFFFFF"/>
                </a:solidFill>
                <a:latin typeface="Apple Chancery"/>
                <a:cs typeface="Apple Chancery"/>
              </a:rPr>
              <a:t>Positioning Map</a:t>
            </a: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pic>
        <p:nvPicPr>
          <p:cNvPr id="2" name="Picture 1" descr="Park.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8923" y="940792"/>
            <a:ext cx="6184034" cy="5371989"/>
          </a:xfrm>
          <a:prstGeom prst="rect">
            <a:avLst/>
          </a:prstGeom>
        </p:spPr>
      </p:pic>
      <p:sp>
        <p:nvSpPr>
          <p:cNvPr id="3" name="TextBox 2"/>
          <p:cNvSpPr txBox="1"/>
          <p:nvPr/>
        </p:nvSpPr>
        <p:spPr>
          <a:xfrm>
            <a:off x="736850" y="570953"/>
            <a:ext cx="3292311" cy="369332"/>
          </a:xfrm>
          <a:prstGeom prst="rect">
            <a:avLst/>
          </a:prstGeom>
          <a:noFill/>
        </p:spPr>
        <p:txBody>
          <a:bodyPr wrap="square" rtlCol="0">
            <a:spAutoFit/>
          </a:bodyPr>
          <a:lstStyle/>
          <a:p>
            <a:r>
              <a:rPr lang="en-US" dirty="0" smtClean="0"/>
              <a:t>Park and Resorts Segment</a:t>
            </a:r>
            <a:endParaRPr lang="en-US" dirty="0"/>
          </a:p>
        </p:txBody>
      </p:sp>
    </p:spTree>
    <p:extLst>
      <p:ext uri="{BB962C8B-B14F-4D97-AF65-F5344CB8AC3E}">
        <p14:creationId xmlns:p14="http://schemas.microsoft.com/office/powerpoint/2010/main" val="22304113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44731" y="-125150"/>
            <a:ext cx="4572000" cy="646331"/>
          </a:xfrm>
          <a:prstGeom prst="rect">
            <a:avLst/>
          </a:prstGeom>
        </p:spPr>
        <p:txBody>
          <a:bodyPr>
            <a:spAutoFit/>
          </a:bodyPr>
          <a:lstStyle/>
          <a:p>
            <a:r>
              <a:rPr lang="en-US" sz="3600" dirty="0" smtClean="0">
                <a:solidFill>
                  <a:srgbClr val="FFFFFF"/>
                </a:solidFill>
                <a:latin typeface="Apple Chancery"/>
                <a:cs typeface="Apple Chancery"/>
              </a:rPr>
              <a:t>	EFE</a:t>
            </a:r>
            <a:endParaRPr lang="en-US" sz="3600" dirty="0">
              <a:solidFill>
                <a:srgbClr val="FFFFFF"/>
              </a:solidFill>
              <a:latin typeface="Apple Chancery"/>
              <a:cs typeface="Apple Chancery"/>
            </a:endParaRPr>
          </a:p>
        </p:txBody>
      </p:sp>
      <p:pic>
        <p:nvPicPr>
          <p:cNvPr id="6" name="Picture 5" descr="EF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195" y="764784"/>
            <a:ext cx="8089654" cy="5710108"/>
          </a:xfrm>
          <a:prstGeom prst="rect">
            <a:avLst/>
          </a:prstGeom>
        </p:spPr>
      </p:pic>
    </p:spTree>
    <p:extLst>
      <p:ext uri="{BB962C8B-B14F-4D97-AF65-F5344CB8AC3E}">
        <p14:creationId xmlns:p14="http://schemas.microsoft.com/office/powerpoint/2010/main" val="1071771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03317" y="0"/>
            <a:ext cx="4572000" cy="646331"/>
          </a:xfrm>
          <a:prstGeom prst="rect">
            <a:avLst/>
          </a:prstGeom>
        </p:spPr>
        <p:txBody>
          <a:bodyPr>
            <a:spAutoFit/>
          </a:bodyPr>
          <a:lstStyle/>
          <a:p>
            <a:r>
              <a:rPr lang="en-US" sz="3600" dirty="0" smtClean="0">
                <a:solidFill>
                  <a:srgbClr val="FFFFFF"/>
                </a:solidFill>
                <a:latin typeface="Apple Chancery"/>
                <a:cs typeface="Apple Chancery"/>
              </a:rPr>
              <a:t>Internal Audit</a:t>
            </a:r>
            <a:endParaRPr lang="en-US" sz="3600" dirty="0">
              <a:solidFill>
                <a:srgbClr val="FFFFFF"/>
              </a:solidFill>
              <a:latin typeface="Apple Chancery"/>
              <a:cs typeface="Apple Chancery"/>
            </a:endParaRPr>
          </a:p>
        </p:txBody>
      </p:sp>
      <p:sp>
        <p:nvSpPr>
          <p:cNvPr id="2" name="Rectangle 1"/>
          <p:cNvSpPr/>
          <p:nvPr/>
        </p:nvSpPr>
        <p:spPr>
          <a:xfrm>
            <a:off x="1049169" y="1380575"/>
            <a:ext cx="6916239" cy="1200329"/>
          </a:xfrm>
          <a:prstGeom prst="rect">
            <a:avLst/>
          </a:prstGeom>
        </p:spPr>
        <p:txBody>
          <a:bodyPr wrap="square">
            <a:spAutoFit/>
          </a:bodyPr>
          <a:lstStyle/>
          <a:p>
            <a:endParaRPr lang="en-US" dirty="0"/>
          </a:p>
          <a:p>
            <a:r>
              <a:rPr lang="en-US" dirty="0"/>
              <a:t>Disneyland will never be completed. It will continue to grow as long as there is imagination left in the world</a:t>
            </a:r>
            <a:r>
              <a:rPr lang="en-US" dirty="0" smtClean="0"/>
              <a:t>.</a:t>
            </a:r>
          </a:p>
          <a:p>
            <a:r>
              <a:rPr lang="en-US" dirty="0"/>
              <a:t>	</a:t>
            </a:r>
            <a:r>
              <a:rPr lang="en-US" dirty="0" smtClean="0"/>
              <a:t>			- Walt Disney</a:t>
            </a:r>
            <a:endParaRPr lang="en-US" dirty="0"/>
          </a:p>
        </p:txBody>
      </p:sp>
      <p:pic>
        <p:nvPicPr>
          <p:cNvPr id="3" name="Picture 2"/>
          <p:cNvPicPr>
            <a:picLocks noChangeAspect="1"/>
          </p:cNvPicPr>
          <p:nvPr/>
        </p:nvPicPr>
        <p:blipFill>
          <a:blip r:embed="rId2"/>
          <a:stretch>
            <a:fillRect/>
          </a:stretch>
        </p:blipFill>
        <p:spPr>
          <a:xfrm>
            <a:off x="885655" y="840757"/>
            <a:ext cx="7342048" cy="5391161"/>
          </a:xfrm>
          <a:prstGeom prst="rect">
            <a:avLst/>
          </a:prstGeom>
        </p:spPr>
      </p:pic>
    </p:spTree>
    <p:extLst>
      <p:ext uri="{BB962C8B-B14F-4D97-AF65-F5344CB8AC3E}">
        <p14:creationId xmlns:p14="http://schemas.microsoft.com/office/powerpoint/2010/main" val="5686914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88047" y="-14707"/>
            <a:ext cx="4572000" cy="523220"/>
          </a:xfrm>
          <a:prstGeom prst="rect">
            <a:avLst/>
          </a:prstGeom>
        </p:spPr>
        <p:txBody>
          <a:bodyPr>
            <a:spAutoFit/>
          </a:bodyPr>
          <a:lstStyle/>
          <a:p>
            <a:r>
              <a:rPr lang="en-US" sz="2800" dirty="0" smtClean="0">
                <a:solidFill>
                  <a:srgbClr val="FFFFFF"/>
                </a:solidFill>
                <a:latin typeface="Apple Chancery"/>
                <a:cs typeface="Apple Chancery"/>
              </a:rPr>
              <a:t>Organizational Chart</a:t>
            </a:r>
            <a:endParaRPr lang="en-US" sz="2800" dirty="0">
              <a:solidFill>
                <a:srgbClr val="FFFFFF"/>
              </a:solidFill>
              <a:latin typeface="Apple Chancery"/>
              <a:cs typeface="Apple Chancery"/>
            </a:endParaRPr>
          </a:p>
        </p:txBody>
      </p:sp>
      <p:pic>
        <p:nvPicPr>
          <p:cNvPr id="6" name="Picture 5"/>
          <p:cNvPicPr>
            <a:picLocks noChangeAspect="1"/>
          </p:cNvPicPr>
          <p:nvPr/>
        </p:nvPicPr>
        <p:blipFill>
          <a:blip r:embed="rId2"/>
          <a:stretch>
            <a:fillRect/>
          </a:stretch>
        </p:blipFill>
        <p:spPr>
          <a:xfrm>
            <a:off x="0" y="5337610"/>
            <a:ext cx="1632014" cy="1520390"/>
          </a:xfrm>
          <a:prstGeom prst="rect">
            <a:avLst/>
          </a:prstGeom>
        </p:spPr>
      </p:pic>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2767014" y="1164103"/>
            <a:ext cx="4052240" cy="4595937"/>
          </a:xfrm>
          <a:prstGeom prst="rect">
            <a:avLst/>
          </a:prstGeom>
          <a:noFill/>
          <a:ln>
            <a:noFill/>
          </a:ln>
        </p:spPr>
      </p:pic>
    </p:spTree>
    <p:extLst>
      <p:ext uri="{BB962C8B-B14F-4D97-AF65-F5344CB8AC3E}">
        <p14:creationId xmlns:p14="http://schemas.microsoft.com/office/powerpoint/2010/main" val="25873013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6046" y="-55224"/>
            <a:ext cx="4704441" cy="646331"/>
          </a:xfrm>
          <a:prstGeom prst="rect">
            <a:avLst/>
          </a:prstGeom>
        </p:spPr>
        <p:txBody>
          <a:bodyPr wrap="square">
            <a:spAutoFit/>
          </a:bodyPr>
          <a:lstStyle/>
          <a:p>
            <a:r>
              <a:rPr lang="en-US" sz="3600" dirty="0" smtClean="0">
                <a:solidFill>
                  <a:srgbClr val="FFFFFF"/>
                </a:solidFill>
                <a:latin typeface="Apple Chancery"/>
                <a:cs typeface="Apple Chancery"/>
              </a:rPr>
              <a:t>Financial Trends</a:t>
            </a:r>
            <a:endParaRPr lang="en-US" sz="3600" dirty="0">
              <a:solidFill>
                <a:srgbClr val="FFFFFF"/>
              </a:solidFill>
              <a:latin typeface="Apple Chancery"/>
              <a:cs typeface="Apple Chancery"/>
            </a:endParaRPr>
          </a:p>
        </p:txBody>
      </p:sp>
      <p:graphicFrame>
        <p:nvGraphicFramePr>
          <p:cNvPr id="6" name="Table 5"/>
          <p:cNvGraphicFramePr>
            <a:graphicFrameLocks noGrp="1"/>
          </p:cNvGraphicFramePr>
          <p:nvPr>
            <p:extLst>
              <p:ext uri="{D42A27DB-BD31-4B8C-83A1-F6EECF244321}">
                <p14:modId xmlns:p14="http://schemas.microsoft.com/office/powerpoint/2010/main" val="1745597879"/>
              </p:ext>
            </p:extLst>
          </p:nvPr>
        </p:nvGraphicFramePr>
        <p:xfrm>
          <a:off x="607406" y="1159685"/>
          <a:ext cx="7937804" cy="5094316"/>
        </p:xfrm>
        <a:graphic>
          <a:graphicData uri="http://schemas.openxmlformats.org/drawingml/2006/table">
            <a:tbl>
              <a:tblPr/>
              <a:tblGrid>
                <a:gridCol w="1574654"/>
                <a:gridCol w="684071"/>
                <a:gridCol w="684071"/>
                <a:gridCol w="684071"/>
                <a:gridCol w="684071"/>
                <a:gridCol w="684071"/>
                <a:gridCol w="684071"/>
                <a:gridCol w="684071"/>
                <a:gridCol w="684071"/>
                <a:gridCol w="890582"/>
              </a:tblGrid>
              <a:tr h="838788">
                <a:tc>
                  <a:txBody>
                    <a:bodyPr/>
                    <a:lstStyle/>
                    <a:p>
                      <a:pPr algn="ctr" fontAlgn="b"/>
                      <a:r>
                        <a:rPr lang="en-US" sz="1000" b="1" i="0" u="none" strike="noStrike">
                          <a:solidFill>
                            <a:srgbClr val="333333"/>
                          </a:solidFill>
                          <a:effectLst/>
                          <a:latin typeface="Arial"/>
                        </a:rPr>
                        <a:t>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sng" strike="noStrike">
                          <a:solidFill>
                            <a:srgbClr val="333333"/>
                          </a:solidFill>
                          <a:effectLst/>
                          <a:latin typeface="Arial"/>
                        </a:rPr>
                        <a:t>Avg P/E</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sng" strike="noStrike">
                          <a:solidFill>
                            <a:srgbClr val="333333"/>
                          </a:solidFill>
                          <a:effectLst/>
                          <a:latin typeface="Arial"/>
                        </a:rPr>
                        <a:t>Price/ Sales</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sng" strike="noStrike">
                          <a:solidFill>
                            <a:srgbClr val="333333"/>
                          </a:solidFill>
                          <a:effectLst/>
                          <a:latin typeface="Arial"/>
                        </a:rPr>
                        <a:t>Price/ Book</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sng" strike="noStrike">
                          <a:solidFill>
                            <a:srgbClr val="333333"/>
                          </a:solidFill>
                          <a:effectLst/>
                          <a:latin typeface="Arial"/>
                        </a:rPr>
                        <a:t>Net Profit Margin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none" strike="noStrike">
                          <a:solidFill>
                            <a:srgbClr val="333333"/>
                          </a:solidFill>
                          <a:effectLst/>
                          <a:latin typeface="Arial"/>
                        </a:rPr>
                        <a:t>Book Value/ Share</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none" strike="noStrike">
                          <a:solidFill>
                            <a:srgbClr val="333333"/>
                          </a:solidFill>
                          <a:effectLst/>
                          <a:latin typeface="Arial"/>
                        </a:rPr>
                        <a:t>Debt/ Equity</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none" strike="noStrike">
                          <a:solidFill>
                            <a:srgbClr val="333333"/>
                          </a:solidFill>
                          <a:effectLst/>
                          <a:latin typeface="Arial"/>
                        </a:rPr>
                        <a:t>Return on Equity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none" strike="noStrike">
                          <a:solidFill>
                            <a:srgbClr val="333333"/>
                          </a:solidFill>
                          <a:effectLst/>
                          <a:latin typeface="Arial"/>
                        </a:rPr>
                        <a:t>Return on Assets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1" i="0" u="none" strike="noStrike">
                          <a:solidFill>
                            <a:srgbClr val="333333"/>
                          </a:solidFill>
                          <a:effectLst/>
                          <a:latin typeface="Arial"/>
                        </a:rPr>
                        <a:t>Interest Coverage</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01-Oct-09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12.9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1.41</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1.47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9.1</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$18.55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0.38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9.8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5.2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9.6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14.2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1.69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1.85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11.7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$17.73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0.46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13.7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7.1</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10.4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2.03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2.19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13.2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$15.67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15.2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7.7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10.4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16.9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1.87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1.98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9.8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$15.42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0.43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10.4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5.5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7.5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01-Oct-05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22.2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1.58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1.82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7.8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$13.06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0.49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9.4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4.6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6.3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21</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1.52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7.6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$13.05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0.53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4.4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5.9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28.4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1.52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1.68</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4.9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$11.82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0.57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5.6</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2.7</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3.4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1941">
                <a:tc>
                  <a:txBody>
                    <a:bodyPr/>
                    <a:lstStyle/>
                    <a:p>
                      <a:pPr algn="ctr" fontAlgn="b"/>
                      <a:r>
                        <a:rPr lang="en-US" sz="1000" b="0" i="0" u="none" strike="noStrike">
                          <a:solidFill>
                            <a:srgbClr val="000000"/>
                          </a:solidFill>
                          <a:effectLst/>
                          <a:latin typeface="Arial"/>
                        </a:rPr>
                        <a:t>01-Sep-02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33.4</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1.29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000000"/>
                          </a:solidFill>
                          <a:effectLst/>
                          <a:latin typeface="Arial"/>
                        </a:rPr>
                        <a:t>4.9</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$11.61 </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0.62</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5.3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a:solidFill>
                            <a:srgbClr val="333333"/>
                          </a:solidFill>
                          <a:effectLst/>
                          <a:latin typeface="Arial"/>
                        </a:rPr>
                        <a:t>2.5</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000" b="0" i="0" u="none" strike="noStrike" dirty="0">
                          <a:solidFill>
                            <a:srgbClr val="333333"/>
                          </a:solidFill>
                          <a:effectLst/>
                          <a:latin typeface="Arial"/>
                        </a:rPr>
                        <a:t>3</a:t>
                      </a:r>
                    </a:p>
                  </a:txBody>
                  <a:tcPr marL="11020" marR="11020" marT="110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41038357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533044831"/>
              </p:ext>
            </p:extLst>
          </p:nvPr>
        </p:nvGraphicFramePr>
        <p:xfrm>
          <a:off x="579803" y="842155"/>
          <a:ext cx="8006824" cy="5549899"/>
        </p:xfrm>
        <a:graphic>
          <a:graphicData uri="http://schemas.openxmlformats.org/drawingml/2006/table">
            <a:tbl>
              <a:tblPr/>
              <a:tblGrid>
                <a:gridCol w="6882526"/>
                <a:gridCol w="1124298"/>
              </a:tblGrid>
              <a:tr h="228576">
                <a:tc>
                  <a:txBody>
                    <a:bodyPr/>
                    <a:lstStyle/>
                    <a:p>
                      <a:pPr algn="l" fontAlgn="b"/>
                      <a:r>
                        <a:rPr lang="en-US" sz="900" b="0" i="0" u="none" strike="noStrike">
                          <a:solidFill>
                            <a:srgbClr val="000000"/>
                          </a:solidFill>
                          <a:effectLst/>
                          <a:latin typeface="Calibri"/>
                        </a:rPr>
                        <a:t>(in Millions, except per share data)</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2009</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r>
              <a:tr h="228576">
                <a:tc>
                  <a:txBody>
                    <a:bodyPr/>
                    <a:lstStyle/>
                    <a:p>
                      <a:pPr algn="l" fontAlgn="b"/>
                      <a:r>
                        <a:rPr lang="en-US" sz="900" b="0" i="0" u="none" strike="noStrike" dirty="0">
                          <a:solidFill>
                            <a:srgbClr val="000000"/>
                          </a:solidFill>
                          <a:effectLst/>
                          <a:latin typeface="Calibri"/>
                        </a:rPr>
                        <a:t>Revenues</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solidFill>
                            <a:srgbClr val="000000"/>
                          </a:solidFill>
                          <a:effectLst/>
                          <a:latin typeface="Calibri"/>
                        </a:rPr>
                        <a:t> $36,149.00 </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r>
              <a:tr h="228576">
                <a:tc>
                  <a:txBody>
                    <a:bodyPr/>
                    <a:lstStyle/>
                    <a:p>
                      <a:pPr algn="l" fontAlgn="b"/>
                      <a:r>
                        <a:rPr lang="en-US" sz="900" b="0" i="0" u="none" strike="noStrike">
                          <a:solidFill>
                            <a:srgbClr val="000000"/>
                          </a:solidFill>
                          <a:effectLst/>
                          <a:latin typeface="Calibri"/>
                        </a:rPr>
                        <a:t>Costs and expenses</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$(30,452.00)</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Restrucuring and impairment charges</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$(492.00)</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Other income (expense)</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$342.00 </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Net interest expense</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$(466.00)</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Equity in the income of investees</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$577.00 </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r>
              <a:tr h="228576">
                <a:tc>
                  <a:txBody>
                    <a:bodyPr/>
                    <a:lstStyle/>
                    <a:p>
                      <a:pPr algn="l" fontAlgn="b"/>
                      <a:r>
                        <a:rPr lang="en-US" sz="900" b="0" i="0" u="none" strike="noStrike">
                          <a:solidFill>
                            <a:srgbClr val="000000"/>
                          </a:solidFill>
                          <a:effectLst/>
                          <a:latin typeface="Calibri"/>
                        </a:rPr>
                        <a:t>Income from continuing operations before income taxes and minority interests</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solidFill>
                            <a:srgbClr val="000000"/>
                          </a:solidFill>
                          <a:effectLst/>
                          <a:latin typeface="Calibri"/>
                        </a:rPr>
                        <a:t> $5,658.00 </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r>
              <a:tr h="228576">
                <a:tc>
                  <a:txBody>
                    <a:bodyPr/>
                    <a:lstStyle/>
                    <a:p>
                      <a:pPr algn="l" fontAlgn="b"/>
                      <a:r>
                        <a:rPr lang="en-US" sz="900" b="0" i="0" u="none" strike="noStrike">
                          <a:solidFill>
                            <a:srgbClr val="000000"/>
                          </a:solidFill>
                          <a:effectLst/>
                          <a:latin typeface="Calibri"/>
                        </a:rPr>
                        <a:t>Income taxs</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$(2,049.00)</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Minority interests</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$(302.00)</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r>
              <a:tr h="228576">
                <a:tc>
                  <a:txBody>
                    <a:bodyPr/>
                    <a:lstStyle/>
                    <a:p>
                      <a:pPr algn="l" fontAlgn="b"/>
                      <a:r>
                        <a:rPr lang="en-US" sz="900" b="0" i="0" u="none" strike="noStrike">
                          <a:solidFill>
                            <a:srgbClr val="000000"/>
                          </a:solidFill>
                          <a:effectLst/>
                          <a:latin typeface="Calibri"/>
                        </a:rPr>
                        <a:t>Income from continuing operations</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900" b="0" i="0" u="none" strike="noStrike">
                          <a:solidFill>
                            <a:srgbClr val="000000"/>
                          </a:solidFill>
                          <a:effectLst/>
                          <a:latin typeface="Calibri"/>
                        </a:rPr>
                        <a:t> $3,307.00 </a:t>
                      </a:r>
                    </a:p>
                  </a:txBody>
                  <a:tcPr marL="10076" marR="10076" marT="10076" marB="0" anchor="b">
                    <a:lnL>
                      <a:noFill/>
                    </a:lnL>
                    <a:lnR>
                      <a:noFill/>
                    </a:lnR>
                    <a:lnT w="6350" cap="flat" cmpd="sng" algn="ctr">
                      <a:solidFill>
                        <a:srgbClr val="000000"/>
                      </a:solidFill>
                      <a:prstDash val="solid"/>
                      <a:round/>
                      <a:headEnd type="none" w="med" len="med"/>
                      <a:tailEnd type="none" w="med" len="med"/>
                    </a:lnT>
                    <a:lnB>
                      <a:noFill/>
                    </a:lnB>
                  </a:tcPr>
                </a:tc>
              </a:tr>
              <a:tr h="228576">
                <a:tc>
                  <a:txBody>
                    <a:bodyPr/>
                    <a:lstStyle/>
                    <a:p>
                      <a:pPr algn="l" fontAlgn="b"/>
                      <a:r>
                        <a:rPr lang="en-US" sz="900" b="0" i="0" u="none" strike="noStrike">
                          <a:solidFill>
                            <a:srgbClr val="000000"/>
                          </a:solidFill>
                          <a:effectLst/>
                          <a:latin typeface="Calibri"/>
                        </a:rPr>
                        <a:t>Discontinued operations, net of tax</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 </a:t>
                      </a:r>
                    </a:p>
                  </a:txBody>
                  <a:tcPr marL="10076" marR="10076" marT="10076" marB="0" anchor="b">
                    <a:lnL>
                      <a:noFill/>
                    </a:lnL>
                    <a:lnR>
                      <a:noFill/>
                    </a:lnR>
                    <a:lnT>
                      <a:noFill/>
                    </a:lnT>
                    <a:lnB>
                      <a:noFill/>
                    </a:lnB>
                  </a:tcPr>
                </a:tc>
              </a:tr>
              <a:tr h="234630">
                <a:tc>
                  <a:txBody>
                    <a:bodyPr/>
                    <a:lstStyle/>
                    <a:p>
                      <a:pPr algn="l" fontAlgn="b"/>
                      <a:r>
                        <a:rPr lang="en-US" sz="900" b="0" i="0" u="none" strike="noStrike">
                          <a:solidFill>
                            <a:srgbClr val="000000"/>
                          </a:solidFill>
                          <a:effectLst/>
                          <a:latin typeface="Calibri"/>
                        </a:rPr>
                        <a:t>Net income</a:t>
                      </a:r>
                    </a:p>
                  </a:txBody>
                  <a:tcPr marL="10076" marR="10076" marT="10076" marB="0" anchor="b">
                    <a:lnL>
                      <a:noFill/>
                    </a:lnL>
                    <a:lnR>
                      <a:noFill/>
                    </a:lnR>
                    <a:lnT>
                      <a:noFill/>
                    </a:lnT>
                    <a:lnB w="25400" cap="flat" cmpd="dbl"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$3,307.00 </a:t>
                      </a:r>
                    </a:p>
                  </a:txBody>
                  <a:tcPr marL="10076" marR="10076" marT="10076" marB="0" anchor="b">
                    <a:lnL>
                      <a:noFill/>
                    </a:lnL>
                    <a:lnR>
                      <a:noFill/>
                    </a:lnR>
                    <a:lnT>
                      <a:noFill/>
                    </a:lnT>
                    <a:lnB w="25400" cap="flat" cmpd="dbl" algn="ctr">
                      <a:solidFill>
                        <a:srgbClr val="000000"/>
                      </a:solidFill>
                      <a:prstDash val="solid"/>
                      <a:round/>
                      <a:headEnd type="none" w="med" len="med"/>
                      <a:tailEnd type="none" w="med" len="med"/>
                    </a:lnB>
                  </a:tcPr>
                </a:tc>
              </a:tr>
              <a:tr h="234630">
                <a:tc>
                  <a:txBody>
                    <a:bodyPr/>
                    <a:lstStyle/>
                    <a:p>
                      <a:pPr algn="l" fontAlgn="b"/>
                      <a:r>
                        <a:rPr lang="en-US" sz="900" b="0" i="0" u="none" strike="noStrike">
                          <a:solidFill>
                            <a:srgbClr val="000000"/>
                          </a:solidFill>
                          <a:effectLst/>
                          <a:latin typeface="Calibri"/>
                        </a:rPr>
                        <a:t>Diluted earnings per share:</a:t>
                      </a: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c>
                  <a:txBody>
                    <a:bodyPr/>
                    <a:lstStyle/>
                    <a:p>
                      <a:pPr algn="l" fontAlgn="b"/>
                      <a:endParaRPr lang="en-US" sz="900" b="0" i="0" u="none" strike="noStrike">
                        <a:solidFill>
                          <a:srgbClr val="000000"/>
                        </a:solidFill>
                        <a:effectLst/>
                        <a:latin typeface="Calibri"/>
                      </a:endParaRP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r>
              <a:tr h="228576">
                <a:tc>
                  <a:txBody>
                    <a:bodyPr/>
                    <a:lstStyle/>
                    <a:p>
                      <a:pPr algn="l" fontAlgn="b"/>
                      <a:r>
                        <a:rPr lang="en-US" sz="900" b="0" i="0" u="none" strike="noStrike">
                          <a:solidFill>
                            <a:srgbClr val="000000"/>
                          </a:solidFill>
                          <a:effectLst/>
                          <a:latin typeface="Calibri"/>
                        </a:rPr>
                        <a:t>   Earnings per share, continuing operations</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$1.76 </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   Earnings per share, discontinued operations</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900" b="0" i="0" u="none" strike="noStrike">
                          <a:solidFill>
                            <a:srgbClr val="000000"/>
                          </a:solidFill>
                          <a:effectLst/>
                          <a:latin typeface="Calibri"/>
                        </a:rPr>
                        <a:t> </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r>
              <a:tr h="234630">
                <a:tc>
                  <a:txBody>
                    <a:bodyPr/>
                    <a:lstStyle/>
                    <a:p>
                      <a:pPr algn="l" fontAlgn="b"/>
                      <a:r>
                        <a:rPr lang="en-US" sz="900" b="0" i="0" u="none" strike="noStrike">
                          <a:solidFill>
                            <a:srgbClr val="000000"/>
                          </a:solidFill>
                          <a:effectLst/>
                          <a:latin typeface="Calibri"/>
                        </a:rPr>
                        <a:t>   Earnings per share</a:t>
                      </a:r>
                    </a:p>
                  </a:txBody>
                  <a:tcPr marL="10076" marR="10076" marT="10076" marB="0" anchor="b">
                    <a:lnL>
                      <a:noFill/>
                    </a:lnL>
                    <a:lnR>
                      <a:noFill/>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$1.76 </a:t>
                      </a:r>
                    </a:p>
                  </a:txBody>
                  <a:tcPr marL="10076" marR="10076" marT="10076" marB="0" anchor="b">
                    <a:lnL>
                      <a:noFill/>
                    </a:lnL>
                    <a:lnR>
                      <a:noFill/>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r>
              <a:tr h="234630">
                <a:tc>
                  <a:txBody>
                    <a:bodyPr/>
                    <a:lstStyle/>
                    <a:p>
                      <a:pPr algn="l" fontAlgn="b"/>
                      <a:r>
                        <a:rPr lang="en-US" sz="900" b="0" i="0" u="none" strike="noStrike">
                          <a:solidFill>
                            <a:srgbClr val="000000"/>
                          </a:solidFill>
                          <a:effectLst/>
                          <a:latin typeface="Calibri"/>
                        </a:rPr>
                        <a:t>Basic earnings per share</a:t>
                      </a: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c>
                  <a:txBody>
                    <a:bodyPr/>
                    <a:lstStyle/>
                    <a:p>
                      <a:pPr algn="l" fontAlgn="b"/>
                      <a:endParaRPr lang="en-US" sz="900" b="0" i="0" u="none" strike="noStrike">
                        <a:solidFill>
                          <a:srgbClr val="000000"/>
                        </a:solidFill>
                        <a:effectLst/>
                        <a:latin typeface="Calibri"/>
                      </a:endParaRP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r>
              <a:tr h="228576">
                <a:tc>
                  <a:txBody>
                    <a:bodyPr/>
                    <a:lstStyle/>
                    <a:p>
                      <a:pPr algn="l" fontAlgn="b"/>
                      <a:r>
                        <a:rPr lang="en-US" sz="900" b="0" i="0" u="none" strike="noStrike">
                          <a:solidFill>
                            <a:srgbClr val="000000"/>
                          </a:solidFill>
                          <a:effectLst/>
                          <a:latin typeface="Calibri"/>
                        </a:rPr>
                        <a:t>   Earnings per share, continuing operations</a:t>
                      </a:r>
                    </a:p>
                  </a:txBody>
                  <a:tcPr marL="10076" marR="10076" marT="10076" marB="0" anchor="b">
                    <a:lnL>
                      <a:noFill/>
                    </a:lnL>
                    <a:lnR>
                      <a:noFill/>
                    </a:lnR>
                    <a:lnT>
                      <a:noFill/>
                    </a:lnT>
                    <a:lnB>
                      <a:noFill/>
                    </a:lnB>
                  </a:tcPr>
                </a:tc>
                <a:tc>
                  <a:txBody>
                    <a:bodyPr/>
                    <a:lstStyle/>
                    <a:p>
                      <a:pPr algn="r" fontAlgn="b"/>
                      <a:r>
                        <a:rPr lang="en-US" sz="900" b="0" i="0" u="none" strike="noStrike">
                          <a:solidFill>
                            <a:srgbClr val="000000"/>
                          </a:solidFill>
                          <a:effectLst/>
                          <a:latin typeface="Calibri"/>
                        </a:rPr>
                        <a:t> $1.78 </a:t>
                      </a:r>
                    </a:p>
                  </a:txBody>
                  <a:tcPr marL="10076" marR="10076" marT="10076" marB="0" anchor="b">
                    <a:lnL>
                      <a:noFill/>
                    </a:lnL>
                    <a:lnR>
                      <a:noFill/>
                    </a:lnR>
                    <a:lnT>
                      <a:noFill/>
                    </a:lnT>
                    <a:lnB>
                      <a:noFill/>
                    </a:lnB>
                  </a:tcPr>
                </a:tc>
              </a:tr>
              <a:tr h="228576">
                <a:tc>
                  <a:txBody>
                    <a:bodyPr/>
                    <a:lstStyle/>
                    <a:p>
                      <a:pPr algn="l" fontAlgn="b"/>
                      <a:r>
                        <a:rPr lang="en-US" sz="900" b="0" i="0" u="none" strike="noStrike">
                          <a:solidFill>
                            <a:srgbClr val="000000"/>
                          </a:solidFill>
                          <a:effectLst/>
                          <a:latin typeface="Calibri"/>
                        </a:rPr>
                        <a:t>   Earnings per share, discontinued operations</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r>
                        <a:rPr lang="en-US" sz="900" b="0" i="0" u="none" strike="noStrike">
                          <a:solidFill>
                            <a:srgbClr val="000000"/>
                          </a:solidFill>
                          <a:effectLst/>
                          <a:latin typeface="Calibri"/>
                        </a:rPr>
                        <a:t> </a:t>
                      </a:r>
                    </a:p>
                  </a:txBody>
                  <a:tcPr marL="10076" marR="10076" marT="10076" marB="0" anchor="b">
                    <a:lnL>
                      <a:noFill/>
                    </a:lnL>
                    <a:lnR>
                      <a:noFill/>
                    </a:lnR>
                    <a:lnT>
                      <a:noFill/>
                    </a:lnT>
                    <a:lnB w="6350" cap="flat" cmpd="sng" algn="ctr">
                      <a:solidFill>
                        <a:srgbClr val="000000"/>
                      </a:solidFill>
                      <a:prstDash val="solid"/>
                      <a:round/>
                      <a:headEnd type="none" w="med" len="med"/>
                      <a:tailEnd type="none" w="med" len="med"/>
                    </a:lnB>
                  </a:tcPr>
                </a:tc>
              </a:tr>
              <a:tr h="234630">
                <a:tc>
                  <a:txBody>
                    <a:bodyPr/>
                    <a:lstStyle/>
                    <a:p>
                      <a:pPr algn="l" fontAlgn="b"/>
                      <a:r>
                        <a:rPr lang="en-US" sz="900" b="0" i="0" u="none" strike="noStrike">
                          <a:solidFill>
                            <a:srgbClr val="000000"/>
                          </a:solidFill>
                          <a:effectLst/>
                          <a:latin typeface="Calibri"/>
                        </a:rPr>
                        <a:t>   Earnings per share</a:t>
                      </a:r>
                    </a:p>
                  </a:txBody>
                  <a:tcPr marL="10076" marR="10076" marT="10076" marB="0" anchor="b">
                    <a:lnL>
                      <a:noFill/>
                    </a:lnL>
                    <a:lnR>
                      <a:noFill/>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$1.78 </a:t>
                      </a:r>
                    </a:p>
                  </a:txBody>
                  <a:tcPr marL="10076" marR="10076" marT="10076" marB="0" anchor="b">
                    <a:lnL>
                      <a:noFill/>
                    </a:lnL>
                    <a:lnR>
                      <a:noFill/>
                    </a:lnR>
                    <a:lnT w="6350" cap="flat" cmpd="sng"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r>
              <a:tr h="234630">
                <a:tc>
                  <a:txBody>
                    <a:bodyPr/>
                    <a:lstStyle/>
                    <a:p>
                      <a:pPr algn="l" fontAlgn="b"/>
                      <a:r>
                        <a:rPr lang="en-US" sz="900" b="0" i="0" u="none" strike="noStrike">
                          <a:solidFill>
                            <a:srgbClr val="000000"/>
                          </a:solidFill>
                          <a:effectLst/>
                          <a:latin typeface="Calibri"/>
                        </a:rPr>
                        <a:t>Weighted average number of common and common equivalent shares outstanding:</a:t>
                      </a: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c>
                  <a:txBody>
                    <a:bodyPr/>
                    <a:lstStyle/>
                    <a:p>
                      <a:pPr algn="l" fontAlgn="b"/>
                      <a:endParaRPr lang="en-US" sz="900" b="0" i="0" u="none" strike="noStrike">
                        <a:solidFill>
                          <a:srgbClr val="000000"/>
                        </a:solidFill>
                        <a:effectLst/>
                        <a:latin typeface="Calibri"/>
                      </a:endParaRPr>
                    </a:p>
                  </a:txBody>
                  <a:tcPr marL="10076" marR="10076" marT="10076" marB="0" anchor="b">
                    <a:lnL>
                      <a:noFill/>
                    </a:lnL>
                    <a:lnR>
                      <a:noFill/>
                    </a:lnR>
                    <a:lnT w="25400" cap="flat" cmpd="dbl" algn="ctr">
                      <a:solidFill>
                        <a:srgbClr val="000000"/>
                      </a:solidFill>
                      <a:prstDash val="solid"/>
                      <a:round/>
                      <a:headEnd type="none" w="med" len="med"/>
                      <a:tailEnd type="none" w="med" len="med"/>
                    </a:lnT>
                    <a:lnB>
                      <a:noFill/>
                    </a:lnB>
                  </a:tcPr>
                </a:tc>
              </a:tr>
              <a:tr h="234630">
                <a:tc>
                  <a:txBody>
                    <a:bodyPr/>
                    <a:lstStyle/>
                    <a:p>
                      <a:pPr algn="l" fontAlgn="b"/>
                      <a:r>
                        <a:rPr lang="en-US" sz="900" b="0" i="0" u="none" strike="noStrike">
                          <a:solidFill>
                            <a:srgbClr val="000000"/>
                          </a:solidFill>
                          <a:effectLst/>
                          <a:latin typeface="Calibri"/>
                        </a:rPr>
                        <a:t>   Diluted</a:t>
                      </a:r>
                    </a:p>
                  </a:txBody>
                  <a:tcPr marL="10076" marR="10076" marT="10076" marB="0" anchor="b">
                    <a:lnL>
                      <a:noFill/>
                    </a:lnL>
                    <a:lnR>
                      <a:noFill/>
                    </a:lnR>
                    <a:lnT>
                      <a:noFill/>
                    </a:lnT>
                    <a:lnB w="25400" cap="flat" cmpd="dbl" algn="ctr">
                      <a:solidFill>
                        <a:srgbClr val="000000"/>
                      </a:solidFill>
                      <a:prstDash val="solid"/>
                      <a:round/>
                      <a:headEnd type="none" w="med" len="med"/>
                      <a:tailEnd type="none" w="med" len="med"/>
                    </a:lnB>
                  </a:tcPr>
                </a:tc>
                <a:tc>
                  <a:txBody>
                    <a:bodyPr/>
                    <a:lstStyle/>
                    <a:p>
                      <a:pPr algn="r" fontAlgn="b"/>
                      <a:r>
                        <a:rPr lang="en-US" sz="900" b="0" i="0" u="none" strike="noStrike">
                          <a:solidFill>
                            <a:srgbClr val="000000"/>
                          </a:solidFill>
                          <a:effectLst/>
                          <a:latin typeface="Calibri"/>
                        </a:rPr>
                        <a:t> $1,875.00 </a:t>
                      </a:r>
                    </a:p>
                  </a:txBody>
                  <a:tcPr marL="10076" marR="10076" marT="10076" marB="0" anchor="b">
                    <a:lnL>
                      <a:noFill/>
                    </a:lnL>
                    <a:lnR>
                      <a:noFill/>
                    </a:lnR>
                    <a:lnT>
                      <a:noFill/>
                    </a:lnT>
                    <a:lnB w="25400" cap="flat" cmpd="dbl" algn="ctr">
                      <a:solidFill>
                        <a:srgbClr val="000000"/>
                      </a:solidFill>
                      <a:prstDash val="solid"/>
                      <a:round/>
                      <a:headEnd type="none" w="med" len="med"/>
                      <a:tailEnd type="none" w="med" len="med"/>
                    </a:lnB>
                  </a:tcPr>
                </a:tc>
              </a:tr>
              <a:tr h="250273">
                <a:tc>
                  <a:txBody>
                    <a:bodyPr/>
                    <a:lstStyle/>
                    <a:p>
                      <a:pPr algn="l" fontAlgn="b"/>
                      <a:r>
                        <a:rPr lang="en-US" sz="900" b="0" i="0" u="none" strike="noStrike">
                          <a:solidFill>
                            <a:srgbClr val="000000"/>
                          </a:solidFill>
                          <a:effectLst/>
                          <a:latin typeface="Calibri"/>
                        </a:rPr>
                        <a:t>   Basic</a:t>
                      </a:r>
                    </a:p>
                  </a:txBody>
                  <a:tcPr marL="10076" marR="10076" marT="10076" marB="0" anchor="b">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r" fontAlgn="b"/>
                      <a:r>
                        <a:rPr lang="en-US" sz="900" b="0" i="0" u="none" strike="noStrike" dirty="0">
                          <a:solidFill>
                            <a:srgbClr val="000000"/>
                          </a:solidFill>
                          <a:effectLst/>
                          <a:latin typeface="Calibri"/>
                        </a:rPr>
                        <a:t> $1,856.00 </a:t>
                      </a:r>
                    </a:p>
                  </a:txBody>
                  <a:tcPr marL="10076" marR="10076" marT="10076" marB="0" anchor="b">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r>
            </a:tbl>
          </a:graphicData>
        </a:graphic>
      </p:graphicFrame>
      <p:sp>
        <p:nvSpPr>
          <p:cNvPr id="2" name="Rectangle 1"/>
          <p:cNvSpPr/>
          <p:nvPr/>
        </p:nvSpPr>
        <p:spPr>
          <a:xfrm>
            <a:off x="4094528" y="41401"/>
            <a:ext cx="3472590" cy="461665"/>
          </a:xfrm>
          <a:prstGeom prst="rect">
            <a:avLst/>
          </a:prstGeom>
        </p:spPr>
        <p:txBody>
          <a:bodyPr wrap="none">
            <a:spAutoFit/>
          </a:bodyPr>
          <a:lstStyle/>
          <a:p>
            <a:pPr algn="ctr"/>
            <a:r>
              <a:rPr lang="en-US" sz="2400" dirty="0" smtClean="0">
                <a:solidFill>
                  <a:srgbClr val="FFFFFF"/>
                </a:solidFill>
                <a:latin typeface="Apple Chancery"/>
                <a:cs typeface="Apple Chancery"/>
              </a:rPr>
              <a:t>	Income Statement </a:t>
            </a:r>
            <a:endParaRPr lang="en-US" sz="2400" dirty="0"/>
          </a:p>
        </p:txBody>
      </p:sp>
    </p:spTree>
    <p:extLst>
      <p:ext uri="{BB962C8B-B14F-4D97-AF65-F5344CB8AC3E}">
        <p14:creationId xmlns:p14="http://schemas.microsoft.com/office/powerpoint/2010/main" val="20118586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48875" y="13806"/>
            <a:ext cx="3244144" cy="523220"/>
          </a:xfrm>
          <a:prstGeom prst="rect">
            <a:avLst/>
          </a:prstGeom>
        </p:spPr>
        <p:txBody>
          <a:bodyPr wrap="square">
            <a:spAutoFit/>
          </a:bodyPr>
          <a:lstStyle/>
          <a:p>
            <a:r>
              <a:rPr lang="en-US" sz="2800" dirty="0" smtClean="0">
                <a:solidFill>
                  <a:schemeClr val="bg1"/>
                </a:solidFill>
                <a:latin typeface="Apple Chancery"/>
                <a:cs typeface="Apple Chancery"/>
              </a:rPr>
              <a:t>    Balance Sheet </a:t>
            </a:r>
            <a:endParaRPr lang="en-US" sz="2800" dirty="0">
              <a:solidFill>
                <a:schemeClr val="bg1"/>
              </a:solidFill>
              <a:latin typeface="Apple Chancery"/>
              <a:cs typeface="Apple Chancery"/>
            </a:endParaRPr>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pic>
        <p:nvPicPr>
          <p:cNvPr id="5" name="Picture 4" descr="asset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0485" y="786927"/>
            <a:ext cx="4238107" cy="5563713"/>
          </a:xfrm>
          <a:prstGeom prst="rect">
            <a:avLst/>
          </a:prstGeom>
        </p:spPr>
      </p:pic>
      <p:sp>
        <p:nvSpPr>
          <p:cNvPr id="2" name="Rectangle 1"/>
          <p:cNvSpPr/>
          <p:nvPr/>
        </p:nvSpPr>
        <p:spPr>
          <a:xfrm>
            <a:off x="1690184" y="910275"/>
            <a:ext cx="1567764" cy="5078313"/>
          </a:xfrm>
          <a:prstGeom prst="rect">
            <a:avLst/>
          </a:prstGeom>
          <a:noFill/>
        </p:spPr>
        <p:txBody>
          <a:bodyPr wrap="square" lIns="91440" tIns="45720" rIns="91440" bIns="45720">
            <a:spAutoFit/>
          </a:bodyPr>
          <a:lstStyle/>
          <a:p>
            <a:pPr algn="ctr"/>
            <a:r>
              <a:rPr lang="fr-CA"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a:t>
            </a:r>
          </a:p>
          <a:p>
            <a:pPr algn="ctr"/>
            <a:r>
              <a:rPr lang="fr-CA"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a:t>
            </a:r>
          </a:p>
          <a:p>
            <a:pPr algn="ctr"/>
            <a:r>
              <a:rPr lang="fr-CA"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a:t>
            </a:r>
          </a:p>
          <a:p>
            <a:pPr algn="ctr"/>
            <a:r>
              <a:rPr lang="fr-CA"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E</a:t>
            </a:r>
          </a:p>
          <a:p>
            <a:pPr algn="ctr"/>
            <a:r>
              <a:rPr lang="fr-CA" sz="5400" b="1" cap="none" spc="0"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a:t>
            </a:r>
            <a:endParaRPr lang="fr-CA"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algn="ctr"/>
            <a:r>
              <a:rPr lang="fr-CA" sz="5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a:t>
            </a:r>
            <a:endParaRPr lang="fr-CA"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42216425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04095" y="55223"/>
            <a:ext cx="3285558" cy="523220"/>
          </a:xfrm>
          <a:prstGeom prst="rect">
            <a:avLst/>
          </a:prstGeom>
          <a:noFill/>
        </p:spPr>
        <p:txBody>
          <a:bodyPr wrap="square" rtlCol="0">
            <a:spAutoFit/>
          </a:bodyPr>
          <a:lstStyle/>
          <a:p>
            <a:r>
              <a:rPr lang="en-US" sz="2800" dirty="0" smtClean="0">
                <a:solidFill>
                  <a:srgbClr val="FFFFFF"/>
                </a:solidFill>
                <a:latin typeface="Apple Chancery"/>
                <a:cs typeface="Apple Chancery"/>
              </a:rPr>
              <a:t>Balance Sheet Cont</a:t>
            </a:r>
            <a:r>
              <a:rPr lang="en-US" sz="2800" dirty="0" smtClean="0">
                <a:solidFill>
                  <a:srgbClr val="FFFFFF"/>
                </a:solidFill>
              </a:rPr>
              <a:t>.</a:t>
            </a:r>
            <a:endParaRPr lang="en-US" sz="2800" dirty="0">
              <a:solidFill>
                <a:srgbClr val="FFFFFF"/>
              </a:solidFill>
            </a:endParaRPr>
          </a:p>
        </p:txBody>
      </p:sp>
      <p:pic>
        <p:nvPicPr>
          <p:cNvPr id="6" name="Picture 5" descr="Liabiliti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0595" y="717346"/>
            <a:ext cx="4281268" cy="5743739"/>
          </a:xfrm>
          <a:prstGeom prst="rect">
            <a:avLst/>
          </a:prstGeom>
        </p:spPr>
      </p:pic>
      <p:sp>
        <p:nvSpPr>
          <p:cNvPr id="2" name="Rectangle 1"/>
          <p:cNvSpPr/>
          <p:nvPr/>
        </p:nvSpPr>
        <p:spPr>
          <a:xfrm>
            <a:off x="682430" y="716446"/>
            <a:ext cx="3182934" cy="923330"/>
          </a:xfrm>
          <a:prstGeom prst="rect">
            <a:avLst/>
          </a:prstGeom>
          <a:noFill/>
        </p:spPr>
        <p:txBody>
          <a:bodyPr wrap="square" lIns="91440" tIns="45720" rIns="91440" bIns="45720">
            <a:spAutoFit/>
          </a:bodyPr>
          <a:lstStyle/>
          <a:p>
            <a:pPr algn="ctr"/>
            <a:r>
              <a:rPr lang="fr-CA" sz="5400" b="1" cap="none" spc="0"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Liabilities</a:t>
            </a:r>
            <a:endParaRPr lang="fr-CA"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3" name="Picture 2"/>
          <p:cNvPicPr>
            <a:picLocks noChangeAspect="1"/>
          </p:cNvPicPr>
          <p:nvPr/>
        </p:nvPicPr>
        <p:blipFill>
          <a:blip r:embed="rId3"/>
          <a:stretch>
            <a:fillRect/>
          </a:stretch>
        </p:blipFill>
        <p:spPr>
          <a:xfrm>
            <a:off x="497793" y="1655153"/>
            <a:ext cx="3657600" cy="4864100"/>
          </a:xfrm>
          <a:prstGeom prst="rect">
            <a:avLst/>
          </a:prstGeom>
        </p:spPr>
      </p:pic>
    </p:spTree>
    <p:extLst>
      <p:ext uri="{BB962C8B-B14F-4D97-AF65-F5344CB8AC3E}">
        <p14:creationId xmlns:p14="http://schemas.microsoft.com/office/powerpoint/2010/main" val="1678624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25217" y="41400"/>
            <a:ext cx="3503941" cy="461665"/>
          </a:xfrm>
          <a:prstGeom prst="rect">
            <a:avLst/>
          </a:prstGeom>
        </p:spPr>
        <p:txBody>
          <a:bodyPr wrap="none">
            <a:spAutoFit/>
          </a:bodyPr>
          <a:lstStyle/>
          <a:p>
            <a:r>
              <a:rPr lang="en-US" sz="2400" dirty="0" smtClean="0">
                <a:solidFill>
                  <a:srgbClr val="FFFFFF"/>
                </a:solidFill>
                <a:latin typeface="Apple Chancery"/>
                <a:cs typeface="Apple Chancery"/>
              </a:rPr>
              <a:t> Selected Financial Ratios</a:t>
            </a:r>
            <a:endParaRPr lang="en-US" sz="2400" dirty="0"/>
          </a:p>
        </p:txBody>
      </p:sp>
      <p:pic>
        <p:nvPicPr>
          <p:cNvPr id="5" name="Picture 4"/>
          <p:cNvPicPr>
            <a:picLocks noChangeAspect="1"/>
          </p:cNvPicPr>
          <p:nvPr/>
        </p:nvPicPr>
        <p:blipFill>
          <a:blip r:embed="rId2"/>
          <a:stretch>
            <a:fillRect/>
          </a:stretch>
        </p:blipFill>
        <p:spPr>
          <a:xfrm>
            <a:off x="27610" y="5337610"/>
            <a:ext cx="1632014" cy="152039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804632848"/>
              </p:ext>
            </p:extLst>
          </p:nvPr>
        </p:nvGraphicFramePr>
        <p:xfrm>
          <a:off x="1659625" y="883566"/>
          <a:ext cx="6374808" cy="5149536"/>
        </p:xfrm>
        <a:graphic>
          <a:graphicData uri="http://schemas.openxmlformats.org/drawingml/2006/table">
            <a:tbl>
              <a:tblPr/>
              <a:tblGrid>
                <a:gridCol w="1980523"/>
                <a:gridCol w="2135251"/>
                <a:gridCol w="2259034"/>
              </a:tblGrid>
              <a:tr h="214564">
                <a:tc>
                  <a:txBody>
                    <a:bodyPr/>
                    <a:lstStyle/>
                    <a:p>
                      <a:pPr algn="l" fontAlgn="ctr"/>
                      <a:r>
                        <a:rPr lang="en-US" sz="600" b="1"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1" i="0" u="none" strike="noStrike">
                          <a:solidFill>
                            <a:srgbClr val="000000"/>
                          </a:solidFill>
                          <a:effectLst/>
                          <a:latin typeface="Calibri"/>
                        </a:rPr>
                        <a:t>2009</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1" i="0" u="none" strike="noStrike">
                          <a:solidFill>
                            <a:srgbClr val="000000"/>
                          </a:solidFill>
                          <a:effectLst/>
                          <a:latin typeface="Calibri"/>
                        </a:rPr>
                        <a:t>2008</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700" b="1" i="0" u="none" strike="noStrike">
                          <a:solidFill>
                            <a:srgbClr val="000000"/>
                          </a:solidFill>
                          <a:effectLst/>
                          <a:latin typeface="Calibri"/>
                        </a:rPr>
                        <a:t>Liquidity Ratios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333333"/>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333333"/>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Current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1.33</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1.01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Quick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1.19</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0.91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700" b="1" i="0" u="none" strike="noStrike">
                          <a:solidFill>
                            <a:srgbClr val="000000"/>
                          </a:solidFill>
                          <a:effectLst/>
                          <a:latin typeface="Calibri"/>
                        </a:rPr>
                        <a:t>Leverage Ratios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Debt-to-Total Assets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Debt-to-equity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1.12</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1.93</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Long-term debt-to-equity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0.12</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Times-Interest-earned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-12.14</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-14.13</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700" b="1" i="0" u="none" strike="noStrike">
                          <a:solidFill>
                            <a:srgbClr val="000000"/>
                          </a:solidFill>
                          <a:effectLst/>
                          <a:latin typeface="Calibri"/>
                        </a:rPr>
                        <a:t>Activity Ratios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Inventory Turns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28.44</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33.67</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Fixed Assets Turnover</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1.2</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Total Assets Turnover</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0.57</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0.61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700" b="1" i="0" u="none" strike="noStrike">
                          <a:solidFill>
                            <a:srgbClr val="000000"/>
                          </a:solidFill>
                          <a:effectLst/>
                          <a:latin typeface="Calibri"/>
                        </a:rPr>
                        <a:t>Profitability Ratios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Gross Profit margins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1.84</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1.8</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Operating Profit Margin</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0.16</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0.2</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Net Profit Margin</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0.09</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0.12</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Return on Total Assets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0.05</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0.07</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l" fontAlgn="ctr"/>
                      <a:r>
                        <a:rPr lang="en-US" sz="600" b="0" i="0" u="none" strike="noStrike">
                          <a:solidFill>
                            <a:srgbClr val="333333"/>
                          </a:solidFill>
                          <a:effectLst/>
                          <a:latin typeface="Calibri"/>
                        </a:rPr>
                        <a:t>Return on Stockholders equity</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0.06</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0.14</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ctr" fontAlgn="ctr"/>
                      <a:r>
                        <a:rPr lang="en-US" sz="600" b="0" i="0" u="none" strike="noStrike">
                          <a:solidFill>
                            <a:srgbClr val="000000"/>
                          </a:solidFill>
                          <a:effectLst/>
                          <a:latin typeface="Calibri"/>
                        </a:rPr>
                        <a:t>Earning per share</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1.78</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2.34</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ctr" fontAlgn="ctr"/>
                      <a:r>
                        <a:rPr lang="en-US" sz="600" b="0" i="0" u="none" strike="noStrike">
                          <a:solidFill>
                            <a:srgbClr val="333333"/>
                          </a:solidFill>
                          <a:effectLst/>
                          <a:latin typeface="Calibri"/>
                        </a:rPr>
                        <a:t>Price-earnings Ratio</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15.31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12.61</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ctr" fontAlgn="ctr"/>
                      <a:r>
                        <a:rPr lang="en-US" sz="700" b="1" i="0" u="none" strike="noStrike">
                          <a:solidFill>
                            <a:srgbClr val="000000"/>
                          </a:solidFill>
                          <a:effectLst/>
                          <a:latin typeface="Calibri"/>
                        </a:rPr>
                        <a:t>Growth Rations (yearly)</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ctr" fontAlgn="ctr"/>
                      <a:r>
                        <a:rPr lang="en-US" sz="600" b="0" i="0" u="none" strike="noStrike">
                          <a:solidFill>
                            <a:srgbClr val="333333"/>
                          </a:solidFill>
                          <a:effectLst/>
                          <a:latin typeface="Calibri"/>
                        </a:rPr>
                        <a:t>Sales</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-4.48%</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7.66%</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4564">
                <a:tc>
                  <a:txBody>
                    <a:bodyPr/>
                    <a:lstStyle/>
                    <a:p>
                      <a:pPr algn="ctr" fontAlgn="ctr"/>
                      <a:r>
                        <a:rPr lang="en-US" sz="600" b="0" i="0" u="none" strike="noStrike">
                          <a:solidFill>
                            <a:srgbClr val="333333"/>
                          </a:solidFill>
                          <a:effectLst/>
                          <a:latin typeface="Calibri"/>
                        </a:rPr>
                        <a:t>Net Income</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-25.30%</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dirty="0">
                          <a:solidFill>
                            <a:srgbClr val="000000"/>
                          </a:solidFill>
                          <a:effectLst/>
                          <a:latin typeface="Calibri"/>
                        </a:rPr>
                        <a:t>-5.55%</a:t>
                      </a:r>
                    </a:p>
                  </a:txBody>
                  <a:tcPr marL="9745" marR="9745" marT="974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4728065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806252" y="-41418"/>
            <a:ext cx="4572000" cy="646331"/>
          </a:xfrm>
          <a:prstGeom prst="rect">
            <a:avLst/>
          </a:prstGeom>
        </p:spPr>
        <p:txBody>
          <a:bodyPr>
            <a:spAutoFit/>
          </a:bodyPr>
          <a:lstStyle/>
          <a:p>
            <a:r>
              <a:rPr lang="en-US" sz="3600" dirty="0" smtClean="0">
                <a:solidFill>
                  <a:srgbClr val="FFFFFF"/>
                </a:solidFill>
                <a:latin typeface="Apple Chancery"/>
                <a:cs typeface="Apple Chancery"/>
              </a:rPr>
              <a:t>IFE</a:t>
            </a:r>
            <a:endParaRPr lang="en-US" sz="3600" dirty="0">
              <a:solidFill>
                <a:srgbClr val="FFFFFF"/>
              </a:solidFill>
              <a:latin typeface="Apple Chancery"/>
              <a:cs typeface="Apple Chancery"/>
            </a:endParaRPr>
          </a:p>
        </p:txBody>
      </p:sp>
      <p:pic>
        <p:nvPicPr>
          <p:cNvPr id="4" name="Picture 3" descr="IF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414" y="855956"/>
            <a:ext cx="7951605" cy="5536102"/>
          </a:xfrm>
          <a:prstGeom prst="rect">
            <a:avLst/>
          </a:prstGeom>
        </p:spPr>
      </p:pic>
    </p:spTree>
    <p:extLst>
      <p:ext uri="{BB962C8B-B14F-4D97-AF65-F5344CB8AC3E}">
        <p14:creationId xmlns:p14="http://schemas.microsoft.com/office/powerpoint/2010/main" val="21194910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32827" y="4289"/>
            <a:ext cx="4572000" cy="523220"/>
          </a:xfrm>
          <a:prstGeom prst="rect">
            <a:avLst/>
          </a:prstGeom>
        </p:spPr>
        <p:txBody>
          <a:bodyPr>
            <a:spAutoFit/>
          </a:bodyPr>
          <a:lstStyle/>
          <a:p>
            <a:r>
              <a:rPr lang="en-US" sz="2800" dirty="0" smtClean="0">
                <a:solidFill>
                  <a:srgbClr val="FFFFFF"/>
                </a:solidFill>
                <a:latin typeface="Apple Chancery"/>
                <a:cs typeface="Apple Chancery"/>
              </a:rPr>
              <a:t>Strategic Formulation</a:t>
            </a:r>
            <a:endParaRPr lang="en-US" sz="2800" dirty="0">
              <a:solidFill>
                <a:srgbClr val="FFFFFF"/>
              </a:solidFill>
              <a:latin typeface="Apple Chancery"/>
              <a:cs typeface="Apple Chancery"/>
            </a:endParaRPr>
          </a:p>
        </p:txBody>
      </p:sp>
      <p:sp>
        <p:nvSpPr>
          <p:cNvPr id="3" name="Rectangle 2"/>
          <p:cNvSpPr/>
          <p:nvPr/>
        </p:nvSpPr>
        <p:spPr>
          <a:xfrm>
            <a:off x="767464" y="1320787"/>
            <a:ext cx="7460238" cy="1384995"/>
          </a:xfrm>
          <a:prstGeom prst="rect">
            <a:avLst/>
          </a:prstGeom>
        </p:spPr>
        <p:txBody>
          <a:bodyPr wrap="square">
            <a:spAutoFit/>
          </a:bodyPr>
          <a:lstStyle/>
          <a:p>
            <a:pPr algn="ctr"/>
            <a:r>
              <a:rPr lang="en-US" sz="2800" dirty="0" smtClean="0"/>
              <a:t>“I </a:t>
            </a:r>
            <a:r>
              <a:rPr lang="en-US" sz="2800" dirty="0"/>
              <a:t>do not like to repeat successes, I like to go on to other things</a:t>
            </a:r>
            <a:r>
              <a:rPr lang="en-US" sz="2800" dirty="0" smtClean="0"/>
              <a:t>.”</a:t>
            </a:r>
            <a:endParaRPr lang="en-US" sz="2800" dirty="0"/>
          </a:p>
          <a:p>
            <a:pPr algn="r"/>
            <a:r>
              <a:rPr lang="en-US" sz="2800" dirty="0" smtClean="0"/>
              <a:t>			Walt Disney</a:t>
            </a:r>
            <a:endParaRPr lang="en-US" sz="2800" dirty="0"/>
          </a:p>
        </p:txBody>
      </p:sp>
      <p:pic>
        <p:nvPicPr>
          <p:cNvPr id="6" name="Picture 5"/>
          <p:cNvPicPr>
            <a:picLocks noChangeAspect="1"/>
          </p:cNvPicPr>
          <p:nvPr/>
        </p:nvPicPr>
        <p:blipFill>
          <a:blip r:embed="rId2"/>
          <a:stretch>
            <a:fillRect/>
          </a:stretch>
        </p:blipFill>
        <p:spPr>
          <a:xfrm>
            <a:off x="2760318" y="3841621"/>
            <a:ext cx="3721100" cy="2184400"/>
          </a:xfrm>
          <a:prstGeom prst="rect">
            <a:avLst/>
          </a:prstGeom>
        </p:spPr>
      </p:pic>
    </p:spTree>
    <p:extLst>
      <p:ext uri="{BB962C8B-B14F-4D97-AF65-F5344CB8AC3E}">
        <p14:creationId xmlns:p14="http://schemas.microsoft.com/office/powerpoint/2010/main" val="34994922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0342" y="-83736"/>
            <a:ext cx="4572000" cy="646331"/>
          </a:xfrm>
          <a:prstGeom prst="rect">
            <a:avLst/>
          </a:prstGeom>
        </p:spPr>
        <p:txBody>
          <a:bodyPr>
            <a:spAutoFit/>
          </a:bodyPr>
          <a:lstStyle/>
          <a:p>
            <a:r>
              <a:rPr lang="en-US" sz="3600" dirty="0" smtClean="0">
                <a:solidFill>
                  <a:srgbClr val="FFFFFF"/>
                </a:solidFill>
                <a:latin typeface="Apple Chancery"/>
                <a:cs typeface="Apple Chancery"/>
              </a:rPr>
              <a:t>SWOT Matrix</a:t>
            </a:r>
            <a:endParaRPr lang="en-US" sz="3600" dirty="0">
              <a:solidFill>
                <a:srgbClr val="FFFFFF"/>
              </a:solidFill>
              <a:latin typeface="Apple Chancery"/>
              <a:cs typeface="Apple Chancery"/>
            </a:endParaRPr>
          </a:p>
        </p:txBody>
      </p:sp>
      <p:pic>
        <p:nvPicPr>
          <p:cNvPr id="7" name="Picture 6" descr="SWOT Matrix.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89" y="914649"/>
            <a:ext cx="8164963" cy="5555946"/>
          </a:xfrm>
          <a:prstGeom prst="rect">
            <a:avLst/>
          </a:prstGeom>
        </p:spPr>
      </p:pic>
    </p:spTree>
    <p:extLst>
      <p:ext uri="{BB962C8B-B14F-4D97-AF65-F5344CB8AC3E}">
        <p14:creationId xmlns:p14="http://schemas.microsoft.com/office/powerpoint/2010/main" val="38833675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pace Matrix.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099" y="708456"/>
            <a:ext cx="6043754" cy="4510113"/>
          </a:xfrm>
          <a:prstGeom prst="rect">
            <a:avLst/>
          </a:prstGeom>
        </p:spPr>
      </p:pic>
      <p:pic>
        <p:nvPicPr>
          <p:cNvPr id="6" name="Picture 5" descr="Space Matrix Result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8243" y="5008371"/>
            <a:ext cx="2195532" cy="1495646"/>
          </a:xfrm>
          <a:prstGeom prst="rect">
            <a:avLst/>
          </a:prstGeom>
        </p:spPr>
      </p:pic>
      <p:sp>
        <p:nvSpPr>
          <p:cNvPr id="7" name="TextBox 6"/>
          <p:cNvSpPr txBox="1"/>
          <p:nvPr/>
        </p:nvSpPr>
        <p:spPr>
          <a:xfrm>
            <a:off x="4845508" y="27612"/>
            <a:ext cx="3188925" cy="492443"/>
          </a:xfrm>
          <a:prstGeom prst="rect">
            <a:avLst/>
          </a:prstGeom>
          <a:noFill/>
        </p:spPr>
        <p:txBody>
          <a:bodyPr wrap="square" rtlCol="0">
            <a:spAutoFit/>
          </a:bodyPr>
          <a:lstStyle/>
          <a:p>
            <a:r>
              <a:rPr lang="en-US" sz="2600" dirty="0" smtClean="0">
                <a:solidFill>
                  <a:srgbClr val="FFFFFF"/>
                </a:solidFill>
                <a:latin typeface="Apple Chancery"/>
                <a:cs typeface="Apple Chancery"/>
              </a:rPr>
              <a:t>Space Matrix Results</a:t>
            </a:r>
            <a:endParaRPr lang="en-US" sz="2600" dirty="0">
              <a:solidFill>
                <a:srgbClr val="FFFFFF"/>
              </a:solidFill>
              <a:latin typeface="Apple Chancery"/>
              <a:cs typeface="Apple Chancery"/>
            </a:endParaRPr>
          </a:p>
        </p:txBody>
      </p:sp>
      <p:pic>
        <p:nvPicPr>
          <p:cNvPr id="8" name="Picture 7"/>
          <p:cNvPicPr>
            <a:picLocks noChangeAspect="1"/>
          </p:cNvPicPr>
          <p:nvPr/>
        </p:nvPicPr>
        <p:blipFill>
          <a:blip r:embed="rId4"/>
          <a:stretch>
            <a:fillRect/>
          </a:stretch>
        </p:blipFill>
        <p:spPr>
          <a:xfrm>
            <a:off x="0" y="5337610"/>
            <a:ext cx="1632014" cy="1520390"/>
          </a:xfrm>
          <a:prstGeom prst="rect">
            <a:avLst/>
          </a:prstGeom>
        </p:spPr>
      </p:pic>
    </p:spTree>
    <p:extLst>
      <p:ext uri="{BB962C8B-B14F-4D97-AF65-F5344CB8AC3E}">
        <p14:creationId xmlns:p14="http://schemas.microsoft.com/office/powerpoint/2010/main" val="21941445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171227" y="-56123"/>
            <a:ext cx="4572000" cy="584776"/>
          </a:xfrm>
          <a:prstGeom prst="rect">
            <a:avLst/>
          </a:prstGeom>
        </p:spPr>
        <p:txBody>
          <a:bodyPr>
            <a:spAutoFit/>
          </a:bodyPr>
          <a:lstStyle/>
          <a:p>
            <a:r>
              <a:rPr lang="en-US" sz="3200" dirty="0" smtClean="0">
                <a:solidFill>
                  <a:srgbClr val="FFFFFF"/>
                </a:solidFill>
                <a:latin typeface="Apple Chancery"/>
                <a:cs typeface="Apple Chancery"/>
              </a:rPr>
              <a:t>Space Matrix</a:t>
            </a:r>
            <a:endParaRPr lang="en-US" sz="3200" dirty="0">
              <a:solidFill>
                <a:srgbClr val="FFFFFF"/>
              </a:solidFill>
              <a:latin typeface="Apple Chancery"/>
              <a:cs typeface="Apple Chancery"/>
            </a:endParaRPr>
          </a:p>
        </p:txBody>
      </p:sp>
      <p:pic>
        <p:nvPicPr>
          <p:cNvPr id="6" name="Picture 5"/>
          <p:cNvPicPr>
            <a:picLocks noChangeAspect="1"/>
          </p:cNvPicPr>
          <p:nvPr/>
        </p:nvPicPr>
        <p:blipFill>
          <a:blip r:embed="rId2"/>
          <a:stretch>
            <a:fillRect/>
          </a:stretch>
        </p:blipFill>
        <p:spPr>
          <a:xfrm>
            <a:off x="0" y="5337610"/>
            <a:ext cx="1632014" cy="1520390"/>
          </a:xfrm>
          <a:prstGeom prst="rect">
            <a:avLst/>
          </a:prstGeom>
        </p:spPr>
      </p:pic>
      <p:pic>
        <p:nvPicPr>
          <p:cNvPr id="9" name="Picture 8" descr="SPace Graph.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0097" y="897373"/>
            <a:ext cx="6060336" cy="5356627"/>
          </a:xfrm>
          <a:prstGeom prst="rect">
            <a:avLst/>
          </a:prstGeom>
          <a:ln>
            <a:solidFill>
              <a:srgbClr val="000000"/>
            </a:solidFill>
          </a:ln>
        </p:spPr>
      </p:pic>
      <p:sp>
        <p:nvSpPr>
          <p:cNvPr id="2" name="TextBox 1"/>
          <p:cNvSpPr txBox="1"/>
          <p:nvPr/>
        </p:nvSpPr>
        <p:spPr>
          <a:xfrm>
            <a:off x="513820" y="343235"/>
            <a:ext cx="2236388" cy="1754327"/>
          </a:xfrm>
          <a:prstGeom prst="rect">
            <a:avLst/>
          </a:prstGeom>
          <a:noFill/>
        </p:spPr>
        <p:txBody>
          <a:bodyPr wrap="square" rtlCol="0">
            <a:spAutoFit/>
          </a:bodyPr>
          <a:lstStyle/>
          <a:p>
            <a:r>
              <a:rPr lang="en-US" sz="1200" u="sng" dirty="0" smtClean="0"/>
              <a:t>Strategies:</a:t>
            </a:r>
          </a:p>
          <a:p>
            <a:r>
              <a:rPr lang="en-US" sz="1200" dirty="0" smtClean="0"/>
              <a:t>Market Development</a:t>
            </a:r>
          </a:p>
          <a:p>
            <a:r>
              <a:rPr lang="en-US" sz="1200" dirty="0" smtClean="0"/>
              <a:t>Market Penetration</a:t>
            </a:r>
          </a:p>
          <a:p>
            <a:r>
              <a:rPr lang="en-US" sz="1200" dirty="0" smtClean="0"/>
              <a:t>Product Development</a:t>
            </a:r>
          </a:p>
          <a:p>
            <a:r>
              <a:rPr lang="en-US" sz="1200" dirty="0" smtClean="0"/>
              <a:t>Forward Integration</a:t>
            </a:r>
          </a:p>
          <a:p>
            <a:r>
              <a:rPr lang="en-US" sz="1200" dirty="0" smtClean="0"/>
              <a:t>Backward Integration</a:t>
            </a:r>
          </a:p>
          <a:p>
            <a:r>
              <a:rPr lang="en-US" sz="1200" dirty="0" smtClean="0"/>
              <a:t>Horizontal Integration</a:t>
            </a:r>
          </a:p>
          <a:p>
            <a:r>
              <a:rPr lang="en-US" sz="1200" dirty="0" smtClean="0"/>
              <a:t>Related Diversification</a:t>
            </a:r>
          </a:p>
          <a:p>
            <a:r>
              <a:rPr lang="en-US" sz="1200" dirty="0" smtClean="0"/>
              <a:t>Unrelated Diversification</a:t>
            </a:r>
            <a:endParaRPr lang="en-US" sz="1200" dirty="0"/>
          </a:p>
        </p:txBody>
      </p:sp>
      <p:cxnSp>
        <p:nvCxnSpPr>
          <p:cNvPr id="4" name="Straight Connector 3"/>
          <p:cNvCxnSpPr/>
          <p:nvPr/>
        </p:nvCxnSpPr>
        <p:spPr>
          <a:xfrm>
            <a:off x="2540097" y="897373"/>
            <a:ext cx="0" cy="5356627"/>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2540097" y="6254000"/>
            <a:ext cx="6060336" cy="0"/>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8600433" y="897373"/>
            <a:ext cx="0" cy="307867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96055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323077" y="-97539"/>
            <a:ext cx="4572000" cy="646331"/>
          </a:xfrm>
          <a:prstGeom prst="rect">
            <a:avLst/>
          </a:prstGeom>
        </p:spPr>
        <p:txBody>
          <a:bodyPr>
            <a:spAutoFit/>
          </a:bodyPr>
          <a:lstStyle/>
          <a:p>
            <a:r>
              <a:rPr lang="en-US" sz="3600" dirty="0" smtClean="0">
                <a:solidFill>
                  <a:srgbClr val="FFFFFF"/>
                </a:solidFill>
                <a:latin typeface="Apple Chancery"/>
                <a:cs typeface="Apple Chancery"/>
              </a:rPr>
              <a:t>IE Matrix</a:t>
            </a:r>
            <a:endParaRPr lang="en-US" sz="3600" dirty="0">
              <a:solidFill>
                <a:srgbClr val="FFFFFF"/>
              </a:solidFill>
              <a:latin typeface="Apple Chancery"/>
              <a:cs typeface="Apple Chancery"/>
            </a:endParaRPr>
          </a:p>
        </p:txBody>
      </p:sp>
      <p:pic>
        <p:nvPicPr>
          <p:cNvPr id="6" name="Picture 5"/>
          <p:cNvPicPr>
            <a:picLocks noChangeAspect="1"/>
          </p:cNvPicPr>
          <p:nvPr/>
        </p:nvPicPr>
        <p:blipFill>
          <a:blip r:embed="rId2"/>
          <a:stretch>
            <a:fillRect/>
          </a:stretch>
        </p:blipFill>
        <p:spPr>
          <a:xfrm>
            <a:off x="0" y="5337610"/>
            <a:ext cx="1632014" cy="1520390"/>
          </a:xfrm>
          <a:prstGeom prst="rect">
            <a:avLst/>
          </a:prstGeom>
        </p:spPr>
      </p:pic>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980145" y="1228712"/>
            <a:ext cx="7288971" cy="4762978"/>
          </a:xfrm>
          <a:prstGeom prst="rect">
            <a:avLst/>
          </a:prstGeom>
          <a:noFill/>
          <a:ln>
            <a:noFill/>
          </a:ln>
        </p:spPr>
      </p:pic>
    </p:spTree>
    <p:extLst>
      <p:ext uri="{BB962C8B-B14F-4D97-AF65-F5344CB8AC3E}">
        <p14:creationId xmlns:p14="http://schemas.microsoft.com/office/powerpoint/2010/main" val="18960176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753" y="100417"/>
            <a:ext cx="2333026" cy="1970429"/>
          </a:xfrm>
        </p:spPr>
        <p:txBody>
          <a:bodyPr>
            <a:normAutofit fontScale="90000"/>
          </a:bodyPr>
          <a:lstStyle/>
          <a:p>
            <a:r>
              <a:rPr lang="en-US" sz="1600" u="sng" dirty="0" smtClean="0">
                <a:solidFill>
                  <a:schemeClr val="tx1"/>
                </a:solidFill>
                <a:latin typeface="+mn-lt"/>
              </a:rPr>
              <a:t/>
            </a:r>
            <a:br>
              <a:rPr lang="en-US" sz="1600" u="sng" dirty="0" smtClean="0">
                <a:solidFill>
                  <a:schemeClr val="tx1"/>
                </a:solidFill>
                <a:latin typeface="+mn-lt"/>
              </a:rPr>
            </a:br>
            <a:r>
              <a:rPr lang="en-US" sz="1600" u="sng" dirty="0">
                <a:solidFill>
                  <a:schemeClr val="tx1"/>
                </a:solidFill>
                <a:latin typeface="+mn-lt"/>
              </a:rPr>
              <a:t/>
            </a:r>
            <a:br>
              <a:rPr lang="en-US" sz="1600" u="sng" dirty="0">
                <a:solidFill>
                  <a:schemeClr val="tx1"/>
                </a:solidFill>
                <a:latin typeface="+mn-lt"/>
              </a:rPr>
            </a:br>
            <a:r>
              <a:rPr lang="en-US" sz="1600" u="sng" dirty="0" smtClean="0">
                <a:solidFill>
                  <a:schemeClr val="tx1"/>
                </a:solidFill>
                <a:latin typeface="+mn-lt"/>
              </a:rPr>
              <a:t/>
            </a:r>
            <a:br>
              <a:rPr lang="en-US" sz="1600" u="sng" dirty="0" smtClean="0">
                <a:solidFill>
                  <a:schemeClr val="tx1"/>
                </a:solidFill>
                <a:latin typeface="+mn-lt"/>
              </a:rPr>
            </a:br>
            <a:r>
              <a:rPr lang="en-US" sz="1600" u="sng" dirty="0">
                <a:solidFill>
                  <a:schemeClr val="tx1"/>
                </a:solidFill>
                <a:latin typeface="+mn-lt"/>
              </a:rPr>
              <a:t/>
            </a:r>
            <a:br>
              <a:rPr lang="en-US" sz="1600" u="sng" dirty="0">
                <a:solidFill>
                  <a:schemeClr val="tx1"/>
                </a:solidFill>
                <a:latin typeface="+mn-lt"/>
              </a:rPr>
            </a:br>
            <a:r>
              <a:rPr lang="en-US" sz="1600" u="sng" dirty="0" smtClean="0">
                <a:solidFill>
                  <a:schemeClr val="tx1"/>
                </a:solidFill>
                <a:latin typeface="+mn-lt"/>
              </a:rPr>
              <a:t/>
            </a:r>
            <a:br>
              <a:rPr lang="en-US" sz="1600" u="sng" dirty="0" smtClean="0">
                <a:solidFill>
                  <a:schemeClr val="tx1"/>
                </a:solidFill>
                <a:latin typeface="+mn-lt"/>
              </a:rPr>
            </a:br>
            <a:r>
              <a:rPr lang="en-US" sz="1600" u="sng" dirty="0">
                <a:solidFill>
                  <a:schemeClr val="tx1"/>
                </a:solidFill>
                <a:latin typeface="+mn-lt"/>
              </a:rPr>
              <a:t/>
            </a:r>
            <a:br>
              <a:rPr lang="en-US" sz="1600" u="sng" dirty="0">
                <a:solidFill>
                  <a:schemeClr val="tx1"/>
                </a:solidFill>
                <a:latin typeface="+mn-lt"/>
              </a:rPr>
            </a:br>
            <a:r>
              <a:rPr lang="en-US" sz="1600" u="sng" dirty="0" smtClean="0">
                <a:solidFill>
                  <a:schemeClr val="tx1"/>
                </a:solidFill>
                <a:latin typeface="+mn-lt"/>
              </a:rPr>
              <a:t/>
            </a:r>
            <a:br>
              <a:rPr lang="en-US" sz="1600" u="sng" dirty="0" smtClean="0">
                <a:solidFill>
                  <a:schemeClr val="tx1"/>
                </a:solidFill>
                <a:latin typeface="+mn-lt"/>
              </a:rPr>
            </a:br>
            <a:r>
              <a:rPr lang="en-US" sz="1600" u="sng" dirty="0">
                <a:solidFill>
                  <a:schemeClr val="tx1"/>
                </a:solidFill>
                <a:latin typeface="+mn-lt"/>
              </a:rPr>
              <a:t/>
            </a:r>
            <a:br>
              <a:rPr lang="en-US" sz="1600" u="sng" dirty="0">
                <a:solidFill>
                  <a:schemeClr val="tx1"/>
                </a:solidFill>
                <a:latin typeface="+mn-lt"/>
              </a:rPr>
            </a:br>
            <a:r>
              <a:rPr lang="en-US" sz="1600" u="sng" dirty="0" smtClean="0">
                <a:solidFill>
                  <a:schemeClr val="tx1"/>
                </a:solidFill>
                <a:latin typeface="+mn-lt"/>
              </a:rPr>
              <a:t/>
            </a:r>
            <a:br>
              <a:rPr lang="en-US" sz="1600" u="sng" dirty="0" smtClean="0">
                <a:solidFill>
                  <a:schemeClr val="tx1"/>
                </a:solidFill>
                <a:latin typeface="+mn-lt"/>
              </a:rPr>
            </a:br>
            <a:r>
              <a:rPr lang="en-US" sz="1300" u="sng" dirty="0">
                <a:solidFill>
                  <a:schemeClr val="tx1"/>
                </a:solidFill>
                <a:latin typeface="+mn-lt"/>
              </a:rPr>
              <a:t/>
            </a:r>
            <a:br>
              <a:rPr lang="en-US" sz="1300" u="sng" dirty="0">
                <a:solidFill>
                  <a:schemeClr val="tx1"/>
                </a:solidFill>
                <a:latin typeface="+mn-lt"/>
              </a:rPr>
            </a:br>
            <a:r>
              <a:rPr lang="en-US" sz="1300" u="sng" dirty="0" smtClean="0">
                <a:solidFill>
                  <a:schemeClr val="tx1"/>
                </a:solidFill>
                <a:latin typeface="+mn-lt"/>
              </a:rPr>
              <a:t/>
            </a:r>
            <a:br>
              <a:rPr lang="en-US" sz="1300" u="sng" dirty="0" smtClean="0">
                <a:solidFill>
                  <a:schemeClr val="tx1"/>
                </a:solidFill>
                <a:latin typeface="+mn-lt"/>
              </a:rPr>
            </a:br>
            <a:r>
              <a:rPr lang="en-US" sz="1300" u="sng" dirty="0" smtClean="0">
                <a:solidFill>
                  <a:schemeClr val="tx1"/>
                </a:solidFill>
                <a:latin typeface="+mn-lt"/>
              </a:rPr>
              <a:t>Strategies</a:t>
            </a:r>
            <a:r>
              <a:rPr lang="en-US" sz="1300" u="sng" dirty="0">
                <a:solidFill>
                  <a:schemeClr val="tx1"/>
                </a:solidFill>
                <a:latin typeface="+mn-lt"/>
              </a:rPr>
              <a:t>:</a:t>
            </a:r>
            <a:br>
              <a:rPr lang="en-US" sz="1300" u="sng" dirty="0">
                <a:solidFill>
                  <a:schemeClr val="tx1"/>
                </a:solidFill>
                <a:latin typeface="+mn-lt"/>
              </a:rPr>
            </a:br>
            <a:r>
              <a:rPr lang="en-US" sz="1300" dirty="0">
                <a:solidFill>
                  <a:srgbClr val="000000"/>
                </a:solidFill>
                <a:latin typeface="+mn-lt"/>
              </a:rPr>
              <a:t>Market Development</a:t>
            </a:r>
            <a:br>
              <a:rPr lang="en-US" sz="1300" dirty="0">
                <a:solidFill>
                  <a:srgbClr val="000000"/>
                </a:solidFill>
                <a:latin typeface="+mn-lt"/>
              </a:rPr>
            </a:br>
            <a:r>
              <a:rPr lang="en-US" sz="1300" dirty="0">
                <a:solidFill>
                  <a:srgbClr val="000000"/>
                </a:solidFill>
                <a:latin typeface="+mn-lt"/>
              </a:rPr>
              <a:t>Market Penetration</a:t>
            </a:r>
            <a:br>
              <a:rPr lang="en-US" sz="1300" dirty="0">
                <a:solidFill>
                  <a:srgbClr val="000000"/>
                </a:solidFill>
                <a:latin typeface="+mn-lt"/>
              </a:rPr>
            </a:br>
            <a:r>
              <a:rPr lang="en-US" sz="1300" dirty="0">
                <a:solidFill>
                  <a:srgbClr val="000000"/>
                </a:solidFill>
                <a:latin typeface="+mn-lt"/>
              </a:rPr>
              <a:t>Product Development</a:t>
            </a:r>
            <a:br>
              <a:rPr lang="en-US" sz="1300" dirty="0">
                <a:solidFill>
                  <a:srgbClr val="000000"/>
                </a:solidFill>
                <a:latin typeface="+mn-lt"/>
              </a:rPr>
            </a:br>
            <a:r>
              <a:rPr lang="en-US" sz="1300" dirty="0">
                <a:solidFill>
                  <a:srgbClr val="000000"/>
                </a:solidFill>
                <a:latin typeface="+mn-lt"/>
              </a:rPr>
              <a:t>Forward Integration</a:t>
            </a:r>
            <a:br>
              <a:rPr lang="en-US" sz="1300" dirty="0">
                <a:solidFill>
                  <a:srgbClr val="000000"/>
                </a:solidFill>
                <a:latin typeface="+mn-lt"/>
              </a:rPr>
            </a:br>
            <a:r>
              <a:rPr lang="en-US" sz="1300" dirty="0">
                <a:solidFill>
                  <a:srgbClr val="000000"/>
                </a:solidFill>
                <a:latin typeface="+mn-lt"/>
              </a:rPr>
              <a:t>Backward Integration</a:t>
            </a:r>
            <a:br>
              <a:rPr lang="en-US" sz="1300" dirty="0">
                <a:solidFill>
                  <a:srgbClr val="000000"/>
                </a:solidFill>
                <a:latin typeface="+mn-lt"/>
              </a:rPr>
            </a:br>
            <a:r>
              <a:rPr lang="en-US" sz="1300" dirty="0">
                <a:solidFill>
                  <a:srgbClr val="000000"/>
                </a:solidFill>
                <a:latin typeface="+mn-lt"/>
              </a:rPr>
              <a:t>Horizontal Integration</a:t>
            </a:r>
            <a:br>
              <a:rPr lang="en-US" sz="1300" dirty="0">
                <a:solidFill>
                  <a:srgbClr val="000000"/>
                </a:solidFill>
                <a:latin typeface="+mn-lt"/>
              </a:rPr>
            </a:br>
            <a:r>
              <a:rPr lang="en-US" sz="1300" dirty="0">
                <a:solidFill>
                  <a:srgbClr val="000000"/>
                </a:solidFill>
                <a:latin typeface="+mn-lt"/>
              </a:rPr>
              <a:t>Related Diversification</a:t>
            </a:r>
            <a:br>
              <a:rPr lang="en-US" sz="1300" dirty="0">
                <a:solidFill>
                  <a:srgbClr val="000000"/>
                </a:solidFill>
                <a:latin typeface="+mn-lt"/>
              </a:rPr>
            </a:br>
            <a:r>
              <a:rPr lang="en-US" sz="1300" dirty="0">
                <a:solidFill>
                  <a:srgbClr val="000000"/>
                </a:solidFill>
                <a:latin typeface="+mn-lt"/>
              </a:rPr>
              <a:t>Unrelated </a:t>
            </a:r>
            <a:r>
              <a:rPr lang="en-US" sz="1300" dirty="0">
                <a:solidFill>
                  <a:srgbClr val="000000"/>
                </a:solidFill>
              </a:rPr>
              <a:t>Diversification</a:t>
            </a:r>
          </a:p>
        </p:txBody>
      </p:sp>
      <p:sp>
        <p:nvSpPr>
          <p:cNvPr id="3" name="Rectangle 2"/>
          <p:cNvSpPr/>
          <p:nvPr/>
        </p:nvSpPr>
        <p:spPr>
          <a:xfrm>
            <a:off x="4611411" y="-13823"/>
            <a:ext cx="3674570" cy="523220"/>
          </a:xfrm>
          <a:prstGeom prst="rect">
            <a:avLst/>
          </a:prstGeom>
        </p:spPr>
        <p:txBody>
          <a:bodyPr wrap="none">
            <a:spAutoFit/>
          </a:bodyPr>
          <a:lstStyle/>
          <a:p>
            <a:r>
              <a:rPr lang="en-US" sz="2800" dirty="0">
                <a:solidFill>
                  <a:srgbClr val="FFFFFF"/>
                </a:solidFill>
                <a:latin typeface="Apple Chancery"/>
                <a:cs typeface="Apple Chancery"/>
              </a:rPr>
              <a:t>Grand Strategy Matrix</a:t>
            </a:r>
            <a:endParaRPr lang="en-US" sz="2800" dirty="0"/>
          </a:p>
        </p:txBody>
      </p:sp>
      <p:pic>
        <p:nvPicPr>
          <p:cNvPr id="4" name="Picture 3"/>
          <p:cNvPicPr>
            <a:picLocks noChangeAspect="1"/>
          </p:cNvPicPr>
          <p:nvPr/>
        </p:nvPicPr>
        <p:blipFill>
          <a:blip r:embed="rId2"/>
          <a:stretch>
            <a:fillRect/>
          </a:stretch>
        </p:blipFill>
        <p:spPr>
          <a:xfrm>
            <a:off x="0" y="5351416"/>
            <a:ext cx="1632014" cy="1520390"/>
          </a:xfrm>
          <a:prstGeom prst="rect">
            <a:avLst/>
          </a:prstGeom>
        </p:spPr>
      </p:pic>
      <p:pic>
        <p:nvPicPr>
          <p:cNvPr id="5" name="Picture 4" descr="GRand Stra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5853" y="1066838"/>
            <a:ext cx="6268903" cy="5007692"/>
          </a:xfrm>
          <a:prstGeom prst="rect">
            <a:avLst/>
          </a:prstGeom>
        </p:spPr>
      </p:pic>
    </p:spTree>
    <p:extLst>
      <p:ext uri="{BB962C8B-B14F-4D97-AF65-F5344CB8AC3E}">
        <p14:creationId xmlns:p14="http://schemas.microsoft.com/office/powerpoint/2010/main" val="1658351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06671" y="0"/>
            <a:ext cx="2835311" cy="646331"/>
          </a:xfrm>
          <a:prstGeom prst="rect">
            <a:avLst/>
          </a:prstGeom>
          <a:noFill/>
        </p:spPr>
        <p:txBody>
          <a:bodyPr wrap="square" rtlCol="0">
            <a:spAutoFit/>
          </a:bodyPr>
          <a:lstStyle/>
          <a:p>
            <a:r>
              <a:rPr lang="en-US" sz="3600" dirty="0" smtClean="0">
                <a:solidFill>
                  <a:srgbClr val="FFFFFF"/>
                </a:solidFill>
                <a:latin typeface="Apple Chancery"/>
                <a:cs typeface="Apple Chancery"/>
              </a:rPr>
              <a:t>BCG</a:t>
            </a:r>
            <a:endParaRPr lang="en-US" sz="3600" dirty="0">
              <a:solidFill>
                <a:srgbClr val="FFFFFF"/>
              </a:solidFill>
              <a:latin typeface="Apple Chancery"/>
              <a:cs typeface="Apple Chancery"/>
            </a:endParaRPr>
          </a:p>
        </p:txBody>
      </p:sp>
      <p:pic>
        <p:nvPicPr>
          <p:cNvPr id="2" name="Picture 1" descr="BC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0586" y="831502"/>
            <a:ext cx="6529892" cy="5543161"/>
          </a:xfrm>
          <a:prstGeom prst="rect">
            <a:avLst/>
          </a:prstGeom>
        </p:spPr>
      </p:pic>
      <p:pic>
        <p:nvPicPr>
          <p:cNvPr id="5" name="Picture 4"/>
          <p:cNvPicPr>
            <a:picLocks noChangeAspect="1"/>
          </p:cNvPicPr>
          <p:nvPr/>
        </p:nvPicPr>
        <p:blipFill>
          <a:blip r:embed="rId3"/>
          <a:stretch>
            <a:fillRect/>
          </a:stretch>
        </p:blipFill>
        <p:spPr>
          <a:xfrm>
            <a:off x="0" y="5593738"/>
            <a:ext cx="1371900" cy="1278067"/>
          </a:xfrm>
          <a:prstGeom prst="rect">
            <a:avLst/>
          </a:prstGeom>
        </p:spPr>
      </p:pic>
    </p:spTree>
    <p:extLst>
      <p:ext uri="{BB962C8B-B14F-4D97-AF65-F5344CB8AC3E}">
        <p14:creationId xmlns:p14="http://schemas.microsoft.com/office/powerpoint/2010/main" val="67136144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887512" y="-13806"/>
            <a:ext cx="3108543" cy="584776"/>
          </a:xfrm>
          <a:prstGeom prst="rect">
            <a:avLst/>
          </a:prstGeom>
        </p:spPr>
        <p:txBody>
          <a:bodyPr wrap="none">
            <a:spAutoFit/>
          </a:bodyPr>
          <a:lstStyle/>
          <a:p>
            <a:r>
              <a:rPr lang="en-US" sz="3200" dirty="0" smtClean="0">
                <a:solidFill>
                  <a:srgbClr val="FFFFFF"/>
                </a:solidFill>
                <a:latin typeface="Apple Chancery"/>
                <a:cs typeface="Apple Chancery"/>
              </a:rPr>
              <a:t>Matrix Analysis</a:t>
            </a:r>
            <a:endParaRPr lang="en-US" sz="3200" dirty="0"/>
          </a:p>
        </p:txBody>
      </p:sp>
      <p:pic>
        <p:nvPicPr>
          <p:cNvPr id="7" name="Picture 6"/>
          <p:cNvPicPr>
            <a:picLocks noChangeAspect="1"/>
          </p:cNvPicPr>
          <p:nvPr/>
        </p:nvPicPr>
        <p:blipFill>
          <a:blip r:embed="rId3"/>
          <a:stretch>
            <a:fillRect/>
          </a:stretch>
        </p:blipFill>
        <p:spPr>
          <a:xfrm>
            <a:off x="13805" y="5337610"/>
            <a:ext cx="1632014" cy="1520390"/>
          </a:xfrm>
          <a:prstGeom prst="rect">
            <a:avLst/>
          </a:prstGeom>
        </p:spPr>
      </p:pic>
      <p:graphicFrame>
        <p:nvGraphicFramePr>
          <p:cNvPr id="2" name="Object 1"/>
          <p:cNvGraphicFramePr>
            <a:graphicFrameLocks noChangeAspect="1"/>
          </p:cNvGraphicFramePr>
          <p:nvPr>
            <p:extLst>
              <p:ext uri="{D42A27DB-BD31-4B8C-83A1-F6EECF244321}">
                <p14:modId xmlns:p14="http://schemas.microsoft.com/office/powerpoint/2010/main" val="2164505133"/>
              </p:ext>
            </p:extLst>
          </p:nvPr>
        </p:nvGraphicFramePr>
        <p:xfrm>
          <a:off x="552195" y="1380575"/>
          <a:ext cx="8048238" cy="3768966"/>
        </p:xfrm>
        <a:graphic>
          <a:graphicData uri="http://schemas.openxmlformats.org/presentationml/2006/ole">
            <mc:AlternateContent xmlns:mc="http://schemas.openxmlformats.org/markup-compatibility/2006">
              <mc:Choice xmlns:v="urn:schemas-microsoft-com:vml" Requires="v">
                <p:oleObj spid="_x0000_s2083" name="Document" r:id="rId4" imgW="6896100" imgH="2603500" progId="Word.Document.12">
                  <p:embed/>
                </p:oleObj>
              </mc:Choice>
              <mc:Fallback>
                <p:oleObj name="Document" r:id="rId4" imgW="6896100" imgH="2603500" progId="Word.Document.12">
                  <p:embed/>
                  <p:pic>
                    <p:nvPicPr>
                      <p:cNvPr id="0" name=""/>
                      <p:cNvPicPr/>
                      <p:nvPr/>
                    </p:nvPicPr>
                    <p:blipFill>
                      <a:blip r:embed="rId5"/>
                      <a:stretch>
                        <a:fillRect/>
                      </a:stretch>
                    </p:blipFill>
                    <p:spPr>
                      <a:xfrm>
                        <a:off x="552195" y="1380575"/>
                        <a:ext cx="8048238" cy="3768966"/>
                      </a:xfrm>
                      <a:prstGeom prst="rect">
                        <a:avLst/>
                      </a:prstGeom>
                    </p:spPr>
                  </p:pic>
                </p:oleObj>
              </mc:Fallback>
            </mc:AlternateContent>
          </a:graphicData>
        </a:graphic>
      </p:graphicFrame>
    </p:spTree>
    <p:extLst>
      <p:ext uri="{BB962C8B-B14F-4D97-AF65-F5344CB8AC3E}">
        <p14:creationId xmlns:p14="http://schemas.microsoft.com/office/powerpoint/2010/main" val="8716667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73706" y="-69030"/>
            <a:ext cx="3079675" cy="646331"/>
          </a:xfrm>
          <a:prstGeom prst="rect">
            <a:avLst/>
          </a:prstGeom>
        </p:spPr>
        <p:txBody>
          <a:bodyPr wrap="none">
            <a:spAutoFit/>
          </a:bodyPr>
          <a:lstStyle/>
          <a:p>
            <a:r>
              <a:rPr lang="en-US" sz="3600" dirty="0" smtClean="0">
                <a:solidFill>
                  <a:srgbClr val="FFFFFF"/>
                </a:solidFill>
                <a:latin typeface="Apple Chancery"/>
                <a:cs typeface="Apple Chancery"/>
              </a:rPr>
              <a:t>QSPM Matrix</a:t>
            </a:r>
            <a:endParaRPr lang="en-US" sz="3600" dirty="0"/>
          </a:p>
        </p:txBody>
      </p:sp>
      <p:pic>
        <p:nvPicPr>
          <p:cNvPr id="2" name="Picture 1" descr="QS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492" y="768313"/>
            <a:ext cx="7807479" cy="5475509"/>
          </a:xfrm>
          <a:prstGeom prst="rect">
            <a:avLst/>
          </a:prstGeom>
        </p:spPr>
      </p:pic>
    </p:spTree>
    <p:extLst>
      <p:ext uri="{BB962C8B-B14F-4D97-AF65-F5344CB8AC3E}">
        <p14:creationId xmlns:p14="http://schemas.microsoft.com/office/powerpoint/2010/main" val="36352494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189318" y="-62721"/>
            <a:ext cx="3072823" cy="646331"/>
          </a:xfrm>
          <a:prstGeom prst="rect">
            <a:avLst/>
          </a:prstGeom>
          <a:noFill/>
        </p:spPr>
        <p:txBody>
          <a:bodyPr wrap="square" rtlCol="0">
            <a:spAutoFit/>
          </a:bodyPr>
          <a:lstStyle/>
          <a:p>
            <a:r>
              <a:rPr lang="en-US" sz="3600" dirty="0" smtClean="0">
                <a:solidFill>
                  <a:schemeClr val="bg1"/>
                </a:solidFill>
                <a:latin typeface="Apple Chancery"/>
                <a:cs typeface="Apple Chancery"/>
              </a:rPr>
              <a:t>QSPM Cont. </a:t>
            </a:r>
            <a:endParaRPr lang="en-US" sz="3600" dirty="0">
              <a:solidFill>
                <a:schemeClr val="bg1"/>
              </a:solidFill>
              <a:latin typeface="Apple Chancery"/>
              <a:cs typeface="Apple Chancery"/>
            </a:endParaRPr>
          </a:p>
        </p:txBody>
      </p:sp>
      <p:pic>
        <p:nvPicPr>
          <p:cNvPr id="5" name="Picture 4" descr="QSPM 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784" y="721274"/>
            <a:ext cx="8011289" cy="5598139"/>
          </a:xfrm>
          <a:prstGeom prst="rect">
            <a:avLst/>
          </a:prstGeom>
        </p:spPr>
      </p:pic>
    </p:spTree>
    <p:extLst>
      <p:ext uri="{BB962C8B-B14F-4D97-AF65-F5344CB8AC3E}">
        <p14:creationId xmlns:p14="http://schemas.microsoft.com/office/powerpoint/2010/main" val="32144778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59901" y="-110463"/>
            <a:ext cx="3228629" cy="646331"/>
          </a:xfrm>
          <a:prstGeom prst="rect">
            <a:avLst/>
          </a:prstGeom>
        </p:spPr>
        <p:txBody>
          <a:bodyPr wrap="none">
            <a:spAutoFit/>
          </a:bodyPr>
          <a:lstStyle/>
          <a:p>
            <a:r>
              <a:rPr lang="en-US" sz="3600" dirty="0" smtClean="0">
                <a:solidFill>
                  <a:srgbClr val="FFFFFF"/>
                </a:solidFill>
                <a:latin typeface="Apple Chancery"/>
                <a:cs typeface="Apple Chancery"/>
              </a:rPr>
              <a:t>Implementation</a:t>
            </a:r>
            <a:endParaRPr lang="en-US" sz="3600" dirty="0"/>
          </a:p>
        </p:txBody>
      </p:sp>
      <p:sp>
        <p:nvSpPr>
          <p:cNvPr id="2" name="Rectangle 1"/>
          <p:cNvSpPr/>
          <p:nvPr/>
        </p:nvSpPr>
        <p:spPr>
          <a:xfrm>
            <a:off x="1753218" y="891633"/>
            <a:ext cx="5563361" cy="1200329"/>
          </a:xfrm>
          <a:prstGeom prst="rect">
            <a:avLst/>
          </a:prstGeom>
        </p:spPr>
        <p:txBody>
          <a:bodyPr wrap="square">
            <a:spAutoFit/>
          </a:bodyPr>
          <a:lstStyle/>
          <a:p>
            <a:r>
              <a:rPr lang="en-US" dirty="0" smtClean="0"/>
              <a:t>“Disneyland </a:t>
            </a:r>
            <a:r>
              <a:rPr lang="en-US" dirty="0"/>
              <a:t>will never be completed. It will continue to grow as long as there is imagination left in the world</a:t>
            </a:r>
            <a:r>
              <a:rPr lang="en-US" dirty="0" smtClean="0"/>
              <a:t>.” </a:t>
            </a:r>
            <a:endParaRPr lang="en-US" dirty="0"/>
          </a:p>
          <a:p>
            <a:r>
              <a:rPr lang="en-US" dirty="0" smtClean="0"/>
              <a:t>				Walt Disney</a:t>
            </a:r>
            <a:endParaRPr lang="en-US" dirty="0"/>
          </a:p>
        </p:txBody>
      </p:sp>
      <p:pic>
        <p:nvPicPr>
          <p:cNvPr id="3" name="Picture 2"/>
          <p:cNvPicPr>
            <a:picLocks noChangeAspect="1"/>
          </p:cNvPicPr>
          <p:nvPr/>
        </p:nvPicPr>
        <p:blipFill>
          <a:blip r:embed="rId2"/>
          <a:stretch>
            <a:fillRect/>
          </a:stretch>
        </p:blipFill>
        <p:spPr>
          <a:xfrm>
            <a:off x="1918877" y="2112287"/>
            <a:ext cx="5673801" cy="2940613"/>
          </a:xfrm>
          <a:prstGeom prst="rect">
            <a:avLst/>
          </a:prstGeom>
        </p:spPr>
      </p:pic>
      <p:sp>
        <p:nvSpPr>
          <p:cNvPr id="6" name="Rectangle 5"/>
          <p:cNvSpPr/>
          <p:nvPr/>
        </p:nvSpPr>
        <p:spPr>
          <a:xfrm>
            <a:off x="1256246" y="5286254"/>
            <a:ext cx="6640146" cy="1200329"/>
          </a:xfrm>
          <a:prstGeom prst="rect">
            <a:avLst/>
          </a:prstGeom>
        </p:spPr>
        <p:txBody>
          <a:bodyPr wrap="square">
            <a:spAutoFit/>
          </a:bodyPr>
          <a:lstStyle/>
          <a:p>
            <a:r>
              <a:rPr lang="en-US" dirty="0" smtClean="0"/>
              <a:t>“Pixar </a:t>
            </a:r>
            <a:r>
              <a:rPr lang="en-US" dirty="0"/>
              <a:t>is the most technically advanced creative company; Apple is the most creatively advanced technical company. </a:t>
            </a:r>
            <a:r>
              <a:rPr lang="en-US" dirty="0" smtClean="0"/>
              <a:t>“ 			</a:t>
            </a:r>
          </a:p>
          <a:p>
            <a:r>
              <a:rPr lang="en-US" dirty="0" smtClean="0"/>
              <a:t>				Steve Jobs 2005</a:t>
            </a:r>
            <a:r>
              <a:rPr lang="en-US" dirty="0"/>
              <a:t>-02-21</a:t>
            </a:r>
          </a:p>
        </p:txBody>
      </p:sp>
    </p:spTree>
    <p:extLst>
      <p:ext uri="{BB962C8B-B14F-4D97-AF65-F5344CB8AC3E}">
        <p14:creationId xmlns:p14="http://schemas.microsoft.com/office/powerpoint/2010/main" val="3807161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256322"/>
            <a:ext cx="6777317" cy="4576307"/>
          </a:xfrm>
        </p:spPr>
        <p:txBody>
          <a:bodyPr>
            <a:normAutofit/>
          </a:bodyPr>
          <a:lstStyle/>
          <a:p>
            <a:r>
              <a:rPr lang="en-US" dirty="0" smtClean="0"/>
              <a:t>Eliminate 10 billion out of the borrowings from the retained earnings</a:t>
            </a:r>
          </a:p>
          <a:p>
            <a:r>
              <a:rPr lang="en-US" dirty="0" smtClean="0"/>
              <a:t>Finance 1 billion to buy a land in order to open indoor resort in New York in the next three years. </a:t>
            </a:r>
          </a:p>
          <a:p>
            <a:r>
              <a:rPr lang="en-US" dirty="0" smtClean="0"/>
              <a:t>Invest 10 million for advertisement </a:t>
            </a:r>
          </a:p>
          <a:p>
            <a:r>
              <a:rPr lang="en-US" dirty="0" smtClean="0"/>
              <a:t>Spend 1 billion in each of the five existing Park for renovation and new attractions.</a:t>
            </a:r>
          </a:p>
          <a:p>
            <a:pPr marL="1289304" lvl="5" indent="0">
              <a:buNone/>
            </a:pPr>
            <a:r>
              <a:rPr lang="en-US" dirty="0" smtClean="0"/>
              <a:t>= </a:t>
            </a:r>
            <a:r>
              <a:rPr lang="en-US" sz="2400" dirty="0" smtClean="0"/>
              <a:t>Total of 5 billion </a:t>
            </a:r>
          </a:p>
          <a:p>
            <a:pPr marL="1289304" lvl="5" indent="0">
              <a:buNone/>
            </a:pPr>
            <a:endParaRPr lang="en-US" sz="2400" dirty="0"/>
          </a:p>
          <a:p>
            <a:pPr marL="1289304" lvl="5" indent="0">
              <a:buNone/>
            </a:pPr>
            <a:endParaRPr lang="en-US" sz="2400" dirty="0" smtClean="0"/>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
        <p:nvSpPr>
          <p:cNvPr id="5" name="TextBox 4"/>
          <p:cNvSpPr txBox="1"/>
          <p:nvPr/>
        </p:nvSpPr>
        <p:spPr>
          <a:xfrm>
            <a:off x="4748881" y="-1"/>
            <a:ext cx="3313169" cy="523220"/>
          </a:xfrm>
          <a:prstGeom prst="rect">
            <a:avLst/>
          </a:prstGeom>
          <a:noFill/>
        </p:spPr>
        <p:txBody>
          <a:bodyPr wrap="square" rtlCol="0">
            <a:spAutoFit/>
          </a:bodyPr>
          <a:lstStyle/>
          <a:p>
            <a:pPr algn="ctr"/>
            <a:r>
              <a:rPr lang="en-US" sz="2800" dirty="0" smtClean="0">
                <a:solidFill>
                  <a:srgbClr val="FFFFFF"/>
                </a:solidFill>
                <a:latin typeface="Apple Chancery"/>
                <a:cs typeface="Apple Chancery"/>
              </a:rPr>
              <a:t>Assumptions</a:t>
            </a:r>
            <a:endParaRPr lang="en-US" sz="2800" dirty="0">
              <a:solidFill>
                <a:srgbClr val="FFFFFF"/>
              </a:solidFill>
              <a:latin typeface="Apple Chancery"/>
              <a:cs typeface="Apple Chancery"/>
            </a:endParaRPr>
          </a:p>
        </p:txBody>
      </p:sp>
      <p:sp>
        <p:nvSpPr>
          <p:cNvPr id="8" name="TextBox 7"/>
          <p:cNvSpPr txBox="1"/>
          <p:nvPr/>
        </p:nvSpPr>
        <p:spPr>
          <a:xfrm>
            <a:off x="2056925" y="5337610"/>
            <a:ext cx="4983558" cy="369332"/>
          </a:xfrm>
          <a:prstGeom prst="rect">
            <a:avLst/>
          </a:prstGeom>
          <a:noFill/>
        </p:spPr>
        <p:txBody>
          <a:bodyPr wrap="square" rtlCol="0">
            <a:spAutoFit/>
          </a:bodyPr>
          <a:lstStyle/>
          <a:p>
            <a:r>
              <a:rPr lang="en-US" b="1" dirty="0" smtClean="0"/>
              <a:t>Total Investment of 19.01 billion </a:t>
            </a:r>
            <a:endParaRPr lang="en-US" b="1" dirty="0"/>
          </a:p>
        </p:txBody>
      </p:sp>
    </p:spTree>
    <p:extLst>
      <p:ext uri="{BB962C8B-B14F-4D97-AF65-F5344CB8AC3E}">
        <p14:creationId xmlns:p14="http://schemas.microsoft.com/office/powerpoint/2010/main" val="39804679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ncome statemen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68" y="801267"/>
            <a:ext cx="8003348" cy="5610245"/>
          </a:xfrm>
          <a:prstGeom prst="rect">
            <a:avLst/>
          </a:prstGeom>
        </p:spPr>
      </p:pic>
      <p:sp>
        <p:nvSpPr>
          <p:cNvPr id="5" name="TextBox 4"/>
          <p:cNvSpPr txBox="1"/>
          <p:nvPr/>
        </p:nvSpPr>
        <p:spPr>
          <a:xfrm>
            <a:off x="4566325" y="60472"/>
            <a:ext cx="3961518" cy="461665"/>
          </a:xfrm>
          <a:prstGeom prst="rect">
            <a:avLst/>
          </a:prstGeom>
          <a:noFill/>
        </p:spPr>
        <p:txBody>
          <a:bodyPr wrap="square" rtlCol="0">
            <a:spAutoFit/>
          </a:bodyPr>
          <a:lstStyle/>
          <a:p>
            <a:r>
              <a:rPr lang="en-US" sz="2400" dirty="0" smtClean="0">
                <a:solidFill>
                  <a:schemeClr val="bg1"/>
                </a:solidFill>
                <a:latin typeface="Apple Chancery"/>
                <a:cs typeface="Apple Chancery"/>
              </a:rPr>
              <a:t>Projected Income Statement</a:t>
            </a:r>
            <a:endParaRPr lang="en-US" sz="2400" dirty="0">
              <a:solidFill>
                <a:schemeClr val="bg1"/>
              </a:solidFill>
              <a:latin typeface="Apple Chancery"/>
              <a:cs typeface="Apple Chancery"/>
            </a:endParaRPr>
          </a:p>
        </p:txBody>
      </p:sp>
    </p:spTree>
    <p:extLst>
      <p:ext uri="{BB962C8B-B14F-4D97-AF65-F5344CB8AC3E}">
        <p14:creationId xmlns:p14="http://schemas.microsoft.com/office/powerpoint/2010/main" val="274137275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767287" y="69030"/>
            <a:ext cx="3713509" cy="461665"/>
          </a:xfrm>
          <a:prstGeom prst="rect">
            <a:avLst/>
          </a:prstGeom>
          <a:noFill/>
        </p:spPr>
        <p:txBody>
          <a:bodyPr wrap="square" rtlCol="0">
            <a:spAutoFit/>
          </a:bodyPr>
          <a:lstStyle/>
          <a:p>
            <a:r>
              <a:rPr lang="en-US" sz="2400" dirty="0" smtClean="0">
                <a:solidFill>
                  <a:schemeClr val="bg1"/>
                </a:solidFill>
                <a:latin typeface="Apple Chancery"/>
                <a:cs typeface="Apple Chancery"/>
              </a:rPr>
              <a:t>Projected Balance Sheet</a:t>
            </a:r>
            <a:endParaRPr lang="en-US" sz="2400" dirty="0">
              <a:solidFill>
                <a:schemeClr val="bg1"/>
              </a:solidFill>
              <a:latin typeface="Apple Chancery"/>
              <a:cs typeface="Apple Chancery"/>
            </a:endParaRPr>
          </a:p>
        </p:txBody>
      </p:sp>
      <p:pic>
        <p:nvPicPr>
          <p:cNvPr id="2" name="Picture 1" descr="Projected Balance Sheet Assests.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18901" y="805735"/>
            <a:ext cx="6744225" cy="5523125"/>
          </a:xfrm>
          <a:prstGeom prst="rect">
            <a:avLst/>
          </a:prstGeom>
        </p:spPr>
      </p:pic>
      <p:sp>
        <p:nvSpPr>
          <p:cNvPr id="3" name="TextBox 2"/>
          <p:cNvSpPr txBox="1"/>
          <p:nvPr/>
        </p:nvSpPr>
        <p:spPr>
          <a:xfrm>
            <a:off x="574571" y="362837"/>
            <a:ext cx="2887977" cy="369332"/>
          </a:xfrm>
          <a:prstGeom prst="rect">
            <a:avLst/>
          </a:prstGeom>
          <a:noFill/>
        </p:spPr>
        <p:txBody>
          <a:bodyPr wrap="square" rtlCol="0">
            <a:spAutoFit/>
          </a:bodyPr>
          <a:lstStyle/>
          <a:p>
            <a:r>
              <a:rPr lang="en-US" dirty="0" smtClean="0"/>
              <a:t>Assets</a:t>
            </a:r>
            <a:endParaRPr lang="en-US" dirty="0"/>
          </a:p>
        </p:txBody>
      </p:sp>
    </p:spTree>
    <p:extLst>
      <p:ext uri="{BB962C8B-B14F-4D97-AF65-F5344CB8AC3E}">
        <p14:creationId xmlns:p14="http://schemas.microsoft.com/office/powerpoint/2010/main" val="252794616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721265" y="27612"/>
            <a:ext cx="3672095" cy="523220"/>
          </a:xfrm>
          <a:prstGeom prst="rect">
            <a:avLst/>
          </a:prstGeom>
          <a:noFill/>
        </p:spPr>
        <p:txBody>
          <a:bodyPr wrap="square" rtlCol="0">
            <a:spAutoFit/>
          </a:bodyPr>
          <a:lstStyle/>
          <a:p>
            <a:r>
              <a:rPr lang="en-US" sz="2800" dirty="0" smtClean="0">
                <a:solidFill>
                  <a:srgbClr val="FFFFFF"/>
                </a:solidFill>
                <a:latin typeface="Apple Chancery"/>
                <a:cs typeface="Apple Chancery"/>
              </a:rPr>
              <a:t>Project Balance Sheet</a:t>
            </a:r>
            <a:endParaRPr lang="en-US" sz="2800" dirty="0">
              <a:solidFill>
                <a:srgbClr val="FFFFFF"/>
              </a:solidFill>
              <a:latin typeface="Apple Chancery"/>
              <a:cs typeface="Apple Chancery"/>
            </a:endParaRPr>
          </a:p>
        </p:txBody>
      </p:sp>
      <p:pic>
        <p:nvPicPr>
          <p:cNvPr id="2" name="Picture 1" descr="Projected Balance Sheet Liabiliti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774" y="844234"/>
            <a:ext cx="7682706" cy="5551268"/>
          </a:xfrm>
          <a:prstGeom prst="rect">
            <a:avLst/>
          </a:prstGeom>
        </p:spPr>
      </p:pic>
      <p:sp>
        <p:nvSpPr>
          <p:cNvPr id="3" name="TextBox 2"/>
          <p:cNvSpPr txBox="1"/>
          <p:nvPr/>
        </p:nvSpPr>
        <p:spPr>
          <a:xfrm>
            <a:off x="529210" y="362837"/>
            <a:ext cx="2086601" cy="369332"/>
          </a:xfrm>
          <a:prstGeom prst="rect">
            <a:avLst/>
          </a:prstGeom>
          <a:noFill/>
        </p:spPr>
        <p:txBody>
          <a:bodyPr wrap="square" rtlCol="0">
            <a:spAutoFit/>
          </a:bodyPr>
          <a:lstStyle/>
          <a:p>
            <a:r>
              <a:rPr lang="en-US" dirty="0" smtClean="0"/>
              <a:t>Liabilities</a:t>
            </a:r>
            <a:endParaRPr lang="en-US" dirty="0"/>
          </a:p>
        </p:txBody>
      </p:sp>
    </p:spTree>
    <p:extLst>
      <p:ext uri="{BB962C8B-B14F-4D97-AF65-F5344CB8AC3E}">
        <p14:creationId xmlns:p14="http://schemas.microsoft.com/office/powerpoint/2010/main" val="112495821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790292" y="55224"/>
            <a:ext cx="3415992" cy="461665"/>
          </a:xfrm>
          <a:prstGeom prst="rect">
            <a:avLst/>
          </a:prstGeom>
          <a:noFill/>
        </p:spPr>
        <p:txBody>
          <a:bodyPr wrap="square" rtlCol="0">
            <a:spAutoFit/>
          </a:bodyPr>
          <a:lstStyle/>
          <a:p>
            <a:r>
              <a:rPr lang="en-US" sz="2400" dirty="0" smtClean="0">
                <a:solidFill>
                  <a:srgbClr val="FFFFFF"/>
                </a:solidFill>
                <a:latin typeface="Apple Chancery"/>
                <a:cs typeface="Apple Chancery"/>
              </a:rPr>
              <a:t>Project Financial Ratios</a:t>
            </a:r>
            <a:endParaRPr lang="en-US" sz="2400" dirty="0">
              <a:solidFill>
                <a:srgbClr val="FFFFFF"/>
              </a:solidFill>
              <a:latin typeface="Apple Chancery"/>
              <a:cs typeface="Apple Chancery"/>
            </a:endParaRPr>
          </a:p>
        </p:txBody>
      </p:sp>
      <p:graphicFrame>
        <p:nvGraphicFramePr>
          <p:cNvPr id="5" name="Table 4"/>
          <p:cNvGraphicFramePr>
            <a:graphicFrameLocks noGrp="1"/>
          </p:cNvGraphicFramePr>
          <p:nvPr>
            <p:extLst>
              <p:ext uri="{D42A27DB-BD31-4B8C-83A1-F6EECF244321}">
                <p14:modId xmlns:p14="http://schemas.microsoft.com/office/powerpoint/2010/main" val="1660883473"/>
              </p:ext>
            </p:extLst>
          </p:nvPr>
        </p:nvGraphicFramePr>
        <p:xfrm>
          <a:off x="786255" y="876861"/>
          <a:ext cx="7420030" cy="5273095"/>
        </p:xfrm>
        <a:graphic>
          <a:graphicData uri="http://schemas.openxmlformats.org/drawingml/2006/table">
            <a:tbl>
              <a:tblPr/>
              <a:tblGrid>
                <a:gridCol w="2379656"/>
                <a:gridCol w="2285969"/>
                <a:gridCol w="2754405"/>
              </a:tblGrid>
              <a:tr h="229265">
                <a:tc>
                  <a:txBody>
                    <a:bodyPr/>
                    <a:lstStyle/>
                    <a:p>
                      <a:pPr algn="l" fontAlgn="ctr"/>
                      <a:r>
                        <a:rPr lang="en-US" sz="700" b="1" i="0" u="none" strike="noStrike">
                          <a:solidFill>
                            <a:srgbClr val="000000"/>
                          </a:solidFill>
                          <a:effectLst/>
                          <a:latin typeface="Calibri"/>
                        </a:rPr>
                        <a:t>Liquidity Ratios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333333"/>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333333"/>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Current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1.33</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0.51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Quick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1.19</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0.46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700" b="1" i="0" u="none" strike="noStrike">
                          <a:solidFill>
                            <a:srgbClr val="000000"/>
                          </a:solidFill>
                          <a:effectLst/>
                          <a:latin typeface="Calibri"/>
                        </a:rPr>
                        <a:t>Leverage Ratios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Debt-to-Total Assets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0.86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Debt-to-equity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1.12</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1.84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Long-term debt-to-equity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0.26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Times-Interest-earned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-12.14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-12.14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700" b="1" i="0" u="none" strike="noStrike">
                          <a:solidFill>
                            <a:srgbClr val="000000"/>
                          </a:solidFill>
                          <a:effectLst/>
                          <a:latin typeface="Calibri"/>
                        </a:rPr>
                        <a:t>Activity Ratios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Inventory Turns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28.44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40.39</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Fixed Assets Turnover</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1.11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Total Assets Turnover</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0.57</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0.62</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700" b="1" i="0" u="none" strike="noStrike">
                          <a:solidFill>
                            <a:srgbClr val="000000"/>
                          </a:solidFill>
                          <a:effectLst/>
                          <a:latin typeface="Calibri"/>
                        </a:rPr>
                        <a:t>Profitability Ratios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Gross Profit margins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1.84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1.84</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Operating Profit Margin</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0.16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Net Profit Margin</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0.09</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0.09</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Return on Total Assets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0.05</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l" fontAlgn="ctr"/>
                      <a:r>
                        <a:rPr lang="en-US" sz="600" b="0" i="0" u="none" strike="noStrike">
                          <a:solidFill>
                            <a:srgbClr val="333333"/>
                          </a:solidFill>
                          <a:effectLst/>
                          <a:latin typeface="Calibri"/>
                        </a:rPr>
                        <a:t>Return on Stockholders equity</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0.06</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0.012</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ctr" fontAlgn="ctr"/>
                      <a:r>
                        <a:rPr lang="en-US" sz="600" b="0" i="0" u="none" strike="noStrike">
                          <a:solidFill>
                            <a:srgbClr val="000000"/>
                          </a:solidFill>
                          <a:effectLst/>
                          <a:latin typeface="Calibri"/>
                        </a:rPr>
                        <a:t>Earning per share</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1.78</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1.72</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ctr" fontAlgn="ctr"/>
                      <a:r>
                        <a:rPr lang="en-US" sz="600" b="0" i="0" u="none" strike="noStrike">
                          <a:solidFill>
                            <a:srgbClr val="333333"/>
                          </a:solidFill>
                          <a:effectLst/>
                          <a:latin typeface="Calibri"/>
                        </a:rPr>
                        <a:t>Price-earnings Ratio</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15.31</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14.27</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ctr" fontAlgn="ctr"/>
                      <a:r>
                        <a:rPr lang="en-US" sz="700" b="1" i="0" u="none" strike="noStrike">
                          <a:solidFill>
                            <a:srgbClr val="000000"/>
                          </a:solidFill>
                          <a:effectLst/>
                          <a:latin typeface="Calibri"/>
                        </a:rPr>
                        <a:t>Growth Rations (yearly)</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 </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ctr" fontAlgn="ctr"/>
                      <a:r>
                        <a:rPr lang="en-US" sz="600" b="0" i="0" u="none" strike="noStrike">
                          <a:solidFill>
                            <a:srgbClr val="333333"/>
                          </a:solidFill>
                          <a:effectLst/>
                          <a:latin typeface="Calibri"/>
                        </a:rPr>
                        <a:t>Sales</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-4.48%</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0.00%</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9265">
                <a:tc>
                  <a:txBody>
                    <a:bodyPr/>
                    <a:lstStyle/>
                    <a:p>
                      <a:pPr algn="ctr" fontAlgn="ctr"/>
                      <a:r>
                        <a:rPr lang="en-US" sz="600" b="0" i="0" u="none" strike="noStrike">
                          <a:solidFill>
                            <a:srgbClr val="333333"/>
                          </a:solidFill>
                          <a:effectLst/>
                          <a:latin typeface="Calibri"/>
                        </a:rPr>
                        <a:t>Net Income</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a:solidFill>
                            <a:srgbClr val="000000"/>
                          </a:solidFill>
                          <a:effectLst/>
                          <a:latin typeface="Calibri"/>
                        </a:rPr>
                        <a:t>-25.30%</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US" sz="600" b="0" i="0" u="none" strike="noStrike" dirty="0">
                          <a:solidFill>
                            <a:srgbClr val="000000"/>
                          </a:solidFill>
                          <a:effectLst/>
                          <a:latin typeface="Calibri"/>
                        </a:rPr>
                        <a:t>0.00%</a:t>
                      </a:r>
                    </a:p>
                  </a:txBody>
                  <a:tcPr marL="10169" marR="10169" marT="1016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43298903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66387" y="-55241"/>
            <a:ext cx="2739943" cy="646331"/>
          </a:xfrm>
          <a:prstGeom prst="rect">
            <a:avLst/>
          </a:prstGeom>
        </p:spPr>
        <p:txBody>
          <a:bodyPr wrap="square">
            <a:spAutoFit/>
          </a:bodyPr>
          <a:lstStyle/>
          <a:p>
            <a:r>
              <a:rPr lang="en-US" sz="3600" dirty="0" smtClean="0">
                <a:solidFill>
                  <a:srgbClr val="FFFFFF"/>
                </a:solidFill>
                <a:latin typeface="Apple Chancery"/>
                <a:cs typeface="Apple Chancery"/>
              </a:rPr>
              <a:t>Evaluation</a:t>
            </a:r>
            <a:endParaRPr lang="en-US" sz="3600" dirty="0">
              <a:solidFill>
                <a:srgbClr val="FFFFFF"/>
              </a:solidFill>
              <a:latin typeface="Apple Chancery"/>
              <a:cs typeface="Apple Chancery"/>
            </a:endParaRPr>
          </a:p>
        </p:txBody>
      </p:sp>
      <p:pic>
        <p:nvPicPr>
          <p:cNvPr id="5" name="Picture 4"/>
          <p:cNvPicPr>
            <a:picLocks noChangeAspect="1"/>
          </p:cNvPicPr>
          <p:nvPr/>
        </p:nvPicPr>
        <p:blipFill>
          <a:blip r:embed="rId2"/>
          <a:stretch>
            <a:fillRect/>
          </a:stretch>
        </p:blipFill>
        <p:spPr>
          <a:xfrm>
            <a:off x="0" y="5337610"/>
            <a:ext cx="1632014" cy="1520390"/>
          </a:xfrm>
          <a:prstGeom prst="rect">
            <a:avLst/>
          </a:prstGeom>
        </p:spPr>
      </p:pic>
      <p:sp>
        <p:nvSpPr>
          <p:cNvPr id="2" name="Rectangle 1"/>
          <p:cNvSpPr/>
          <p:nvPr/>
        </p:nvSpPr>
        <p:spPr>
          <a:xfrm>
            <a:off x="731657" y="1073739"/>
            <a:ext cx="7606483" cy="2308324"/>
          </a:xfrm>
          <a:prstGeom prst="rect">
            <a:avLst/>
          </a:prstGeom>
        </p:spPr>
        <p:txBody>
          <a:bodyPr wrap="square">
            <a:spAutoFit/>
          </a:bodyPr>
          <a:lstStyle/>
          <a:p>
            <a:r>
              <a:rPr lang="en-US" sz="3600" dirty="0" smtClean="0"/>
              <a:t>“You're </a:t>
            </a:r>
            <a:r>
              <a:rPr lang="en-US" sz="3600" dirty="0"/>
              <a:t>dead if you aim only for kids. Adults are only kids grown up, anyway</a:t>
            </a:r>
            <a:r>
              <a:rPr lang="en-US" sz="3600" dirty="0" smtClean="0"/>
              <a:t>.”</a:t>
            </a:r>
            <a:endParaRPr lang="en-US" sz="3600" dirty="0"/>
          </a:p>
          <a:p>
            <a:r>
              <a:rPr lang="en-US" sz="3600" dirty="0" smtClean="0"/>
              <a:t>					Walt Disney</a:t>
            </a:r>
            <a:endParaRPr lang="en-US" sz="3600" dirty="0"/>
          </a:p>
        </p:txBody>
      </p:sp>
      <p:pic>
        <p:nvPicPr>
          <p:cNvPr id="3" name="Picture 2"/>
          <p:cNvPicPr>
            <a:picLocks noChangeAspect="1"/>
          </p:cNvPicPr>
          <p:nvPr/>
        </p:nvPicPr>
        <p:blipFill>
          <a:blip r:embed="rId3"/>
          <a:stretch>
            <a:fillRect/>
          </a:stretch>
        </p:blipFill>
        <p:spPr>
          <a:xfrm>
            <a:off x="2584183" y="3728432"/>
            <a:ext cx="4445000" cy="2425700"/>
          </a:xfrm>
          <a:prstGeom prst="rect">
            <a:avLst/>
          </a:prstGeom>
        </p:spPr>
      </p:pic>
    </p:spTree>
    <p:extLst>
      <p:ext uri="{BB962C8B-B14F-4D97-AF65-F5344CB8AC3E}">
        <p14:creationId xmlns:p14="http://schemas.microsoft.com/office/powerpoint/2010/main" val="39659294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rcRect t="2274" b="2274"/>
          <a:stretch>
            <a:fillRect/>
          </a:stretch>
        </p:blipFill>
        <p:spPr>
          <a:xfrm>
            <a:off x="772233" y="1187293"/>
            <a:ext cx="7676348" cy="4729650"/>
          </a:xfrm>
          <a:prstGeom prst="rect">
            <a:avLst/>
          </a:prstGeom>
        </p:spPr>
      </p:pic>
      <p:pic>
        <p:nvPicPr>
          <p:cNvPr id="5" name="Picture 4"/>
          <p:cNvPicPr>
            <a:picLocks noChangeAspect="1"/>
          </p:cNvPicPr>
          <p:nvPr/>
        </p:nvPicPr>
        <p:blipFill>
          <a:blip r:embed="rId3"/>
          <a:stretch>
            <a:fillRect/>
          </a:stretch>
        </p:blipFill>
        <p:spPr>
          <a:xfrm>
            <a:off x="0" y="5636236"/>
            <a:ext cx="1311463" cy="1221764"/>
          </a:xfrm>
          <a:prstGeom prst="rect">
            <a:avLst/>
          </a:prstGeom>
        </p:spPr>
      </p:pic>
      <p:sp>
        <p:nvSpPr>
          <p:cNvPr id="6" name="TextBox 5"/>
          <p:cNvSpPr txBox="1"/>
          <p:nvPr/>
        </p:nvSpPr>
        <p:spPr>
          <a:xfrm>
            <a:off x="4748881" y="82835"/>
            <a:ext cx="3313169" cy="523220"/>
          </a:xfrm>
          <a:prstGeom prst="rect">
            <a:avLst/>
          </a:prstGeom>
          <a:noFill/>
        </p:spPr>
        <p:txBody>
          <a:bodyPr wrap="square" rtlCol="0">
            <a:spAutoFit/>
          </a:bodyPr>
          <a:lstStyle/>
          <a:p>
            <a:pPr algn="ctr"/>
            <a:r>
              <a:rPr lang="en-US" sz="2800" dirty="0" smtClean="0">
                <a:solidFill>
                  <a:srgbClr val="FFFFFF"/>
                </a:solidFill>
                <a:latin typeface="Apple Chancery"/>
                <a:cs typeface="Apple Chancery"/>
              </a:rPr>
              <a:t>Stock Price Graph</a:t>
            </a:r>
            <a:endParaRPr lang="en-US" sz="2800" dirty="0">
              <a:solidFill>
                <a:srgbClr val="FFFFFF"/>
              </a:solidFill>
              <a:latin typeface="Apple Chancery"/>
              <a:cs typeface="Apple Chancery"/>
            </a:endParaRPr>
          </a:p>
        </p:txBody>
      </p:sp>
    </p:spTree>
    <p:extLst>
      <p:ext uri="{BB962C8B-B14F-4D97-AF65-F5344CB8AC3E}">
        <p14:creationId xmlns:p14="http://schemas.microsoft.com/office/powerpoint/2010/main" val="83051460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35658" y="13791"/>
            <a:ext cx="3353969" cy="523220"/>
          </a:xfrm>
          <a:prstGeom prst="rect">
            <a:avLst/>
          </a:prstGeom>
        </p:spPr>
        <p:txBody>
          <a:bodyPr wrap="none">
            <a:spAutoFit/>
          </a:bodyPr>
          <a:lstStyle/>
          <a:p>
            <a:r>
              <a:rPr lang="en-US" sz="2800" dirty="0" smtClean="0">
                <a:solidFill>
                  <a:srgbClr val="FFFFFF"/>
                </a:solidFill>
                <a:latin typeface="Apple Chancery"/>
                <a:cs typeface="Apple Chancery"/>
              </a:rPr>
              <a:t>Balanced Score Card</a:t>
            </a:r>
            <a:endParaRPr lang="en-US" sz="2800" dirty="0">
              <a:solidFill>
                <a:srgbClr val="FFFFFF"/>
              </a:solidFill>
              <a:latin typeface="Apple Chancery"/>
              <a:cs typeface="Apple Chancery"/>
            </a:endParaRPr>
          </a:p>
        </p:txBody>
      </p:sp>
      <p:graphicFrame>
        <p:nvGraphicFramePr>
          <p:cNvPr id="6" name="Table 5"/>
          <p:cNvGraphicFramePr>
            <a:graphicFrameLocks noGrp="1"/>
          </p:cNvGraphicFramePr>
          <p:nvPr>
            <p:extLst>
              <p:ext uri="{D42A27DB-BD31-4B8C-83A1-F6EECF244321}">
                <p14:modId xmlns:p14="http://schemas.microsoft.com/office/powerpoint/2010/main" val="1919815741"/>
              </p:ext>
            </p:extLst>
          </p:nvPr>
        </p:nvGraphicFramePr>
        <p:xfrm>
          <a:off x="442395" y="724465"/>
          <a:ext cx="8227063" cy="5868864"/>
        </p:xfrm>
        <a:graphic>
          <a:graphicData uri="http://schemas.openxmlformats.org/drawingml/2006/table">
            <a:tbl>
              <a:tblPr firstRow="1" bandRow="1">
                <a:tableStyleId>{2D5ABB26-0587-4C30-8999-92F81FD0307C}</a:tableStyleId>
              </a:tblPr>
              <a:tblGrid>
                <a:gridCol w="2016942"/>
                <a:gridCol w="2089687"/>
                <a:gridCol w="2053314"/>
                <a:gridCol w="2067120"/>
              </a:tblGrid>
              <a:tr h="222171">
                <a:tc>
                  <a:txBody>
                    <a:bodyPr/>
                    <a:lstStyle/>
                    <a:p>
                      <a:r>
                        <a:rPr lang="en-US" sz="900" b="1" dirty="0" smtClean="0"/>
                        <a:t>Area of Objectives</a:t>
                      </a:r>
                      <a:endParaRPr lang="en-US" sz="900" b="1"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900" b="1" dirty="0" smtClean="0"/>
                        <a:t>Measure of Target</a:t>
                      </a:r>
                      <a:endParaRPr lang="en-US" sz="900" b="1"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900" b="1" dirty="0" smtClean="0"/>
                        <a:t>Time Expectations</a:t>
                      </a:r>
                      <a:endParaRPr lang="en-US" sz="900" b="1"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sz="900" b="1" dirty="0" smtClean="0"/>
                        <a:t>Primary Responsibility</a:t>
                      </a:r>
                      <a:endParaRPr lang="en-US" sz="900" b="1"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222171">
                <a:tc>
                  <a:txBody>
                    <a:bodyPr/>
                    <a:lstStyle/>
                    <a:p>
                      <a:r>
                        <a:rPr lang="en-US" sz="900" dirty="0" smtClean="0"/>
                        <a:t>Customers</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r>
              <a:tr h="361028">
                <a:tc>
                  <a:txBody>
                    <a:bodyPr/>
                    <a:lstStyle/>
                    <a:p>
                      <a:pPr algn="ctr"/>
                      <a:r>
                        <a:rPr lang="en-US" sz="900" dirty="0" smtClean="0"/>
                        <a:t>1. Costumer satisfaction</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Customer</a:t>
                      </a:r>
                      <a:r>
                        <a:rPr lang="en-US" sz="900" baseline="0" dirty="0" smtClean="0"/>
                        <a:t> Survey</a:t>
                      </a:r>
                    </a:p>
                    <a:p>
                      <a:pPr algn="ctr"/>
                      <a:r>
                        <a:rPr lang="en-US" sz="900" baseline="0" dirty="0" smtClean="0"/>
                        <a:t>Webinar</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Yearly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Human Resources &amp;</a:t>
                      </a:r>
                    </a:p>
                    <a:p>
                      <a:pPr algn="ctr"/>
                      <a:r>
                        <a:rPr lang="en-US" sz="900" dirty="0" smtClean="0"/>
                        <a:t>CEO</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222171">
                <a:tc>
                  <a:txBody>
                    <a:bodyPr/>
                    <a:lstStyle/>
                    <a:p>
                      <a:pPr algn="ctr"/>
                      <a:r>
                        <a:rPr lang="en-US" sz="900" dirty="0" smtClean="0"/>
                        <a:t>Representatives</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r>
              <a:tr h="222171">
                <a:tc>
                  <a:txBody>
                    <a:bodyPr/>
                    <a:lstStyle/>
                    <a:p>
                      <a:pPr algn="ctr"/>
                      <a:r>
                        <a:rPr lang="en-US" sz="900" dirty="0" smtClean="0"/>
                        <a:t>1. Employee Conditions</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Employee Satisfaction</a:t>
                      </a:r>
                      <a:r>
                        <a:rPr lang="en-US" sz="900" baseline="0" dirty="0" smtClean="0"/>
                        <a:t>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Biannually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CEO</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222171">
                <a:tc>
                  <a:txBody>
                    <a:bodyPr/>
                    <a:lstStyle/>
                    <a:p>
                      <a:pPr algn="ctr"/>
                      <a:r>
                        <a:rPr lang="en-US" sz="900" dirty="0" smtClean="0"/>
                        <a:t>2. Career</a:t>
                      </a:r>
                      <a:r>
                        <a:rPr lang="en-US" sz="900" baseline="0" dirty="0" smtClean="0"/>
                        <a:t> Opportunity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Lower employee</a:t>
                      </a:r>
                      <a:r>
                        <a:rPr lang="en-US" sz="900" baseline="0" dirty="0" smtClean="0"/>
                        <a:t> turnover</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Biannually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CEO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361028">
                <a:tc>
                  <a:txBody>
                    <a:bodyPr/>
                    <a:lstStyle/>
                    <a:p>
                      <a:pPr algn="ctr"/>
                      <a:r>
                        <a:rPr lang="en-US" sz="900" dirty="0" smtClean="0"/>
                        <a:t>Community / Socially Responsible</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r>
              <a:tr h="1045730">
                <a:tc>
                  <a:txBody>
                    <a:bodyPr/>
                    <a:lstStyle/>
                    <a:p>
                      <a:pPr algn="ctr"/>
                      <a:r>
                        <a:rPr lang="en-US" sz="900" dirty="0" smtClean="0"/>
                        <a:t>1. Eco-Friendly</a:t>
                      </a:r>
                      <a:r>
                        <a:rPr lang="en-US" sz="900" baseline="0" dirty="0" smtClean="0"/>
                        <a:t> Company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Maintain</a:t>
                      </a:r>
                      <a:r>
                        <a:rPr lang="en-US" sz="900" baseline="0" dirty="0" smtClean="0"/>
                        <a:t> clean environment in resorts</a:t>
                      </a:r>
                    </a:p>
                    <a:p>
                      <a:pPr algn="ctr"/>
                      <a:r>
                        <a:rPr lang="en-US" sz="900" baseline="0" dirty="0" smtClean="0"/>
                        <a:t>Increase presence of recycling in resorts</a:t>
                      </a:r>
                    </a:p>
                    <a:p>
                      <a:pPr algn="ctr"/>
                      <a:r>
                        <a:rPr lang="en-US" sz="900" baseline="0" dirty="0" smtClean="0"/>
                        <a:t>Limit food, paper and water waste</a:t>
                      </a:r>
                    </a:p>
                    <a:p>
                      <a:pPr algn="ctr"/>
                      <a:r>
                        <a:rPr lang="en-US" sz="900" baseline="0" dirty="0" smtClean="0"/>
                        <a:t>Limit land destruction</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Yearly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CEO </a:t>
                      </a:r>
                    </a:p>
                    <a:p>
                      <a:pPr algn="ctr"/>
                      <a:r>
                        <a:rPr lang="en-US" sz="900" dirty="0" smtClean="0"/>
                        <a:t>Marketing Department</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473546">
                <a:tc>
                  <a:txBody>
                    <a:bodyPr/>
                    <a:lstStyle/>
                    <a:p>
                      <a:pPr algn="ctr"/>
                      <a:r>
                        <a:rPr lang="en-US" sz="900" dirty="0" smtClean="0"/>
                        <a:t>2. Ethical</a:t>
                      </a:r>
                      <a:r>
                        <a:rPr lang="en-US" sz="900" baseline="0" dirty="0" smtClean="0"/>
                        <a:t> Company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Increase in donations</a:t>
                      </a:r>
                      <a:r>
                        <a:rPr lang="en-US" sz="900" baseline="0" dirty="0" smtClean="0"/>
                        <a:t> and presence of charitable events</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Yearly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algn="ctr"/>
                      <a:r>
                        <a:rPr lang="en-US" sz="900" dirty="0" smtClean="0"/>
                        <a:t>CEO </a:t>
                      </a:r>
                    </a:p>
                    <a:p>
                      <a:pPr algn="ctr"/>
                      <a:r>
                        <a:rPr lang="en-US" sz="900" dirty="0" smtClean="0"/>
                        <a:t>Marketing</a:t>
                      </a:r>
                      <a:r>
                        <a:rPr lang="en-US" sz="900" baseline="0" dirty="0" smtClean="0"/>
                        <a:t> Department</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r>
              <a:tr h="222171">
                <a:tc>
                  <a:txBody>
                    <a:bodyPr/>
                    <a:lstStyle/>
                    <a:p>
                      <a:pPr algn="ctr"/>
                      <a:r>
                        <a:rPr lang="en-US" sz="900" dirty="0" smtClean="0"/>
                        <a:t>Operations/Processes</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rgbClr val="D4E5F7"/>
                    </a:solidFill>
                  </a:tcPr>
                </a:tc>
              </a:tr>
              <a:tr h="777598">
                <a:tc>
                  <a:txBody>
                    <a:bodyPr/>
                    <a:lstStyle/>
                    <a:p>
                      <a:pPr marL="228600" indent="-228600" algn="ctr">
                        <a:buAutoNum type="arabicPeriod"/>
                      </a:pPr>
                      <a:r>
                        <a:rPr lang="en-US" sz="900" dirty="0" smtClean="0"/>
                        <a:t>Innovation</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kern="1200" dirty="0" smtClean="0">
                          <a:solidFill>
                            <a:schemeClr val="tx1"/>
                          </a:solidFill>
                          <a:effectLst/>
                          <a:latin typeface="+mn-lt"/>
                          <a:ea typeface="+mn-ea"/>
                          <a:cs typeface="+mn-cs"/>
                        </a:rPr>
                        <a:t>Number of new products in each segment</a:t>
                      </a:r>
                    </a:p>
                    <a:p>
                      <a:pPr algn="ctr"/>
                      <a:r>
                        <a:rPr lang="en-US" sz="900" kern="1200" dirty="0" smtClean="0">
                          <a:solidFill>
                            <a:schemeClr val="tx1"/>
                          </a:solidFill>
                          <a:effectLst/>
                          <a:latin typeface="+mn-lt"/>
                          <a:ea typeface="+mn-ea"/>
                          <a:cs typeface="+mn-cs"/>
                        </a:rPr>
                        <a:t>Number of renovated</a:t>
                      </a:r>
                      <a:r>
                        <a:rPr lang="en-US" sz="900" kern="1200" baseline="0" dirty="0" smtClean="0">
                          <a:solidFill>
                            <a:schemeClr val="tx1"/>
                          </a:solidFill>
                          <a:effectLst/>
                          <a:latin typeface="+mn-lt"/>
                          <a:ea typeface="+mn-ea"/>
                          <a:cs typeface="+mn-cs"/>
                        </a:rPr>
                        <a:t> </a:t>
                      </a:r>
                      <a:r>
                        <a:rPr lang="en-US" sz="900" kern="1200" dirty="0" smtClean="0">
                          <a:solidFill>
                            <a:schemeClr val="tx1"/>
                          </a:solidFill>
                          <a:effectLst/>
                          <a:latin typeface="+mn-lt"/>
                          <a:ea typeface="+mn-ea"/>
                          <a:cs typeface="+mn-cs"/>
                        </a:rPr>
                        <a:t> products in each segment</a:t>
                      </a:r>
                    </a:p>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Yearly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CEO</a:t>
                      </a:r>
                    </a:p>
                    <a:p>
                      <a:pPr algn="ctr"/>
                      <a:r>
                        <a:rPr lang="en-US" sz="900" dirty="0" smtClean="0"/>
                        <a:t>Marketing</a:t>
                      </a:r>
                      <a:r>
                        <a:rPr lang="en-US" sz="900" baseline="0" dirty="0" smtClean="0"/>
                        <a:t> Department</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r>
              <a:tr h="361028">
                <a:tc>
                  <a:txBody>
                    <a:bodyPr/>
                    <a:lstStyle/>
                    <a:p>
                      <a:pPr marL="0" indent="0" algn="ctr">
                        <a:buNone/>
                      </a:pPr>
                      <a:r>
                        <a:rPr lang="en-US" sz="900" dirty="0" smtClean="0"/>
                        <a:t>2. </a:t>
                      </a:r>
                      <a:r>
                        <a:rPr lang="en-US" sz="900" baseline="0" dirty="0" smtClean="0"/>
                        <a:t> Brand expansion/ Accessibility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900" kern="1200" dirty="0" smtClean="0">
                          <a:solidFill>
                            <a:schemeClr val="tx1"/>
                          </a:solidFill>
                          <a:effectLst/>
                          <a:latin typeface="+mn-lt"/>
                          <a:ea typeface="+mn-ea"/>
                          <a:cs typeface="+mn-cs"/>
                        </a:rPr>
                        <a:t>Numbers of new resorts built</a:t>
                      </a:r>
                    </a:p>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Yearly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CEO </a:t>
                      </a:r>
                    </a:p>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r>
              <a:tr h="222171">
                <a:tc>
                  <a:txBody>
                    <a:bodyPr/>
                    <a:lstStyle/>
                    <a:p>
                      <a:pPr marL="0" indent="0" algn="ctr">
                        <a:buNone/>
                      </a:pPr>
                      <a:r>
                        <a:rPr lang="en-US" sz="900" dirty="0" smtClean="0"/>
                        <a:t>Financial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c>
                  <a:txBody>
                    <a:bodyPr/>
                    <a:lstStyle/>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accent2">
                        <a:lumMod val="20000"/>
                        <a:lumOff val="80000"/>
                      </a:schemeClr>
                    </a:solidFill>
                  </a:tcPr>
                </a:tc>
              </a:tr>
              <a:tr h="361028">
                <a:tc>
                  <a:txBody>
                    <a:bodyPr/>
                    <a:lstStyle/>
                    <a:p>
                      <a:pPr marL="0" indent="0" algn="ctr">
                        <a:buNone/>
                      </a:pPr>
                      <a:r>
                        <a:rPr lang="en-US" sz="900" dirty="0" smtClean="0"/>
                        <a:t>1. Reduce cost of production</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kern="1200" dirty="0" smtClean="0">
                          <a:solidFill>
                            <a:schemeClr val="tx1"/>
                          </a:solidFill>
                          <a:effectLst/>
                          <a:latin typeface="+mn-lt"/>
                          <a:ea typeface="+mn-ea"/>
                          <a:cs typeface="+mn-cs"/>
                        </a:rPr>
                        <a:t>Decrease in cost of Parks, Resorts and other property</a:t>
                      </a:r>
                      <a:r>
                        <a:rPr lang="en-US" sz="900" dirty="0" smtClean="0">
                          <a:effectLst/>
                        </a:rPr>
                        <a:t>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Yearly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CFO</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r>
              <a:tr h="499885">
                <a:tc>
                  <a:txBody>
                    <a:bodyPr/>
                    <a:lstStyle/>
                    <a:p>
                      <a:pPr marL="0" indent="0" algn="ctr">
                        <a:buNone/>
                      </a:pPr>
                      <a:r>
                        <a:rPr lang="en-US" sz="900" dirty="0" smtClean="0"/>
                        <a:t>2. Increase profitabilit</a:t>
                      </a:r>
                      <a:r>
                        <a:rPr lang="en-US" sz="900" baseline="0" dirty="0" smtClean="0"/>
                        <a:t>y </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kern="1200" dirty="0" smtClean="0">
                          <a:solidFill>
                            <a:schemeClr val="tx1"/>
                          </a:solidFill>
                          <a:effectLst/>
                          <a:latin typeface="+mn-lt"/>
                          <a:ea typeface="+mn-ea"/>
                          <a:cs typeface="+mn-cs"/>
                        </a:rPr>
                        <a:t>Increase Sales </a:t>
                      </a:r>
                    </a:p>
                    <a:p>
                      <a:pPr algn="ctr"/>
                      <a:r>
                        <a:rPr lang="en-US" sz="900" kern="1200" dirty="0" smtClean="0">
                          <a:solidFill>
                            <a:schemeClr val="tx1"/>
                          </a:solidFill>
                          <a:effectLst/>
                          <a:latin typeface="+mn-lt"/>
                          <a:ea typeface="+mn-ea"/>
                          <a:cs typeface="+mn-cs"/>
                        </a:rPr>
                        <a:t>Reduce</a:t>
                      </a:r>
                      <a:r>
                        <a:rPr lang="en-US" sz="900" kern="1200" baseline="0" dirty="0" smtClean="0">
                          <a:solidFill>
                            <a:schemeClr val="tx1"/>
                          </a:solidFill>
                          <a:effectLst/>
                          <a:latin typeface="+mn-lt"/>
                          <a:ea typeface="+mn-ea"/>
                          <a:cs typeface="+mn-cs"/>
                        </a:rPr>
                        <a:t> </a:t>
                      </a:r>
                      <a:r>
                        <a:rPr lang="en-US" sz="900" kern="1200" dirty="0" smtClean="0">
                          <a:solidFill>
                            <a:schemeClr val="tx1"/>
                          </a:solidFill>
                          <a:effectLst/>
                          <a:latin typeface="+mn-lt"/>
                          <a:ea typeface="+mn-ea"/>
                          <a:cs typeface="+mn-cs"/>
                        </a:rPr>
                        <a:t>Expenses</a:t>
                      </a:r>
                    </a:p>
                    <a:p>
                      <a:pPr algn="ct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Quarterly</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c>
                  <a:txBody>
                    <a:bodyPr/>
                    <a:lstStyle/>
                    <a:p>
                      <a:pPr algn="ctr"/>
                      <a:r>
                        <a:rPr lang="en-US" sz="900" dirty="0" smtClean="0"/>
                        <a:t>CFO</a:t>
                      </a:r>
                      <a:endParaRPr lang="en-US" sz="900"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3276300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329639"/>
            <a:ext cx="6777317" cy="3508977"/>
          </a:xfrm>
        </p:spPr>
        <p:txBody>
          <a:bodyPr>
            <a:normAutofit fontScale="92500" lnSpcReduction="20000"/>
          </a:bodyPr>
          <a:lstStyle/>
          <a:p>
            <a:pPr>
              <a:lnSpc>
                <a:spcPct val="150000"/>
              </a:lnSpc>
            </a:pPr>
            <a:r>
              <a:rPr lang="en-US" dirty="0" smtClean="0"/>
              <a:t>Use product development to renovate and build new attractions in order to attract an older target market.</a:t>
            </a:r>
          </a:p>
          <a:p>
            <a:pPr marL="68580" indent="0">
              <a:lnSpc>
                <a:spcPct val="150000"/>
              </a:lnSpc>
              <a:buNone/>
            </a:pPr>
            <a:endParaRPr lang="en-US" dirty="0" smtClean="0"/>
          </a:p>
          <a:p>
            <a:pPr>
              <a:lnSpc>
                <a:spcPct val="150000"/>
              </a:lnSpc>
            </a:pPr>
            <a:r>
              <a:rPr lang="en-US" dirty="0" smtClean="0"/>
              <a:t>Use market development to build a new theme park which will be more accessible to the North East area. </a:t>
            </a:r>
          </a:p>
          <a:p>
            <a:pPr marL="68580" indent="0">
              <a:buNone/>
            </a:pPr>
            <a:endParaRPr lang="en-US" dirty="0" smtClean="0"/>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
        <p:nvSpPr>
          <p:cNvPr id="5" name="TextBox 4"/>
          <p:cNvSpPr txBox="1"/>
          <p:nvPr/>
        </p:nvSpPr>
        <p:spPr>
          <a:xfrm>
            <a:off x="4748881" y="-96643"/>
            <a:ext cx="3313169" cy="646331"/>
          </a:xfrm>
          <a:prstGeom prst="rect">
            <a:avLst/>
          </a:prstGeom>
          <a:noFill/>
        </p:spPr>
        <p:txBody>
          <a:bodyPr wrap="square" rtlCol="0">
            <a:spAutoFit/>
          </a:bodyPr>
          <a:lstStyle/>
          <a:p>
            <a:pPr algn="ctr"/>
            <a:r>
              <a:rPr lang="en-US" sz="3600" dirty="0" smtClean="0">
                <a:solidFill>
                  <a:srgbClr val="FFFFFF"/>
                </a:solidFill>
                <a:latin typeface="Apple Chancery"/>
                <a:cs typeface="Apple Chancery"/>
              </a:rPr>
              <a:t>Strategies</a:t>
            </a:r>
            <a:endParaRPr lang="en-US" sz="3600" dirty="0">
              <a:solidFill>
                <a:srgbClr val="FFFFFF"/>
              </a:solidFill>
              <a:latin typeface="Apple Chancery"/>
              <a:cs typeface="Apple Chancery"/>
            </a:endParaRPr>
          </a:p>
        </p:txBody>
      </p:sp>
    </p:spTree>
    <p:extLst>
      <p:ext uri="{BB962C8B-B14F-4D97-AF65-F5344CB8AC3E}">
        <p14:creationId xmlns:p14="http://schemas.microsoft.com/office/powerpoint/2010/main" val="16230356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08186"/>
            <a:ext cx="6777317" cy="4424444"/>
          </a:xfrm>
        </p:spPr>
        <p:txBody>
          <a:bodyPr>
            <a:normAutofit fontScale="92500" lnSpcReduction="20000"/>
          </a:bodyPr>
          <a:lstStyle/>
          <a:p>
            <a:pPr>
              <a:lnSpc>
                <a:spcPct val="150000"/>
              </a:lnSpc>
            </a:pPr>
            <a:r>
              <a:rPr lang="en-US" dirty="0"/>
              <a:t>Build an </a:t>
            </a:r>
            <a:r>
              <a:rPr lang="en-US" dirty="0" smtClean="0"/>
              <a:t>indoor theme Park and Resort in </a:t>
            </a:r>
            <a:r>
              <a:rPr lang="en-US" dirty="0"/>
              <a:t>New York. </a:t>
            </a:r>
            <a:endParaRPr lang="en-US" dirty="0" smtClean="0"/>
          </a:p>
          <a:p>
            <a:pPr>
              <a:lnSpc>
                <a:spcPct val="150000"/>
              </a:lnSpc>
            </a:pPr>
            <a:r>
              <a:rPr lang="en-US" dirty="0" smtClean="0"/>
              <a:t>Improve </a:t>
            </a:r>
            <a:r>
              <a:rPr lang="en-US" dirty="0"/>
              <a:t>advertising to promote entertainment which target a more mature audience</a:t>
            </a:r>
            <a:r>
              <a:rPr lang="en-US" dirty="0" smtClean="0"/>
              <a:t>.</a:t>
            </a:r>
          </a:p>
          <a:p>
            <a:pPr>
              <a:lnSpc>
                <a:spcPct val="150000"/>
              </a:lnSpc>
            </a:pPr>
            <a:r>
              <a:rPr lang="en-US" dirty="0" smtClean="0"/>
              <a:t>Remove </a:t>
            </a:r>
            <a:r>
              <a:rPr lang="en-US" dirty="0"/>
              <a:t>the Interactive Media </a:t>
            </a:r>
            <a:r>
              <a:rPr lang="en-US" dirty="0" smtClean="0"/>
              <a:t>Segment.</a:t>
            </a:r>
            <a:endParaRPr lang="en-US" dirty="0"/>
          </a:p>
          <a:p>
            <a:pPr>
              <a:lnSpc>
                <a:spcPct val="150000"/>
              </a:lnSpc>
            </a:pPr>
            <a:r>
              <a:rPr lang="en-US" dirty="0" smtClean="0"/>
              <a:t>Remodel and build new attractions in every Park and Resorts to stay appealing to our customers. </a:t>
            </a:r>
          </a:p>
          <a:p>
            <a:endParaRPr lang="en-US" dirty="0" smtClean="0"/>
          </a:p>
          <a:p>
            <a:endParaRPr lang="en-US" dirty="0"/>
          </a:p>
          <a:p>
            <a:pPr marL="68580" indent="0">
              <a:buNone/>
            </a:pPr>
            <a:endParaRPr lang="en-US" dirty="0"/>
          </a:p>
        </p:txBody>
      </p:sp>
      <p:pic>
        <p:nvPicPr>
          <p:cNvPr id="4" name="Picture 3"/>
          <p:cNvPicPr>
            <a:picLocks noChangeAspect="1"/>
          </p:cNvPicPr>
          <p:nvPr/>
        </p:nvPicPr>
        <p:blipFill>
          <a:blip r:embed="rId2"/>
          <a:stretch>
            <a:fillRect/>
          </a:stretch>
        </p:blipFill>
        <p:spPr>
          <a:xfrm>
            <a:off x="0" y="5337610"/>
            <a:ext cx="1632014" cy="1520390"/>
          </a:xfrm>
          <a:prstGeom prst="rect">
            <a:avLst/>
          </a:prstGeom>
        </p:spPr>
      </p:pic>
      <p:sp>
        <p:nvSpPr>
          <p:cNvPr id="5" name="TextBox 4"/>
          <p:cNvSpPr txBox="1"/>
          <p:nvPr/>
        </p:nvSpPr>
        <p:spPr>
          <a:xfrm>
            <a:off x="4748881" y="82835"/>
            <a:ext cx="3313169" cy="523220"/>
          </a:xfrm>
          <a:prstGeom prst="rect">
            <a:avLst/>
          </a:prstGeom>
          <a:noFill/>
        </p:spPr>
        <p:txBody>
          <a:bodyPr wrap="square" rtlCol="0">
            <a:spAutoFit/>
          </a:bodyPr>
          <a:lstStyle/>
          <a:p>
            <a:pPr algn="ctr"/>
            <a:r>
              <a:rPr lang="en-US" sz="2800" dirty="0" smtClean="0">
                <a:solidFill>
                  <a:srgbClr val="FFFFFF"/>
                </a:solidFill>
                <a:latin typeface="Apple Chancery"/>
                <a:cs typeface="Apple Chancery"/>
              </a:rPr>
              <a:t>Recommendations</a:t>
            </a:r>
            <a:endParaRPr lang="en-US" sz="2800" dirty="0">
              <a:solidFill>
                <a:srgbClr val="FFFFFF"/>
              </a:solidFill>
              <a:latin typeface="Apple Chancery"/>
              <a:cs typeface="Apple Chancery"/>
            </a:endParaRPr>
          </a:p>
        </p:txBody>
      </p:sp>
      <p:sp>
        <p:nvSpPr>
          <p:cNvPr id="7" name="TextBox 6"/>
          <p:cNvSpPr txBox="1"/>
          <p:nvPr/>
        </p:nvSpPr>
        <p:spPr>
          <a:xfrm>
            <a:off x="1159609" y="814539"/>
            <a:ext cx="4914533" cy="369332"/>
          </a:xfrm>
          <a:prstGeom prst="rect">
            <a:avLst/>
          </a:prstGeom>
          <a:noFill/>
        </p:spPr>
        <p:txBody>
          <a:bodyPr wrap="square" rtlCol="0">
            <a:spAutoFit/>
          </a:bodyPr>
          <a:lstStyle/>
          <a:p>
            <a:r>
              <a:rPr lang="en-US" i="1" dirty="0" smtClean="0"/>
              <a:t>In the next three years Walt Disney should..</a:t>
            </a:r>
            <a:endParaRPr lang="en-US" i="1" dirty="0"/>
          </a:p>
        </p:txBody>
      </p:sp>
    </p:spTree>
    <p:extLst>
      <p:ext uri="{BB962C8B-B14F-4D97-AF65-F5344CB8AC3E}">
        <p14:creationId xmlns:p14="http://schemas.microsoft.com/office/powerpoint/2010/main" val="42372810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5337610"/>
            <a:ext cx="1632014" cy="1520390"/>
          </a:xfrm>
          <a:prstGeom prst="rect">
            <a:avLst/>
          </a:prstGeom>
        </p:spPr>
      </p:pic>
      <p:sp>
        <p:nvSpPr>
          <p:cNvPr id="5" name="TextBox 4"/>
          <p:cNvSpPr txBox="1"/>
          <p:nvPr/>
        </p:nvSpPr>
        <p:spPr>
          <a:xfrm>
            <a:off x="5328689" y="-69030"/>
            <a:ext cx="3313169" cy="646331"/>
          </a:xfrm>
          <a:prstGeom prst="rect">
            <a:avLst/>
          </a:prstGeom>
          <a:noFill/>
        </p:spPr>
        <p:txBody>
          <a:bodyPr wrap="square" rtlCol="0">
            <a:spAutoFit/>
          </a:bodyPr>
          <a:lstStyle/>
          <a:p>
            <a:r>
              <a:rPr lang="en-US" sz="3600" dirty="0" smtClean="0">
                <a:solidFill>
                  <a:srgbClr val="FFFFFF"/>
                </a:solidFill>
                <a:latin typeface="Apple Chancery"/>
                <a:cs typeface="Apple Chancery"/>
              </a:rPr>
              <a:t>Objectives</a:t>
            </a:r>
            <a:endParaRPr lang="en-US" sz="3600" dirty="0">
              <a:solidFill>
                <a:srgbClr val="FFFFFF"/>
              </a:solidFill>
              <a:latin typeface="Apple Chancery"/>
              <a:cs typeface="Apple Chancery"/>
            </a:endParaRPr>
          </a:p>
        </p:txBody>
      </p:sp>
      <p:sp>
        <p:nvSpPr>
          <p:cNvPr id="7" name="TextBox 6"/>
          <p:cNvSpPr txBox="1"/>
          <p:nvPr/>
        </p:nvSpPr>
        <p:spPr>
          <a:xfrm>
            <a:off x="869707" y="1301871"/>
            <a:ext cx="5204435" cy="369332"/>
          </a:xfrm>
          <a:prstGeom prst="rect">
            <a:avLst/>
          </a:prstGeom>
          <a:noFill/>
        </p:spPr>
        <p:txBody>
          <a:bodyPr wrap="square" rtlCol="0">
            <a:spAutoFit/>
          </a:bodyPr>
          <a:lstStyle/>
          <a:p>
            <a:r>
              <a:rPr lang="en-US" i="1" dirty="0" smtClean="0"/>
              <a:t>In the next year Walt Disney should…</a:t>
            </a:r>
            <a:endParaRPr lang="en-US" i="1" dirty="0"/>
          </a:p>
        </p:txBody>
      </p:sp>
      <p:sp>
        <p:nvSpPr>
          <p:cNvPr id="9" name="Content Placeholder 2"/>
          <p:cNvSpPr>
            <a:spLocks noGrp="1"/>
          </p:cNvSpPr>
          <p:nvPr>
            <p:ph idx="1"/>
          </p:nvPr>
        </p:nvSpPr>
        <p:spPr>
          <a:xfrm>
            <a:off x="1346598" y="1255664"/>
            <a:ext cx="6777317" cy="3710953"/>
          </a:xfrm>
        </p:spPr>
        <p:txBody>
          <a:bodyPr>
            <a:normAutofit/>
          </a:bodyPr>
          <a:lstStyle/>
          <a:p>
            <a:pPr marL="68580" indent="0">
              <a:lnSpc>
                <a:spcPct val="150000"/>
              </a:lnSpc>
              <a:buNone/>
            </a:pPr>
            <a:endParaRPr lang="en-US" dirty="0" smtClean="0"/>
          </a:p>
          <a:p>
            <a:pPr>
              <a:lnSpc>
                <a:spcPct val="150000"/>
              </a:lnSpc>
            </a:pPr>
            <a:r>
              <a:rPr lang="en-US" dirty="0" smtClean="0"/>
              <a:t>Improve advertising to promote entertainment</a:t>
            </a:r>
          </a:p>
          <a:p>
            <a:pPr>
              <a:lnSpc>
                <a:spcPct val="150000"/>
              </a:lnSpc>
            </a:pPr>
            <a:r>
              <a:rPr lang="en-US" dirty="0" smtClean="0"/>
              <a:t>Remove the Interactive Media Segment</a:t>
            </a:r>
          </a:p>
          <a:p>
            <a:pPr>
              <a:lnSpc>
                <a:spcPct val="150000"/>
              </a:lnSpc>
            </a:pPr>
            <a:r>
              <a:rPr lang="en-US" dirty="0" smtClean="0"/>
              <a:t>Buy a land in New York City </a:t>
            </a:r>
          </a:p>
          <a:p>
            <a:endParaRPr lang="en-US" dirty="0" smtClean="0"/>
          </a:p>
          <a:p>
            <a:endParaRPr lang="en-US" dirty="0"/>
          </a:p>
          <a:p>
            <a:pPr marL="68580" indent="0">
              <a:buNone/>
            </a:pPr>
            <a:endParaRPr lang="en-US" dirty="0"/>
          </a:p>
        </p:txBody>
      </p:sp>
    </p:spTree>
    <p:extLst>
      <p:ext uri="{BB962C8B-B14F-4D97-AF65-F5344CB8AC3E}">
        <p14:creationId xmlns:p14="http://schemas.microsoft.com/office/powerpoint/2010/main" val="8065990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748881" y="-69031"/>
            <a:ext cx="3313169" cy="646331"/>
          </a:xfrm>
          <a:prstGeom prst="rect">
            <a:avLst/>
          </a:prstGeom>
          <a:noFill/>
        </p:spPr>
        <p:txBody>
          <a:bodyPr wrap="square" rtlCol="0">
            <a:spAutoFit/>
          </a:bodyPr>
          <a:lstStyle/>
          <a:p>
            <a:pPr algn="ctr"/>
            <a:r>
              <a:rPr lang="en-US" sz="3600" dirty="0" smtClean="0">
                <a:solidFill>
                  <a:srgbClr val="FFFFFF"/>
                </a:solidFill>
                <a:latin typeface="Apple Chancery"/>
                <a:cs typeface="Apple Chancery"/>
              </a:rPr>
              <a:t>Sources</a:t>
            </a:r>
            <a:r>
              <a:rPr lang="en-US" sz="2800" dirty="0" smtClean="0">
                <a:solidFill>
                  <a:srgbClr val="FFFFFF"/>
                </a:solidFill>
                <a:latin typeface="Apple Chancery"/>
                <a:cs typeface="Apple Chancery"/>
              </a:rPr>
              <a:t> </a:t>
            </a:r>
            <a:endParaRPr lang="en-US" sz="2800" dirty="0">
              <a:solidFill>
                <a:srgbClr val="FFFFFF"/>
              </a:solidFill>
              <a:latin typeface="Apple Chancery"/>
              <a:cs typeface="Apple Chancery"/>
            </a:endParaRPr>
          </a:p>
        </p:txBody>
      </p:sp>
      <p:sp>
        <p:nvSpPr>
          <p:cNvPr id="8" name="Rectangle 7"/>
          <p:cNvSpPr/>
          <p:nvPr/>
        </p:nvSpPr>
        <p:spPr>
          <a:xfrm>
            <a:off x="688881" y="894482"/>
            <a:ext cx="8120000" cy="7632856"/>
          </a:xfrm>
          <a:prstGeom prst="rect">
            <a:avLst/>
          </a:prstGeom>
        </p:spPr>
        <p:txBody>
          <a:bodyPr wrap="square">
            <a:spAutoFit/>
          </a:bodyPr>
          <a:lstStyle/>
          <a:p>
            <a:r>
              <a:rPr lang="en-US" sz="1200" u="sng" dirty="0" smtClean="0">
                <a:solidFill>
                  <a:srgbClr val="000000"/>
                </a:solidFill>
                <a:hlinkClick r:id="rId2"/>
              </a:rPr>
              <a:t>“</a:t>
            </a:r>
            <a:r>
              <a:rPr lang="en-US" sz="1200" u="sng" dirty="0">
                <a:hlinkClick r:id="rId2"/>
              </a:rPr>
              <a:t>“Home, The Walt Disney Company”, &lt; http://thewaltdisneycompany.com</a:t>
            </a:r>
            <a:r>
              <a:rPr lang="en-US" sz="1200" u="sng" dirty="0" smtClean="0">
                <a:hlinkClick r:id="rId2"/>
              </a:rPr>
              <a:t>/</a:t>
            </a:r>
            <a:r>
              <a:rPr lang="en-US" sz="1200" u="sng" dirty="0"/>
              <a:t>&lt;</a:t>
            </a:r>
            <a:r>
              <a:rPr lang="en-US" sz="1200" dirty="0" smtClean="0"/>
              <a:t>ALDRIDGE</a:t>
            </a:r>
            <a:r>
              <a:rPr lang="en-US" sz="1200" dirty="0"/>
              <a:t>, B.  “Walt Disney”, Brad Aldridge Productions, Berkley, CA, August 2002, </a:t>
            </a:r>
            <a:r>
              <a:rPr lang="en-US" sz="1200" u="sng" dirty="0" smtClean="0">
                <a:hlinkClick r:id="rId3"/>
              </a:rPr>
              <a:t>http</a:t>
            </a:r>
            <a:r>
              <a:rPr lang="en-US" sz="1200" u="sng" dirty="0">
                <a:hlinkClick r:id="rId3"/>
              </a:rPr>
              <a:t>://www.justdisney.com/walt_disney/</a:t>
            </a:r>
            <a:r>
              <a:rPr lang="en-US" sz="1200" dirty="0"/>
              <a:t>’&gt;</a:t>
            </a:r>
          </a:p>
          <a:p>
            <a:r>
              <a:rPr lang="en-US" sz="1200" dirty="0"/>
              <a:t> </a:t>
            </a:r>
          </a:p>
          <a:p>
            <a:r>
              <a:rPr lang="en-US" sz="1200" u="sng" dirty="0"/>
              <a:t>“ Annual Reports, The Walt Disney Company”, </a:t>
            </a:r>
            <a:endParaRPr lang="en-US" sz="1200" u="sng" dirty="0" smtClean="0"/>
          </a:p>
          <a:p>
            <a:r>
              <a:rPr lang="en-US" sz="1200" u="sng" dirty="0" smtClean="0"/>
              <a:t>&lt;</a:t>
            </a:r>
            <a:r>
              <a:rPr lang="en-US" sz="1200" u="sng" dirty="0">
                <a:hlinkClick r:id="rId4"/>
              </a:rPr>
              <a:t>http://thewaltdisneycompany.com/investors/financial-information/annual-report</a:t>
            </a:r>
            <a:r>
              <a:rPr lang="en-US" sz="1200" dirty="0"/>
              <a:t>&gt;</a:t>
            </a:r>
          </a:p>
          <a:p>
            <a:r>
              <a:rPr lang="en-US" sz="1200" dirty="0"/>
              <a:t> </a:t>
            </a:r>
          </a:p>
          <a:p>
            <a:r>
              <a:rPr lang="en-US" sz="1200" u="sng" dirty="0"/>
              <a:t>“ Who Owns the Media? Media Ownership Charts, Free Press”, Florence, MA, </a:t>
            </a:r>
            <a:endParaRPr lang="en-US" sz="1200" u="sng" dirty="0" smtClean="0"/>
          </a:p>
          <a:p>
            <a:r>
              <a:rPr lang="en-US" sz="1200" u="sng" dirty="0" smtClean="0"/>
              <a:t>&lt;</a:t>
            </a:r>
            <a:r>
              <a:rPr lang="en-US" sz="1200" u="sng" dirty="0">
                <a:hlinkClick r:id="rId5"/>
              </a:rPr>
              <a:t>http://www.freepress.net/ownership/chart</a:t>
            </a:r>
            <a:r>
              <a:rPr lang="en-US" sz="1200" dirty="0"/>
              <a:t>&gt;</a:t>
            </a:r>
          </a:p>
          <a:p>
            <a:r>
              <a:rPr lang="en-US" sz="1200" dirty="0"/>
              <a:t> </a:t>
            </a:r>
          </a:p>
          <a:p>
            <a:r>
              <a:rPr lang="en-US" sz="1200" u="sng" dirty="0"/>
              <a:t>“ Investor Relations, The Walt Disney Company”, &lt;</a:t>
            </a:r>
            <a:r>
              <a:rPr lang="en-US" sz="1200" u="sng" dirty="0">
                <a:hlinkClick r:id="rId6"/>
              </a:rPr>
              <a:t>http://thewaltdisneycompany.com/investors</a:t>
            </a:r>
            <a:r>
              <a:rPr lang="en-US" sz="1200" dirty="0"/>
              <a:t>&gt;</a:t>
            </a:r>
          </a:p>
          <a:p>
            <a:r>
              <a:rPr lang="en-US" sz="1200" dirty="0"/>
              <a:t> </a:t>
            </a:r>
          </a:p>
          <a:p>
            <a:r>
              <a:rPr lang="en-US" sz="1200" u="sng" dirty="0"/>
              <a:t>“ Walt Disney Company (DIS) News – The New York Times</a:t>
            </a:r>
            <a:r>
              <a:rPr lang="en-US" sz="1200" u="sng" dirty="0" smtClean="0"/>
              <a:t>”</a:t>
            </a:r>
          </a:p>
          <a:p>
            <a:r>
              <a:rPr lang="en-US" sz="1200" u="sng" dirty="0" smtClean="0"/>
              <a:t> </a:t>
            </a:r>
            <a:r>
              <a:rPr lang="en-US" sz="1200" u="sng" dirty="0"/>
              <a:t>&lt;</a:t>
            </a:r>
            <a:r>
              <a:rPr lang="en-US" sz="1200" u="sng" dirty="0">
                <a:hlinkClick r:id="rId7"/>
              </a:rPr>
              <a:t>http://topics.nytimes.com/top/news/business/companies/disney_walt_company/index.html</a:t>
            </a:r>
            <a:r>
              <a:rPr lang="en-US" sz="1200" dirty="0"/>
              <a:t>&gt;</a:t>
            </a:r>
          </a:p>
          <a:p>
            <a:r>
              <a:rPr lang="en-US" sz="1200" dirty="0"/>
              <a:t> </a:t>
            </a:r>
          </a:p>
          <a:p>
            <a:r>
              <a:rPr lang="en-US" sz="1200" u="sng" dirty="0"/>
              <a:t>“ Stock Quote for Walt Disney Co – MSN Money”, page generated 9:55PM, </a:t>
            </a:r>
            <a:endParaRPr lang="en-US" sz="1200" u="sng" dirty="0" smtClean="0"/>
          </a:p>
          <a:p>
            <a:r>
              <a:rPr lang="en-US" sz="1200" u="sng" dirty="0" smtClean="0"/>
              <a:t>&lt;</a:t>
            </a:r>
            <a:r>
              <a:rPr lang="en-US" sz="1200" u="sng" dirty="0">
                <a:hlinkClick r:id="rId8"/>
              </a:rPr>
              <a:t>http://investing.money.msn.com/investments/stock-price?Symbol=dis&amp;ocid=qbeb</a:t>
            </a:r>
            <a:r>
              <a:rPr lang="en-US" sz="1200" dirty="0"/>
              <a:t>&gt;</a:t>
            </a:r>
          </a:p>
          <a:p>
            <a:r>
              <a:rPr lang="en-US" sz="1200" dirty="0"/>
              <a:t> </a:t>
            </a:r>
          </a:p>
          <a:p>
            <a:r>
              <a:rPr lang="en-US" sz="1200" u="sng" dirty="0"/>
              <a:t>“ DIS: Summary for Walt Disney Company (The) Common – Yahoo! Finance</a:t>
            </a:r>
            <a:r>
              <a:rPr lang="en-US" sz="1200" u="sng" dirty="0" smtClean="0"/>
              <a:t>”</a:t>
            </a:r>
          </a:p>
          <a:p>
            <a:r>
              <a:rPr lang="en-US" sz="1200" u="sng" dirty="0" smtClean="0"/>
              <a:t> </a:t>
            </a:r>
            <a:r>
              <a:rPr lang="en-US" sz="1200" u="sng" dirty="0"/>
              <a:t>&lt;</a:t>
            </a:r>
            <a:r>
              <a:rPr lang="en-US" sz="1200" u="sng" dirty="0">
                <a:hlinkClick r:id="rId9"/>
              </a:rPr>
              <a:t>http://finance.yahoo.com/q?s=dis&amp;ql=1</a:t>
            </a:r>
            <a:r>
              <a:rPr lang="en-US" sz="1200" dirty="0"/>
              <a:t>&gt;</a:t>
            </a:r>
          </a:p>
          <a:p>
            <a:r>
              <a:rPr lang="en-US" sz="1200" dirty="0"/>
              <a:t> </a:t>
            </a:r>
          </a:p>
          <a:p>
            <a:r>
              <a:rPr lang="en-US" sz="1200" u="sng" dirty="0"/>
              <a:t>“ Organizational Chart The Walt Disney Company – </a:t>
            </a:r>
            <a:r>
              <a:rPr lang="en-US" sz="1200" u="sng" dirty="0" err="1"/>
              <a:t>TheOfficialBoard</a:t>
            </a:r>
            <a:r>
              <a:rPr lang="en-US" sz="1200" u="sng" dirty="0"/>
              <a:t>”, &lt;</a:t>
            </a:r>
            <a:r>
              <a:rPr lang="en-US" sz="1200" u="sng" dirty="0">
                <a:hlinkClick r:id="rId10"/>
              </a:rPr>
              <a:t>http://www.theofficialboard.com/org-chart/walt-disney</a:t>
            </a:r>
            <a:r>
              <a:rPr lang="en-US" sz="1200" dirty="0"/>
              <a:t>&gt;</a:t>
            </a:r>
          </a:p>
          <a:p>
            <a:r>
              <a:rPr lang="en-US" sz="1200" dirty="0"/>
              <a:t> </a:t>
            </a:r>
          </a:p>
          <a:p>
            <a:r>
              <a:rPr lang="en-US" sz="1200" u="sng" dirty="0"/>
              <a:t>“ Disney Corporate Press Releases , The Walt Disney Company”, &lt;</a:t>
            </a:r>
            <a:r>
              <a:rPr lang="en-US" sz="1200" u="sng" dirty="0">
                <a:hlinkClick r:id="rId11"/>
              </a:rPr>
              <a:t>http://thewaltdisneycompany.com/disney-news/press-releases?tid=All&amp;field_press_release_date_value[value][year]=2009&amp;title=&amp;page=3</a:t>
            </a:r>
            <a:r>
              <a:rPr lang="en-US" sz="1200" dirty="0"/>
              <a:t>&gt;</a:t>
            </a:r>
          </a:p>
          <a:p>
            <a:endParaRPr lang="en-US" sz="1400" dirty="0" smtClean="0"/>
          </a:p>
          <a:p>
            <a:endParaRPr lang="en-US" sz="1400" u="sng" dirty="0"/>
          </a:p>
          <a:p>
            <a:endParaRPr lang="en-US" sz="1400" u="sng" dirty="0" smtClean="0"/>
          </a:p>
          <a:p>
            <a:endParaRPr lang="en-US" sz="1400" u="sng" dirty="0"/>
          </a:p>
          <a:p>
            <a:endParaRPr lang="en-US" sz="1400" dirty="0"/>
          </a:p>
          <a:p>
            <a:endParaRPr lang="en-US" dirty="0" smtClean="0"/>
          </a:p>
          <a:p>
            <a:endParaRPr lang="en-US" dirty="0" smtClean="0"/>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9399285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949</TotalTime>
  <Words>2357</Words>
  <Application>Microsoft Office PowerPoint</Application>
  <PresentationFormat>On-screen Show (4:3)</PresentationFormat>
  <Paragraphs>758</Paragraphs>
  <Slides>55</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55</vt:i4>
      </vt:variant>
    </vt:vector>
  </HeadingPairs>
  <TitlesOfParts>
    <vt:vector size="63" baseType="lpstr">
      <vt:lpstr>Apple Chancery</vt:lpstr>
      <vt:lpstr>Arial</vt:lpstr>
      <vt:lpstr>Calibri</vt:lpstr>
      <vt:lpstr>Century Gothic</vt:lpstr>
      <vt:lpstr>Lucida Calligraphy</vt:lpstr>
      <vt:lpstr>Wingdings 2</vt:lpstr>
      <vt:lpstr>Austin</vt:lpstr>
      <vt:lpstr>Document</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Strategies: Market Development Market Penetration Product Development Forward Integration Backward Integration Horizontal Integration Related Diversification Unrelated Diversification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Walt-Disney World</dc:title>
  <dc:creator>Baril Andréa</dc:creator>
  <cp:lastModifiedBy>L0237_User</cp:lastModifiedBy>
  <cp:revision>88</cp:revision>
  <dcterms:created xsi:type="dcterms:W3CDTF">2012-04-26T23:39:02Z</dcterms:created>
  <dcterms:modified xsi:type="dcterms:W3CDTF">2017-02-14T16:17:56Z</dcterms:modified>
</cp:coreProperties>
</file>