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7"/>
  </p:notesMasterIdLst>
  <p:sldIdLst>
    <p:sldId id="256" r:id="rId2"/>
    <p:sldId id="257" r:id="rId3"/>
    <p:sldId id="302" r:id="rId4"/>
    <p:sldId id="309" r:id="rId5"/>
    <p:sldId id="310" r:id="rId6"/>
    <p:sldId id="312" r:id="rId7"/>
    <p:sldId id="305" r:id="rId8"/>
    <p:sldId id="304" r:id="rId9"/>
    <p:sldId id="306" r:id="rId10"/>
    <p:sldId id="308" r:id="rId11"/>
    <p:sldId id="258" r:id="rId12"/>
    <p:sldId id="293" r:id="rId13"/>
    <p:sldId id="294" r:id="rId14"/>
    <p:sldId id="295" r:id="rId15"/>
    <p:sldId id="296" r:id="rId16"/>
    <p:sldId id="297" r:id="rId17"/>
    <p:sldId id="279" r:id="rId18"/>
    <p:sldId id="300" r:id="rId19"/>
    <p:sldId id="301" r:id="rId20"/>
    <p:sldId id="281" r:id="rId21"/>
    <p:sldId id="282" r:id="rId22"/>
    <p:sldId id="299" r:id="rId23"/>
    <p:sldId id="283" r:id="rId24"/>
    <p:sldId id="269" r:id="rId25"/>
    <p:sldId id="259" r:id="rId26"/>
    <p:sldId id="278" r:id="rId27"/>
    <p:sldId id="285" r:id="rId28"/>
    <p:sldId id="273" r:id="rId29"/>
    <p:sldId id="286" r:id="rId30"/>
    <p:sldId id="260" r:id="rId31"/>
    <p:sldId id="287" r:id="rId32"/>
    <p:sldId id="274" r:id="rId33"/>
    <p:sldId id="288" r:id="rId34"/>
    <p:sldId id="270" r:id="rId35"/>
    <p:sldId id="272"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3AE461-A464-4AA5-A750-0B4F54E93EA1}" type="datetimeFigureOut">
              <a:rPr lang="nl-NL" smtClean="0"/>
              <a:t>30-7-2017</a:t>
            </a:fld>
            <a:endParaRPr lang="nl-NL"/>
          </a:p>
        </p:txBody>
      </p:sp>
      <p:sp>
        <p:nvSpPr>
          <p:cNvPr id="4" name="Tijdelijke aanduiding voor dia-afbeelding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6" name="Tijdelijke aanduiding voor voet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D056ED8-EE14-4EAE-AEB8-ED25372451D2}" type="slidenum">
              <a:rPr lang="nl-NL" smtClean="0"/>
              <a:t>‹#›</a:t>
            </a:fld>
            <a:endParaRPr lang="nl-NL"/>
          </a:p>
        </p:txBody>
      </p:sp>
    </p:spTree>
    <p:extLst>
      <p:ext uri="{BB962C8B-B14F-4D97-AF65-F5344CB8AC3E}">
        <p14:creationId xmlns:p14="http://schemas.microsoft.com/office/powerpoint/2010/main" val="1878003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err="1" smtClean="0">
                <a:solidFill>
                  <a:schemeClr val="tx1"/>
                </a:solidFill>
                <a:effectLst/>
                <a:latin typeface="+mn-lt"/>
                <a:ea typeface="+mn-ea"/>
                <a:cs typeface="+mn-cs"/>
              </a:rPr>
              <a:t>Reablement</a:t>
            </a:r>
            <a:r>
              <a:rPr lang="en-GB" sz="1200" b="0" i="0" kern="1200" dirty="0" smtClean="0">
                <a:solidFill>
                  <a:schemeClr val="tx1"/>
                </a:solidFill>
                <a:effectLst/>
                <a:latin typeface="+mn-lt"/>
                <a:ea typeface="+mn-ea"/>
                <a:cs typeface="+mn-cs"/>
              </a:rPr>
              <a:t>:</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'services for people with poor physical or mental health to help them accommodate their illness by learning or re-learning the skills necessary for daily living</a:t>
            </a:r>
            <a:endParaRPr lang="en-GB" dirty="0"/>
          </a:p>
        </p:txBody>
      </p:sp>
      <p:sp>
        <p:nvSpPr>
          <p:cNvPr id="4" name="Slide Number Placeholder 3"/>
          <p:cNvSpPr>
            <a:spLocks noGrp="1"/>
          </p:cNvSpPr>
          <p:nvPr>
            <p:ph type="sldNum" sz="quarter" idx="10"/>
          </p:nvPr>
        </p:nvSpPr>
        <p:spPr/>
        <p:txBody>
          <a:bodyPr/>
          <a:lstStyle/>
          <a:p>
            <a:fld id="{CD056ED8-EE14-4EAE-AEB8-ED25372451D2}" type="slidenum">
              <a:rPr lang="nl-NL" smtClean="0"/>
              <a:t>13</a:t>
            </a:fld>
            <a:endParaRPr lang="nl-NL"/>
          </a:p>
        </p:txBody>
      </p:sp>
    </p:spTree>
    <p:extLst>
      <p:ext uri="{BB962C8B-B14F-4D97-AF65-F5344CB8AC3E}">
        <p14:creationId xmlns:p14="http://schemas.microsoft.com/office/powerpoint/2010/main" val="39615077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is intended that the cap will be £72,000 when it is introduced . Individuals will be responsible for their care costs, as assessed by the local authority, up to the £72,000 cap if they can afford it</a:t>
            </a:r>
            <a:endParaRPr lang="en-GB" dirty="0"/>
          </a:p>
        </p:txBody>
      </p:sp>
      <p:sp>
        <p:nvSpPr>
          <p:cNvPr id="4" name="Slide Number Placeholder 3"/>
          <p:cNvSpPr>
            <a:spLocks noGrp="1"/>
          </p:cNvSpPr>
          <p:nvPr>
            <p:ph type="sldNum" sz="quarter" idx="10"/>
          </p:nvPr>
        </p:nvSpPr>
        <p:spPr/>
        <p:txBody>
          <a:bodyPr/>
          <a:lstStyle/>
          <a:p>
            <a:fld id="{CD056ED8-EE14-4EAE-AEB8-ED25372451D2}" type="slidenum">
              <a:rPr lang="nl-NL" smtClean="0"/>
              <a:t>16</a:t>
            </a:fld>
            <a:endParaRPr lang="nl-NL"/>
          </a:p>
        </p:txBody>
      </p:sp>
    </p:spTree>
    <p:extLst>
      <p:ext uri="{BB962C8B-B14F-4D97-AF65-F5344CB8AC3E}">
        <p14:creationId xmlns:p14="http://schemas.microsoft.com/office/powerpoint/2010/main" val="2813666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30/07/2017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bihr.org.uk/thehumanrightsact" TargetMode="External"/><Relationship Id="rId2" Type="http://schemas.openxmlformats.org/officeDocument/2006/relationships/hyperlink" Target="https://www.gov.uk/government/publications/the-care-bill-factsheets" TargetMode="External"/><Relationship Id="rId1" Type="http://schemas.openxmlformats.org/officeDocument/2006/relationships/slideLayout" Target="../slideLayouts/slideLayout2.xml"/><Relationship Id="rId6" Type="http://schemas.openxmlformats.org/officeDocument/2006/relationships/image" Target="../media/image2.emf"/><Relationship Id="rId5" Type="http://schemas.openxmlformats.org/officeDocument/2006/relationships/hyperlink" Target="http://www.wales.nhs.uk/sites3/documents/816/General%20Awareness%20slides.ppt" TargetMode="External"/><Relationship Id="rId4" Type="http://schemas.openxmlformats.org/officeDocument/2006/relationships/hyperlink" Target="https://www.equalityhumanrights.com/en/publication-download/your-rights-equality-healthcare-and-social-care-servi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p:txBody>
          <a:bodyPr/>
          <a:lstStyle/>
          <a:p>
            <a:r>
              <a:rPr lang="en-US" dirty="0"/>
              <a:t>MANAGING MENTAL HEALTH AND LEARNING </a:t>
            </a:r>
            <a:r>
              <a:rPr lang="en-US" dirty="0" smtClean="0"/>
              <a:t>DIFFICULTIES</a:t>
            </a:r>
          </a:p>
          <a:p>
            <a:pPr algn="ctr"/>
            <a:r>
              <a:rPr lang="en-US" dirty="0" smtClean="0"/>
              <a:t>WK 4</a:t>
            </a:r>
            <a:endParaRPr lang="en-GB" dirty="0"/>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 </a:t>
            </a:r>
            <a:endParaRPr lang="en-GB" dirty="0"/>
          </a:p>
        </p:txBody>
      </p:sp>
      <p:sp>
        <p:nvSpPr>
          <p:cNvPr id="3" name="Content Placeholder 2"/>
          <p:cNvSpPr>
            <a:spLocks noGrp="1"/>
          </p:cNvSpPr>
          <p:nvPr>
            <p:ph idx="1"/>
          </p:nvPr>
        </p:nvSpPr>
        <p:spPr>
          <a:xfrm>
            <a:off x="457200" y="1600200"/>
            <a:ext cx="8229600" cy="3989040"/>
          </a:xfrm>
        </p:spPr>
        <p:txBody>
          <a:bodyPr>
            <a:normAutofit/>
          </a:bodyPr>
          <a:lstStyle/>
          <a:p>
            <a:r>
              <a:rPr lang="nl-NL" dirty="0" smtClean="0"/>
              <a:t>Legislative framework Mental Health and Social Care UK</a:t>
            </a:r>
          </a:p>
          <a:p>
            <a:pPr lvl="1"/>
            <a:r>
              <a:rPr lang="nl-NL" dirty="0" smtClean="0"/>
              <a:t>Mental Capacity Act 2005</a:t>
            </a:r>
          </a:p>
          <a:p>
            <a:pPr lvl="1"/>
            <a:r>
              <a:rPr lang="nl-NL" dirty="0" smtClean="0"/>
              <a:t>Mental Health Act 2007</a:t>
            </a:r>
          </a:p>
          <a:p>
            <a:pPr lvl="1"/>
            <a:r>
              <a:rPr lang="nl-NL" dirty="0" smtClean="0"/>
              <a:t>Care Act 2014  </a:t>
            </a:r>
          </a:p>
          <a:p>
            <a:pPr lvl="1"/>
            <a:r>
              <a:rPr lang="nl-NL" dirty="0" smtClean="0"/>
              <a:t>Human Rights Act 1998</a:t>
            </a:r>
          </a:p>
          <a:p>
            <a:pPr lvl="1"/>
            <a:r>
              <a:rPr lang="nl-NL" dirty="0" smtClean="0"/>
              <a:t>Equality Act 2010</a:t>
            </a:r>
          </a:p>
          <a:p>
            <a:pPr lvl="1"/>
            <a:r>
              <a:rPr lang="nl-NL" dirty="0" smtClean="0"/>
              <a:t>....</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dirty="0" smtClean="0"/>
              <a:t>Mental Capacity Act 2005 - recap</a:t>
            </a:r>
            <a:endParaRPr lang="en-GB" dirty="0"/>
          </a:p>
        </p:txBody>
      </p:sp>
      <p:sp>
        <p:nvSpPr>
          <p:cNvPr id="3" name="Content Placeholder 2"/>
          <p:cNvSpPr>
            <a:spLocks noGrp="1"/>
          </p:cNvSpPr>
          <p:nvPr>
            <p:ph idx="1"/>
          </p:nvPr>
        </p:nvSpPr>
        <p:spPr/>
        <p:txBody>
          <a:bodyPr/>
          <a:lstStyle/>
          <a:p>
            <a:r>
              <a:rPr lang="en-GB" altLang="en-US" dirty="0"/>
              <a:t>5 key principles</a:t>
            </a:r>
          </a:p>
          <a:p>
            <a:r>
              <a:rPr lang="en-GB" altLang="en-US" dirty="0"/>
              <a:t>2 stage test for capacity</a:t>
            </a:r>
          </a:p>
          <a:p>
            <a:r>
              <a:rPr lang="en-GB" altLang="en-US" dirty="0"/>
              <a:t>4 stage assessment or capacity</a:t>
            </a:r>
          </a:p>
          <a:p>
            <a:r>
              <a:rPr lang="en-GB" altLang="en-US" dirty="0"/>
              <a:t>5 stage ‘best interests’ criteria</a:t>
            </a:r>
          </a:p>
          <a:p>
            <a:endParaRPr lang="en-GB" altLang="en-US" dirty="0"/>
          </a:p>
          <a:p>
            <a:r>
              <a:rPr lang="en-GB" altLang="en-US" b="1" i="1" dirty="0"/>
              <a:t>‘The 5:2:4:5 aide memoire’</a:t>
            </a:r>
          </a:p>
          <a:p>
            <a:endParaRPr lang="en-GB" dirty="0"/>
          </a:p>
        </p:txBody>
      </p:sp>
    </p:spTree>
    <p:extLst>
      <p:ext uri="{BB962C8B-B14F-4D97-AF65-F5344CB8AC3E}">
        <p14:creationId xmlns:p14="http://schemas.microsoft.com/office/powerpoint/2010/main" val="3925223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altLang="en-US" sz="3600" b="1" dirty="0" smtClean="0"/>
              <a:t>Deprivation </a:t>
            </a:r>
            <a:r>
              <a:rPr lang="en-GB" altLang="en-US" sz="3600" b="1" dirty="0"/>
              <a:t>of liberty safeguards</a:t>
            </a:r>
            <a:endParaRPr lang="en-GB" sz="3600" dirty="0"/>
          </a:p>
        </p:txBody>
      </p:sp>
      <p:sp>
        <p:nvSpPr>
          <p:cNvPr id="3" name="Content Placeholder 2"/>
          <p:cNvSpPr>
            <a:spLocks noGrp="1"/>
          </p:cNvSpPr>
          <p:nvPr>
            <p:ph idx="1"/>
          </p:nvPr>
        </p:nvSpPr>
        <p:spPr/>
        <p:txBody>
          <a:bodyPr>
            <a:normAutofit/>
          </a:bodyPr>
          <a:lstStyle/>
          <a:p>
            <a:pPr>
              <a:lnSpc>
                <a:spcPct val="90000"/>
              </a:lnSpc>
              <a:buFontTx/>
              <a:buNone/>
            </a:pPr>
            <a:r>
              <a:rPr lang="en-GB" altLang="en-US" sz="2600" dirty="0"/>
              <a:t>They come into play when:</a:t>
            </a:r>
          </a:p>
          <a:p>
            <a:pPr>
              <a:lnSpc>
                <a:spcPct val="90000"/>
              </a:lnSpc>
            </a:pPr>
            <a:r>
              <a:rPr lang="en-GB" altLang="en-US" sz="2600" dirty="0"/>
              <a:t>someone who has a mental disorder, and</a:t>
            </a:r>
          </a:p>
          <a:p>
            <a:pPr>
              <a:lnSpc>
                <a:spcPct val="90000"/>
              </a:lnSpc>
            </a:pPr>
            <a:r>
              <a:rPr lang="en-GB" altLang="en-US" sz="2600" dirty="0"/>
              <a:t>who lacks capacity to make decisions for themselves,</a:t>
            </a:r>
          </a:p>
          <a:p>
            <a:pPr>
              <a:lnSpc>
                <a:spcPct val="90000"/>
              </a:lnSpc>
            </a:pPr>
            <a:r>
              <a:rPr lang="en-GB" altLang="en-US" sz="2600" dirty="0"/>
              <a:t>is (or is to be) deprived of their liberty </a:t>
            </a:r>
          </a:p>
          <a:p>
            <a:pPr>
              <a:lnSpc>
                <a:spcPct val="90000"/>
              </a:lnSpc>
            </a:pPr>
            <a:r>
              <a:rPr lang="en-GB" altLang="en-US" sz="2600" dirty="0"/>
              <a:t>in a hospital or care home</a:t>
            </a:r>
          </a:p>
          <a:p>
            <a:endParaRPr lang="en-GB" sz="2600" dirty="0"/>
          </a:p>
        </p:txBody>
      </p:sp>
    </p:spTree>
    <p:extLst>
      <p:ext uri="{BB962C8B-B14F-4D97-AF65-F5344CB8AC3E}">
        <p14:creationId xmlns:p14="http://schemas.microsoft.com/office/powerpoint/2010/main" val="2106489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Rectangle 3"/>
          <p:cNvSpPr txBox="1">
            <a:spLocks noChangeArrowheads="1"/>
          </p:cNvSpPr>
          <p:nvPr/>
        </p:nvSpPr>
        <p:spPr>
          <a:xfrm>
            <a:off x="457200" y="1600200"/>
            <a:ext cx="8229600" cy="4525963"/>
          </a:xfrm>
          <a:prstGeom prst="rect">
            <a:avLst/>
          </a:prstGeom>
        </p:spPr>
        <p:txBody>
          <a:bodyPr vert="horz" lIns="91440" tIns="45720" rIns="91440" bIns="45720" rtlCol="0">
            <a:normAutofit fontScale="92500" lnSpcReduction="10000"/>
          </a:bodyPr>
          <a:lst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pPr>
              <a:buFontTx/>
              <a:buNone/>
            </a:pPr>
            <a:r>
              <a:rPr lang="en-GB" altLang="en-US" sz="2600" dirty="0" smtClean="0"/>
              <a:t>Where all the above conditions are met:</a:t>
            </a:r>
          </a:p>
          <a:p>
            <a:r>
              <a:rPr lang="en-GB" altLang="en-US" sz="2600" dirty="0" smtClean="0"/>
              <a:t>The hospital or care home  must seek authorisation for its actions from a 'supervisory body'.</a:t>
            </a:r>
          </a:p>
          <a:p>
            <a:r>
              <a:rPr lang="en-GB" altLang="en-US" sz="2600" dirty="0" smtClean="0"/>
              <a:t>Without such authorisation being granted, the deprivation of liberty may not proceed.</a:t>
            </a:r>
          </a:p>
          <a:p>
            <a:endParaRPr lang="nl-NL" altLang="en-US" dirty="0"/>
          </a:p>
          <a:p>
            <a:pPr marL="0" indent="0">
              <a:buFontTx/>
              <a:buNone/>
            </a:pPr>
            <a:r>
              <a:rPr lang="en-GB" altLang="en-US" sz="2800" dirty="0"/>
              <a:t>Authorisation for the deprivation of liberty will be given by the supervisory body only if it is satisfied that:</a:t>
            </a:r>
          </a:p>
          <a:p>
            <a:pPr lvl="1"/>
            <a:r>
              <a:rPr lang="en-GB" altLang="en-US" dirty="0"/>
              <a:t>it is in the person's best interests, and</a:t>
            </a:r>
          </a:p>
          <a:p>
            <a:pPr lvl="1"/>
            <a:r>
              <a:rPr lang="en-GB" altLang="en-US" dirty="0"/>
              <a:t>there is no less restrictive alternative available.</a:t>
            </a:r>
          </a:p>
          <a:p>
            <a:pPr marL="0" indent="0">
              <a:buFontTx/>
              <a:buNone/>
            </a:pPr>
            <a:r>
              <a:rPr lang="en-GB" altLang="en-US" sz="2800" dirty="0"/>
              <a:t>The deprivation may continue only for the shortest period that is necessary.</a:t>
            </a:r>
          </a:p>
          <a:p>
            <a:endParaRPr lang="en-GB" altLang="en-US" dirty="0"/>
          </a:p>
        </p:txBody>
      </p:sp>
    </p:spTree>
    <p:extLst>
      <p:ext uri="{BB962C8B-B14F-4D97-AF65-F5344CB8AC3E}">
        <p14:creationId xmlns:p14="http://schemas.microsoft.com/office/powerpoint/2010/main" val="2251140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474" name="Rectangle 2"/>
          <p:cNvSpPr>
            <a:spLocks noGrp="1" noChangeArrowheads="1"/>
          </p:cNvSpPr>
          <p:nvPr>
            <p:ph type="title"/>
          </p:nvPr>
        </p:nvSpPr>
        <p:spPr/>
        <p:txBody>
          <a:bodyPr/>
          <a:lstStyle/>
          <a:p>
            <a:r>
              <a:rPr lang="en-GB" altLang="en-US" sz="4000" b="1"/>
              <a:t>Deprivation of liberty safeguards</a:t>
            </a:r>
          </a:p>
        </p:txBody>
      </p:sp>
      <p:sp>
        <p:nvSpPr>
          <p:cNvPr id="233475" name="Rectangle 3"/>
          <p:cNvSpPr>
            <a:spLocks noGrp="1" noChangeArrowheads="1"/>
          </p:cNvSpPr>
          <p:nvPr>
            <p:ph type="body" idx="1"/>
          </p:nvPr>
        </p:nvSpPr>
        <p:spPr/>
        <p:txBody>
          <a:bodyPr/>
          <a:lstStyle/>
          <a:p>
            <a:pPr marL="0" indent="0">
              <a:buFontTx/>
              <a:buNone/>
            </a:pPr>
            <a:r>
              <a:rPr lang="en-GB" altLang="en-US" dirty="0"/>
              <a:t>The question of whether a person is being deprived of their liberty will need to be kept under review and addressed explicitly whenever a change is made to their care plan</a:t>
            </a:r>
            <a:r>
              <a:rPr lang="en-GB" altLang="en-US" dirty="0" smtClean="0"/>
              <a:t>.</a:t>
            </a:r>
          </a:p>
          <a:p>
            <a:pPr marL="0" indent="0">
              <a:buFontTx/>
              <a:buNone/>
            </a:pPr>
            <a:endParaRPr lang="nl-NL" altLang="en-US" dirty="0"/>
          </a:p>
          <a:p>
            <a:pPr marL="0" indent="0">
              <a:buNone/>
            </a:pPr>
            <a:r>
              <a:rPr lang="en-GB" altLang="en-US" dirty="0"/>
              <a:t>In groups discuss how the introduction of deprivation of liberty safeguards </a:t>
            </a:r>
            <a:r>
              <a:rPr lang="en-GB" altLang="en-US" dirty="0" smtClean="0"/>
              <a:t>impacts your </a:t>
            </a:r>
            <a:r>
              <a:rPr lang="en-GB" altLang="en-US" dirty="0"/>
              <a:t>role</a:t>
            </a:r>
          </a:p>
          <a:p>
            <a:pPr marL="0" indent="0">
              <a:buFontTx/>
              <a:buNone/>
            </a:pPr>
            <a:endParaRPr lang="en-GB" altLang="en-US" dirty="0"/>
          </a:p>
        </p:txBody>
      </p:sp>
    </p:spTree>
    <p:extLst>
      <p:ext uri="{BB962C8B-B14F-4D97-AF65-F5344CB8AC3E}">
        <p14:creationId xmlns:p14="http://schemas.microsoft.com/office/powerpoint/2010/main" val="1479521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2564904"/>
            <a:ext cx="8229600" cy="990600"/>
          </a:xfrm>
        </p:spPr>
        <p:txBody>
          <a:bodyPr/>
          <a:lstStyle/>
          <a:p>
            <a:pPr algn="ctr"/>
            <a:r>
              <a:rPr lang="nl-NL" dirty="0"/>
              <a:t>Mental Health Act 2007</a:t>
            </a:r>
            <a:endParaRPr lang="en-GB" dirty="0"/>
          </a:p>
        </p:txBody>
      </p:sp>
    </p:spTree>
    <p:extLst>
      <p:ext uri="{BB962C8B-B14F-4D97-AF65-F5344CB8AC3E}">
        <p14:creationId xmlns:p14="http://schemas.microsoft.com/office/powerpoint/2010/main" val="1665335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a:bodyPr>
          <a:lstStyle/>
          <a:p>
            <a:pPr algn="ctr"/>
            <a:r>
              <a:rPr lang="en-GB" altLang="en-US" sz="4000" dirty="0" smtClean="0"/>
              <a:t>Why was </a:t>
            </a:r>
            <a:r>
              <a:rPr lang="en-GB" altLang="en-US" sz="4000" dirty="0"/>
              <a:t>this review necessary?</a:t>
            </a:r>
          </a:p>
        </p:txBody>
      </p:sp>
      <p:sp>
        <p:nvSpPr>
          <p:cNvPr id="13315" name="Rectangle 3"/>
          <p:cNvSpPr>
            <a:spLocks noGrp="1" noChangeArrowheads="1"/>
          </p:cNvSpPr>
          <p:nvPr>
            <p:ph type="body" idx="1"/>
          </p:nvPr>
        </p:nvSpPr>
        <p:spPr/>
        <p:txBody>
          <a:bodyPr/>
          <a:lstStyle/>
          <a:p>
            <a:r>
              <a:rPr lang="en-GB" altLang="en-US" sz="2800" dirty="0"/>
              <a:t>To help ensure that people with serious mental disorders receive treatment necessary to protect them and the public from harm</a:t>
            </a:r>
          </a:p>
          <a:p>
            <a:r>
              <a:rPr lang="en-GB" altLang="en-US" sz="2800" dirty="0"/>
              <a:t>To simplify and modernise the definition of mental disorder and the criteria for detention</a:t>
            </a:r>
          </a:p>
          <a:p>
            <a:r>
              <a:rPr lang="en-GB" altLang="en-US" sz="2800" dirty="0"/>
              <a:t>To bring mental health legislation into line with modern service provisions</a:t>
            </a:r>
          </a:p>
          <a:p>
            <a:r>
              <a:rPr lang="en-GB" altLang="en-US" sz="2800" dirty="0"/>
              <a:t>To strengthen patient safeguards and tackle human rights incompatibilities.</a:t>
            </a:r>
            <a:r>
              <a:rPr lang="en-GB" altLang="en-US" sz="2400" dirty="0"/>
              <a:t> </a:t>
            </a:r>
          </a:p>
        </p:txBody>
      </p:sp>
    </p:spTree>
    <p:extLst>
      <p:ext uri="{BB962C8B-B14F-4D97-AF65-F5344CB8AC3E}">
        <p14:creationId xmlns:p14="http://schemas.microsoft.com/office/powerpoint/2010/main" val="3604470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dirty="0"/>
              <a:t>The Mental Health Act 2007</a:t>
            </a:r>
          </a:p>
        </p:txBody>
      </p:sp>
      <p:sp>
        <p:nvSpPr>
          <p:cNvPr id="15363" name="Rectangle 3"/>
          <p:cNvSpPr>
            <a:spLocks noGrp="1" noChangeArrowheads="1"/>
          </p:cNvSpPr>
          <p:nvPr>
            <p:ph type="body" idx="1"/>
          </p:nvPr>
        </p:nvSpPr>
        <p:spPr>
          <a:xfrm>
            <a:off x="457200" y="2565400"/>
            <a:ext cx="8229600" cy="2951163"/>
          </a:xfrm>
        </p:spPr>
        <p:txBody>
          <a:bodyPr/>
          <a:lstStyle/>
          <a:p>
            <a:pPr>
              <a:lnSpc>
                <a:spcPct val="90000"/>
              </a:lnSpc>
            </a:pPr>
            <a:r>
              <a:rPr lang="en-GB" altLang="en-US"/>
              <a:t>The Mental Health Act 1983</a:t>
            </a:r>
          </a:p>
          <a:p>
            <a:pPr>
              <a:lnSpc>
                <a:spcPct val="90000"/>
              </a:lnSpc>
            </a:pPr>
            <a:r>
              <a:rPr lang="en-GB" altLang="en-US"/>
              <a:t>The Mental Capacity Act 2005</a:t>
            </a:r>
          </a:p>
          <a:p>
            <a:pPr>
              <a:lnSpc>
                <a:spcPct val="90000"/>
              </a:lnSpc>
            </a:pPr>
            <a:r>
              <a:rPr lang="en-GB" altLang="en-US"/>
              <a:t>The Domestic Violence, Crime and Victims Act 2004.</a:t>
            </a:r>
            <a:br>
              <a:rPr lang="en-GB" altLang="en-US"/>
            </a:br>
            <a:r>
              <a:rPr lang="en-GB" altLang="en-US" i="1"/>
              <a:t/>
            </a:r>
            <a:br>
              <a:rPr lang="en-GB" altLang="en-US" i="1"/>
            </a:br>
            <a:endParaRPr lang="en-GB" altLang="en-US" i="1"/>
          </a:p>
        </p:txBody>
      </p:sp>
      <p:sp>
        <p:nvSpPr>
          <p:cNvPr id="15364" name="Rectangle 4"/>
          <p:cNvSpPr>
            <a:spLocks noChangeArrowheads="1"/>
          </p:cNvSpPr>
          <p:nvPr/>
        </p:nvSpPr>
        <p:spPr bwMode="auto">
          <a:xfrm>
            <a:off x="468313" y="1484313"/>
            <a:ext cx="8229600" cy="1223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828675"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236663"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4465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fontAlgn="base">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fontAlgn="base">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fontAlgn="base">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fontAlgn="base">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nSpc>
                <a:spcPct val="90000"/>
              </a:lnSpc>
              <a:buFontTx/>
              <a:buNone/>
            </a:pPr>
            <a:r>
              <a:rPr lang="en-GB" altLang="en-US" dirty="0" smtClean="0"/>
              <a:t>Introduced </a:t>
            </a:r>
            <a:r>
              <a:rPr lang="en-GB" altLang="en-US" dirty="0"/>
              <a:t>amendments to several earlier Acts:</a:t>
            </a:r>
          </a:p>
        </p:txBody>
      </p:sp>
    </p:spTree>
    <p:extLst>
      <p:ext uri="{BB962C8B-B14F-4D97-AF65-F5344CB8AC3E}">
        <p14:creationId xmlns:p14="http://schemas.microsoft.com/office/powerpoint/2010/main" val="2031999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ChangeArrowheads="1"/>
          </p:cNvSpPr>
          <p:nvPr>
            <p:ph type="title"/>
          </p:nvPr>
        </p:nvSpPr>
        <p:spPr/>
        <p:txBody>
          <a:bodyPr>
            <a:normAutofit fontScale="90000"/>
          </a:bodyPr>
          <a:lstStyle/>
          <a:p>
            <a:r>
              <a:rPr lang="en-GB" altLang="en-US" sz="4000" dirty="0"/>
              <a:t>Professional roles – Approved mental health professionals </a:t>
            </a:r>
          </a:p>
        </p:txBody>
      </p:sp>
      <p:sp>
        <p:nvSpPr>
          <p:cNvPr id="187395" name="Rectangle 3"/>
          <p:cNvSpPr>
            <a:spLocks noGrp="1" noChangeArrowheads="1"/>
          </p:cNvSpPr>
          <p:nvPr>
            <p:ph type="body" idx="1"/>
          </p:nvPr>
        </p:nvSpPr>
        <p:spPr/>
        <p:txBody>
          <a:bodyPr>
            <a:normAutofit lnSpcReduction="10000"/>
          </a:bodyPr>
          <a:lstStyle/>
          <a:p>
            <a:pPr marL="0" indent="0">
              <a:buFontTx/>
              <a:buNone/>
            </a:pPr>
            <a:endParaRPr lang="en-GB" altLang="en-US" sz="2800" b="1" dirty="0" smtClean="0"/>
          </a:p>
          <a:p>
            <a:pPr marL="0" indent="0">
              <a:buFontTx/>
              <a:buNone/>
            </a:pPr>
            <a:r>
              <a:rPr lang="en-GB" altLang="en-US" sz="2800" b="1" dirty="0" smtClean="0"/>
              <a:t>Functions </a:t>
            </a:r>
            <a:r>
              <a:rPr lang="en-GB" altLang="en-US" sz="2800" b="1" dirty="0"/>
              <a:t>of the AMHP</a:t>
            </a:r>
          </a:p>
          <a:p>
            <a:pPr marL="0" indent="0">
              <a:buFontTx/>
              <a:buNone/>
            </a:pPr>
            <a:r>
              <a:rPr lang="en-GB" altLang="en-US" sz="2800" dirty="0"/>
              <a:t>As has already been noted, the AMHP has taken over duties and functions of the ASW. This includes functions such as:</a:t>
            </a:r>
          </a:p>
          <a:p>
            <a:pPr lvl="1"/>
            <a:r>
              <a:rPr lang="en-GB" altLang="en-US" dirty="0"/>
              <a:t>making applications for admission and detention in hospital under Part 2 of the 1983 Act</a:t>
            </a:r>
          </a:p>
          <a:p>
            <a:pPr lvl="1"/>
            <a:r>
              <a:rPr lang="en-GB" altLang="en-US" dirty="0"/>
              <a:t>making applications for guardianship.</a:t>
            </a:r>
          </a:p>
          <a:p>
            <a:pPr marL="0" indent="0">
              <a:buNone/>
            </a:pPr>
            <a:r>
              <a:rPr lang="nl-NL" altLang="en-US" sz="2800" b="1" dirty="0"/>
              <a:t>Who may be AMHP</a:t>
            </a:r>
          </a:p>
          <a:p>
            <a:pPr lvl="1"/>
            <a:r>
              <a:rPr lang="nl-NL" altLang="en-US" sz="2100" dirty="0"/>
              <a:t>Social workers</a:t>
            </a:r>
          </a:p>
          <a:p>
            <a:pPr lvl="1"/>
            <a:r>
              <a:rPr lang="en-GB" altLang="en-US" sz="2100" dirty="0"/>
              <a:t>A wider group of professionals if they have the right skills, experience and training. </a:t>
            </a:r>
          </a:p>
          <a:p>
            <a:pPr marL="0" indent="0">
              <a:buFontTx/>
              <a:buNone/>
            </a:pPr>
            <a:endParaRPr lang="en-GB" altLang="en-US" sz="2800" dirty="0" smtClean="0"/>
          </a:p>
        </p:txBody>
      </p:sp>
    </p:spTree>
    <p:extLst>
      <p:ext uri="{BB962C8B-B14F-4D97-AF65-F5344CB8AC3E}">
        <p14:creationId xmlns:p14="http://schemas.microsoft.com/office/powerpoint/2010/main" val="256700352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99028"/>
            <a:ext cx="8229600" cy="990600"/>
          </a:xfrm>
        </p:spPr>
        <p:txBody>
          <a:bodyPr>
            <a:normAutofit/>
          </a:bodyPr>
          <a:lstStyle/>
          <a:p>
            <a:pPr algn="ctr"/>
            <a:r>
              <a:rPr lang="nl-NL" dirty="0" smtClean="0"/>
              <a:t>Care Act 2014</a:t>
            </a:r>
            <a:endParaRPr lang="en-GB" dirty="0"/>
          </a:p>
        </p:txBody>
      </p:sp>
      <p:sp>
        <p:nvSpPr>
          <p:cNvPr id="3" name="Content Placeholder 2"/>
          <p:cNvSpPr>
            <a:spLocks noGrp="1"/>
          </p:cNvSpPr>
          <p:nvPr>
            <p:ph idx="1"/>
          </p:nvPr>
        </p:nvSpPr>
        <p:spPr>
          <a:xfrm>
            <a:off x="457200" y="1124744"/>
            <a:ext cx="8229600" cy="4680520"/>
          </a:xfrm>
        </p:spPr>
        <p:txBody>
          <a:bodyPr>
            <a:noAutofit/>
          </a:bodyPr>
          <a:lstStyle/>
          <a:p>
            <a:endParaRPr lang="nl-NL" sz="2200" dirty="0" smtClean="0"/>
          </a:p>
          <a:p>
            <a:r>
              <a:rPr lang="en-GB" sz="2200" dirty="0" smtClean="0"/>
              <a:t>Impacts </a:t>
            </a:r>
            <a:r>
              <a:rPr lang="en-GB" sz="2200" dirty="0"/>
              <a:t>all care and support organisations in UK (local authorities, private and independent sector organisations)</a:t>
            </a:r>
          </a:p>
          <a:p>
            <a:r>
              <a:rPr lang="en-GB" sz="2200" dirty="0" smtClean="0"/>
              <a:t>Duties and responsibilities for local authorities about care and support for adults</a:t>
            </a:r>
          </a:p>
          <a:p>
            <a:r>
              <a:rPr lang="en-GB" sz="2200" dirty="0" smtClean="0"/>
              <a:t>Local </a:t>
            </a:r>
            <a:r>
              <a:rPr lang="en-GB" sz="2200" dirty="0"/>
              <a:t>authorities </a:t>
            </a:r>
            <a:r>
              <a:rPr lang="en-GB" sz="2200" dirty="0" smtClean="0"/>
              <a:t>have to ensure that </a:t>
            </a:r>
            <a:r>
              <a:rPr lang="en-GB" sz="2200" dirty="0"/>
              <a:t>people who live in their areas: </a:t>
            </a:r>
            <a:endParaRPr lang="en-GB" sz="2200" dirty="0" smtClean="0"/>
          </a:p>
          <a:p>
            <a:pPr lvl="1">
              <a:buFont typeface="Arial" panose="020B0604020202020204" pitchFamily="34" charset="0"/>
              <a:buChar char="‒"/>
            </a:pPr>
            <a:r>
              <a:rPr lang="en-GB" sz="2200" dirty="0" smtClean="0"/>
              <a:t>Receive </a:t>
            </a:r>
            <a:r>
              <a:rPr lang="en-GB" sz="2200" dirty="0"/>
              <a:t>services that prevent their care needs from becoming more </a:t>
            </a:r>
            <a:r>
              <a:rPr lang="en-GB" sz="2200" dirty="0" smtClean="0"/>
              <a:t>serious </a:t>
            </a:r>
          </a:p>
          <a:p>
            <a:pPr lvl="1">
              <a:buFont typeface="Arial" panose="020B0604020202020204" pitchFamily="34" charset="0"/>
              <a:buChar char="‒"/>
            </a:pPr>
            <a:r>
              <a:rPr lang="en-GB" sz="2200" dirty="0" smtClean="0"/>
              <a:t>Can </a:t>
            </a:r>
            <a:r>
              <a:rPr lang="en-GB" sz="2200" dirty="0"/>
              <a:t>get the information they need to make good decisions about care and support </a:t>
            </a:r>
            <a:endParaRPr lang="en-GB" sz="2200" dirty="0" smtClean="0"/>
          </a:p>
          <a:p>
            <a:pPr lvl="1">
              <a:buFont typeface="Arial" panose="020B0604020202020204" pitchFamily="34" charset="0"/>
              <a:buChar char="‒"/>
            </a:pPr>
            <a:r>
              <a:rPr lang="en-GB" sz="2200" dirty="0" smtClean="0"/>
              <a:t>Have </a:t>
            </a:r>
            <a:r>
              <a:rPr lang="en-GB" sz="2200" dirty="0"/>
              <a:t>a good range of providers to choose </a:t>
            </a:r>
            <a:r>
              <a:rPr lang="en-GB" sz="2200" dirty="0" smtClean="0"/>
              <a:t>from</a:t>
            </a:r>
          </a:p>
          <a:p>
            <a:pPr>
              <a:buFont typeface="Arial" panose="020B0604020202020204" pitchFamily="34" charset="0"/>
              <a:buChar char="‒"/>
            </a:pPr>
            <a:r>
              <a:rPr lang="en-GB" sz="2200" dirty="0" smtClean="0"/>
              <a:t>Aim:  Help </a:t>
            </a:r>
            <a:r>
              <a:rPr lang="en-GB" sz="2200" dirty="0"/>
              <a:t>to improve people’s independence and wellbeing</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275856" y="6093296"/>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3" name="Tijdelijke aanduiding voor inhoud 2"/>
          <p:cNvSpPr>
            <a:spLocks noGrp="1"/>
          </p:cNvSpPr>
          <p:nvPr>
            <p:ph idx="1"/>
          </p:nvPr>
        </p:nvSpPr>
        <p:spPr/>
        <p:txBody>
          <a:bodyPr>
            <a:normAutofit lnSpcReduction="10000"/>
          </a:bodyPr>
          <a:lstStyle/>
          <a:p>
            <a:pPr marL="0" indent="0">
              <a:buNone/>
            </a:pPr>
            <a:r>
              <a:rPr lang="nl-NL" dirty="0" smtClean="0"/>
              <a:t>Local authorities have to consider: </a:t>
            </a:r>
            <a:r>
              <a:rPr lang="en-GB" dirty="0" smtClean="0"/>
              <a:t> </a:t>
            </a:r>
          </a:p>
          <a:p>
            <a:pPr lvl="1"/>
            <a:r>
              <a:rPr lang="en-GB" sz="2400" dirty="0" smtClean="0"/>
              <a:t>What </a:t>
            </a:r>
            <a:r>
              <a:rPr lang="en-GB" sz="2400" dirty="0"/>
              <a:t>services, facilities and resources are already available in the area (for example local voluntary and community groups</a:t>
            </a:r>
            <a:r>
              <a:rPr lang="en-GB" sz="2400" dirty="0" smtClean="0"/>
              <a:t>)</a:t>
            </a:r>
          </a:p>
          <a:p>
            <a:pPr lvl="1"/>
            <a:r>
              <a:rPr lang="en-GB" sz="2400" dirty="0" smtClean="0"/>
              <a:t>How </a:t>
            </a:r>
            <a:r>
              <a:rPr lang="en-GB" sz="2400" dirty="0"/>
              <a:t>these might help local people </a:t>
            </a:r>
            <a:endParaRPr lang="en-GB" sz="2400" dirty="0" smtClean="0"/>
          </a:p>
          <a:p>
            <a:pPr lvl="1"/>
            <a:r>
              <a:rPr lang="en-GB" sz="2400" dirty="0" smtClean="0"/>
              <a:t>Identifying </a:t>
            </a:r>
            <a:r>
              <a:rPr lang="en-GB" sz="2400" dirty="0"/>
              <a:t>people in the local area who might have care and support needs that are not being met </a:t>
            </a:r>
            <a:endParaRPr lang="en-GB" sz="2400" dirty="0" smtClean="0"/>
          </a:p>
          <a:p>
            <a:pPr lvl="1"/>
            <a:r>
              <a:rPr lang="en-GB" sz="2400" dirty="0" smtClean="0"/>
              <a:t>Identifying </a:t>
            </a:r>
            <a:r>
              <a:rPr lang="en-GB" sz="2400" dirty="0"/>
              <a:t>carers in the area who might have support needs that are not being </a:t>
            </a:r>
            <a:r>
              <a:rPr lang="en-GB" sz="2400" dirty="0" smtClean="0"/>
              <a:t>met</a:t>
            </a:r>
          </a:p>
          <a:p>
            <a:pPr marL="0" indent="0">
              <a:buNone/>
            </a:pPr>
            <a:endParaRPr lang="nl-NL" dirty="0"/>
          </a:p>
          <a:p>
            <a:pPr marL="0" indent="0">
              <a:buNone/>
            </a:pPr>
            <a:r>
              <a:rPr lang="nl-NL" dirty="0" smtClean="0"/>
              <a:t>In this </a:t>
            </a:r>
            <a:r>
              <a:rPr lang="nl-NL" dirty="0" err="1" smtClean="0"/>
              <a:t>role</a:t>
            </a:r>
            <a:r>
              <a:rPr lang="nl-NL" dirty="0" smtClean="0"/>
              <a:t> </a:t>
            </a:r>
            <a:r>
              <a:rPr lang="nl-NL" dirty="0" err="1" smtClean="0"/>
              <a:t>local</a:t>
            </a:r>
            <a:r>
              <a:rPr lang="nl-NL" dirty="0" smtClean="0"/>
              <a:t> </a:t>
            </a:r>
            <a:r>
              <a:rPr lang="nl-NL" dirty="0" err="1" smtClean="0"/>
              <a:t>authorities</a:t>
            </a:r>
            <a:r>
              <a:rPr lang="nl-NL" dirty="0"/>
              <a:t> </a:t>
            </a:r>
            <a:r>
              <a:rPr lang="nl-NL" dirty="0" err="1" smtClean="0"/>
              <a:t>work</a:t>
            </a:r>
            <a:r>
              <a:rPr lang="nl-NL" dirty="0" smtClean="0"/>
              <a:t> </a:t>
            </a:r>
            <a:r>
              <a:rPr lang="nl-NL" dirty="0" err="1" smtClean="0"/>
              <a:t>together</a:t>
            </a:r>
            <a:r>
              <a:rPr lang="nl-NL" dirty="0" smtClean="0"/>
              <a:t> with communities to reach their aim.</a:t>
            </a:r>
            <a:endParaRPr lang="nl-NL" dirty="0"/>
          </a:p>
        </p:txBody>
      </p:sp>
    </p:spTree>
    <p:extLst>
      <p:ext uri="{BB962C8B-B14F-4D97-AF65-F5344CB8AC3E}">
        <p14:creationId xmlns:p14="http://schemas.microsoft.com/office/powerpoint/2010/main" val="123965974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3" name="Tijdelijke aanduiding voor inhoud 2"/>
          <p:cNvSpPr>
            <a:spLocks noGrp="1"/>
          </p:cNvSpPr>
          <p:nvPr>
            <p:ph idx="1"/>
          </p:nvPr>
        </p:nvSpPr>
        <p:spPr/>
        <p:txBody>
          <a:bodyPr>
            <a:normAutofit/>
          </a:bodyPr>
          <a:lstStyle/>
          <a:p>
            <a:pPr marL="0" indent="0">
              <a:buNone/>
            </a:pPr>
            <a:r>
              <a:rPr lang="nl-NL" dirty="0" smtClean="0"/>
              <a:t>Local authorities are required to provide information</a:t>
            </a:r>
          </a:p>
          <a:p>
            <a:r>
              <a:rPr lang="en-GB" sz="2200" i="1" dirty="0"/>
              <a:t>W</a:t>
            </a:r>
            <a:r>
              <a:rPr lang="en-GB" sz="2200" i="1" dirty="0" smtClean="0"/>
              <a:t>hat </a:t>
            </a:r>
            <a:r>
              <a:rPr lang="en-GB" sz="2200" i="1" dirty="0"/>
              <a:t>types of care and support are available </a:t>
            </a:r>
            <a:r>
              <a:rPr lang="en-GB" sz="2200" dirty="0"/>
              <a:t>– </a:t>
            </a:r>
            <a:r>
              <a:rPr lang="en-GB" sz="2200" dirty="0" smtClean="0"/>
              <a:t>e.g. </a:t>
            </a:r>
            <a:r>
              <a:rPr lang="en-GB" sz="2200" dirty="0"/>
              <a:t>specialised dementia care, befriending services</a:t>
            </a:r>
            <a:r>
              <a:rPr lang="en-GB" sz="2200" dirty="0" smtClean="0"/>
              <a:t>, </a:t>
            </a:r>
            <a:r>
              <a:rPr lang="en-GB" sz="2200" dirty="0" err="1" smtClean="0"/>
              <a:t>reablement</a:t>
            </a:r>
            <a:r>
              <a:rPr lang="en-GB" sz="2200" dirty="0"/>
              <a:t>, personal assistance, residential care </a:t>
            </a:r>
            <a:r>
              <a:rPr lang="en-GB" sz="2200" dirty="0" err="1" smtClean="0"/>
              <a:t>etc</a:t>
            </a:r>
            <a:endParaRPr lang="en-GB" sz="2200" dirty="0" smtClean="0"/>
          </a:p>
          <a:p>
            <a:r>
              <a:rPr lang="en-GB" sz="2200" i="1" dirty="0" smtClean="0"/>
              <a:t>The </a:t>
            </a:r>
            <a:r>
              <a:rPr lang="en-GB" sz="2200" i="1" dirty="0"/>
              <a:t>range of care and support services available </a:t>
            </a:r>
            <a:r>
              <a:rPr lang="en-GB" sz="2200" dirty="0"/>
              <a:t>to local people, i.e. what local providers offer certain types of services </a:t>
            </a:r>
            <a:endParaRPr lang="en-GB" sz="2200" dirty="0" smtClean="0"/>
          </a:p>
          <a:p>
            <a:r>
              <a:rPr lang="en-GB" sz="2200" i="1" dirty="0" smtClean="0"/>
              <a:t>What </a:t>
            </a:r>
            <a:r>
              <a:rPr lang="en-GB" sz="2200" i="1" dirty="0"/>
              <a:t>process local people need to use </a:t>
            </a:r>
            <a:r>
              <a:rPr lang="en-GB" sz="2200" dirty="0"/>
              <a:t>to get the care and support that is available </a:t>
            </a:r>
            <a:endParaRPr lang="en-GB" sz="2200" dirty="0" smtClean="0"/>
          </a:p>
          <a:p>
            <a:r>
              <a:rPr lang="en-GB" sz="2200" i="1" dirty="0" smtClean="0"/>
              <a:t>Where </a:t>
            </a:r>
            <a:r>
              <a:rPr lang="en-GB" sz="2200" i="1" dirty="0"/>
              <a:t>local people can find independent financial advice </a:t>
            </a:r>
            <a:r>
              <a:rPr lang="en-GB" sz="2200" dirty="0"/>
              <a:t>about care and support and help them to access it </a:t>
            </a:r>
            <a:endParaRPr lang="en-GB" sz="2200" dirty="0" smtClean="0"/>
          </a:p>
          <a:p>
            <a:r>
              <a:rPr lang="en-GB" sz="2200" i="1" dirty="0" smtClean="0"/>
              <a:t>How </a:t>
            </a:r>
            <a:r>
              <a:rPr lang="en-GB" sz="2200" i="1" dirty="0"/>
              <a:t>people can raise concerns </a:t>
            </a:r>
            <a:r>
              <a:rPr lang="en-GB" sz="2200" dirty="0"/>
              <a:t>about the safety or wellbeing of someone who has care and support needs</a:t>
            </a:r>
            <a:endParaRPr lang="nl-NL" sz="2200" dirty="0"/>
          </a:p>
        </p:txBody>
      </p:sp>
    </p:spTree>
    <p:extLst>
      <p:ext uri="{BB962C8B-B14F-4D97-AF65-F5344CB8AC3E}">
        <p14:creationId xmlns:p14="http://schemas.microsoft.com/office/powerpoint/2010/main" val="13261099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3" name="Tijdelijke aanduiding voor inhoud 2"/>
          <p:cNvSpPr>
            <a:spLocks noGrp="1"/>
          </p:cNvSpPr>
          <p:nvPr>
            <p:ph idx="1"/>
          </p:nvPr>
        </p:nvSpPr>
        <p:spPr/>
        <p:txBody>
          <a:bodyPr>
            <a:normAutofit/>
          </a:bodyPr>
          <a:lstStyle/>
          <a:p>
            <a:r>
              <a:rPr lang="en-GB" dirty="0" smtClean="0"/>
              <a:t>Local </a:t>
            </a:r>
            <a:r>
              <a:rPr lang="en-GB" dirty="0"/>
              <a:t>authorities </a:t>
            </a:r>
            <a:r>
              <a:rPr lang="en-GB" dirty="0" smtClean="0"/>
              <a:t>are </a:t>
            </a:r>
            <a:r>
              <a:rPr lang="en-GB" u="sng" dirty="0" smtClean="0"/>
              <a:t>required to </a:t>
            </a:r>
            <a:r>
              <a:rPr lang="en-GB" u="sng" dirty="0"/>
              <a:t>support a market </a:t>
            </a:r>
            <a:r>
              <a:rPr lang="en-GB" dirty="0"/>
              <a:t>that delivers a wide range of sustainable high-quality care and support services that will be available to their </a:t>
            </a:r>
            <a:r>
              <a:rPr lang="en-GB" dirty="0" smtClean="0"/>
              <a:t>communities</a:t>
            </a:r>
          </a:p>
          <a:p>
            <a:r>
              <a:rPr lang="en-GB" dirty="0"/>
              <a:t>When buying and arranging services, local authorities </a:t>
            </a:r>
            <a:r>
              <a:rPr lang="en-GB" u="sng" dirty="0"/>
              <a:t>must consider </a:t>
            </a:r>
            <a:r>
              <a:rPr lang="en-GB" dirty="0" smtClean="0"/>
              <a:t>that these will </a:t>
            </a:r>
            <a:r>
              <a:rPr lang="en-GB" u="sng" dirty="0" smtClean="0"/>
              <a:t>not undermine </a:t>
            </a:r>
            <a:r>
              <a:rPr lang="en-GB" dirty="0"/>
              <a:t>individual’s wellbeing </a:t>
            </a:r>
            <a:r>
              <a:rPr lang="en-GB" dirty="0" smtClean="0"/>
              <a:t>(such </a:t>
            </a:r>
            <a:r>
              <a:rPr lang="en-GB" dirty="0"/>
              <a:t>as inappropriately short home visits) </a:t>
            </a:r>
            <a:endParaRPr lang="en-GB" dirty="0" smtClean="0"/>
          </a:p>
          <a:p>
            <a:r>
              <a:rPr lang="en-GB" dirty="0" smtClean="0"/>
              <a:t>Local authorities </a:t>
            </a:r>
            <a:r>
              <a:rPr lang="en-GB" u="sng" dirty="0" smtClean="0"/>
              <a:t>influence </a:t>
            </a:r>
            <a:r>
              <a:rPr lang="en-GB" u="sng" dirty="0"/>
              <a:t>the development </a:t>
            </a:r>
            <a:r>
              <a:rPr lang="en-GB" dirty="0"/>
              <a:t>of the kinds of services that are best for their local community through “</a:t>
            </a:r>
            <a:r>
              <a:rPr lang="en-GB" dirty="0" smtClean="0"/>
              <a:t>market-shaping“ </a:t>
            </a:r>
            <a:r>
              <a:rPr lang="en-GB" dirty="0" smtClean="0">
                <a:sym typeface="Wingdings" panose="05000000000000000000" pitchFamily="2" charset="2"/>
              </a:rPr>
              <a:t> market position statements</a:t>
            </a:r>
          </a:p>
          <a:p>
            <a:endParaRPr lang="en-GB" dirty="0" smtClean="0"/>
          </a:p>
          <a:p>
            <a:pPr lvl="1"/>
            <a:r>
              <a:rPr lang="en-GB" dirty="0" smtClean="0"/>
              <a:t>A </a:t>
            </a:r>
            <a:r>
              <a:rPr lang="en-GB" dirty="0"/>
              <a:t>wider range of good quality services will give people more control and help them to make more personalised choices over their care. </a:t>
            </a:r>
          </a:p>
          <a:p>
            <a:endParaRPr lang="nl-NL" dirty="0"/>
          </a:p>
        </p:txBody>
      </p:sp>
    </p:spTree>
    <p:extLst>
      <p:ext uri="{BB962C8B-B14F-4D97-AF65-F5344CB8AC3E}">
        <p14:creationId xmlns:p14="http://schemas.microsoft.com/office/powerpoint/2010/main" val="294223502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Entitlement </a:t>
            </a:r>
            <a:endParaRPr lang="nl-NL" dirty="0"/>
          </a:p>
        </p:txBody>
      </p:sp>
      <p:sp>
        <p:nvSpPr>
          <p:cNvPr id="3" name="Tijdelijke aanduiding voor inhoud 2"/>
          <p:cNvSpPr>
            <a:spLocks noGrp="1"/>
          </p:cNvSpPr>
          <p:nvPr>
            <p:ph idx="1"/>
          </p:nvPr>
        </p:nvSpPr>
        <p:spPr/>
        <p:txBody>
          <a:bodyPr>
            <a:normAutofit lnSpcReduction="10000"/>
          </a:bodyPr>
          <a:lstStyle/>
          <a:p>
            <a:pPr marL="0" indent="0">
              <a:buNone/>
            </a:pPr>
            <a:r>
              <a:rPr lang="en-GB" dirty="0" smtClean="0"/>
              <a:t>A </a:t>
            </a:r>
            <a:r>
              <a:rPr lang="en-GB" dirty="0"/>
              <a:t>person will be entitled to have their needs met when: </a:t>
            </a:r>
            <a:endParaRPr lang="en-GB" dirty="0" smtClean="0"/>
          </a:p>
          <a:p>
            <a:r>
              <a:rPr lang="en-GB" dirty="0" smtClean="0"/>
              <a:t>The </a:t>
            </a:r>
            <a:r>
              <a:rPr lang="en-GB" dirty="0"/>
              <a:t>adult has “eligible” needs</a:t>
            </a:r>
            <a:r>
              <a:rPr lang="en-GB" dirty="0" smtClean="0"/>
              <a:t>,</a:t>
            </a:r>
          </a:p>
          <a:p>
            <a:r>
              <a:rPr lang="en-GB" dirty="0" smtClean="0"/>
              <a:t>The </a:t>
            </a:r>
            <a:r>
              <a:rPr lang="en-GB" dirty="0"/>
              <a:t>adult is “ordinarily resident” in the local authority area (which means their established home is there</a:t>
            </a:r>
            <a:r>
              <a:rPr lang="en-GB" dirty="0" smtClean="0"/>
              <a:t>),</a:t>
            </a:r>
          </a:p>
          <a:p>
            <a:r>
              <a:rPr lang="en-GB" dirty="0" smtClean="0"/>
              <a:t>Any </a:t>
            </a:r>
            <a:r>
              <a:rPr lang="en-GB" dirty="0"/>
              <a:t>one of five situations apply to </a:t>
            </a:r>
            <a:r>
              <a:rPr lang="en-GB" dirty="0" smtClean="0"/>
              <a:t>them: </a:t>
            </a:r>
          </a:p>
          <a:p>
            <a:pPr lvl="1"/>
            <a:r>
              <a:rPr lang="en-GB" dirty="0" smtClean="0"/>
              <a:t>there </a:t>
            </a:r>
            <a:r>
              <a:rPr lang="en-GB" dirty="0"/>
              <a:t>is no charge for the type of care and support they need; </a:t>
            </a:r>
            <a:endParaRPr lang="en-GB" dirty="0" smtClean="0"/>
          </a:p>
          <a:p>
            <a:pPr lvl="1"/>
            <a:r>
              <a:rPr lang="en-GB" dirty="0" smtClean="0"/>
              <a:t>the </a:t>
            </a:r>
            <a:r>
              <a:rPr lang="en-GB" dirty="0"/>
              <a:t>person cannot afford to pay the full cost of their care and support; </a:t>
            </a:r>
            <a:endParaRPr lang="en-GB" dirty="0" smtClean="0"/>
          </a:p>
          <a:p>
            <a:pPr lvl="1"/>
            <a:r>
              <a:rPr lang="en-GB" dirty="0" smtClean="0"/>
              <a:t>the </a:t>
            </a:r>
            <a:r>
              <a:rPr lang="en-GB" dirty="0"/>
              <a:t>person asks the local authority to meet their needs; </a:t>
            </a:r>
            <a:endParaRPr lang="en-GB" dirty="0" smtClean="0"/>
          </a:p>
          <a:p>
            <a:pPr lvl="1"/>
            <a:r>
              <a:rPr lang="en-GB" dirty="0" smtClean="0"/>
              <a:t>the </a:t>
            </a:r>
            <a:r>
              <a:rPr lang="en-GB" dirty="0"/>
              <a:t>adult does not have mental capacity and has no one else to arrange care for them; </a:t>
            </a:r>
            <a:endParaRPr lang="en-GB" dirty="0" smtClean="0"/>
          </a:p>
          <a:p>
            <a:pPr lvl="1"/>
            <a:r>
              <a:rPr lang="en-GB" dirty="0" smtClean="0"/>
              <a:t>when </a:t>
            </a:r>
            <a:r>
              <a:rPr lang="en-GB" dirty="0"/>
              <a:t>the cap on care costs comes into force, their care and support costs have exceeded the cap</a:t>
            </a:r>
            <a:r>
              <a:rPr lang="en-GB" dirty="0" smtClean="0"/>
              <a:t>.</a:t>
            </a:r>
          </a:p>
        </p:txBody>
      </p:sp>
    </p:spTree>
    <p:extLst>
      <p:ext uri="{BB962C8B-B14F-4D97-AF65-F5344CB8AC3E}">
        <p14:creationId xmlns:p14="http://schemas.microsoft.com/office/powerpoint/2010/main" val="380257441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3" name="Tijdelijke aanduiding voor inhoud 2"/>
          <p:cNvSpPr>
            <a:spLocks noGrp="1"/>
          </p:cNvSpPr>
          <p:nvPr>
            <p:ph idx="1"/>
          </p:nvPr>
        </p:nvSpPr>
        <p:spPr/>
        <p:txBody>
          <a:bodyPr>
            <a:normAutofit/>
          </a:bodyPr>
          <a:lstStyle/>
          <a:p>
            <a:r>
              <a:rPr lang="en-GB" dirty="0"/>
              <a:t>Depending on an individual’s financial resources, a local authority may ask an individual to contribute towards the costs of their care (up to and including the full amount). But will ensure an individual is left with a minimum level of </a:t>
            </a:r>
            <a:r>
              <a:rPr lang="en-GB" dirty="0" smtClean="0"/>
              <a:t>income</a:t>
            </a:r>
            <a:r>
              <a:rPr lang="en-GB" dirty="0"/>
              <a:t> </a:t>
            </a:r>
            <a:r>
              <a:rPr lang="en-GB" dirty="0" smtClean="0"/>
              <a:t>(care and support are not part of NHS free service)</a:t>
            </a:r>
          </a:p>
          <a:p>
            <a:r>
              <a:rPr lang="en-GB" dirty="0" smtClean="0"/>
              <a:t>People may be entitled to </a:t>
            </a:r>
            <a:r>
              <a:rPr lang="en-GB" dirty="0"/>
              <a:t>a personal budget, which is an important part of </a:t>
            </a:r>
            <a:r>
              <a:rPr lang="en-GB" dirty="0" smtClean="0"/>
              <a:t>a </a:t>
            </a:r>
            <a:r>
              <a:rPr lang="en-GB" dirty="0"/>
              <a:t>care and support plan. This adds to a person’s right to ask for a direct payment to meet some or all of their needs</a:t>
            </a:r>
            <a:r>
              <a:rPr lang="en-GB" dirty="0" smtClean="0"/>
              <a:t>. Local authority to review the care plan and outcomes</a:t>
            </a:r>
            <a:endParaRPr lang="nl-NL" dirty="0"/>
          </a:p>
        </p:txBody>
      </p:sp>
    </p:spTree>
    <p:extLst>
      <p:ext uri="{BB962C8B-B14F-4D97-AF65-F5344CB8AC3E}">
        <p14:creationId xmlns:p14="http://schemas.microsoft.com/office/powerpoint/2010/main" val="76121521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a:t>Care Act 2014 – </a:t>
            </a:r>
            <a:r>
              <a:rPr lang="nl-NL" dirty="0" err="1" smtClean="0"/>
              <a:t>Carers</a:t>
            </a:r>
            <a:endParaRPr lang="nl-NL" dirty="0"/>
          </a:p>
        </p:txBody>
      </p:sp>
      <p:sp>
        <p:nvSpPr>
          <p:cNvPr id="3" name="Content Placeholder 2"/>
          <p:cNvSpPr>
            <a:spLocks noGrp="1"/>
          </p:cNvSpPr>
          <p:nvPr>
            <p:ph idx="1"/>
          </p:nvPr>
        </p:nvSpPr>
        <p:spPr/>
        <p:txBody>
          <a:bodyPr>
            <a:normAutofit fontScale="92500"/>
          </a:bodyPr>
          <a:lstStyle/>
          <a:p>
            <a:r>
              <a:rPr lang="en-GB" sz="2800" dirty="0"/>
              <a:t>Since 2000, a number of pieces of legislation </a:t>
            </a:r>
            <a:r>
              <a:rPr lang="en-GB" sz="2800" dirty="0" smtClean="0"/>
              <a:t>have </a:t>
            </a:r>
            <a:r>
              <a:rPr lang="en-GB" sz="2800" dirty="0"/>
              <a:t>demonstrated a recognition of the needs of </a:t>
            </a:r>
            <a:r>
              <a:rPr lang="en-GB" sz="2800" dirty="0" smtClean="0"/>
              <a:t>carers</a:t>
            </a:r>
          </a:p>
          <a:p>
            <a:pPr lvl="1"/>
            <a:r>
              <a:rPr lang="en-GB" sz="2400" dirty="0"/>
              <a:t>Carers (Recognition and Services) Act 1995, </a:t>
            </a:r>
            <a:endParaRPr lang="en-GB" sz="2400" dirty="0" smtClean="0"/>
          </a:p>
          <a:p>
            <a:pPr lvl="1"/>
            <a:r>
              <a:rPr lang="en-GB" sz="2400" dirty="0" smtClean="0"/>
              <a:t>The </a:t>
            </a:r>
            <a:r>
              <a:rPr lang="en-GB" sz="2400" dirty="0"/>
              <a:t>Carers and Disabled Children Act 2000, </a:t>
            </a:r>
            <a:endParaRPr lang="en-GB" sz="2400" dirty="0" smtClean="0"/>
          </a:p>
          <a:p>
            <a:pPr lvl="1"/>
            <a:r>
              <a:rPr lang="en-GB" sz="2400" dirty="0" smtClean="0"/>
              <a:t>The </a:t>
            </a:r>
            <a:r>
              <a:rPr lang="en-GB" sz="2400" dirty="0"/>
              <a:t>Carers (Equal Opportunities) Act </a:t>
            </a:r>
            <a:r>
              <a:rPr lang="en-GB" sz="2400" dirty="0" smtClean="0"/>
              <a:t>2004</a:t>
            </a:r>
          </a:p>
          <a:p>
            <a:pPr lvl="1"/>
            <a:r>
              <a:rPr lang="en-GB" sz="2400" dirty="0" smtClean="0"/>
              <a:t>Care </a:t>
            </a:r>
            <a:r>
              <a:rPr lang="en-GB" sz="2400" dirty="0"/>
              <a:t>Act 2014 </a:t>
            </a:r>
            <a:endParaRPr lang="en-GB" sz="2400" dirty="0" smtClean="0"/>
          </a:p>
          <a:p>
            <a:pPr lvl="1"/>
            <a:r>
              <a:rPr lang="en-GB" sz="2400" dirty="0" smtClean="0"/>
              <a:t>Children </a:t>
            </a:r>
            <a:r>
              <a:rPr lang="en-GB" sz="2400" dirty="0"/>
              <a:t>and Families Act </a:t>
            </a:r>
            <a:r>
              <a:rPr lang="en-GB" sz="2400" dirty="0" smtClean="0"/>
              <a:t>2014</a:t>
            </a:r>
          </a:p>
          <a:p>
            <a:pPr lvl="1"/>
            <a:endParaRPr lang="en-GB" sz="2400" dirty="0" smtClean="0"/>
          </a:p>
          <a:p>
            <a:r>
              <a:rPr lang="en-GB" sz="2800" dirty="0" smtClean="0"/>
              <a:t>Are people </a:t>
            </a:r>
            <a:r>
              <a:rPr lang="en-GB" sz="2800" dirty="0"/>
              <a:t>over 18 who care for a family member, a friend or another person in need of assistance or support with daily living.</a:t>
            </a:r>
          </a:p>
          <a:p>
            <a:pPr lvl="1"/>
            <a:endParaRPr lang="en-GB" sz="24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3" name="Tijdelijke aanduiding voor inhoud 2"/>
          <p:cNvSpPr>
            <a:spLocks noGrp="1"/>
          </p:cNvSpPr>
          <p:nvPr>
            <p:ph idx="1"/>
          </p:nvPr>
        </p:nvSpPr>
        <p:spPr/>
        <p:txBody>
          <a:bodyPr>
            <a:normAutofit/>
          </a:bodyPr>
          <a:lstStyle/>
          <a:p>
            <a:r>
              <a:rPr lang="en-GB" sz="2600" dirty="0" smtClean="0"/>
              <a:t>Local </a:t>
            </a:r>
            <a:r>
              <a:rPr lang="en-GB" sz="2600" dirty="0"/>
              <a:t>authorities </a:t>
            </a:r>
            <a:r>
              <a:rPr lang="en-GB" sz="2600" dirty="0" smtClean="0"/>
              <a:t>have a </a:t>
            </a:r>
            <a:r>
              <a:rPr lang="en-GB" sz="2600" dirty="0"/>
              <a:t>responsibility to assess a carer’s </a:t>
            </a:r>
            <a:r>
              <a:rPr lang="en-GB" sz="2600" dirty="0" smtClean="0"/>
              <a:t> need </a:t>
            </a:r>
            <a:r>
              <a:rPr lang="en-GB" sz="2600" dirty="0"/>
              <a:t>for support. </a:t>
            </a:r>
            <a:r>
              <a:rPr lang="en-GB" sz="2600" i="1" dirty="0" smtClean="0"/>
              <a:t>Although </a:t>
            </a:r>
            <a:r>
              <a:rPr lang="en-GB" sz="2600" i="1" dirty="0"/>
              <a:t>the carer can refuse</a:t>
            </a:r>
            <a:r>
              <a:rPr lang="en-GB" sz="2600" dirty="0"/>
              <a:t>; </a:t>
            </a:r>
            <a:endParaRPr lang="en-GB" sz="2600" dirty="0" smtClean="0"/>
          </a:p>
          <a:p>
            <a:pPr lvl="1"/>
            <a:r>
              <a:rPr lang="nl-NL" sz="2600" dirty="0" smtClean="0"/>
              <a:t>What these needs are?</a:t>
            </a:r>
          </a:p>
          <a:p>
            <a:pPr lvl="1"/>
            <a:r>
              <a:rPr lang="nl-NL" sz="2600" dirty="0" smtClean="0"/>
              <a:t>What is their impact on the caring of the carer?</a:t>
            </a:r>
          </a:p>
          <a:p>
            <a:pPr lvl="1"/>
            <a:r>
              <a:rPr lang="nl-NL" sz="2600" dirty="0" smtClean="0"/>
              <a:t>What is it that carers want to achieve, continue carying, work or want to work, study, do more socially…? </a:t>
            </a:r>
            <a:endParaRPr lang="nl-NL" sz="2600" dirty="0"/>
          </a:p>
        </p:txBody>
      </p:sp>
    </p:spTree>
    <p:extLst>
      <p:ext uri="{BB962C8B-B14F-4D97-AF65-F5344CB8AC3E}">
        <p14:creationId xmlns:p14="http://schemas.microsoft.com/office/powerpoint/2010/main" val="31389897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1403648" y="548680"/>
            <a:ext cx="5688632" cy="4752528"/>
          </a:xfrm>
          <a:prstGeom prst="rect">
            <a:avLst/>
          </a:prstGeom>
        </p:spPr>
      </p:pic>
      <p:sp>
        <p:nvSpPr>
          <p:cNvPr id="9" name="Rectangle 8"/>
          <p:cNvSpPr/>
          <p:nvPr/>
        </p:nvSpPr>
        <p:spPr>
          <a:xfrm>
            <a:off x="1404121" y="5517232"/>
            <a:ext cx="1771639" cy="261610"/>
          </a:xfrm>
          <a:prstGeom prst="rect">
            <a:avLst/>
          </a:prstGeom>
        </p:spPr>
        <p:txBody>
          <a:bodyPr wrap="none">
            <a:spAutoFit/>
          </a:bodyPr>
          <a:lstStyle/>
          <a:p>
            <a:r>
              <a:rPr lang="en-GB" sz="1100" i="1" dirty="0"/>
              <a:t>https://www.carersuk.org/</a:t>
            </a:r>
          </a:p>
        </p:txBody>
      </p:sp>
    </p:spTree>
    <p:extLst>
      <p:ext uri="{BB962C8B-B14F-4D97-AF65-F5344CB8AC3E}">
        <p14:creationId xmlns:p14="http://schemas.microsoft.com/office/powerpoint/2010/main" val="179671225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nl-NL" dirty="0" smtClean="0"/>
              <a:t>Entitlement</a:t>
            </a:r>
            <a:endParaRPr lang="nl-NL" dirty="0"/>
          </a:p>
        </p:txBody>
      </p:sp>
      <p:sp>
        <p:nvSpPr>
          <p:cNvPr id="3" name="Content Placeholder 2"/>
          <p:cNvSpPr>
            <a:spLocks noGrp="1"/>
          </p:cNvSpPr>
          <p:nvPr>
            <p:ph idx="1"/>
          </p:nvPr>
        </p:nvSpPr>
        <p:spPr/>
        <p:txBody>
          <a:bodyPr/>
          <a:lstStyle/>
          <a:p>
            <a:pPr marL="0" indent="0">
              <a:buNone/>
            </a:pPr>
            <a:r>
              <a:rPr lang="en-GB" dirty="0"/>
              <a:t>The carer will be entitled to support if:</a:t>
            </a:r>
            <a:endParaRPr lang="en-GB" dirty="0" smtClean="0"/>
          </a:p>
          <a:p>
            <a:r>
              <a:rPr lang="en-GB" dirty="0" smtClean="0"/>
              <a:t>They </a:t>
            </a:r>
            <a:r>
              <a:rPr lang="en-GB" dirty="0"/>
              <a:t>are assessed as having needs that meet the eligibility criteria; </a:t>
            </a:r>
            <a:endParaRPr lang="en-GB" dirty="0" smtClean="0"/>
          </a:p>
          <a:p>
            <a:r>
              <a:rPr lang="en-GB" dirty="0" smtClean="0"/>
              <a:t>The </a:t>
            </a:r>
            <a:r>
              <a:rPr lang="en-GB" dirty="0"/>
              <a:t>person they care for lives in the local authority area (which usually means their established home is in that local authority area but would also include someone who has no settled home but is present in that area</a:t>
            </a:r>
            <a:r>
              <a:rPr lang="en-GB" dirty="0" smtClean="0"/>
              <a:t>);</a:t>
            </a:r>
          </a:p>
          <a:p>
            <a:r>
              <a:rPr lang="en-GB" dirty="0" smtClean="0"/>
              <a:t>If </a:t>
            </a:r>
            <a:r>
              <a:rPr lang="en-GB" dirty="0"/>
              <a:t>there is a </a:t>
            </a:r>
            <a:r>
              <a:rPr lang="en-GB" dirty="0" smtClean="0"/>
              <a:t>charge, as </a:t>
            </a:r>
            <a:r>
              <a:rPr lang="en-GB" dirty="0"/>
              <a:t>there sometimes may be, </a:t>
            </a:r>
            <a:r>
              <a:rPr lang="en-GB" dirty="0" smtClean="0"/>
              <a:t>such </a:t>
            </a:r>
            <a:r>
              <a:rPr lang="en-GB" dirty="0"/>
              <a:t>charge is accepted by the carer (or the adult being cared for if it falls to them). </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3" name="Tijdelijke aanduiding voor inhoud 2"/>
          <p:cNvSpPr>
            <a:spLocks noGrp="1"/>
          </p:cNvSpPr>
          <p:nvPr>
            <p:ph idx="1"/>
          </p:nvPr>
        </p:nvSpPr>
        <p:spPr/>
        <p:txBody>
          <a:bodyPr>
            <a:normAutofit fontScale="92500"/>
          </a:bodyPr>
          <a:lstStyle/>
          <a:p>
            <a:r>
              <a:rPr lang="en-GB" dirty="0"/>
              <a:t>Support </a:t>
            </a:r>
            <a:r>
              <a:rPr lang="en-GB" dirty="0" smtClean="0"/>
              <a:t>planning</a:t>
            </a:r>
          </a:p>
          <a:p>
            <a:pPr lvl="1"/>
            <a:r>
              <a:rPr lang="en-GB" sz="2200" dirty="0"/>
              <a:t>The local authority and the carer need to think about what type of support the carer might benefit from e.g. with housework or gardening, buying a laptop to keep in touch with family and friends, or becoming a member of a gym so that the carer can look after their own health and </a:t>
            </a:r>
            <a:r>
              <a:rPr lang="en-GB" sz="2200" dirty="0" smtClean="0"/>
              <a:t>wellbeing or</a:t>
            </a:r>
          </a:p>
          <a:p>
            <a:pPr lvl="1"/>
            <a:r>
              <a:rPr lang="en-GB" sz="2200" dirty="0" smtClean="0"/>
              <a:t>To </a:t>
            </a:r>
            <a:r>
              <a:rPr lang="en-GB" sz="2200" dirty="0"/>
              <a:t>provide care and support directly to the person that they care for, </a:t>
            </a:r>
            <a:r>
              <a:rPr lang="en-GB" sz="2200" dirty="0" smtClean="0"/>
              <a:t>e.g. by </a:t>
            </a:r>
            <a:r>
              <a:rPr lang="en-GB" sz="2200" dirty="0"/>
              <a:t>providing replacement care to allow the carer to take a break</a:t>
            </a:r>
            <a:endParaRPr lang="en-GB" sz="2200" dirty="0" smtClean="0"/>
          </a:p>
          <a:p>
            <a:r>
              <a:rPr lang="en-GB" dirty="0"/>
              <a:t>Charging and financial assessment</a:t>
            </a:r>
            <a:endParaRPr lang="nl-NL" dirty="0" smtClean="0"/>
          </a:p>
          <a:p>
            <a:pPr lvl="1"/>
            <a:r>
              <a:rPr lang="en-GB" sz="2200" dirty="0"/>
              <a:t>In most cases local authorities do not charge for providing support to carers, in recognition of the valuable contribution that carers make to their local </a:t>
            </a:r>
            <a:r>
              <a:rPr lang="en-GB" sz="2200" dirty="0" smtClean="0"/>
              <a:t>community. </a:t>
            </a:r>
          </a:p>
          <a:p>
            <a:pPr lvl="1"/>
            <a:r>
              <a:rPr lang="en-GB" sz="2200" dirty="0" smtClean="0"/>
              <a:t>Nonetheless, a financial assessment if carer can afford to pay?</a:t>
            </a:r>
            <a:endParaRPr lang="nl-NL" sz="220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Health and social care ratings</a:t>
            </a:r>
            <a:endParaRPr lang="nl-NL" dirty="0"/>
          </a:p>
        </p:txBody>
      </p:sp>
      <p:sp>
        <p:nvSpPr>
          <p:cNvPr id="3" name="Tijdelijke aanduiding voor inhoud 2"/>
          <p:cNvSpPr>
            <a:spLocks noGrp="1"/>
          </p:cNvSpPr>
          <p:nvPr>
            <p:ph idx="1"/>
          </p:nvPr>
        </p:nvSpPr>
        <p:spPr/>
        <p:txBody>
          <a:bodyPr>
            <a:normAutofit/>
          </a:bodyPr>
          <a:lstStyle/>
          <a:p>
            <a:r>
              <a:rPr lang="en-GB" sz="2600" dirty="0" smtClean="0"/>
              <a:t> </a:t>
            </a:r>
            <a:r>
              <a:rPr lang="en-GB" sz="2600" dirty="0"/>
              <a:t>Care Quality Commission (CQC) </a:t>
            </a:r>
            <a:endParaRPr lang="en-GB" sz="2600" dirty="0" smtClean="0"/>
          </a:p>
          <a:p>
            <a:pPr lvl="1"/>
            <a:r>
              <a:rPr lang="en-GB" sz="2600" dirty="0" smtClean="0"/>
              <a:t>Introduced </a:t>
            </a:r>
            <a:r>
              <a:rPr lang="en-US" sz="2600" dirty="0" smtClean="0"/>
              <a:t>a </a:t>
            </a:r>
            <a:r>
              <a:rPr lang="en-US" sz="2600" dirty="0"/>
              <a:t>new, independent system of </a:t>
            </a:r>
            <a:r>
              <a:rPr lang="en-US" sz="2600" dirty="0" smtClean="0"/>
              <a:t>ratings following consultations with Secretary of State and other stakeholders.  </a:t>
            </a:r>
          </a:p>
          <a:p>
            <a:pPr lvl="1"/>
            <a:r>
              <a:rPr lang="en-US" sz="2600" dirty="0" smtClean="0"/>
              <a:t>Provides insight to people to </a:t>
            </a:r>
            <a:r>
              <a:rPr lang="en-US" sz="2600" dirty="0"/>
              <a:t>see and compare how different providers, </a:t>
            </a:r>
            <a:r>
              <a:rPr lang="en-US" sz="2600" dirty="0" smtClean="0"/>
              <a:t>e.g. hospitals </a:t>
            </a:r>
            <a:r>
              <a:rPr lang="en-US" sz="2600" dirty="0"/>
              <a:t>and care homes, are </a:t>
            </a:r>
            <a:r>
              <a:rPr lang="en-US" sz="2600" dirty="0" smtClean="0"/>
              <a:t>performing</a:t>
            </a:r>
          </a:p>
          <a:p>
            <a:pPr lvl="1"/>
            <a:r>
              <a:rPr lang="en-US" sz="2600" dirty="0" smtClean="0"/>
              <a:t>Data also of help for local and national authorities </a:t>
            </a:r>
          </a:p>
          <a:p>
            <a:pPr lvl="1"/>
            <a:r>
              <a:rPr lang="en-US" sz="2600" dirty="0" smtClean="0"/>
              <a:t>Reviews organizations </a:t>
            </a:r>
            <a:r>
              <a:rPr lang="en-US" sz="2600" dirty="0"/>
              <a:t>and services as set out in </a:t>
            </a:r>
            <a:r>
              <a:rPr lang="en-US" sz="2600" dirty="0" smtClean="0"/>
              <a:t>regulations </a:t>
            </a:r>
            <a:endParaRPr lang="en-US" sz="2600" dirty="0"/>
          </a:p>
          <a:p>
            <a:pPr lvl="1"/>
            <a:endParaRPr lang="nl-NL" sz="2600" dirty="0"/>
          </a:p>
        </p:txBody>
      </p:sp>
    </p:spTree>
    <p:extLst>
      <p:ext uri="{BB962C8B-B14F-4D97-AF65-F5344CB8AC3E}">
        <p14:creationId xmlns:p14="http://schemas.microsoft.com/office/powerpoint/2010/main" val="329566709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0" y="325535"/>
            <a:ext cx="8229600" cy="990600"/>
          </a:xfrm>
        </p:spPr>
        <p:txBody>
          <a:bodyPr/>
          <a:lstStyle/>
          <a:p>
            <a:r>
              <a:rPr lang="nl-NL" dirty="0" smtClean="0"/>
              <a:t>Human </a:t>
            </a:r>
            <a:r>
              <a:rPr lang="nl-NL" dirty="0" err="1" smtClean="0"/>
              <a:t>Rights</a:t>
            </a:r>
            <a:r>
              <a:rPr lang="nl-NL" dirty="0" smtClean="0"/>
              <a:t> Act 1998</a:t>
            </a:r>
            <a:endParaRPr lang="nl-NL" dirty="0"/>
          </a:p>
        </p:txBody>
      </p:sp>
      <p:pic>
        <p:nvPicPr>
          <p:cNvPr id="1026" name="Picture 2" descr="https://www.bihr.org.uk/GetImage.aspx?IDMF=55467a6e-406b-487a-8aaa-32fb0bb70b57&amp;w=610&amp;h=637&amp;src=mc"/>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99592" y="1844824"/>
            <a:ext cx="6768752" cy="48768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382344" y="325535"/>
            <a:ext cx="3222104" cy="1246495"/>
          </a:xfrm>
          <a:prstGeom prst="rect">
            <a:avLst/>
          </a:prstGeom>
        </p:spPr>
        <p:txBody>
          <a:bodyPr wrap="square">
            <a:spAutoFit/>
          </a:bodyPr>
          <a:lstStyle/>
          <a:p>
            <a:r>
              <a:rPr lang="en-US" sz="1500" dirty="0" smtClean="0">
                <a:solidFill>
                  <a:srgbClr val="222222"/>
                </a:solidFill>
                <a:latin typeface="Helvetica" panose="020B0604020202020204" pitchFamily="34" charset="0"/>
              </a:rPr>
              <a:t>The human </a:t>
            </a:r>
            <a:r>
              <a:rPr lang="en-US" sz="1500" dirty="0">
                <a:solidFill>
                  <a:srgbClr val="222222"/>
                </a:solidFill>
                <a:latin typeface="Helvetica" panose="020B0604020202020204" pitchFamily="34" charset="0"/>
              </a:rPr>
              <a:t>Rights Act takes </a:t>
            </a:r>
            <a:r>
              <a:rPr lang="en-US" sz="1500" b="1" dirty="0">
                <a:solidFill>
                  <a:srgbClr val="222222"/>
                </a:solidFill>
                <a:latin typeface="Helvetica" panose="020B0604020202020204" pitchFamily="34" charset="0"/>
              </a:rPr>
              <a:t>16 </a:t>
            </a:r>
            <a:r>
              <a:rPr lang="en-US" sz="1500" dirty="0">
                <a:solidFill>
                  <a:srgbClr val="222222"/>
                </a:solidFill>
                <a:latin typeface="Helvetica" panose="020B0604020202020204" pitchFamily="34" charset="0"/>
              </a:rPr>
              <a:t>of the</a:t>
            </a:r>
            <a:r>
              <a:rPr lang="en-US" sz="1500" b="1" dirty="0">
                <a:solidFill>
                  <a:srgbClr val="222222"/>
                </a:solidFill>
                <a:latin typeface="Helvetica" panose="020B0604020202020204" pitchFamily="34" charset="0"/>
              </a:rPr>
              <a:t> fundamental human rights</a:t>
            </a:r>
            <a:r>
              <a:rPr lang="en-US" sz="1500" dirty="0">
                <a:solidFill>
                  <a:srgbClr val="222222"/>
                </a:solidFill>
                <a:latin typeface="Helvetica" panose="020B0604020202020204" pitchFamily="34" charset="0"/>
              </a:rPr>
              <a:t> </a:t>
            </a:r>
            <a:r>
              <a:rPr lang="en-US" sz="1500" dirty="0" smtClean="0">
                <a:solidFill>
                  <a:srgbClr val="222222"/>
                </a:solidFill>
                <a:latin typeface="Helvetica" panose="020B0604020202020204" pitchFamily="34" charset="0"/>
              </a:rPr>
              <a:t>of  </a:t>
            </a:r>
            <a:r>
              <a:rPr lang="en-US" sz="1500" dirty="0">
                <a:solidFill>
                  <a:srgbClr val="222222"/>
                </a:solidFill>
                <a:latin typeface="Helvetica" panose="020B0604020202020204" pitchFamily="34" charset="0"/>
              </a:rPr>
              <a:t>the </a:t>
            </a:r>
            <a:r>
              <a:rPr lang="en-US" sz="1500" dirty="0">
                <a:solidFill>
                  <a:srgbClr val="D01925"/>
                </a:solidFill>
                <a:latin typeface="Helvetica" panose="020B0604020202020204" pitchFamily="34" charset="0"/>
              </a:rPr>
              <a:t>European Convention on Human </a:t>
            </a:r>
            <a:r>
              <a:rPr lang="en-US" sz="1500" dirty="0" smtClean="0">
                <a:solidFill>
                  <a:srgbClr val="D01925"/>
                </a:solidFill>
                <a:latin typeface="Helvetica" panose="020B0604020202020204" pitchFamily="34" charset="0"/>
              </a:rPr>
              <a:t>Rights </a:t>
            </a:r>
            <a:r>
              <a:rPr lang="en-US" sz="1500" dirty="0" smtClean="0">
                <a:solidFill>
                  <a:srgbClr val="222222"/>
                </a:solidFill>
                <a:latin typeface="Helvetica" panose="020B0604020202020204" pitchFamily="34" charset="0"/>
              </a:rPr>
              <a:t>and </a:t>
            </a:r>
            <a:r>
              <a:rPr lang="en-US" sz="1500" dirty="0">
                <a:solidFill>
                  <a:srgbClr val="222222"/>
                </a:solidFill>
                <a:latin typeface="Helvetica" panose="020B0604020202020204" pitchFamily="34" charset="0"/>
              </a:rPr>
              <a:t>pulls them down into </a:t>
            </a:r>
            <a:r>
              <a:rPr lang="en-US" sz="1500" b="1" dirty="0">
                <a:solidFill>
                  <a:srgbClr val="222222"/>
                </a:solidFill>
                <a:latin typeface="Helvetica" panose="020B0604020202020204" pitchFamily="34" charset="0"/>
              </a:rPr>
              <a:t>our law</a:t>
            </a:r>
            <a:r>
              <a:rPr lang="en-US" sz="1500" dirty="0">
                <a:solidFill>
                  <a:srgbClr val="222222"/>
                </a:solidFill>
                <a:latin typeface="Helvetica" panose="020B0604020202020204" pitchFamily="34" charset="0"/>
              </a:rPr>
              <a:t> here at home.</a:t>
            </a:r>
            <a:endParaRPr lang="en-GB" sz="1500"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20688"/>
            <a:ext cx="8229600" cy="5832648"/>
          </a:xfrm>
        </p:spPr>
        <p:txBody>
          <a:bodyPr>
            <a:noAutofit/>
          </a:bodyPr>
          <a:lstStyle/>
          <a:p>
            <a:pPr fontAlgn="base"/>
            <a:r>
              <a:rPr lang="en-US" sz="1500" dirty="0"/>
              <a:t>The right to</a:t>
            </a:r>
            <a:r>
              <a:rPr lang="en-US" sz="1500" b="1" dirty="0"/>
              <a:t> life</a:t>
            </a:r>
            <a:r>
              <a:rPr lang="en-US" sz="1500" dirty="0"/>
              <a:t>: protects your life, by law. The State is required to investigate suspicious deaths and deaths in custody.</a:t>
            </a:r>
          </a:p>
          <a:p>
            <a:pPr fontAlgn="base"/>
            <a:r>
              <a:rPr lang="en-US" sz="1500" dirty="0"/>
              <a:t>The prohibition of </a:t>
            </a:r>
            <a:r>
              <a:rPr lang="en-US" sz="1500" b="1" dirty="0"/>
              <a:t>torture </a:t>
            </a:r>
            <a:r>
              <a:rPr lang="en-US" sz="1500" dirty="0"/>
              <a:t>and </a:t>
            </a:r>
            <a:r>
              <a:rPr lang="en-US" sz="1500" b="1" dirty="0"/>
              <a:t>inhuman treatment</a:t>
            </a:r>
            <a:r>
              <a:rPr lang="en-US" sz="1500" dirty="0"/>
              <a:t>: </a:t>
            </a:r>
            <a:r>
              <a:rPr lang="en-US" sz="1500" dirty="0" smtClean="0"/>
              <a:t>no one should ever </a:t>
            </a:r>
            <a:r>
              <a:rPr lang="en-US" sz="1500" dirty="0"/>
              <a:t>be tortured or treated in an inhuman or degrading way, no matter what the situation.</a:t>
            </a:r>
          </a:p>
          <a:p>
            <a:pPr fontAlgn="base"/>
            <a:r>
              <a:rPr lang="en-US" sz="1500" dirty="0"/>
              <a:t>Protection against </a:t>
            </a:r>
            <a:r>
              <a:rPr lang="en-US" sz="1500" b="1" dirty="0"/>
              <a:t>slavery </a:t>
            </a:r>
            <a:r>
              <a:rPr lang="en-US" sz="1500" dirty="0"/>
              <a:t>and</a:t>
            </a:r>
            <a:r>
              <a:rPr lang="en-US" sz="1500" b="1" dirty="0"/>
              <a:t> forced </a:t>
            </a:r>
            <a:r>
              <a:rPr lang="en-US" sz="1500" b="1" dirty="0" err="1"/>
              <a:t>labour</a:t>
            </a:r>
            <a:r>
              <a:rPr lang="en-US" sz="1500" dirty="0"/>
              <a:t>: no one</a:t>
            </a:r>
            <a:r>
              <a:rPr lang="en-US" sz="1500" dirty="0" smtClean="0"/>
              <a:t> </a:t>
            </a:r>
            <a:r>
              <a:rPr lang="en-US" sz="1500" dirty="0"/>
              <a:t>should </a:t>
            </a:r>
            <a:r>
              <a:rPr lang="en-US" sz="1500" dirty="0" smtClean="0"/>
              <a:t>be </a:t>
            </a:r>
            <a:r>
              <a:rPr lang="en-US" sz="1500" dirty="0"/>
              <a:t>treated like a slave or subjected to forced </a:t>
            </a:r>
            <a:r>
              <a:rPr lang="en-US" sz="1500" dirty="0" err="1"/>
              <a:t>labour</a:t>
            </a:r>
            <a:r>
              <a:rPr lang="en-US" sz="1500" dirty="0"/>
              <a:t>.</a:t>
            </a:r>
          </a:p>
          <a:p>
            <a:pPr fontAlgn="base"/>
            <a:r>
              <a:rPr lang="en-US" sz="1500" dirty="0"/>
              <a:t>The right to </a:t>
            </a:r>
            <a:r>
              <a:rPr lang="en-US" sz="1500" b="1" dirty="0"/>
              <a:t>liberty </a:t>
            </a:r>
            <a:r>
              <a:rPr lang="en-US" sz="1500" dirty="0"/>
              <a:t>and </a:t>
            </a:r>
            <a:r>
              <a:rPr lang="en-US" sz="1500" b="1" dirty="0"/>
              <a:t>freedom</a:t>
            </a:r>
            <a:r>
              <a:rPr lang="en-US" sz="1500" dirty="0"/>
              <a:t>: </a:t>
            </a:r>
            <a:r>
              <a:rPr lang="en-US" sz="1500" dirty="0" smtClean="0"/>
              <a:t>everyone has </a:t>
            </a:r>
            <a:r>
              <a:rPr lang="en-US" sz="1500" dirty="0"/>
              <a:t>the right to be free and the State can only imprison </a:t>
            </a:r>
            <a:r>
              <a:rPr lang="en-US" sz="1500" dirty="0" smtClean="0"/>
              <a:t>someone </a:t>
            </a:r>
            <a:r>
              <a:rPr lang="en-US" sz="1500" dirty="0"/>
              <a:t>with very good reason – for example, if you are convicted of a crime.</a:t>
            </a:r>
          </a:p>
          <a:p>
            <a:pPr fontAlgn="base"/>
            <a:r>
              <a:rPr lang="en-US" sz="1500" dirty="0"/>
              <a:t>The right to a</a:t>
            </a:r>
            <a:r>
              <a:rPr lang="en-US" sz="1500" b="1" dirty="0"/>
              <a:t> fair trial </a:t>
            </a:r>
            <a:r>
              <a:rPr lang="en-US" sz="1500" dirty="0"/>
              <a:t>and </a:t>
            </a:r>
            <a:r>
              <a:rPr lang="en-US" sz="1500" b="1" dirty="0"/>
              <a:t>no punishment without law</a:t>
            </a:r>
            <a:r>
              <a:rPr lang="en-US" sz="1500" dirty="0"/>
              <a:t>: </a:t>
            </a:r>
            <a:r>
              <a:rPr lang="en-US" sz="1500" dirty="0" smtClean="0"/>
              <a:t>everyone is </a:t>
            </a:r>
            <a:r>
              <a:rPr lang="en-US" sz="1500" dirty="0"/>
              <a:t>innocent until proven guilty. If accused of a crime, </a:t>
            </a:r>
            <a:r>
              <a:rPr lang="en-US" sz="1500" dirty="0" smtClean="0"/>
              <a:t>anyone has </a:t>
            </a:r>
            <a:r>
              <a:rPr lang="en-US" sz="1500" dirty="0" err="1" smtClean="0"/>
              <a:t>has</a:t>
            </a:r>
            <a:r>
              <a:rPr lang="en-US" sz="1500" dirty="0" smtClean="0"/>
              <a:t> the </a:t>
            </a:r>
            <a:r>
              <a:rPr lang="en-US" sz="1500" dirty="0"/>
              <a:t>right to hear the evidence against </a:t>
            </a:r>
            <a:r>
              <a:rPr lang="en-US" sz="1500" dirty="0" smtClean="0"/>
              <a:t>them in </a:t>
            </a:r>
            <a:r>
              <a:rPr lang="en-US" sz="1500" dirty="0"/>
              <a:t>a court of law.</a:t>
            </a:r>
          </a:p>
          <a:p>
            <a:pPr fontAlgn="base"/>
            <a:r>
              <a:rPr lang="en-US" sz="1500" dirty="0"/>
              <a:t>Respect for </a:t>
            </a:r>
            <a:r>
              <a:rPr lang="en-US" sz="1500" b="1" dirty="0"/>
              <a:t>privacy </a:t>
            </a:r>
            <a:r>
              <a:rPr lang="en-US" sz="1500" dirty="0"/>
              <a:t>and </a:t>
            </a:r>
            <a:r>
              <a:rPr lang="en-US" sz="1500" b="1" dirty="0"/>
              <a:t>family life </a:t>
            </a:r>
            <a:r>
              <a:rPr lang="en-US" sz="1500" dirty="0"/>
              <a:t>and the right to</a:t>
            </a:r>
            <a:r>
              <a:rPr lang="en-US" sz="1500" b="1" dirty="0"/>
              <a:t> marry</a:t>
            </a:r>
            <a:r>
              <a:rPr lang="en-US" sz="1500" dirty="0"/>
              <a:t>: protects against unnecessary surveillance or intrusion into </a:t>
            </a:r>
            <a:r>
              <a:rPr lang="en-US" sz="1500" dirty="0" smtClean="0"/>
              <a:t>ones life</a:t>
            </a:r>
            <a:r>
              <a:rPr lang="en-US" sz="1500" dirty="0"/>
              <a:t>. </a:t>
            </a:r>
            <a:r>
              <a:rPr lang="en-US" sz="1500" dirty="0" smtClean="0"/>
              <a:t>One has </a:t>
            </a:r>
            <a:r>
              <a:rPr lang="en-US" sz="1500" dirty="0"/>
              <a:t>the right to marry and enjoy family relationships.</a:t>
            </a:r>
          </a:p>
          <a:p>
            <a:pPr fontAlgn="base"/>
            <a:r>
              <a:rPr lang="en-US" sz="1500" dirty="0"/>
              <a:t>Freedom of </a:t>
            </a:r>
            <a:r>
              <a:rPr lang="en-US" sz="1500" b="1" dirty="0"/>
              <a:t>thought</a:t>
            </a:r>
            <a:r>
              <a:rPr lang="en-US" sz="1500" dirty="0"/>
              <a:t>,</a:t>
            </a:r>
            <a:r>
              <a:rPr lang="en-US" sz="1500" b="1" dirty="0"/>
              <a:t> religion </a:t>
            </a:r>
            <a:r>
              <a:rPr lang="en-US" sz="1500" dirty="0"/>
              <a:t>and </a:t>
            </a:r>
            <a:r>
              <a:rPr lang="en-US" sz="1500" b="1" dirty="0"/>
              <a:t>belief</a:t>
            </a:r>
            <a:r>
              <a:rPr lang="en-US" sz="1500" dirty="0"/>
              <a:t>: </a:t>
            </a:r>
            <a:r>
              <a:rPr lang="en-US" sz="1500" dirty="0" smtClean="0"/>
              <a:t>Everyone can </a:t>
            </a:r>
            <a:r>
              <a:rPr lang="en-US" sz="1500" dirty="0"/>
              <a:t>believe what </a:t>
            </a:r>
            <a:r>
              <a:rPr lang="en-US" sz="1500" dirty="0" smtClean="0"/>
              <a:t>they like </a:t>
            </a:r>
            <a:r>
              <a:rPr lang="en-US" sz="1500" dirty="0"/>
              <a:t>and </a:t>
            </a:r>
            <a:r>
              <a:rPr lang="en-US" sz="1500" dirty="0" err="1"/>
              <a:t>practise</a:t>
            </a:r>
            <a:r>
              <a:rPr lang="en-US" sz="1500" dirty="0"/>
              <a:t> </a:t>
            </a:r>
            <a:r>
              <a:rPr lang="en-US" sz="1500" dirty="0" smtClean="0"/>
              <a:t>their religion </a:t>
            </a:r>
            <a:r>
              <a:rPr lang="en-US" sz="1500" dirty="0"/>
              <a:t>or beliefs.</a:t>
            </a:r>
          </a:p>
          <a:p>
            <a:pPr fontAlgn="base"/>
            <a:r>
              <a:rPr lang="en-US" sz="1500" dirty="0"/>
              <a:t>Free </a:t>
            </a:r>
            <a:r>
              <a:rPr lang="en-US" sz="1500" b="1" dirty="0"/>
              <a:t>speech </a:t>
            </a:r>
            <a:r>
              <a:rPr lang="en-US" sz="1500" dirty="0"/>
              <a:t>and</a:t>
            </a:r>
            <a:r>
              <a:rPr lang="en-US" sz="1500" b="1" dirty="0"/>
              <a:t> peaceful protest</a:t>
            </a:r>
            <a:r>
              <a:rPr lang="en-US" sz="1500" dirty="0"/>
              <a:t>: </a:t>
            </a:r>
            <a:r>
              <a:rPr lang="en-US" sz="1500" dirty="0" smtClean="0"/>
              <a:t>Everyone has </a:t>
            </a:r>
            <a:r>
              <a:rPr lang="en-US" sz="1500" dirty="0"/>
              <a:t>a right to speak freely and join with others peacefully, to express </a:t>
            </a:r>
            <a:r>
              <a:rPr lang="en-US" sz="1500" dirty="0" smtClean="0"/>
              <a:t>their views</a:t>
            </a:r>
            <a:r>
              <a:rPr lang="en-US" sz="1500" dirty="0"/>
              <a:t>.</a:t>
            </a:r>
          </a:p>
          <a:p>
            <a:pPr fontAlgn="base"/>
            <a:r>
              <a:rPr lang="en-US" sz="1500" b="1" dirty="0"/>
              <a:t>No discrimination</a:t>
            </a:r>
            <a:r>
              <a:rPr lang="en-US" sz="1500" dirty="0"/>
              <a:t>: everyone’s rights are equal. </a:t>
            </a:r>
            <a:r>
              <a:rPr lang="en-US" sz="1500" dirty="0" smtClean="0"/>
              <a:t>One should </a:t>
            </a:r>
            <a:r>
              <a:rPr lang="en-US" sz="1500" dirty="0"/>
              <a:t>not be treated unfairly – because, for example, of </a:t>
            </a:r>
            <a:r>
              <a:rPr lang="en-US" sz="1500" dirty="0" smtClean="0"/>
              <a:t>their </a:t>
            </a:r>
            <a:r>
              <a:rPr lang="en-US" sz="1500" dirty="0"/>
              <a:t>gender, race, sexuality, religion or age.</a:t>
            </a:r>
          </a:p>
          <a:p>
            <a:pPr fontAlgn="base"/>
            <a:r>
              <a:rPr lang="en-US" sz="1500" dirty="0"/>
              <a:t>Protection of </a:t>
            </a:r>
            <a:r>
              <a:rPr lang="en-US" sz="1500" b="1" dirty="0"/>
              <a:t>property</a:t>
            </a:r>
            <a:r>
              <a:rPr lang="en-US" sz="1500" dirty="0"/>
              <a:t>: protects against state interference with </a:t>
            </a:r>
            <a:r>
              <a:rPr lang="en-US" sz="1500" dirty="0" smtClean="0"/>
              <a:t>ones  possessions</a:t>
            </a:r>
            <a:r>
              <a:rPr lang="en-US" sz="1500" dirty="0"/>
              <a:t>.</a:t>
            </a:r>
          </a:p>
          <a:p>
            <a:pPr fontAlgn="base"/>
            <a:r>
              <a:rPr lang="en-US" sz="1500" dirty="0"/>
              <a:t>The right to an</a:t>
            </a:r>
            <a:r>
              <a:rPr lang="en-US" sz="1500" b="1" dirty="0"/>
              <a:t> education</a:t>
            </a:r>
            <a:r>
              <a:rPr lang="en-US" sz="1500" dirty="0"/>
              <a:t>: means that no child can be denied an education.</a:t>
            </a:r>
          </a:p>
          <a:p>
            <a:pPr fontAlgn="base"/>
            <a:r>
              <a:rPr lang="en-US" sz="1500" dirty="0"/>
              <a:t>The right to</a:t>
            </a:r>
            <a:r>
              <a:rPr lang="en-US" sz="1500" b="1" dirty="0"/>
              <a:t> free elections</a:t>
            </a:r>
            <a:r>
              <a:rPr lang="en-US" sz="1500" dirty="0"/>
              <a:t>: elections must be free and fair.</a:t>
            </a:r>
          </a:p>
          <a:p>
            <a:pPr marL="457200" indent="-457200">
              <a:buFont typeface="+mj-lt"/>
              <a:buAutoNum type="arabicPeriod" startAt="2"/>
            </a:pPr>
            <a:endParaRPr lang="en-GB" sz="1500" dirty="0"/>
          </a:p>
        </p:txBody>
      </p:sp>
    </p:spTree>
    <p:extLst>
      <p:ext uri="{BB962C8B-B14F-4D97-AF65-F5344CB8AC3E}">
        <p14:creationId xmlns:p14="http://schemas.microsoft.com/office/powerpoint/2010/main" val="410729594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205064"/>
          </a:xfrm>
        </p:spPr>
        <p:txBody>
          <a:bodyPr>
            <a:normAutofit fontScale="92500" lnSpcReduction="10000"/>
          </a:bodyPr>
          <a:lstStyle/>
          <a:p>
            <a:pPr marL="457200" indent="-457200">
              <a:buFont typeface="+mj-lt"/>
              <a:buAutoNum type="arabicPeriod"/>
            </a:pPr>
            <a:r>
              <a:rPr lang="en-US" dirty="0"/>
              <a:t>All UK laws should be compatible with the human rights in the Human Rights Act</a:t>
            </a:r>
          </a:p>
          <a:p>
            <a:pPr marL="457200" indent="-457200">
              <a:buFont typeface="+mj-lt"/>
              <a:buAutoNum type="arabicPeriod"/>
            </a:pPr>
            <a:r>
              <a:rPr lang="en-US" dirty="0"/>
              <a:t>Public authorities have a legal duty act compatibly with our human rights in all they do</a:t>
            </a:r>
          </a:p>
          <a:p>
            <a:pPr marL="457200" indent="-457200">
              <a:buFont typeface="+mj-lt"/>
              <a:buAutoNum type="arabicPeriod"/>
            </a:pPr>
            <a:r>
              <a:rPr lang="en-US" dirty="0"/>
              <a:t>If a law or public official risks your human rights any person can now ask UK courts and tribunals to look at their situation</a:t>
            </a:r>
          </a:p>
          <a:p>
            <a:pPr marL="0" indent="0">
              <a:buNone/>
            </a:pPr>
            <a:endParaRPr lang="en-GB" dirty="0" smtClean="0"/>
          </a:p>
          <a:p>
            <a:pPr marL="0" indent="0">
              <a:buNone/>
            </a:pPr>
            <a:r>
              <a:rPr lang="en-GB" i="1" dirty="0" smtClean="0"/>
              <a:t>What </a:t>
            </a:r>
            <a:r>
              <a:rPr lang="en-GB" i="1" dirty="0"/>
              <a:t>is the difference</a:t>
            </a:r>
          </a:p>
          <a:p>
            <a:pPr marL="0" indent="0">
              <a:buNone/>
            </a:pPr>
            <a:r>
              <a:rPr lang="en-US" b="1" dirty="0" smtClean="0"/>
              <a:t>Human </a:t>
            </a:r>
            <a:r>
              <a:rPr lang="en-US" b="1" dirty="0"/>
              <a:t>Rights Act is making life better for people in their everyday lives</a:t>
            </a:r>
            <a:r>
              <a:rPr lang="en-US" dirty="0"/>
              <a:t>, helping officials and services to do their job, supporting advocates to assist vulnerable people, and protecting </a:t>
            </a:r>
            <a:r>
              <a:rPr lang="en-US" dirty="0" smtClean="0"/>
              <a:t>all</a:t>
            </a:r>
            <a:endParaRPr lang="en-GB" sz="24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itle 1"/>
          <p:cNvSpPr>
            <a:spLocks noGrp="1"/>
          </p:cNvSpPr>
          <p:nvPr>
            <p:ph type="title"/>
          </p:nvPr>
        </p:nvSpPr>
        <p:spPr/>
        <p:txBody>
          <a:bodyPr>
            <a:normAutofit/>
          </a:bodyPr>
          <a:lstStyle/>
          <a:p>
            <a:r>
              <a:rPr lang="en-GB" dirty="0" smtClean="0"/>
              <a:t>How does the act work</a:t>
            </a:r>
            <a:endParaRPr lang="en-GB" dirty="0"/>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dirty="0" smtClean="0"/>
              <a:t>Case studies</a:t>
            </a:r>
            <a:endParaRPr lang="en-GB" dirty="0"/>
          </a:p>
        </p:txBody>
      </p:sp>
      <p:sp>
        <p:nvSpPr>
          <p:cNvPr id="2" name="Content Placeholder 1"/>
          <p:cNvSpPr>
            <a:spLocks noGrp="1"/>
          </p:cNvSpPr>
          <p:nvPr>
            <p:ph idx="1"/>
          </p:nvPr>
        </p:nvSpPr>
        <p:spPr/>
        <p:txBody>
          <a:bodyPr/>
          <a:lstStyle/>
          <a:p>
            <a:r>
              <a:rPr lang="en-GB" dirty="0"/>
              <a:t>right to respect for family life (Article 8</a:t>
            </a:r>
            <a:r>
              <a:rPr lang="en-GB" dirty="0" smtClean="0"/>
              <a:t>)</a:t>
            </a:r>
          </a:p>
          <a:p>
            <a:r>
              <a:rPr lang="en-GB" dirty="0"/>
              <a:t>right to liberty, which is protected by the Human Rights Act (Article 5</a:t>
            </a:r>
            <a:r>
              <a:rPr lang="en-GB" dirty="0" smtClean="0"/>
              <a:t>)</a:t>
            </a:r>
          </a:p>
          <a:p>
            <a:r>
              <a:rPr lang="en-GB" dirty="0"/>
              <a:t>right to respect for private life (Article 8)</a:t>
            </a:r>
            <a:endParaRPr lang="en-GB" dirty="0" smtClean="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smtClean="0"/>
              <a:t>Equality</a:t>
            </a:r>
            <a:r>
              <a:rPr lang="nl-NL" dirty="0" smtClean="0"/>
              <a:t> Act 2010</a:t>
            </a:r>
            <a:endParaRPr lang="nl-NL" dirty="0"/>
          </a:p>
        </p:txBody>
      </p:sp>
      <p:sp>
        <p:nvSpPr>
          <p:cNvPr id="3" name="Tijdelijke aanduiding voor inhoud 2"/>
          <p:cNvSpPr>
            <a:spLocks noGrp="1"/>
          </p:cNvSpPr>
          <p:nvPr>
            <p:ph idx="1"/>
          </p:nvPr>
        </p:nvSpPr>
        <p:spPr/>
        <p:txBody>
          <a:bodyPr>
            <a:normAutofit/>
          </a:bodyPr>
          <a:lstStyle/>
          <a:p>
            <a:r>
              <a:rPr lang="en-US" dirty="0"/>
              <a:t>The Equality Act brings together over 116 </a:t>
            </a:r>
            <a:r>
              <a:rPr lang="en-US" dirty="0" smtClean="0"/>
              <a:t>complicated and separated </a:t>
            </a:r>
            <a:r>
              <a:rPr lang="en-US" dirty="0"/>
              <a:t>pieces of </a:t>
            </a:r>
            <a:r>
              <a:rPr lang="en-US" dirty="0" smtClean="0"/>
              <a:t>legislation </a:t>
            </a:r>
            <a:r>
              <a:rPr lang="en-GB" dirty="0" smtClean="0"/>
              <a:t>which </a:t>
            </a:r>
            <a:r>
              <a:rPr lang="en-GB" dirty="0"/>
              <a:t>formed the basis of anti-discrimination law in Great </a:t>
            </a:r>
            <a:r>
              <a:rPr lang="en-GB" dirty="0" smtClean="0"/>
              <a:t>Britain</a:t>
            </a:r>
            <a:r>
              <a:rPr lang="en-US" dirty="0" smtClean="0"/>
              <a:t>.</a:t>
            </a:r>
          </a:p>
          <a:p>
            <a:endParaRPr lang="en-US" dirty="0"/>
          </a:p>
          <a:p>
            <a:r>
              <a:rPr lang="en-US" dirty="0" smtClean="0"/>
              <a:t>A service provider needs to treat everyone equally without discrimination.</a:t>
            </a:r>
          </a:p>
          <a:p>
            <a:endParaRPr lang="nl-NL"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lvl="0"/>
            <a:r>
              <a:rPr lang="en-GB" b="1" dirty="0" smtClean="0"/>
              <a:t>age</a:t>
            </a:r>
            <a:endParaRPr lang="en-GB" dirty="0"/>
          </a:p>
          <a:p>
            <a:pPr lvl="0"/>
            <a:r>
              <a:rPr lang="en-GB" b="1" dirty="0"/>
              <a:t>disability</a:t>
            </a:r>
            <a:endParaRPr lang="en-GB" dirty="0"/>
          </a:p>
          <a:p>
            <a:pPr lvl="0"/>
            <a:r>
              <a:rPr lang="en-GB" b="1" dirty="0"/>
              <a:t>gender reassignment</a:t>
            </a:r>
            <a:endParaRPr lang="en-GB" dirty="0"/>
          </a:p>
          <a:p>
            <a:pPr lvl="0"/>
            <a:r>
              <a:rPr lang="en-GB" b="1" dirty="0"/>
              <a:t>pregnancy and maternity (which includes breastfeeding)</a:t>
            </a:r>
            <a:endParaRPr lang="en-GB" dirty="0"/>
          </a:p>
          <a:p>
            <a:pPr lvl="0"/>
            <a:r>
              <a:rPr lang="en-GB" b="1" dirty="0"/>
              <a:t>race</a:t>
            </a:r>
            <a:endParaRPr lang="en-GB" dirty="0"/>
          </a:p>
          <a:p>
            <a:pPr lvl="0"/>
            <a:r>
              <a:rPr lang="en-GB" b="1" dirty="0"/>
              <a:t>religion or belief</a:t>
            </a:r>
            <a:endParaRPr lang="en-GB" dirty="0"/>
          </a:p>
          <a:p>
            <a:pPr lvl="0"/>
            <a:r>
              <a:rPr lang="en-GB" b="1" dirty="0"/>
              <a:t>sex</a:t>
            </a:r>
            <a:endParaRPr lang="en-GB" dirty="0"/>
          </a:p>
          <a:p>
            <a:pPr lvl="0"/>
            <a:r>
              <a:rPr lang="en-GB" b="1" dirty="0"/>
              <a:t>sexual orientation. </a:t>
            </a:r>
            <a:endParaRPr lang="en-GB" dirty="0"/>
          </a:p>
          <a:p>
            <a:pPr marL="457200" indent="-457200">
              <a:buFont typeface="+mj-lt"/>
              <a:buAutoNum type="arabicPeriod" startAt="4"/>
            </a:pPr>
            <a:endParaRPr lang="en-US" dirty="0" smtClean="0"/>
          </a:p>
          <a:p>
            <a:pPr marL="0" indent="0">
              <a:buNone/>
            </a:pPr>
            <a:r>
              <a:rPr lang="en-GB" dirty="0"/>
              <a:t>A service provider must not treat you worse than someone else because of one or more of </a:t>
            </a:r>
            <a:r>
              <a:rPr lang="en-GB" dirty="0" err="1" smtClean="0"/>
              <a:t>someones</a:t>
            </a:r>
            <a:r>
              <a:rPr lang="en-GB" dirty="0" smtClean="0"/>
              <a:t> </a:t>
            </a:r>
            <a:r>
              <a:rPr lang="en-GB" dirty="0"/>
              <a:t>protected characteristics (this is called </a:t>
            </a:r>
            <a:r>
              <a:rPr lang="en-GB" b="1" dirty="0"/>
              <a:t>direct discrimination</a:t>
            </a:r>
            <a:r>
              <a:rPr lang="en-GB" dirty="0"/>
              <a:t>). </a:t>
            </a:r>
          </a:p>
          <a:p>
            <a:pPr marL="457200" indent="-457200">
              <a:buFont typeface="+mj-lt"/>
              <a:buAutoNum type="arabicPeriod" startAt="4"/>
            </a:pPr>
            <a:endParaRPr lang="en-US" dirty="0" smtClean="0"/>
          </a:p>
        </p:txBody>
      </p:sp>
      <p:sp>
        <p:nvSpPr>
          <p:cNvPr id="4" name="Title 1"/>
          <p:cNvSpPr>
            <a:spLocks noGrp="1"/>
          </p:cNvSpPr>
          <p:nvPr>
            <p:ph type="title"/>
          </p:nvPr>
        </p:nvSpPr>
        <p:spPr/>
        <p:txBody>
          <a:bodyPr>
            <a:normAutofit fontScale="90000"/>
          </a:bodyPr>
          <a:lstStyle/>
          <a:p>
            <a:r>
              <a:rPr lang="en-GB" b="1" dirty="0"/>
              <a:t>Protected characteristics</a:t>
            </a:r>
            <a:br>
              <a:rPr lang="en-GB" b="1" dirty="0"/>
            </a:br>
            <a:endParaRPr lang="en-GB" dirty="0"/>
          </a:p>
        </p:txBody>
      </p:sp>
    </p:spTree>
    <p:extLst>
      <p:ext uri="{BB962C8B-B14F-4D97-AF65-F5344CB8AC3E}">
        <p14:creationId xmlns:p14="http://schemas.microsoft.com/office/powerpoint/2010/main" val="10203060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3" name="Tijdelijke aanduiding voor inhoud 2"/>
          <p:cNvSpPr>
            <a:spLocks noGrp="1"/>
          </p:cNvSpPr>
          <p:nvPr>
            <p:ph idx="1"/>
          </p:nvPr>
        </p:nvSpPr>
        <p:spPr/>
        <p:txBody>
          <a:bodyPr>
            <a:normAutofit lnSpcReduction="10000"/>
          </a:bodyPr>
          <a:lstStyle/>
          <a:p>
            <a:r>
              <a:rPr lang="en-GB" b="1" dirty="0"/>
              <a:t>For example:</a:t>
            </a:r>
            <a:r>
              <a:rPr lang="en-GB" dirty="0"/>
              <a:t> A social care organisation does not accept someone as a client because they are a disabled person with a particular mental health condition</a:t>
            </a:r>
            <a:r>
              <a:rPr lang="en-GB" dirty="0" smtClean="0"/>
              <a:t>.</a:t>
            </a:r>
          </a:p>
          <a:p>
            <a:endParaRPr lang="en-GB" dirty="0"/>
          </a:p>
          <a:p>
            <a:r>
              <a:rPr lang="en-GB" dirty="0"/>
              <a:t> A small privately run homecare provider refuses to assist an older client at home because they discover that the older person’s partner is HIV positive. </a:t>
            </a:r>
            <a:endParaRPr lang="en-GB" dirty="0" smtClean="0"/>
          </a:p>
          <a:p>
            <a:endParaRPr lang="en-GB" dirty="0"/>
          </a:p>
          <a:p>
            <a:r>
              <a:rPr lang="en-GB" dirty="0"/>
              <a:t>A member of staff mistakenly thinks a man is gay. Because of this they tell him a service is not open to him. It is likely the man has been unlawfully discriminated against because of sexual orientation, even though he is not gay.</a:t>
            </a:r>
            <a:endParaRPr lang="nl-NL"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dirty="0" smtClean="0"/>
              <a:t>Note,</a:t>
            </a:r>
          </a:p>
          <a:p>
            <a:r>
              <a:rPr lang="en-GB" dirty="0" smtClean="0"/>
              <a:t>A </a:t>
            </a:r>
            <a:r>
              <a:rPr lang="en-GB" dirty="0"/>
              <a:t>healthcare or social care provider may refuse </a:t>
            </a:r>
            <a:r>
              <a:rPr lang="en-GB" dirty="0" smtClean="0"/>
              <a:t>a </a:t>
            </a:r>
            <a:r>
              <a:rPr lang="en-GB" dirty="0"/>
              <a:t>service because of a judgment about </a:t>
            </a:r>
            <a:r>
              <a:rPr lang="en-GB" dirty="0" smtClean="0"/>
              <a:t>the </a:t>
            </a:r>
            <a:r>
              <a:rPr lang="en-GB" dirty="0"/>
              <a:t>needs as a patient, client or service user. </a:t>
            </a:r>
            <a:endParaRPr lang="en-GB" dirty="0" smtClean="0"/>
          </a:p>
          <a:p>
            <a:r>
              <a:rPr lang="en-GB" dirty="0" smtClean="0"/>
              <a:t>Or </a:t>
            </a:r>
            <a:r>
              <a:rPr lang="en-GB" dirty="0"/>
              <a:t>they may provide </a:t>
            </a:r>
            <a:r>
              <a:rPr lang="en-GB" dirty="0" smtClean="0"/>
              <a:t>a </a:t>
            </a:r>
            <a:r>
              <a:rPr lang="en-GB" dirty="0"/>
              <a:t>different service from that which they provide to other people. This may even be related to your protected characteristics; for example, a person’s sex or ethnic origin can make them more likely to have a particular medical </a:t>
            </a:r>
            <a:r>
              <a:rPr lang="en-GB" dirty="0" smtClean="0"/>
              <a:t>condition.</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itle 1"/>
          <p:cNvSpPr>
            <a:spLocks noGrp="1"/>
          </p:cNvSpPr>
          <p:nvPr>
            <p:ph type="title"/>
          </p:nvPr>
        </p:nvSpPr>
        <p:spPr/>
        <p:txBody>
          <a:bodyPr>
            <a:normAutofit/>
          </a:bodyPr>
          <a:lstStyle/>
          <a:p>
            <a:endParaRPr lang="en-GB" dirty="0"/>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3" name="Tijdelijke aanduiding voor inhoud 2"/>
          <p:cNvSpPr>
            <a:spLocks noGrp="1"/>
          </p:cNvSpPr>
          <p:nvPr>
            <p:ph idx="1"/>
          </p:nvPr>
        </p:nvSpPr>
        <p:spPr/>
        <p:txBody>
          <a:bodyPr>
            <a:normAutofit/>
          </a:bodyPr>
          <a:lstStyle/>
          <a:p>
            <a:r>
              <a:rPr lang="en-GB" sz="3000" dirty="0"/>
              <a:t>W</a:t>
            </a:r>
            <a:r>
              <a:rPr lang="en-GB" sz="3000" dirty="0" smtClean="0"/>
              <a:t>hat </a:t>
            </a:r>
            <a:r>
              <a:rPr lang="en-GB" sz="3000" dirty="0"/>
              <a:t>to look for if a service provider </a:t>
            </a:r>
            <a:r>
              <a:rPr lang="en-GB" sz="3000" dirty="0" smtClean="0"/>
              <a:t>is </a:t>
            </a:r>
            <a:r>
              <a:rPr lang="en-GB" sz="3000" dirty="0"/>
              <a:t>doing more than equality law says they must </a:t>
            </a:r>
            <a:r>
              <a:rPr lang="en-GB" sz="3000" dirty="0" smtClean="0"/>
              <a:t>do:</a:t>
            </a:r>
          </a:p>
          <a:p>
            <a:pPr lvl="1"/>
            <a:r>
              <a:rPr lang="en-GB" sz="2500" dirty="0" smtClean="0"/>
              <a:t>Uses an equality policy</a:t>
            </a:r>
          </a:p>
          <a:p>
            <a:pPr lvl="1"/>
            <a:r>
              <a:rPr lang="en-GB" sz="2500" dirty="0" smtClean="0"/>
              <a:t>Provides equality training</a:t>
            </a:r>
          </a:p>
          <a:p>
            <a:endParaRPr lang="en-GB" dirty="0"/>
          </a:p>
          <a:p>
            <a:endParaRPr lang="nl-NL"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3989040"/>
          </a:xfrm>
        </p:spPr>
        <p:txBody>
          <a:bodyPr>
            <a:normAutofit fontScale="92500" lnSpcReduction="10000"/>
          </a:bodyPr>
          <a:lstStyle/>
          <a:p>
            <a:r>
              <a:rPr lang="en-GB" dirty="0"/>
              <a:t>A hospital provides parking spaces for disabled patients closer to the entrance so they have less far to </a:t>
            </a:r>
            <a:r>
              <a:rPr lang="en-GB" dirty="0" smtClean="0"/>
              <a:t>go </a:t>
            </a:r>
            <a:r>
              <a:rPr lang="en-US" dirty="0"/>
              <a:t>(this may also be a </a:t>
            </a:r>
            <a:r>
              <a:rPr lang="en-US" b="1" dirty="0"/>
              <a:t>reasonable adjustment </a:t>
            </a:r>
            <a:r>
              <a:rPr lang="en-US" dirty="0"/>
              <a:t>	</a:t>
            </a:r>
          </a:p>
          <a:p>
            <a:pPr marL="0" indent="0">
              <a:buNone/>
            </a:pPr>
            <a:endParaRPr lang="en-GB" dirty="0" smtClean="0"/>
          </a:p>
          <a:p>
            <a:r>
              <a:rPr lang="en-GB" dirty="0" smtClean="0"/>
              <a:t>A </a:t>
            </a:r>
            <a:r>
              <a:rPr lang="en-GB" dirty="0"/>
              <a:t>healthcare provider targets a heart disease screening service in an area with a high population of people of South Asian origin. Research has shown that being of South Asian origin puts people at a higher risk of heart disease. If someone who was not from that ethnic background wanted to be screened at that clinic, then the organisation could only refuse them if they reasonably believed it would not be practical to provide the service to that person</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itle 1"/>
          <p:cNvSpPr>
            <a:spLocks noGrp="1"/>
          </p:cNvSpPr>
          <p:nvPr>
            <p:ph type="title"/>
          </p:nvPr>
        </p:nvSpPr>
        <p:spPr/>
        <p:txBody>
          <a:bodyPr>
            <a:normAutofit/>
          </a:bodyPr>
          <a:lstStyle/>
          <a:p>
            <a:r>
              <a:rPr lang="en-GB" dirty="0" smtClean="0"/>
              <a:t>Examples</a:t>
            </a:r>
            <a:endParaRPr lang="en-GB" dirty="0"/>
          </a:p>
        </p:txBody>
      </p:sp>
    </p:spTree>
    <p:extLst>
      <p:ext uri="{BB962C8B-B14F-4D97-AF65-F5344CB8AC3E}">
        <p14:creationId xmlns:p14="http://schemas.microsoft.com/office/powerpoint/2010/main" val="231399161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nl-NL" dirty="0"/>
          </a:p>
        </p:txBody>
      </p:sp>
      <p:sp>
        <p:nvSpPr>
          <p:cNvPr id="3" name="Tijdelijke aanduiding voor inhoud 2"/>
          <p:cNvSpPr>
            <a:spLocks noGrp="1"/>
          </p:cNvSpPr>
          <p:nvPr>
            <p:ph idx="1"/>
          </p:nvPr>
        </p:nvSpPr>
        <p:spPr/>
        <p:txBody>
          <a:bodyPr>
            <a:normAutofit/>
          </a:bodyPr>
          <a:lstStyle/>
          <a:p>
            <a:r>
              <a:rPr lang="en-GB" dirty="0"/>
              <a:t>A service provider can give concessions to persons of a particular age group, such as discounts for pensioners or young persons. </a:t>
            </a:r>
            <a:endParaRPr lang="en-GB" dirty="0" smtClean="0"/>
          </a:p>
          <a:p>
            <a:pPr marL="0" indent="0">
              <a:buNone/>
            </a:pPr>
            <a:endParaRPr lang="en-GB" dirty="0"/>
          </a:p>
          <a:p>
            <a:r>
              <a:rPr lang="en-GB" dirty="0"/>
              <a:t>A healthcare provider offering sexual health services holds clinics at different times for women and men. Equality law allows this, as long as the service provider can show that a combined service would not be as effective (for example, because people are less likely to attend a mixed clinic), it would not be reasonably practicable to provide the service except in the different ways, and that what it is doing is </a:t>
            </a:r>
            <a:r>
              <a:rPr lang="en-GB" b="1" dirty="0"/>
              <a:t>objectively </a:t>
            </a:r>
            <a:r>
              <a:rPr lang="en-GB" b="1" dirty="0" smtClean="0"/>
              <a:t>justified</a:t>
            </a:r>
            <a:r>
              <a:rPr lang="en-GB" dirty="0" smtClean="0"/>
              <a:t>.</a:t>
            </a:r>
            <a:endParaRPr lang="nl-NL"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Q&amp;A</a:t>
            </a:r>
            <a:endParaRPr lang="en-GB" dirty="0"/>
          </a:p>
        </p:txBody>
      </p:sp>
      <p:sp>
        <p:nvSpPr>
          <p:cNvPr id="3" name="Content Placeholder 2"/>
          <p:cNvSpPr>
            <a:spLocks noGrp="1"/>
          </p:cNvSpPr>
          <p:nvPr>
            <p:ph idx="1"/>
          </p:nvPr>
        </p:nvSpPr>
        <p:spPr>
          <a:xfrm>
            <a:off x="457200" y="1600200"/>
            <a:ext cx="8229600" cy="3989040"/>
          </a:xfrm>
        </p:spPr>
        <p:txBody>
          <a:bodyPr/>
          <a:lstStyle/>
          <a:p>
            <a:r>
              <a:rPr lang="en-GB" smtClean="0"/>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Sources</a:t>
            </a:r>
            <a:r>
              <a:rPr lang="en-GB" dirty="0" smtClean="0"/>
              <a:t>	</a:t>
            </a:r>
            <a:endParaRPr lang="en-GB" dirty="0"/>
          </a:p>
        </p:txBody>
      </p:sp>
      <p:sp>
        <p:nvSpPr>
          <p:cNvPr id="3" name="Content Placeholder 2"/>
          <p:cNvSpPr>
            <a:spLocks noGrp="1"/>
          </p:cNvSpPr>
          <p:nvPr>
            <p:ph idx="1"/>
          </p:nvPr>
        </p:nvSpPr>
        <p:spPr>
          <a:xfrm>
            <a:off x="457200" y="1600200"/>
            <a:ext cx="8229600" cy="3989040"/>
          </a:xfrm>
        </p:spPr>
        <p:txBody>
          <a:bodyPr>
            <a:normAutofit fontScale="92500" lnSpcReduction="10000"/>
          </a:bodyPr>
          <a:lstStyle/>
          <a:p>
            <a:endParaRPr lang="en-GB" dirty="0"/>
          </a:p>
          <a:p>
            <a:r>
              <a:rPr lang="en-GB" u="sng" dirty="0">
                <a:hlinkClick r:id="rId2"/>
              </a:rPr>
              <a:t>https://</a:t>
            </a:r>
            <a:r>
              <a:rPr lang="en-GB" u="sng" dirty="0" smtClean="0">
                <a:hlinkClick r:id="rId2"/>
              </a:rPr>
              <a:t>www.gov.uk/government/publications/the-care-bill-factsheets</a:t>
            </a:r>
            <a:endParaRPr lang="en-GB" u="sng" dirty="0" smtClean="0"/>
          </a:p>
          <a:p>
            <a:r>
              <a:rPr lang="en-GB" dirty="0">
                <a:hlinkClick r:id="rId3"/>
              </a:rPr>
              <a:t>https://</a:t>
            </a:r>
            <a:r>
              <a:rPr lang="en-GB" dirty="0" smtClean="0">
                <a:hlinkClick r:id="rId3"/>
              </a:rPr>
              <a:t>www.bihr.org.uk/thehumanrightsact</a:t>
            </a:r>
            <a:endParaRPr lang="en-GB" dirty="0" smtClean="0"/>
          </a:p>
          <a:p>
            <a:r>
              <a:rPr lang="en-GB" dirty="0">
                <a:hlinkClick r:id="rId4"/>
              </a:rPr>
              <a:t>https://</a:t>
            </a:r>
            <a:r>
              <a:rPr lang="en-GB" dirty="0" smtClean="0">
                <a:hlinkClick r:id="rId4"/>
              </a:rPr>
              <a:t>www.equalityhumanrights.com/en/publication-download/your-rights-equality-healthcare-and-social-care-services</a:t>
            </a:r>
            <a:endParaRPr lang="en-GB" dirty="0" smtClean="0"/>
          </a:p>
          <a:p>
            <a:r>
              <a:rPr lang="en-GB" i="1" dirty="0" smtClean="0">
                <a:hlinkClick r:id="rId5"/>
              </a:rPr>
              <a:t>www.wales.nhs.uk/sites3/documents/816/General%20Awareness%20slides.ppt</a:t>
            </a:r>
            <a:endParaRPr lang="en-GB" i="1" dirty="0" smtClean="0"/>
          </a:p>
          <a:p>
            <a:r>
              <a:rPr lang="en-US" dirty="0" smtClean="0"/>
              <a:t>Equality </a:t>
            </a:r>
            <a:r>
              <a:rPr lang="en-US" dirty="0"/>
              <a:t>and Human Rights </a:t>
            </a:r>
            <a:r>
              <a:rPr lang="en-US" dirty="0" smtClean="0"/>
              <a:t>Commission (2015) Your </a:t>
            </a:r>
            <a:r>
              <a:rPr lang="en-US" dirty="0"/>
              <a:t>rights to equality from healthcare and social care </a:t>
            </a:r>
            <a:r>
              <a:rPr lang="en-US" dirty="0" smtClean="0"/>
              <a:t>services. </a:t>
            </a:r>
            <a:endParaRPr lang="en-GB" dirty="0" smtClean="0"/>
          </a:p>
          <a:p>
            <a:endParaRPr lang="en-GB" dirty="0" smtClean="0"/>
          </a:p>
          <a:p>
            <a:endParaRPr lang="en-GB" dirty="0"/>
          </a:p>
          <a:p>
            <a:endParaRPr lang="en-GB" dirty="0" smtClean="0"/>
          </a:p>
        </p:txBody>
      </p:sp>
      <p:pic>
        <p:nvPicPr>
          <p:cNvPr id="5" name="Picture 2"/>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092470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1130</TotalTime>
  <Words>2110</Words>
  <Application>Microsoft Office PowerPoint</Application>
  <PresentationFormat>On-screen Show (4:3)</PresentationFormat>
  <Paragraphs>197</Paragraphs>
  <Slides>35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Helvetica</vt:lpstr>
      <vt:lpstr>Wingdings</vt:lpstr>
      <vt:lpstr>Clarity</vt:lpstr>
      <vt:lpstr>PowerPoint Presentation</vt:lpstr>
      <vt:lpstr>Contents </vt:lpstr>
      <vt:lpstr>Mental Capacity Act 2005 - recap</vt:lpstr>
      <vt:lpstr>Deprivation of liberty safeguards</vt:lpstr>
      <vt:lpstr>PowerPoint Presentation</vt:lpstr>
      <vt:lpstr>Deprivation of liberty safeguards</vt:lpstr>
      <vt:lpstr>Mental Health Act 2007</vt:lpstr>
      <vt:lpstr>Why was this review necessary?</vt:lpstr>
      <vt:lpstr>The Mental Health Act 2007</vt:lpstr>
      <vt:lpstr>Professional roles – Approved mental health professionals </vt:lpstr>
      <vt:lpstr>Care Act 2014</vt:lpstr>
      <vt:lpstr>PowerPoint Presentation</vt:lpstr>
      <vt:lpstr>PowerPoint Presentation</vt:lpstr>
      <vt:lpstr>PowerPoint Presentation</vt:lpstr>
      <vt:lpstr>Entitlement </vt:lpstr>
      <vt:lpstr>PowerPoint Presentation</vt:lpstr>
      <vt:lpstr>Care Act 2014 – Carers</vt:lpstr>
      <vt:lpstr>PowerPoint Presentation</vt:lpstr>
      <vt:lpstr>PowerPoint Presentation</vt:lpstr>
      <vt:lpstr>Entitlement</vt:lpstr>
      <vt:lpstr>PowerPoint Presentation</vt:lpstr>
      <vt:lpstr>Health and social care ratings</vt:lpstr>
      <vt:lpstr>Human Rights Act 1998</vt:lpstr>
      <vt:lpstr>PowerPoint Presentation</vt:lpstr>
      <vt:lpstr>How does the act work</vt:lpstr>
      <vt:lpstr>Case studies</vt:lpstr>
      <vt:lpstr>Equality Act 2010</vt:lpstr>
      <vt:lpstr>Protected characteristics </vt:lpstr>
      <vt:lpstr>PowerPoint Presentation</vt:lpstr>
      <vt:lpstr>PowerPoint Presentation</vt:lpstr>
      <vt:lpstr>PowerPoint Presentation</vt:lpstr>
      <vt:lpstr>Examples</vt:lpstr>
      <vt:lpstr>PowerPoint Presentation</vt:lpstr>
      <vt:lpstr>Q&amp;A</vt:lpstr>
      <vt:lpstr>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Diola Bijlhout</cp:lastModifiedBy>
  <cp:revision>118</cp:revision>
  <dcterms:created xsi:type="dcterms:W3CDTF">2014-09-13T13:55:51Z</dcterms:created>
  <dcterms:modified xsi:type="dcterms:W3CDTF">2017-07-30T13:07:19Z</dcterms:modified>
</cp:coreProperties>
</file>