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57"/>
  </p:notesMasterIdLst>
  <p:handoutMasterIdLst>
    <p:handoutMasterId r:id="rId58"/>
  </p:handoutMasterIdLst>
  <p:sldIdLst>
    <p:sldId id="257" r:id="rId5"/>
    <p:sldId id="293" r:id="rId6"/>
    <p:sldId id="291" r:id="rId7"/>
    <p:sldId id="295" r:id="rId8"/>
    <p:sldId id="301" r:id="rId9"/>
    <p:sldId id="290" r:id="rId10"/>
    <p:sldId id="325" r:id="rId11"/>
    <p:sldId id="326" r:id="rId12"/>
    <p:sldId id="281" r:id="rId13"/>
    <p:sldId id="300" r:id="rId14"/>
    <p:sldId id="258" r:id="rId15"/>
    <p:sldId id="320" r:id="rId16"/>
    <p:sldId id="287" r:id="rId17"/>
    <p:sldId id="288" r:id="rId18"/>
    <p:sldId id="289" r:id="rId19"/>
    <p:sldId id="322" r:id="rId20"/>
    <p:sldId id="314" r:id="rId21"/>
    <p:sldId id="318" r:id="rId22"/>
    <p:sldId id="315" r:id="rId23"/>
    <p:sldId id="316" r:id="rId24"/>
    <p:sldId id="317" r:id="rId25"/>
    <p:sldId id="292" r:id="rId26"/>
    <p:sldId id="282" r:id="rId27"/>
    <p:sldId id="283" r:id="rId28"/>
    <p:sldId id="284" r:id="rId29"/>
    <p:sldId id="319" r:id="rId30"/>
    <p:sldId id="273" r:id="rId31"/>
    <p:sldId id="259" r:id="rId32"/>
    <p:sldId id="277" r:id="rId33"/>
    <p:sldId id="271" r:id="rId34"/>
    <p:sldId id="324" r:id="rId35"/>
    <p:sldId id="285" r:id="rId36"/>
    <p:sldId id="266" r:id="rId37"/>
    <p:sldId id="296" r:id="rId38"/>
    <p:sldId id="321" r:id="rId39"/>
    <p:sldId id="297" r:id="rId40"/>
    <p:sldId id="298" r:id="rId41"/>
    <p:sldId id="299" r:id="rId42"/>
    <p:sldId id="302" r:id="rId43"/>
    <p:sldId id="286" r:id="rId44"/>
    <p:sldId id="303" r:id="rId45"/>
    <p:sldId id="304" r:id="rId46"/>
    <p:sldId id="308" r:id="rId47"/>
    <p:sldId id="305" r:id="rId48"/>
    <p:sldId id="309" r:id="rId49"/>
    <p:sldId id="306" r:id="rId50"/>
    <p:sldId id="310" r:id="rId51"/>
    <p:sldId id="307" r:id="rId52"/>
    <p:sldId id="312" r:id="rId53"/>
    <p:sldId id="313" r:id="rId54"/>
    <p:sldId id="311" r:id="rId55"/>
    <p:sldId id="323"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6FB78D5-D814-40BC-ACF0-06553FD4B64B}">
          <p14:sldIdLst>
            <p14:sldId id="257"/>
            <p14:sldId id="293"/>
            <p14:sldId id="291"/>
            <p14:sldId id="295"/>
            <p14:sldId id="301"/>
            <p14:sldId id="290"/>
            <p14:sldId id="325"/>
            <p14:sldId id="326"/>
            <p14:sldId id="281"/>
            <p14:sldId id="300"/>
            <p14:sldId id="258"/>
            <p14:sldId id="320"/>
            <p14:sldId id="287"/>
            <p14:sldId id="288"/>
            <p14:sldId id="289"/>
            <p14:sldId id="322"/>
            <p14:sldId id="314"/>
            <p14:sldId id="318"/>
            <p14:sldId id="315"/>
            <p14:sldId id="316"/>
            <p14:sldId id="317"/>
            <p14:sldId id="292"/>
            <p14:sldId id="282"/>
            <p14:sldId id="283"/>
            <p14:sldId id="284"/>
            <p14:sldId id="319"/>
            <p14:sldId id="273"/>
            <p14:sldId id="259"/>
            <p14:sldId id="277"/>
            <p14:sldId id="271"/>
            <p14:sldId id="324"/>
            <p14:sldId id="285"/>
            <p14:sldId id="266"/>
            <p14:sldId id="296"/>
            <p14:sldId id="321"/>
            <p14:sldId id="297"/>
            <p14:sldId id="298"/>
            <p14:sldId id="299"/>
            <p14:sldId id="302"/>
            <p14:sldId id="286"/>
            <p14:sldId id="303"/>
            <p14:sldId id="304"/>
            <p14:sldId id="308"/>
          </p14:sldIdLst>
        </p14:section>
        <p14:section name="Untitled Section" id="{E7128265-E547-492A-B352-31CD8031C14D}">
          <p14:sldIdLst>
            <p14:sldId id="305"/>
            <p14:sldId id="309"/>
            <p14:sldId id="306"/>
            <p14:sldId id="310"/>
            <p14:sldId id="307"/>
            <p14:sldId id="312"/>
            <p14:sldId id="313"/>
            <p14:sldId id="311"/>
            <p14:sldId id="32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92" autoAdjust="0"/>
    <p:restoredTop sz="61667" autoAdjust="0"/>
  </p:normalViewPr>
  <p:slideViewPr>
    <p:cSldViewPr snapToGrid="0">
      <p:cViewPr varScale="1">
        <p:scale>
          <a:sx n="73" d="100"/>
          <a:sy n="73" d="100"/>
        </p:scale>
        <p:origin x="741" y="24"/>
      </p:cViewPr>
      <p:guideLst/>
    </p:cSldViewPr>
  </p:slideViewPr>
  <p:notesTextViewPr>
    <p:cViewPr>
      <p:scale>
        <a:sx n="3" d="2"/>
        <a:sy n="3" d="2"/>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3/15/2023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3/15/2023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long-term mean global hydrological cycle. Estimates of the main water reservoirs in plain font (e.g. Soil moisture) are given in km3 and estimates of the flows between the reservoirs in italic (e.g. Surface flow) are given in km3/year. Figure from Trenberth et al. (2007). Copyright 2007 American Meteorological Society (AMS). </a:t>
            </a:r>
          </a:p>
        </p:txBody>
      </p:sp>
      <p:sp>
        <p:nvSpPr>
          <p:cNvPr id="4" name="Slide Number Placeholder 3"/>
          <p:cNvSpPr>
            <a:spLocks noGrp="1"/>
          </p:cNvSpPr>
          <p:nvPr>
            <p:ph type="sldNum" sz="quarter" idx="5"/>
          </p:nvPr>
        </p:nvSpPr>
        <p:spPr/>
        <p:txBody>
          <a:bodyPr/>
          <a:lstStyle/>
          <a:p>
            <a:fld id="{4BD6FFF6-EFF5-46FA-B62C-F141E1274D59}" type="slidenum">
              <a:rPr lang="en-US" smtClean="0"/>
              <a:t>2</a:t>
            </a:fld>
            <a:endParaRPr lang="en-US"/>
          </a:p>
        </p:txBody>
      </p:sp>
    </p:spTree>
    <p:extLst>
      <p:ext uri="{BB962C8B-B14F-4D97-AF65-F5344CB8AC3E}">
        <p14:creationId xmlns:p14="http://schemas.microsoft.com/office/powerpoint/2010/main" val="2414809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Trent</a:t>
            </a:r>
          </a:p>
          <a:p>
            <a:endParaRPr lang="en-GB" dirty="0"/>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4</a:t>
            </a:fld>
            <a:endParaRPr lang="en-US"/>
          </a:p>
        </p:txBody>
      </p:sp>
    </p:spTree>
    <p:extLst>
      <p:ext uri="{BB962C8B-B14F-4D97-AF65-F5344CB8AC3E}">
        <p14:creationId xmlns:p14="http://schemas.microsoft.com/office/powerpoint/2010/main" val="2687238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Characteristics of Water</a:t>
            </a:r>
          </a:p>
          <a:p>
            <a:r>
              <a:rPr lang="en-GB" dirty="0"/>
              <a:t>Physical characteristics of water (temperature, colour, taste, odour and etc.) are determined by senses of touch, sight, smell and taste. For example temperature by touch, colour, floating debris, turbidity and suspended solids by sight, and taste and odour by smell.</a:t>
            </a:r>
          </a:p>
          <a:p>
            <a:endParaRPr lang="en-GB" dirty="0"/>
          </a:p>
          <a:p>
            <a:r>
              <a:rPr lang="en-GB" dirty="0"/>
              <a:t>Temperature</a:t>
            </a:r>
          </a:p>
          <a:p>
            <a:r>
              <a:rPr lang="en-GB" dirty="0"/>
              <a:t>The temperature of water affects some of the important physical properties and characteristics of water: thermal capacity, density, specific weight, viscosity, surface tension, specific conductivity, salinity and solubility of dissolved gases and etc. Chemical and biological reaction rates increase with increasing temperature. Reaction rates usually assumed to double for an increase in temperature of 10 °C. The temperature of water in streams and rivers throughout the world varies from 0 to 35 °C.</a:t>
            </a:r>
          </a:p>
          <a:p>
            <a:endParaRPr lang="en-GB" dirty="0"/>
          </a:p>
          <a:p>
            <a:r>
              <a:rPr lang="en-GB" dirty="0"/>
              <a:t>Colour</a:t>
            </a:r>
          </a:p>
          <a:p>
            <a:r>
              <a:rPr lang="en-GB" dirty="0"/>
              <a:t>Colour in water is primarily a concern of water quality for aesthetic reason. Coloured water give the appearance of being unfit to drink, even though the water may be perfectly safe for public use. On the other hand, colour can indicate the presence of organic substances, such as algae or </a:t>
            </a:r>
            <a:r>
              <a:rPr lang="en-GB" dirty="0" err="1"/>
              <a:t>humic</a:t>
            </a:r>
            <a:r>
              <a:rPr lang="en-GB" dirty="0"/>
              <a:t> compounds. More recently, colour has been used as a quantitative assessment of the presence of potentially hazardous or toxic organic materials in water.</a:t>
            </a:r>
          </a:p>
          <a:p>
            <a:endParaRPr lang="en-GB" dirty="0"/>
          </a:p>
          <a:p>
            <a:r>
              <a:rPr lang="en-GB" dirty="0"/>
              <a:t>Taste and Odour</a:t>
            </a:r>
          </a:p>
          <a:p>
            <a:r>
              <a:rPr lang="en-GB" dirty="0"/>
              <a:t>Taste and odour are human perceptions of water quality. Human perception of taste includes sour (hydrochloric acid), salty (sodium chloride), sweet (sucrose) and bitter (caffeine). Relatively simple compounds produce sour and salty tastes. However sweet and bitter tastes are produced by more complex organic compounds. Humans detect many more types of odour than tastes. Organic materials discharged directly to water, such as falling leaves, runoff, etc., are sources of tastes and odour-producing compounds released during biodegradation.</a:t>
            </a:r>
          </a:p>
          <a:p>
            <a:endParaRPr lang="en-GB" dirty="0"/>
          </a:p>
          <a:p>
            <a:r>
              <a:rPr lang="en-GB" dirty="0"/>
              <a:t>Turbidity</a:t>
            </a:r>
          </a:p>
          <a:p>
            <a:r>
              <a:rPr lang="en-GB" dirty="0"/>
              <a:t>Turbidity is a measure of the light-transmitting properties of water and is comprised of suspended and colloidal material. It is important for health and aesthetic reasons.</a:t>
            </a:r>
          </a:p>
          <a:p>
            <a:endParaRPr lang="en-GB" dirty="0"/>
          </a:p>
          <a:p>
            <a:r>
              <a:rPr lang="en-GB" dirty="0"/>
              <a:t>Solids</a:t>
            </a:r>
          </a:p>
          <a:p>
            <a:r>
              <a:rPr lang="en-GB" dirty="0"/>
              <a:t>The total solids content of water is defined as the residue remaining after evaporation of the water and drying the residue to a constant weight at 103 °C to 105 °C. The organic fraction (or volatile solids content) is considered to be related to the loss of weight of the residue remaining after evaporation of the water and after ignition of the residue at a temperature of 500 °C. The volatile solids will oxidize at this temperature and will be driven off as gas. The inorganic (or fixed solids) remind as inert ash. Solids are classified as settleable solids, suspended solids and filterable solids. Settleable solids (silt and heavy organic solids) are the one that settle under the influence of gravity. Suspended solids and filterable solids are classified</a:t>
            </a:r>
          </a:p>
        </p:txBody>
      </p:sp>
      <p:sp>
        <p:nvSpPr>
          <p:cNvPr id="4" name="Slide Number Placeholder 3"/>
          <p:cNvSpPr>
            <a:spLocks noGrp="1"/>
          </p:cNvSpPr>
          <p:nvPr>
            <p:ph type="sldNum" sz="quarter" idx="5"/>
          </p:nvPr>
        </p:nvSpPr>
        <p:spPr/>
        <p:txBody>
          <a:bodyPr/>
          <a:lstStyle/>
          <a:p>
            <a:fld id="{4BD6FFF6-EFF5-46FA-B62C-F141E1274D59}" type="slidenum">
              <a:rPr lang="en-US" smtClean="0"/>
              <a:t>5</a:t>
            </a:fld>
            <a:endParaRPr lang="en-US"/>
          </a:p>
        </p:txBody>
      </p:sp>
    </p:spTree>
    <p:extLst>
      <p:ext uri="{BB962C8B-B14F-4D97-AF65-F5344CB8AC3E}">
        <p14:creationId xmlns:p14="http://schemas.microsoft.com/office/powerpoint/2010/main" val="4246492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JNCC - Joint Nature Conservation Committee</a:t>
            </a:r>
          </a:p>
        </p:txBody>
      </p:sp>
      <p:sp>
        <p:nvSpPr>
          <p:cNvPr id="4" name="Slide Number Placeholder 3"/>
          <p:cNvSpPr>
            <a:spLocks noGrp="1"/>
          </p:cNvSpPr>
          <p:nvPr>
            <p:ph type="sldNum" sz="quarter" idx="5"/>
          </p:nvPr>
        </p:nvSpPr>
        <p:spPr/>
        <p:txBody>
          <a:bodyPr/>
          <a:lstStyle/>
          <a:p>
            <a:fld id="{4BD6FFF6-EFF5-46FA-B62C-F141E1274D59}" type="slidenum">
              <a:rPr lang="en-US" smtClean="0"/>
              <a:t>6</a:t>
            </a:fld>
            <a:endParaRPr lang="en-US"/>
          </a:p>
        </p:txBody>
      </p:sp>
    </p:spTree>
    <p:extLst>
      <p:ext uri="{BB962C8B-B14F-4D97-AF65-F5344CB8AC3E}">
        <p14:creationId xmlns:p14="http://schemas.microsoft.com/office/powerpoint/2010/main" val="313085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Excellent</a:t>
            </a:r>
          </a:p>
          <a:p>
            <a:r>
              <a:rPr lang="en-GB" dirty="0"/>
              <a:t>250 E. coli 95th percentile (Colony forming units/100ml)</a:t>
            </a:r>
          </a:p>
          <a:p>
            <a:endParaRPr lang="en-GB" dirty="0"/>
          </a:p>
          <a:p>
            <a:r>
              <a:rPr lang="en-GB" dirty="0"/>
              <a:t>100 IE 95th percentile (Colony forming units/100ml)</a:t>
            </a:r>
          </a:p>
          <a:p>
            <a:endParaRPr lang="en-GB" dirty="0"/>
          </a:p>
          <a:p>
            <a:r>
              <a:rPr lang="en-GB" dirty="0"/>
              <a:t>Good</a:t>
            </a:r>
          </a:p>
          <a:p>
            <a:r>
              <a:rPr lang="en-GB" dirty="0"/>
              <a:t>500 E. coli 95th percentile (Colony forming units/100ml)</a:t>
            </a:r>
          </a:p>
          <a:p>
            <a:endParaRPr lang="en-GB" dirty="0"/>
          </a:p>
          <a:p>
            <a:r>
              <a:rPr lang="en-GB" dirty="0"/>
              <a:t>200 IE 95th percentile (Colony forming units/100ml)</a:t>
            </a:r>
          </a:p>
          <a:p>
            <a:endParaRPr lang="en-GB" dirty="0"/>
          </a:p>
          <a:p>
            <a:r>
              <a:rPr lang="en-GB" dirty="0"/>
              <a:t>Sufficient</a:t>
            </a:r>
          </a:p>
          <a:p>
            <a:r>
              <a:rPr lang="en-GB" dirty="0"/>
              <a:t>500 E. coli 90th percentile (Colony forming units/100ml)</a:t>
            </a:r>
          </a:p>
          <a:p>
            <a:endParaRPr lang="en-GB" dirty="0"/>
          </a:p>
          <a:p>
            <a:r>
              <a:rPr lang="en-GB" dirty="0"/>
              <a:t>185 IE 90th percentile (Colony forming units/100ml)</a:t>
            </a:r>
          </a:p>
          <a:p>
            <a:endParaRPr lang="en-GB" dirty="0"/>
          </a:p>
          <a:p>
            <a:r>
              <a:rPr lang="en-GB" dirty="0"/>
              <a:t>Poor</a:t>
            </a:r>
          </a:p>
          <a:p>
            <a:r>
              <a:rPr lang="en-GB" dirty="0"/>
              <a:t>Fails to meet any of the above standards.</a:t>
            </a:r>
          </a:p>
        </p:txBody>
      </p:sp>
      <p:sp>
        <p:nvSpPr>
          <p:cNvPr id="4" name="Slide Number Placeholder 3"/>
          <p:cNvSpPr>
            <a:spLocks noGrp="1"/>
          </p:cNvSpPr>
          <p:nvPr>
            <p:ph type="sldNum" sz="quarter" idx="5"/>
          </p:nvPr>
        </p:nvSpPr>
        <p:spPr/>
        <p:txBody>
          <a:bodyPr/>
          <a:lstStyle/>
          <a:p>
            <a:fld id="{4BD6FFF6-EFF5-46FA-B62C-F141E1274D59}" type="slidenum">
              <a:rPr lang="en-US" smtClean="0"/>
              <a:t>8</a:t>
            </a:fld>
            <a:endParaRPr lang="en-US"/>
          </a:p>
        </p:txBody>
      </p:sp>
    </p:spTree>
    <p:extLst>
      <p:ext uri="{BB962C8B-B14F-4D97-AF65-F5344CB8AC3E}">
        <p14:creationId xmlns:p14="http://schemas.microsoft.com/office/powerpoint/2010/main" val="913259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17</a:t>
            </a:fld>
            <a:endParaRPr lang="en-US"/>
          </a:p>
        </p:txBody>
      </p:sp>
    </p:spTree>
    <p:extLst>
      <p:ext uri="{BB962C8B-B14F-4D97-AF65-F5344CB8AC3E}">
        <p14:creationId xmlns:p14="http://schemas.microsoft.com/office/powerpoint/2010/main" val="4210279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18</a:t>
            </a:fld>
            <a:endParaRPr lang="en-US"/>
          </a:p>
        </p:txBody>
      </p:sp>
    </p:spTree>
    <p:extLst>
      <p:ext uri="{BB962C8B-B14F-4D97-AF65-F5344CB8AC3E}">
        <p14:creationId xmlns:p14="http://schemas.microsoft.com/office/powerpoint/2010/main" val="1331495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20</a:t>
            </a:fld>
            <a:endParaRPr lang="en-US"/>
          </a:p>
        </p:txBody>
      </p:sp>
    </p:spTree>
    <p:extLst>
      <p:ext uri="{BB962C8B-B14F-4D97-AF65-F5344CB8AC3E}">
        <p14:creationId xmlns:p14="http://schemas.microsoft.com/office/powerpoint/2010/main" val="3707508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China; Philippines; Wye, UK</a:t>
            </a:r>
          </a:p>
        </p:txBody>
      </p:sp>
      <p:sp>
        <p:nvSpPr>
          <p:cNvPr id="4" name="Slide Number Placeholder 3"/>
          <p:cNvSpPr>
            <a:spLocks noGrp="1"/>
          </p:cNvSpPr>
          <p:nvPr>
            <p:ph type="sldNum" sz="quarter" idx="5"/>
          </p:nvPr>
        </p:nvSpPr>
        <p:spPr/>
        <p:txBody>
          <a:bodyPr/>
          <a:lstStyle/>
          <a:p>
            <a:fld id="{4BD6FFF6-EFF5-46FA-B62C-F141E1274D59}" type="slidenum">
              <a:rPr lang="en-US" smtClean="0"/>
              <a:t>25</a:t>
            </a:fld>
            <a:endParaRPr lang="en-US"/>
          </a:p>
        </p:txBody>
      </p:sp>
    </p:spTree>
    <p:extLst>
      <p:ext uri="{BB962C8B-B14F-4D97-AF65-F5344CB8AC3E}">
        <p14:creationId xmlns:p14="http://schemas.microsoft.com/office/powerpoint/2010/main" val="32652203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minute pitch</a:t>
            </a:r>
          </a:p>
        </p:txBody>
      </p:sp>
      <p:sp>
        <p:nvSpPr>
          <p:cNvPr id="4" name="Slide Number Placeholder 3"/>
          <p:cNvSpPr>
            <a:spLocks noGrp="1"/>
          </p:cNvSpPr>
          <p:nvPr>
            <p:ph type="sldNum" sz="quarter" idx="5"/>
          </p:nvPr>
        </p:nvSpPr>
        <p:spPr/>
        <p:txBody>
          <a:bodyPr/>
          <a:lstStyle/>
          <a:p>
            <a:fld id="{4BD6FFF6-EFF5-46FA-B62C-F141E1274D59}" type="slidenum">
              <a:rPr lang="en-US" smtClean="0"/>
              <a:t>31</a:t>
            </a:fld>
            <a:endParaRPr lang="en-US"/>
          </a:p>
        </p:txBody>
      </p:sp>
    </p:spTree>
    <p:extLst>
      <p:ext uri="{BB962C8B-B14F-4D97-AF65-F5344CB8AC3E}">
        <p14:creationId xmlns:p14="http://schemas.microsoft.com/office/powerpoint/2010/main" val="3402690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41</a:t>
            </a:fld>
            <a:endParaRPr lang="en-US"/>
          </a:p>
        </p:txBody>
      </p:sp>
    </p:spTree>
    <p:extLst>
      <p:ext uri="{BB962C8B-B14F-4D97-AF65-F5344CB8AC3E}">
        <p14:creationId xmlns:p14="http://schemas.microsoft.com/office/powerpoint/2010/main" val="693994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colloid is a mixture in which one substance consisting of microscopically dispersed insoluble particles is suspended throughout another substance</a:t>
            </a:r>
          </a:p>
          <a:p>
            <a:endParaRPr lang="en-GB" dirty="0"/>
          </a:p>
          <a:p>
            <a:r>
              <a:rPr lang="en-GB" dirty="0"/>
              <a:t>Flocculation brings the coagulated particles together</a:t>
            </a:r>
          </a:p>
        </p:txBody>
      </p:sp>
      <p:sp>
        <p:nvSpPr>
          <p:cNvPr id="4" name="Slide Number Placeholder 3"/>
          <p:cNvSpPr>
            <a:spLocks noGrp="1"/>
          </p:cNvSpPr>
          <p:nvPr>
            <p:ph type="sldNum" sz="quarter" idx="5"/>
          </p:nvPr>
        </p:nvSpPr>
        <p:spPr/>
        <p:txBody>
          <a:bodyPr/>
          <a:lstStyle/>
          <a:p>
            <a:fld id="{4BD6FFF6-EFF5-46FA-B62C-F141E1274D59}" type="slidenum">
              <a:rPr lang="en-US" smtClean="0"/>
              <a:t>42</a:t>
            </a:fld>
            <a:endParaRPr lang="en-US"/>
          </a:p>
        </p:txBody>
      </p:sp>
    </p:spTree>
    <p:extLst>
      <p:ext uri="{BB962C8B-B14F-4D97-AF65-F5344CB8AC3E}">
        <p14:creationId xmlns:p14="http://schemas.microsoft.com/office/powerpoint/2010/main" val="3244336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44</a:t>
            </a:fld>
            <a:endParaRPr lang="en-US"/>
          </a:p>
        </p:txBody>
      </p:sp>
    </p:spTree>
    <p:extLst>
      <p:ext uri="{BB962C8B-B14F-4D97-AF65-F5344CB8AC3E}">
        <p14:creationId xmlns:p14="http://schemas.microsoft.com/office/powerpoint/2010/main" val="1186831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materials – glass and nurdles</a:t>
            </a:r>
          </a:p>
        </p:txBody>
      </p:sp>
      <p:sp>
        <p:nvSpPr>
          <p:cNvPr id="4" name="Slide Number Placeholder 3"/>
          <p:cNvSpPr>
            <a:spLocks noGrp="1"/>
          </p:cNvSpPr>
          <p:nvPr>
            <p:ph type="sldNum" sz="quarter" idx="5"/>
          </p:nvPr>
        </p:nvSpPr>
        <p:spPr/>
        <p:txBody>
          <a:bodyPr/>
          <a:lstStyle/>
          <a:p>
            <a:fld id="{4BD6FFF6-EFF5-46FA-B62C-F141E1274D59}" type="slidenum">
              <a:rPr lang="en-US" smtClean="0"/>
              <a:t>46</a:t>
            </a:fld>
            <a:endParaRPr lang="en-US"/>
          </a:p>
        </p:txBody>
      </p:sp>
    </p:spTree>
    <p:extLst>
      <p:ext uri="{BB962C8B-B14F-4D97-AF65-F5344CB8AC3E}">
        <p14:creationId xmlns:p14="http://schemas.microsoft.com/office/powerpoint/2010/main" val="10990594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lumMod val="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22ED8DFF-AC58-4CE1-95FC-5B760807040E}" type="datetime1">
              <a:rPr lang="en-US" smtClean="0"/>
              <a:t>3/15/2023</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1914144" y="1447800"/>
            <a:ext cx="9997440" cy="4800600"/>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83E6289-67AB-48EA-B8F2-7F8C3C839FC8}" type="datetime1">
              <a:rPr lang="en-US" smtClean="0"/>
              <a:t>3/15/2023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D27007B-A0CB-4CB0-A72F-D015643D8A50}" type="datetime1">
              <a:rPr lang="en-US" smtClean="0"/>
              <a:t>3/15/2023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7AF78760-02B0-4343-9B36-9B01060F90A6}" type="datetime1">
              <a:rPr lang="en-US" smtClean="0"/>
              <a:t>3/15/2023</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D6103C8C-96CC-4988-9A76-A97C68B37C96}" type="datetime1">
              <a:rPr lang="en-US" smtClean="0"/>
              <a:t>3/15/2023</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p>
            <a:r>
              <a:rPr kumimoji="0" lang="en-US"/>
              <a:t>Click to edit Master title style</a:t>
            </a:r>
          </a:p>
        </p:txBody>
      </p:sp>
      <p:sp>
        <p:nvSpPr>
          <p:cNvPr id="3" name="Date Placeholder 2"/>
          <p:cNvSpPr>
            <a:spLocks noGrp="1"/>
          </p:cNvSpPr>
          <p:nvPr>
            <p:ph type="dt" sz="half" idx="10"/>
          </p:nvPr>
        </p:nvSpPr>
        <p:spPr>
          <a:xfrm>
            <a:off x="4775200" y="6305550"/>
            <a:ext cx="2844800" cy="476250"/>
          </a:xfrm>
          <a:prstGeom prst="rect">
            <a:avLst/>
          </a:prstGeom>
        </p:spPr>
        <p:txBody>
          <a:bodyPr/>
          <a:lstStyle/>
          <a:p>
            <a:fld id="{19A6AA83-E69F-4B8F-8330-2B08940C21DF}" type="datetime1">
              <a:rPr lang="en-US" smtClean="0"/>
              <a:t>3/15/2023</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p>
            <a:fld id="{0C32B54B-DAC7-463C-B2D9-3A5324E66E07}" type="datetime1">
              <a:rPr lang="en-US" smtClean="0"/>
              <a:t>3/15/2023</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FABC3EB9-8141-418F-8EFF-9A68D158E203}" type="datetime1">
              <a:rPr lang="en-US" smtClean="0"/>
              <a:t>3/15/2023</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a:t>Click to edit Master title style</a:t>
            </a: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descr="An empty placeholder to add an image. Click on the placeholder and select the image that you wish to add"/>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Rectangle 1"/>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2"/>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EE203F9F-5B53-4206-BA20-257056A7933C}" type="datetime1">
              <a:rPr lang="en-US" smtClean="0"/>
              <a:t>3/15/2023</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AA3D4F3E-03CF-4020-A455-976DE93B6CFF}" type="datetime1">
              <a:rPr lang="en-US" smtClean="0"/>
              <a:t>3/15/2023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3AB81425-5192-475F-8F5F-48429B4F668B}" type="datetime1">
              <a:rPr lang="en-US" smtClean="0"/>
              <a:t>3/15/2023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100">
                <a:solidFill>
                  <a:schemeClr val="tx2"/>
                </a:solidFill>
              </a:defRPr>
            </a:lvl1pPr>
            <a:extLst/>
          </a:lstStyle>
          <a:p>
            <a:fld id="{B051F468-2565-4472-9079-46A542F179AB}" type="datetime1">
              <a:rPr lang="en-US" smtClean="0"/>
              <a:pPr/>
              <a:t>3/15/2023</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100">
                <a:solidFill>
                  <a:schemeClr val="tx2"/>
                </a:solidFill>
                <a:effectLst/>
              </a:defRPr>
            </a:lvl1pPr>
            <a:extLst/>
          </a:lstStyle>
          <a:p>
            <a:r>
              <a:rPr lang="en-US"/>
              <a:t>Add a footer</a:t>
            </a:r>
            <a:endParaRPr lang="en-US" dirty="0"/>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100">
                <a:solidFill>
                  <a:schemeClr val="tx2"/>
                </a:solidFill>
                <a:effectLst/>
              </a:defRPr>
            </a:lvl1pPr>
            <a:extLst/>
          </a:lstStyle>
          <a:p>
            <a:fld id="{401CF334-2D5C-4859-84A6-CA7E6E43FAEB}" type="slidenum">
              <a:rPr lang="en-US" smtClean="0"/>
              <a:pPr/>
              <a:t>‹#›</a:t>
            </a:fld>
            <a:endParaRPr lang="en-US" dirty="0"/>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1" kern="1200">
          <a:solidFill>
            <a:schemeClr val="accent2">
              <a:lumMod val="50000"/>
            </a:schemeClr>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lumMod val="50000"/>
          </a:schemeClr>
        </a:buClr>
        <a:buSzPct val="80000"/>
        <a:buFont typeface="Wingdings 2"/>
        <a:buChar char=""/>
        <a:defRPr kumimoji="0" sz="3200" kern="1200">
          <a:solidFill>
            <a:schemeClr val="tx2">
              <a:lumMod val="75000"/>
            </a:schemeClr>
          </a:solidFill>
          <a:latin typeface="+mn-lt"/>
          <a:ea typeface="+mn-ea"/>
          <a:cs typeface="+mn-cs"/>
        </a:defRPr>
      </a:lvl1pPr>
      <a:lvl2pPr marL="640080" indent="-237744" algn="l" rtl="0" eaLnBrk="1" latinLnBrk="0" hangingPunct="1">
        <a:lnSpc>
          <a:spcPct val="100000"/>
        </a:lnSpc>
        <a:spcBef>
          <a:spcPts val="550"/>
        </a:spcBef>
        <a:buClr>
          <a:schemeClr val="accent1">
            <a:lumMod val="50000"/>
          </a:schemeClr>
        </a:buClr>
        <a:buFont typeface="Verdana"/>
        <a:buChar char="◦"/>
        <a:defRPr kumimoji="0" sz="2800" kern="1200">
          <a:solidFill>
            <a:schemeClr val="tx2">
              <a:lumMod val="75000"/>
            </a:schemeClr>
          </a:solidFill>
          <a:latin typeface="+mn-lt"/>
          <a:ea typeface="+mn-ea"/>
          <a:cs typeface="+mn-cs"/>
        </a:defRPr>
      </a:lvl2pPr>
      <a:lvl3pPr marL="886968" indent="-228600" algn="l" rtl="0" eaLnBrk="1" latinLnBrk="0" hangingPunct="1">
        <a:lnSpc>
          <a:spcPct val="100000"/>
        </a:lnSpc>
        <a:spcBef>
          <a:spcPct val="20000"/>
        </a:spcBef>
        <a:buClr>
          <a:schemeClr val="accent2">
            <a:lumMod val="75000"/>
          </a:schemeClr>
        </a:buClr>
        <a:buFont typeface="Wingdings 2"/>
        <a:buChar char=""/>
        <a:defRPr kumimoji="0" sz="2400" kern="1200">
          <a:solidFill>
            <a:schemeClr val="tx2">
              <a:lumMod val="75000"/>
            </a:schemeClr>
          </a:solidFill>
          <a:latin typeface="+mn-lt"/>
          <a:ea typeface="+mn-ea"/>
          <a:cs typeface="+mn-cs"/>
        </a:defRPr>
      </a:lvl3pPr>
      <a:lvl4pPr marL="1097280" indent="-173736" algn="l" rtl="0" eaLnBrk="1" latinLnBrk="0" hangingPunct="1">
        <a:lnSpc>
          <a:spcPct val="100000"/>
        </a:lnSpc>
        <a:spcBef>
          <a:spcPct val="20000"/>
        </a:spcBef>
        <a:buClr>
          <a:schemeClr val="accent3">
            <a:lumMod val="75000"/>
          </a:schemeClr>
        </a:buClr>
        <a:buFont typeface="Wingdings 2"/>
        <a:buChar char=""/>
        <a:defRPr kumimoji="0" sz="2000" kern="1200">
          <a:solidFill>
            <a:schemeClr val="tx2">
              <a:lumMod val="75000"/>
            </a:schemeClr>
          </a:solidFill>
          <a:latin typeface="+mn-lt"/>
          <a:ea typeface="+mn-ea"/>
          <a:cs typeface="+mn-cs"/>
        </a:defRPr>
      </a:lvl4pPr>
      <a:lvl5pPr marL="1298448" indent="-182880" algn="l" rtl="0" eaLnBrk="1" latinLnBrk="0" hangingPunct="1">
        <a:lnSpc>
          <a:spcPct val="100000"/>
        </a:lnSpc>
        <a:spcBef>
          <a:spcPct val="20000"/>
        </a:spcBef>
        <a:buClr>
          <a:schemeClr val="accent4">
            <a:lumMod val="75000"/>
          </a:schemeClr>
        </a:buClr>
        <a:buFont typeface="Wingdings 2"/>
        <a:buChar char=""/>
        <a:defRPr kumimoji="0" sz="2000" kern="1200">
          <a:solidFill>
            <a:schemeClr val="tx2">
              <a:lumMod val="75000"/>
            </a:schemeClr>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uAiIGd_JqZc?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YmB0iTfug_g?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2.xml"/><Relationship Id="rId1" Type="http://schemas.openxmlformats.org/officeDocument/2006/relationships/video" Target="https://www.youtube.com/embed/7Hg12F-0jsM?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ENVIRONMENTAL POLLUTION CONTROL – WATER POLLUTION</a:t>
            </a:r>
          </a:p>
        </p:txBody>
      </p:sp>
      <p:sp>
        <p:nvSpPr>
          <p:cNvPr id="3" name="Subtitle 2"/>
          <p:cNvSpPr>
            <a:spLocks noGrp="1"/>
          </p:cNvSpPr>
          <p:nvPr>
            <p:ph type="subTitle" idx="1"/>
          </p:nvPr>
        </p:nvSpPr>
        <p:spPr/>
        <p:txBody>
          <a:bodyPr/>
          <a:lstStyle/>
          <a:p>
            <a:endParaRPr lang="en-US" dirty="0"/>
          </a:p>
          <a:p>
            <a:r>
              <a:rPr lang="en-US" dirty="0"/>
              <a:t>DR MIKE GOODFELLOW-SMITH</a:t>
            </a:r>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5E685-8E8D-4AA6-806C-8897FB3C30A5}"/>
              </a:ext>
            </a:extLst>
          </p:cNvPr>
          <p:cNvSpPr>
            <a:spLocks noGrp="1"/>
          </p:cNvSpPr>
          <p:nvPr>
            <p:ph type="title"/>
          </p:nvPr>
        </p:nvSpPr>
        <p:spPr>
          <a:xfrm>
            <a:off x="1914144" y="274638"/>
            <a:ext cx="9997440" cy="1143000"/>
          </a:xfrm>
        </p:spPr>
        <p:txBody>
          <a:bodyPr anchor="ctr">
            <a:normAutofit/>
          </a:bodyPr>
          <a:lstStyle/>
          <a:p>
            <a:r>
              <a:rPr lang="en-GB" dirty="0"/>
              <a:t>HYDROLOGIC CYCLE</a:t>
            </a:r>
          </a:p>
        </p:txBody>
      </p:sp>
      <p:pic>
        <p:nvPicPr>
          <p:cNvPr id="4" name="Picture 3" descr="Diagram&#10;&#10;Description automatically generated">
            <a:extLst>
              <a:ext uri="{FF2B5EF4-FFF2-40B4-BE49-F238E27FC236}">
                <a16:creationId xmlns:a16="http://schemas.microsoft.com/office/drawing/2014/main" id="{890B2005-27C1-4AA4-8385-3DB76ED54BE7}"/>
              </a:ext>
            </a:extLst>
          </p:cNvPr>
          <p:cNvPicPr>
            <a:picLocks noChangeAspect="1"/>
          </p:cNvPicPr>
          <p:nvPr/>
        </p:nvPicPr>
        <p:blipFill>
          <a:blip r:embed="rId3"/>
          <a:stretch>
            <a:fillRect/>
          </a:stretch>
        </p:blipFill>
        <p:spPr>
          <a:xfrm>
            <a:off x="3544022" y="1447800"/>
            <a:ext cx="6737684" cy="4800600"/>
          </a:xfrm>
          <a:prstGeom prst="rect">
            <a:avLst/>
          </a:prstGeom>
          <a:noFill/>
        </p:spPr>
      </p:pic>
    </p:spTree>
    <p:extLst>
      <p:ext uri="{BB962C8B-B14F-4D97-AF65-F5344CB8AC3E}">
        <p14:creationId xmlns:p14="http://schemas.microsoft.com/office/powerpoint/2010/main" val="1833079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4B998-3F07-4280-8BE3-D77F032FCE0D}"/>
              </a:ext>
            </a:extLst>
          </p:cNvPr>
          <p:cNvSpPr>
            <a:spLocks noGrp="1"/>
          </p:cNvSpPr>
          <p:nvPr>
            <p:ph type="title"/>
          </p:nvPr>
        </p:nvSpPr>
        <p:spPr/>
        <p:txBody>
          <a:bodyPr/>
          <a:lstStyle/>
          <a:p>
            <a:r>
              <a:rPr lang="en-GB" dirty="0"/>
              <a:t>CONTROLLED / TERRITORIAL WATERS</a:t>
            </a:r>
          </a:p>
        </p:txBody>
      </p:sp>
      <p:pic>
        <p:nvPicPr>
          <p:cNvPr id="4" name="Content Placeholder 3">
            <a:extLst>
              <a:ext uri="{FF2B5EF4-FFF2-40B4-BE49-F238E27FC236}">
                <a16:creationId xmlns:a16="http://schemas.microsoft.com/office/drawing/2014/main" id="{B16186A5-BE83-4D14-8AB4-BDBC84403FA2}"/>
              </a:ext>
            </a:extLst>
          </p:cNvPr>
          <p:cNvPicPr>
            <a:picLocks noGrp="1" noChangeAspect="1"/>
          </p:cNvPicPr>
          <p:nvPr>
            <p:ph idx="1"/>
          </p:nvPr>
        </p:nvPicPr>
        <p:blipFill>
          <a:blip r:embed="rId2"/>
          <a:stretch>
            <a:fillRect/>
          </a:stretch>
        </p:blipFill>
        <p:spPr>
          <a:xfrm>
            <a:off x="3561008" y="1251588"/>
            <a:ext cx="5885645" cy="5331774"/>
          </a:xfrm>
          <a:prstGeom prst="rect">
            <a:avLst/>
          </a:prstGeom>
        </p:spPr>
      </p:pic>
    </p:spTree>
    <p:extLst>
      <p:ext uri="{BB962C8B-B14F-4D97-AF65-F5344CB8AC3E}">
        <p14:creationId xmlns:p14="http://schemas.microsoft.com/office/powerpoint/2010/main" val="833441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C50A-196C-46DA-BF2E-5E054C846C33}"/>
              </a:ext>
            </a:extLst>
          </p:cNvPr>
          <p:cNvSpPr>
            <a:spLocks noGrp="1"/>
          </p:cNvSpPr>
          <p:nvPr>
            <p:ph type="title"/>
          </p:nvPr>
        </p:nvSpPr>
        <p:spPr>
          <a:xfrm>
            <a:off x="1914144" y="274638"/>
            <a:ext cx="9997440" cy="1143000"/>
          </a:xfrm>
        </p:spPr>
        <p:txBody>
          <a:bodyPr anchor="ctr">
            <a:normAutofit/>
          </a:bodyPr>
          <a:lstStyle/>
          <a:p>
            <a:r>
              <a:rPr lang="en-GB" dirty="0"/>
              <a:t>WATERSHEDS / CATCHMENT</a:t>
            </a:r>
          </a:p>
        </p:txBody>
      </p:sp>
      <p:pic>
        <p:nvPicPr>
          <p:cNvPr id="4" name="Content Placeholder 3">
            <a:extLst>
              <a:ext uri="{FF2B5EF4-FFF2-40B4-BE49-F238E27FC236}">
                <a16:creationId xmlns:a16="http://schemas.microsoft.com/office/drawing/2014/main" id="{25BB6E65-E1CA-4B92-89A8-509340B53325}"/>
              </a:ext>
            </a:extLst>
          </p:cNvPr>
          <p:cNvPicPr>
            <a:picLocks noGrp="1" noChangeAspect="1"/>
          </p:cNvPicPr>
          <p:nvPr>
            <p:ph idx="1"/>
          </p:nvPr>
        </p:nvPicPr>
        <p:blipFill>
          <a:blip r:embed="rId3"/>
          <a:stretch>
            <a:fillRect/>
          </a:stretch>
        </p:blipFill>
        <p:spPr>
          <a:xfrm>
            <a:off x="2247363" y="1447799"/>
            <a:ext cx="9053848" cy="5143017"/>
          </a:xfrm>
          <a:prstGeom prst="rect">
            <a:avLst/>
          </a:prstGeom>
          <a:noFill/>
        </p:spPr>
      </p:pic>
    </p:spTree>
    <p:extLst>
      <p:ext uri="{BB962C8B-B14F-4D97-AF65-F5344CB8AC3E}">
        <p14:creationId xmlns:p14="http://schemas.microsoft.com/office/powerpoint/2010/main" val="3260171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9A893-A7A8-4314-B56A-6CDB6E90C724}"/>
              </a:ext>
            </a:extLst>
          </p:cNvPr>
          <p:cNvSpPr>
            <a:spLocks noGrp="1"/>
          </p:cNvSpPr>
          <p:nvPr>
            <p:ph type="title"/>
          </p:nvPr>
        </p:nvSpPr>
        <p:spPr/>
        <p:txBody>
          <a:bodyPr>
            <a:normAutofit fontScale="90000"/>
          </a:bodyPr>
          <a:lstStyle/>
          <a:p>
            <a:r>
              <a:rPr lang="en-GB" dirty="0"/>
              <a:t>PHYSICAL CHARACTERISTICS OF NATURAL WATER</a:t>
            </a:r>
          </a:p>
        </p:txBody>
      </p:sp>
      <p:sp>
        <p:nvSpPr>
          <p:cNvPr id="3" name="Content Placeholder 2">
            <a:extLst>
              <a:ext uri="{FF2B5EF4-FFF2-40B4-BE49-F238E27FC236}">
                <a16:creationId xmlns:a16="http://schemas.microsoft.com/office/drawing/2014/main" id="{91E16CA1-FE0F-40E1-81B5-44F0A60D78C5}"/>
              </a:ext>
            </a:extLst>
          </p:cNvPr>
          <p:cNvSpPr>
            <a:spLocks noGrp="1"/>
          </p:cNvSpPr>
          <p:nvPr>
            <p:ph idx="1"/>
          </p:nvPr>
        </p:nvSpPr>
        <p:spPr>
          <a:xfrm>
            <a:off x="1914144" y="1480457"/>
            <a:ext cx="9997440" cy="4800600"/>
          </a:xfrm>
        </p:spPr>
        <p:txBody>
          <a:bodyPr/>
          <a:lstStyle/>
          <a:p>
            <a:r>
              <a:rPr lang="en-GB" dirty="0"/>
              <a:t>Temperature</a:t>
            </a:r>
          </a:p>
          <a:p>
            <a:r>
              <a:rPr lang="en-GB" dirty="0"/>
              <a:t>Colour</a:t>
            </a:r>
          </a:p>
          <a:p>
            <a:r>
              <a:rPr lang="en-GB" dirty="0"/>
              <a:t>Taste and odour</a:t>
            </a:r>
          </a:p>
          <a:p>
            <a:r>
              <a:rPr lang="en-GB" dirty="0"/>
              <a:t>Turbidity</a:t>
            </a:r>
          </a:p>
          <a:p>
            <a:r>
              <a:rPr lang="en-GB" dirty="0"/>
              <a:t>Solids</a:t>
            </a:r>
          </a:p>
        </p:txBody>
      </p:sp>
    </p:spTree>
    <p:extLst>
      <p:ext uri="{BB962C8B-B14F-4D97-AF65-F5344CB8AC3E}">
        <p14:creationId xmlns:p14="http://schemas.microsoft.com/office/powerpoint/2010/main" val="3015775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18715-2C8A-4B80-9B3C-0C05C34AEED0}"/>
              </a:ext>
            </a:extLst>
          </p:cNvPr>
          <p:cNvSpPr>
            <a:spLocks noGrp="1"/>
          </p:cNvSpPr>
          <p:nvPr>
            <p:ph type="title"/>
          </p:nvPr>
        </p:nvSpPr>
        <p:spPr/>
        <p:txBody>
          <a:bodyPr>
            <a:normAutofit fontScale="90000"/>
          </a:bodyPr>
          <a:lstStyle/>
          <a:p>
            <a:r>
              <a:rPr lang="en-GB" dirty="0"/>
              <a:t>UKBI - B7. Surface water status - JNCC</a:t>
            </a:r>
          </a:p>
        </p:txBody>
      </p:sp>
      <p:pic>
        <p:nvPicPr>
          <p:cNvPr id="4" name="Content Placeholder 3">
            <a:extLst>
              <a:ext uri="{FF2B5EF4-FFF2-40B4-BE49-F238E27FC236}">
                <a16:creationId xmlns:a16="http://schemas.microsoft.com/office/drawing/2014/main" id="{C2A81961-5C80-4853-8E79-63ACA46B23D9}"/>
              </a:ext>
            </a:extLst>
          </p:cNvPr>
          <p:cNvPicPr>
            <a:picLocks noGrp="1" noChangeAspect="1"/>
          </p:cNvPicPr>
          <p:nvPr>
            <p:ph idx="1"/>
          </p:nvPr>
        </p:nvPicPr>
        <p:blipFill>
          <a:blip r:embed="rId3"/>
          <a:stretch>
            <a:fillRect/>
          </a:stretch>
        </p:blipFill>
        <p:spPr>
          <a:xfrm>
            <a:off x="3198019" y="1595437"/>
            <a:ext cx="7429500" cy="4505325"/>
          </a:xfrm>
          <a:prstGeom prst="rect">
            <a:avLst/>
          </a:prstGeom>
        </p:spPr>
      </p:pic>
    </p:spTree>
    <p:extLst>
      <p:ext uri="{BB962C8B-B14F-4D97-AF65-F5344CB8AC3E}">
        <p14:creationId xmlns:p14="http://schemas.microsoft.com/office/powerpoint/2010/main" val="3473433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3589A-B19D-E5C9-F12A-2B67AF335DD0}"/>
              </a:ext>
            </a:extLst>
          </p:cNvPr>
          <p:cNvSpPr>
            <a:spLocks noGrp="1"/>
          </p:cNvSpPr>
          <p:nvPr>
            <p:ph type="title"/>
          </p:nvPr>
        </p:nvSpPr>
        <p:spPr>
          <a:xfrm>
            <a:off x="1914144" y="274638"/>
            <a:ext cx="9997440" cy="1143000"/>
          </a:xfrm>
        </p:spPr>
        <p:txBody>
          <a:bodyPr anchor="ctr">
            <a:normAutofit/>
          </a:bodyPr>
          <a:lstStyle/>
          <a:p>
            <a:pPr>
              <a:lnSpc>
                <a:spcPct val="90000"/>
              </a:lnSpc>
            </a:pPr>
            <a:r>
              <a:rPr lang="en-GB" sz="3700" b="0" i="0">
                <a:effectLst/>
              </a:rPr>
              <a:t>Environment Agency indicators for water quality in rivers in England</a:t>
            </a:r>
            <a:endParaRPr lang="en-GB" sz="3700"/>
          </a:p>
        </p:txBody>
      </p:sp>
      <p:pic>
        <p:nvPicPr>
          <p:cNvPr id="1026" name="Picture 2" descr="Timeline&#10;&#10;Description automatically generated">
            <a:extLst>
              <a:ext uri="{FF2B5EF4-FFF2-40B4-BE49-F238E27FC236}">
                <a16:creationId xmlns:a16="http://schemas.microsoft.com/office/drawing/2014/main" id="{45A68165-A547-731C-E523-3907777BA8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20216" y="1447800"/>
            <a:ext cx="6785295" cy="48006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15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64FCF-5B1E-3EC4-79B4-93318F1CB9F8}"/>
              </a:ext>
            </a:extLst>
          </p:cNvPr>
          <p:cNvSpPr>
            <a:spLocks noGrp="1"/>
          </p:cNvSpPr>
          <p:nvPr>
            <p:ph type="title"/>
          </p:nvPr>
        </p:nvSpPr>
        <p:spPr/>
        <p:txBody>
          <a:bodyPr/>
          <a:lstStyle/>
          <a:p>
            <a:r>
              <a:rPr lang="en-GB" dirty="0"/>
              <a:t>WATER POLLUTION WALES</a:t>
            </a:r>
          </a:p>
        </p:txBody>
      </p:sp>
      <p:sp>
        <p:nvSpPr>
          <p:cNvPr id="3" name="Content Placeholder 2">
            <a:extLst>
              <a:ext uri="{FF2B5EF4-FFF2-40B4-BE49-F238E27FC236}">
                <a16:creationId xmlns:a16="http://schemas.microsoft.com/office/drawing/2014/main" id="{EBD7D2DB-F6C4-7B01-98ED-777F3A691412}"/>
              </a:ext>
            </a:extLst>
          </p:cNvPr>
          <p:cNvSpPr>
            <a:spLocks noGrp="1"/>
          </p:cNvSpPr>
          <p:nvPr>
            <p:ph idx="1"/>
          </p:nvPr>
        </p:nvSpPr>
        <p:spPr>
          <a:xfrm>
            <a:off x="1692322" y="1447800"/>
            <a:ext cx="10219262" cy="4800600"/>
          </a:xfrm>
        </p:spPr>
        <p:txBody>
          <a:bodyPr>
            <a:normAutofit fontScale="70000" lnSpcReduction="20000"/>
          </a:bodyPr>
          <a:lstStyle/>
          <a:p>
            <a:r>
              <a:rPr lang="en-GB" dirty="0"/>
              <a:t>Pollution from sewage – bacteria from sewage can enter our waters as a result of system failures or overflows or directly from sewage works</a:t>
            </a:r>
          </a:p>
          <a:p>
            <a:r>
              <a:rPr lang="en-GB" dirty="0"/>
              <a:t>Water draining from farms and farmland – manure from livestock or poorly stored slurry can wash into rivers and streams resulting in faecal material entering the sea</a:t>
            </a:r>
          </a:p>
          <a:p>
            <a:r>
              <a:rPr lang="en-GB" dirty="0"/>
              <a:t>Animals and birds on or near beaches – dog, bird and other animal faeces can affect bathing water as they often contain high levels of bacteria (much higher than treated human waste)</a:t>
            </a:r>
          </a:p>
          <a:p>
            <a:r>
              <a:rPr lang="en-GB" dirty="0"/>
              <a:t>Water draining from populated areas – water draining from urban areas following heavy rain can contain pollution from a variety of sources, including animal and bird faeces</a:t>
            </a:r>
          </a:p>
          <a:p>
            <a:r>
              <a:rPr lang="en-GB" dirty="0"/>
              <a:t>Domestic sewage – misconnected drains and poorly located and maintained septic tanks can pollute surface water systems</a:t>
            </a:r>
          </a:p>
        </p:txBody>
      </p:sp>
    </p:spTree>
    <p:extLst>
      <p:ext uri="{BB962C8B-B14F-4D97-AF65-F5344CB8AC3E}">
        <p14:creationId xmlns:p14="http://schemas.microsoft.com/office/powerpoint/2010/main" val="1239386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82296" indent="0">
              <a:buNone/>
            </a:pPr>
            <a:endParaRPr lang="en-GB" dirty="0"/>
          </a:p>
          <a:p>
            <a:r>
              <a:rPr lang="en-GB" dirty="0"/>
              <a:t>Point-source pollution</a:t>
            </a:r>
          </a:p>
          <a:p>
            <a:pPr marL="82296" indent="0">
              <a:buNone/>
            </a:pPr>
            <a:endParaRPr lang="en-GB" dirty="0"/>
          </a:p>
          <a:p>
            <a:r>
              <a:rPr lang="en-GB" dirty="0"/>
              <a:t>Non-point source pollution</a:t>
            </a:r>
          </a:p>
          <a:p>
            <a:pPr marL="82296" indent="0">
              <a:buNone/>
            </a:pPr>
            <a:endParaRPr lang="en-GB" dirty="0"/>
          </a:p>
          <a:p>
            <a:r>
              <a:rPr lang="en-GB" dirty="0"/>
              <a:t>Transboundary pollution</a:t>
            </a:r>
          </a:p>
          <a:p>
            <a:endParaRPr lang="en-GB" dirty="0"/>
          </a:p>
          <a:p>
            <a:endParaRPr lang="en-GB" dirty="0"/>
          </a:p>
        </p:txBody>
      </p:sp>
      <p:sp>
        <p:nvSpPr>
          <p:cNvPr id="3" name="Title 2"/>
          <p:cNvSpPr>
            <a:spLocks noGrp="1"/>
          </p:cNvSpPr>
          <p:nvPr>
            <p:ph type="title"/>
          </p:nvPr>
        </p:nvSpPr>
        <p:spPr/>
        <p:txBody>
          <a:bodyPr/>
          <a:lstStyle/>
          <a:p>
            <a:r>
              <a:rPr lang="en-GB" dirty="0"/>
              <a:t>Types of pollution</a:t>
            </a:r>
          </a:p>
        </p:txBody>
      </p:sp>
    </p:spTree>
    <p:extLst>
      <p:ext uri="{BB962C8B-B14F-4D97-AF65-F5344CB8AC3E}">
        <p14:creationId xmlns:p14="http://schemas.microsoft.com/office/powerpoint/2010/main" val="4161149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D1E76-AB00-48A7-A89B-E255DE50BE49}"/>
              </a:ext>
            </a:extLst>
          </p:cNvPr>
          <p:cNvSpPr>
            <a:spLocks noGrp="1"/>
          </p:cNvSpPr>
          <p:nvPr>
            <p:ph type="title"/>
          </p:nvPr>
        </p:nvSpPr>
        <p:spPr/>
        <p:txBody>
          <a:bodyPr/>
          <a:lstStyle/>
          <a:p>
            <a:r>
              <a:rPr lang="en-GB" dirty="0"/>
              <a:t>WATER POLLUTANTS</a:t>
            </a:r>
          </a:p>
        </p:txBody>
      </p:sp>
      <p:pic>
        <p:nvPicPr>
          <p:cNvPr id="8" name="Picture 7">
            <a:extLst>
              <a:ext uri="{FF2B5EF4-FFF2-40B4-BE49-F238E27FC236}">
                <a16:creationId xmlns:a16="http://schemas.microsoft.com/office/drawing/2014/main" id="{24B638C4-3646-447D-AC9E-4DFB7B55642A}"/>
              </a:ext>
            </a:extLst>
          </p:cNvPr>
          <p:cNvPicPr>
            <a:picLocks noChangeAspect="1"/>
          </p:cNvPicPr>
          <p:nvPr/>
        </p:nvPicPr>
        <p:blipFill>
          <a:blip r:embed="rId2"/>
          <a:stretch>
            <a:fillRect/>
          </a:stretch>
        </p:blipFill>
        <p:spPr>
          <a:xfrm>
            <a:off x="1828800" y="1152658"/>
            <a:ext cx="10082783" cy="5705341"/>
          </a:xfrm>
          <a:prstGeom prst="rect">
            <a:avLst/>
          </a:prstGeom>
        </p:spPr>
      </p:pic>
    </p:spTree>
    <p:extLst>
      <p:ext uri="{BB962C8B-B14F-4D97-AF65-F5344CB8AC3E}">
        <p14:creationId xmlns:p14="http://schemas.microsoft.com/office/powerpoint/2010/main" val="464853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914144" y="274638"/>
            <a:ext cx="9997440" cy="1143000"/>
          </a:xfrm>
        </p:spPr>
        <p:txBody>
          <a:bodyPr anchor="ctr">
            <a:normAutofit/>
          </a:bodyPr>
          <a:lstStyle/>
          <a:p>
            <a:r>
              <a:rPr lang="en-US" dirty="0"/>
              <a:t>WATER POLLUTION</a:t>
            </a:r>
          </a:p>
        </p:txBody>
      </p:sp>
      <p:pic>
        <p:nvPicPr>
          <p:cNvPr id="4" name="Picture 3">
            <a:extLst>
              <a:ext uri="{FF2B5EF4-FFF2-40B4-BE49-F238E27FC236}">
                <a16:creationId xmlns:a16="http://schemas.microsoft.com/office/drawing/2014/main" id="{E846525D-2559-4E5D-9274-6055BECEC5FF}"/>
              </a:ext>
            </a:extLst>
          </p:cNvPr>
          <p:cNvPicPr>
            <a:picLocks noChangeAspect="1"/>
          </p:cNvPicPr>
          <p:nvPr/>
        </p:nvPicPr>
        <p:blipFill>
          <a:blip r:embed="rId2"/>
          <a:stretch>
            <a:fillRect/>
          </a:stretch>
        </p:blipFill>
        <p:spPr>
          <a:xfrm>
            <a:off x="2961752" y="1447800"/>
            <a:ext cx="7902223" cy="4800600"/>
          </a:xfrm>
          <a:prstGeom prst="rect">
            <a:avLst/>
          </a:prstGeom>
          <a:noFill/>
        </p:spPr>
      </p:pic>
    </p:spTree>
    <p:extLst>
      <p:ext uri="{BB962C8B-B14F-4D97-AF65-F5344CB8AC3E}">
        <p14:creationId xmlns:p14="http://schemas.microsoft.com/office/powerpoint/2010/main" val="98860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55844-25EA-445B-9F1F-8BEE18390058}"/>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DC8332A1-90FA-4D3C-BBAE-D6C8EE07DA52}"/>
              </a:ext>
            </a:extLst>
          </p:cNvPr>
          <p:cNvSpPr>
            <a:spLocks noGrp="1"/>
          </p:cNvSpPr>
          <p:nvPr>
            <p:ph idx="1"/>
          </p:nvPr>
        </p:nvSpPr>
        <p:spPr/>
        <p:txBody>
          <a:bodyPr/>
          <a:lstStyle/>
          <a:p>
            <a:r>
              <a:rPr lang="en-GB" dirty="0"/>
              <a:t>Describe the hydrological cycle and the most common anthropogenic pollution impacts upon that cycle.</a:t>
            </a:r>
          </a:p>
        </p:txBody>
      </p:sp>
    </p:spTree>
    <p:extLst>
      <p:ext uri="{BB962C8B-B14F-4D97-AF65-F5344CB8AC3E}">
        <p14:creationId xmlns:p14="http://schemas.microsoft.com/office/powerpoint/2010/main" val="2873184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3E81E-A192-4C4E-9A62-B364C9A23AE4}"/>
              </a:ext>
            </a:extLst>
          </p:cNvPr>
          <p:cNvSpPr>
            <a:spLocks noGrp="1"/>
          </p:cNvSpPr>
          <p:nvPr>
            <p:ph type="title"/>
          </p:nvPr>
        </p:nvSpPr>
        <p:spPr>
          <a:xfrm>
            <a:off x="1914144" y="274638"/>
            <a:ext cx="9997440" cy="1143000"/>
          </a:xfrm>
        </p:spPr>
        <p:txBody>
          <a:bodyPr anchor="ctr">
            <a:normAutofit/>
          </a:bodyPr>
          <a:lstStyle/>
          <a:p>
            <a:r>
              <a:rPr lang="en-GB" dirty="0"/>
              <a:t>POLLUTION PREVENTION</a:t>
            </a:r>
          </a:p>
        </p:txBody>
      </p:sp>
      <p:pic>
        <p:nvPicPr>
          <p:cNvPr id="4" name="Picture 3">
            <a:extLst>
              <a:ext uri="{FF2B5EF4-FFF2-40B4-BE49-F238E27FC236}">
                <a16:creationId xmlns:a16="http://schemas.microsoft.com/office/drawing/2014/main" id="{143D727A-0ACB-4858-995E-2E1E202787FF}"/>
              </a:ext>
            </a:extLst>
          </p:cNvPr>
          <p:cNvPicPr>
            <a:picLocks noChangeAspect="1"/>
          </p:cNvPicPr>
          <p:nvPr/>
        </p:nvPicPr>
        <p:blipFill>
          <a:blip r:embed="rId2"/>
          <a:stretch>
            <a:fillRect/>
          </a:stretch>
        </p:blipFill>
        <p:spPr>
          <a:xfrm>
            <a:off x="2311758" y="1447800"/>
            <a:ext cx="9395137" cy="5182892"/>
          </a:xfrm>
          <a:prstGeom prst="rect">
            <a:avLst/>
          </a:prstGeom>
          <a:noFill/>
        </p:spPr>
      </p:pic>
    </p:spTree>
    <p:extLst>
      <p:ext uri="{BB962C8B-B14F-4D97-AF65-F5344CB8AC3E}">
        <p14:creationId xmlns:p14="http://schemas.microsoft.com/office/powerpoint/2010/main" val="981106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21A3C-4DF5-454A-BDCC-D8F338DFCF27}"/>
              </a:ext>
            </a:extLst>
          </p:cNvPr>
          <p:cNvSpPr>
            <a:spLocks noGrp="1"/>
          </p:cNvSpPr>
          <p:nvPr>
            <p:ph type="title"/>
          </p:nvPr>
        </p:nvSpPr>
        <p:spPr>
          <a:xfrm>
            <a:off x="1914144" y="274638"/>
            <a:ext cx="9997440" cy="1143000"/>
          </a:xfrm>
        </p:spPr>
        <p:txBody>
          <a:bodyPr anchor="ctr">
            <a:normAutofit/>
          </a:bodyPr>
          <a:lstStyle/>
          <a:p>
            <a:r>
              <a:rPr lang="en-GB" dirty="0"/>
              <a:t>POLLUTION PREVENTION</a:t>
            </a:r>
          </a:p>
        </p:txBody>
      </p:sp>
      <p:pic>
        <p:nvPicPr>
          <p:cNvPr id="4" name="Picture 3">
            <a:extLst>
              <a:ext uri="{FF2B5EF4-FFF2-40B4-BE49-F238E27FC236}">
                <a16:creationId xmlns:a16="http://schemas.microsoft.com/office/drawing/2014/main" id="{0CF2DDE9-B1A0-45D5-8BEF-AFEC8A888FB8}"/>
              </a:ext>
            </a:extLst>
          </p:cNvPr>
          <p:cNvPicPr>
            <a:picLocks noChangeAspect="1"/>
          </p:cNvPicPr>
          <p:nvPr/>
        </p:nvPicPr>
        <p:blipFill>
          <a:blip r:embed="rId2"/>
          <a:stretch>
            <a:fillRect/>
          </a:stretch>
        </p:blipFill>
        <p:spPr>
          <a:xfrm>
            <a:off x="2137893" y="1447800"/>
            <a:ext cx="9773691" cy="5233416"/>
          </a:xfrm>
          <a:prstGeom prst="rect">
            <a:avLst/>
          </a:prstGeom>
          <a:noFill/>
        </p:spPr>
      </p:pic>
    </p:spTree>
    <p:extLst>
      <p:ext uri="{BB962C8B-B14F-4D97-AF65-F5344CB8AC3E}">
        <p14:creationId xmlns:p14="http://schemas.microsoft.com/office/powerpoint/2010/main" val="1998693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F0A5F-3DB6-4DE0-8B29-4511259B5F0F}"/>
              </a:ext>
            </a:extLst>
          </p:cNvPr>
          <p:cNvSpPr>
            <a:spLocks noGrp="1"/>
          </p:cNvSpPr>
          <p:nvPr>
            <p:ph type="title"/>
          </p:nvPr>
        </p:nvSpPr>
        <p:spPr>
          <a:xfrm>
            <a:off x="1914144" y="274638"/>
            <a:ext cx="9997440" cy="1143000"/>
          </a:xfrm>
        </p:spPr>
        <p:txBody>
          <a:bodyPr anchor="ctr">
            <a:normAutofit/>
          </a:bodyPr>
          <a:lstStyle/>
          <a:p>
            <a:r>
              <a:rPr lang="en-GB" dirty="0"/>
              <a:t>POLLUTION PREVENTION</a:t>
            </a:r>
          </a:p>
        </p:txBody>
      </p:sp>
      <p:pic>
        <p:nvPicPr>
          <p:cNvPr id="4" name="Picture 3">
            <a:extLst>
              <a:ext uri="{FF2B5EF4-FFF2-40B4-BE49-F238E27FC236}">
                <a16:creationId xmlns:a16="http://schemas.microsoft.com/office/drawing/2014/main" id="{F7B31E25-CD49-4360-80EB-3860FB2EC8CC}"/>
              </a:ext>
            </a:extLst>
          </p:cNvPr>
          <p:cNvPicPr>
            <a:picLocks noChangeAspect="1"/>
          </p:cNvPicPr>
          <p:nvPr/>
        </p:nvPicPr>
        <p:blipFill>
          <a:blip r:embed="rId2"/>
          <a:stretch>
            <a:fillRect/>
          </a:stretch>
        </p:blipFill>
        <p:spPr>
          <a:xfrm>
            <a:off x="1963795" y="1447800"/>
            <a:ext cx="9898138" cy="4800600"/>
          </a:xfrm>
          <a:prstGeom prst="rect">
            <a:avLst/>
          </a:prstGeom>
          <a:noFill/>
        </p:spPr>
      </p:pic>
    </p:spTree>
    <p:extLst>
      <p:ext uri="{BB962C8B-B14F-4D97-AF65-F5344CB8AC3E}">
        <p14:creationId xmlns:p14="http://schemas.microsoft.com/office/powerpoint/2010/main" val="3699793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B589-A836-4223-A126-8CD35BDB8ED3}"/>
              </a:ext>
            </a:extLst>
          </p:cNvPr>
          <p:cNvSpPr>
            <a:spLocks noGrp="1"/>
          </p:cNvSpPr>
          <p:nvPr>
            <p:ph type="title"/>
          </p:nvPr>
        </p:nvSpPr>
        <p:spPr/>
        <p:txBody>
          <a:bodyPr/>
          <a:lstStyle/>
          <a:p>
            <a:r>
              <a:rPr lang="en-GB" dirty="0"/>
              <a:t>POLLUTION PREVENTION</a:t>
            </a:r>
          </a:p>
        </p:txBody>
      </p:sp>
      <p:sp>
        <p:nvSpPr>
          <p:cNvPr id="3" name="Content Placeholder 2">
            <a:extLst>
              <a:ext uri="{FF2B5EF4-FFF2-40B4-BE49-F238E27FC236}">
                <a16:creationId xmlns:a16="http://schemas.microsoft.com/office/drawing/2014/main" id="{200CDC3C-718B-4E0E-8205-9A355DDE42BC}"/>
              </a:ext>
            </a:extLst>
          </p:cNvPr>
          <p:cNvSpPr>
            <a:spLocks noGrp="1"/>
          </p:cNvSpPr>
          <p:nvPr>
            <p:ph idx="1"/>
          </p:nvPr>
        </p:nvSpPr>
        <p:spPr/>
        <p:txBody>
          <a:bodyPr>
            <a:normAutofit fontScale="92500" lnSpcReduction="20000"/>
          </a:bodyPr>
          <a:lstStyle/>
          <a:p>
            <a:r>
              <a:rPr lang="en-GB" dirty="0"/>
              <a:t>Substance and process review</a:t>
            </a:r>
          </a:p>
          <a:p>
            <a:r>
              <a:rPr lang="en-GB" dirty="0"/>
              <a:t>Storage – containers, locked cupboards, bunding, impermeable surfaces, rain cover.</a:t>
            </a:r>
          </a:p>
          <a:p>
            <a:r>
              <a:rPr lang="en-GB" dirty="0"/>
              <a:t>Site protection - marked drainage, drainage protection, exit point and vegetation monitoring</a:t>
            </a:r>
          </a:p>
          <a:p>
            <a:r>
              <a:rPr lang="en-GB" dirty="0"/>
              <a:t>Training</a:t>
            </a:r>
          </a:p>
          <a:p>
            <a:r>
              <a:rPr lang="en-GB" dirty="0"/>
              <a:t>Management system – procedures, critical control points</a:t>
            </a:r>
          </a:p>
          <a:p>
            <a:r>
              <a:rPr lang="en-GB" dirty="0"/>
              <a:t>Technology</a:t>
            </a:r>
          </a:p>
          <a:p>
            <a:r>
              <a:rPr lang="en-GB" dirty="0"/>
              <a:t>Legislative compliance</a:t>
            </a:r>
          </a:p>
          <a:p>
            <a:r>
              <a:rPr lang="en-GB" dirty="0"/>
              <a:t>Audits – 1</a:t>
            </a:r>
            <a:r>
              <a:rPr lang="en-GB" baseline="30000" dirty="0"/>
              <a:t>st</a:t>
            </a:r>
            <a:r>
              <a:rPr lang="en-GB" dirty="0"/>
              <a:t>, 2</a:t>
            </a:r>
            <a:r>
              <a:rPr lang="en-GB" baseline="30000" dirty="0"/>
              <a:t>nd</a:t>
            </a:r>
            <a:r>
              <a:rPr lang="en-GB" dirty="0"/>
              <a:t>, 3</a:t>
            </a:r>
            <a:r>
              <a:rPr lang="en-GB" baseline="30000" dirty="0"/>
              <a:t>rd</a:t>
            </a:r>
            <a:r>
              <a:rPr lang="en-GB" dirty="0"/>
              <a:t> party</a:t>
            </a:r>
          </a:p>
        </p:txBody>
      </p:sp>
    </p:spTree>
    <p:extLst>
      <p:ext uri="{BB962C8B-B14F-4D97-AF65-F5344CB8AC3E}">
        <p14:creationId xmlns:p14="http://schemas.microsoft.com/office/powerpoint/2010/main" val="1513577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D86C6-DF7A-472C-957B-58E884264EF3}"/>
              </a:ext>
            </a:extLst>
          </p:cNvPr>
          <p:cNvSpPr>
            <a:spLocks noGrp="1"/>
          </p:cNvSpPr>
          <p:nvPr>
            <p:ph type="title"/>
          </p:nvPr>
        </p:nvSpPr>
        <p:spPr/>
        <p:txBody>
          <a:bodyPr/>
          <a:lstStyle/>
          <a:p>
            <a:r>
              <a:rPr lang="en-GB" dirty="0"/>
              <a:t>WATER INVERTEBRATE</a:t>
            </a:r>
          </a:p>
        </p:txBody>
      </p:sp>
      <p:pic>
        <p:nvPicPr>
          <p:cNvPr id="6" name="Picture 5">
            <a:extLst>
              <a:ext uri="{FF2B5EF4-FFF2-40B4-BE49-F238E27FC236}">
                <a16:creationId xmlns:a16="http://schemas.microsoft.com/office/drawing/2014/main" id="{81B1152B-EBB8-453D-91C8-CECAB6A3CB7B}"/>
              </a:ext>
            </a:extLst>
          </p:cNvPr>
          <p:cNvPicPr>
            <a:picLocks noChangeAspect="1"/>
          </p:cNvPicPr>
          <p:nvPr/>
        </p:nvPicPr>
        <p:blipFill>
          <a:blip r:embed="rId3"/>
          <a:stretch>
            <a:fillRect/>
          </a:stretch>
        </p:blipFill>
        <p:spPr>
          <a:xfrm>
            <a:off x="2612571" y="1157614"/>
            <a:ext cx="9078686" cy="5550163"/>
          </a:xfrm>
          <a:prstGeom prst="rect">
            <a:avLst/>
          </a:prstGeom>
        </p:spPr>
      </p:pic>
    </p:spTree>
    <p:extLst>
      <p:ext uri="{BB962C8B-B14F-4D97-AF65-F5344CB8AC3E}">
        <p14:creationId xmlns:p14="http://schemas.microsoft.com/office/powerpoint/2010/main" val="536179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33C76-3CB3-4DD8-A99C-4490983FA816}"/>
              </a:ext>
            </a:extLst>
          </p:cNvPr>
          <p:cNvSpPr>
            <a:spLocks noGrp="1"/>
          </p:cNvSpPr>
          <p:nvPr>
            <p:ph type="title"/>
          </p:nvPr>
        </p:nvSpPr>
        <p:spPr/>
        <p:txBody>
          <a:bodyPr/>
          <a:lstStyle/>
          <a:p>
            <a:r>
              <a:rPr lang="en-GB" dirty="0"/>
              <a:t>POLLUTION CLEANUP - SPILL KITS</a:t>
            </a:r>
          </a:p>
        </p:txBody>
      </p:sp>
      <p:pic>
        <p:nvPicPr>
          <p:cNvPr id="4" name="Picture 3">
            <a:extLst>
              <a:ext uri="{FF2B5EF4-FFF2-40B4-BE49-F238E27FC236}">
                <a16:creationId xmlns:a16="http://schemas.microsoft.com/office/drawing/2014/main" id="{A6D34724-E735-43CA-82AF-A8557045A6D1}"/>
              </a:ext>
            </a:extLst>
          </p:cNvPr>
          <p:cNvPicPr>
            <a:picLocks noChangeAspect="1"/>
          </p:cNvPicPr>
          <p:nvPr/>
        </p:nvPicPr>
        <p:blipFill>
          <a:blip r:embed="rId3"/>
          <a:stretch>
            <a:fillRect/>
          </a:stretch>
        </p:blipFill>
        <p:spPr>
          <a:xfrm>
            <a:off x="1914144" y="1417639"/>
            <a:ext cx="3672556" cy="2122396"/>
          </a:xfrm>
          <a:prstGeom prst="rect">
            <a:avLst/>
          </a:prstGeom>
        </p:spPr>
      </p:pic>
      <p:pic>
        <p:nvPicPr>
          <p:cNvPr id="5" name="Picture 4">
            <a:extLst>
              <a:ext uri="{FF2B5EF4-FFF2-40B4-BE49-F238E27FC236}">
                <a16:creationId xmlns:a16="http://schemas.microsoft.com/office/drawing/2014/main" id="{683B759F-B745-4F1A-AB3F-8F7388862013}"/>
              </a:ext>
            </a:extLst>
          </p:cNvPr>
          <p:cNvPicPr>
            <a:picLocks noChangeAspect="1"/>
          </p:cNvPicPr>
          <p:nvPr/>
        </p:nvPicPr>
        <p:blipFill>
          <a:blip r:embed="rId4"/>
          <a:stretch>
            <a:fillRect/>
          </a:stretch>
        </p:blipFill>
        <p:spPr>
          <a:xfrm>
            <a:off x="5740734" y="2717075"/>
            <a:ext cx="6256140" cy="3947840"/>
          </a:xfrm>
          <a:prstGeom prst="rect">
            <a:avLst/>
          </a:prstGeom>
        </p:spPr>
      </p:pic>
    </p:spTree>
    <p:extLst>
      <p:ext uri="{BB962C8B-B14F-4D97-AF65-F5344CB8AC3E}">
        <p14:creationId xmlns:p14="http://schemas.microsoft.com/office/powerpoint/2010/main" val="4229526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39DD5-D4CC-4FFA-BA21-DD2E6E4D7D78}"/>
              </a:ext>
            </a:extLst>
          </p:cNvPr>
          <p:cNvSpPr>
            <a:spLocks noGrp="1"/>
          </p:cNvSpPr>
          <p:nvPr>
            <p:ph type="title"/>
          </p:nvPr>
        </p:nvSpPr>
        <p:spPr/>
        <p:txBody>
          <a:bodyPr/>
          <a:lstStyle/>
          <a:p>
            <a:r>
              <a:rPr lang="en-GB" dirty="0"/>
              <a:t>POLLUTION CLEANUP - SPILLAGE</a:t>
            </a:r>
          </a:p>
        </p:txBody>
      </p:sp>
      <p:sp>
        <p:nvSpPr>
          <p:cNvPr id="3" name="Content Placeholder 2">
            <a:extLst>
              <a:ext uri="{FF2B5EF4-FFF2-40B4-BE49-F238E27FC236}">
                <a16:creationId xmlns:a16="http://schemas.microsoft.com/office/drawing/2014/main" id="{A2333FBB-EB14-4C39-9E07-88F41F1B53BF}"/>
              </a:ext>
            </a:extLst>
          </p:cNvPr>
          <p:cNvSpPr>
            <a:spLocks noGrp="1"/>
          </p:cNvSpPr>
          <p:nvPr>
            <p:ph idx="1"/>
          </p:nvPr>
        </p:nvSpPr>
        <p:spPr/>
        <p:txBody>
          <a:bodyPr/>
          <a:lstStyle/>
          <a:p>
            <a:pPr marL="82296" indent="0">
              <a:buNone/>
            </a:pPr>
            <a:endParaRPr lang="en-GB" dirty="0"/>
          </a:p>
          <a:p>
            <a:r>
              <a:rPr lang="en-GB" dirty="0"/>
              <a:t>Booms</a:t>
            </a:r>
          </a:p>
          <a:p>
            <a:r>
              <a:rPr lang="en-GB" dirty="0"/>
              <a:t>Neutralising agents</a:t>
            </a:r>
          </a:p>
          <a:p>
            <a:r>
              <a:rPr lang="en-GB" dirty="0"/>
              <a:t>Absorbent pads/granules</a:t>
            </a:r>
          </a:p>
          <a:p>
            <a:r>
              <a:rPr lang="en-GB" dirty="0"/>
              <a:t>Drain covers</a:t>
            </a:r>
          </a:p>
          <a:p>
            <a:endParaRPr lang="en-GB" dirty="0"/>
          </a:p>
        </p:txBody>
      </p:sp>
    </p:spTree>
    <p:extLst>
      <p:ext uri="{BB962C8B-B14F-4D97-AF65-F5344CB8AC3E}">
        <p14:creationId xmlns:p14="http://schemas.microsoft.com/office/powerpoint/2010/main" val="2525954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AAC65F-F53B-450F-9B80-180B1A519B35}"/>
              </a:ext>
            </a:extLst>
          </p:cNvPr>
          <p:cNvPicPr>
            <a:picLocks noChangeAspect="1"/>
          </p:cNvPicPr>
          <p:nvPr/>
        </p:nvPicPr>
        <p:blipFill>
          <a:blip r:embed="rId3"/>
          <a:stretch>
            <a:fillRect/>
          </a:stretch>
        </p:blipFill>
        <p:spPr>
          <a:xfrm>
            <a:off x="1559515" y="0"/>
            <a:ext cx="5389926" cy="3266622"/>
          </a:xfrm>
          <a:prstGeom prst="rect">
            <a:avLst/>
          </a:prstGeom>
        </p:spPr>
      </p:pic>
      <p:pic>
        <p:nvPicPr>
          <p:cNvPr id="5" name="Picture 4">
            <a:extLst>
              <a:ext uri="{FF2B5EF4-FFF2-40B4-BE49-F238E27FC236}">
                <a16:creationId xmlns:a16="http://schemas.microsoft.com/office/drawing/2014/main" id="{D37F79C7-EADD-46C6-A908-38D33912BD6B}"/>
              </a:ext>
            </a:extLst>
          </p:cNvPr>
          <p:cNvPicPr>
            <a:picLocks noChangeAspect="1"/>
          </p:cNvPicPr>
          <p:nvPr/>
        </p:nvPicPr>
        <p:blipFill>
          <a:blip r:embed="rId4"/>
          <a:stretch>
            <a:fillRect/>
          </a:stretch>
        </p:blipFill>
        <p:spPr>
          <a:xfrm>
            <a:off x="6949441" y="-1"/>
            <a:ext cx="5262880" cy="3266621"/>
          </a:xfrm>
          <a:prstGeom prst="rect">
            <a:avLst/>
          </a:prstGeom>
        </p:spPr>
      </p:pic>
      <p:pic>
        <p:nvPicPr>
          <p:cNvPr id="6" name="Picture 5">
            <a:extLst>
              <a:ext uri="{FF2B5EF4-FFF2-40B4-BE49-F238E27FC236}">
                <a16:creationId xmlns:a16="http://schemas.microsoft.com/office/drawing/2014/main" id="{4CE8008A-10AD-4A90-9E3A-88703144CE93}"/>
              </a:ext>
            </a:extLst>
          </p:cNvPr>
          <p:cNvPicPr>
            <a:picLocks noChangeAspect="1"/>
          </p:cNvPicPr>
          <p:nvPr/>
        </p:nvPicPr>
        <p:blipFill>
          <a:blip r:embed="rId5"/>
          <a:stretch>
            <a:fillRect/>
          </a:stretch>
        </p:blipFill>
        <p:spPr>
          <a:xfrm>
            <a:off x="1559515" y="3826166"/>
            <a:ext cx="5389927" cy="3031834"/>
          </a:xfrm>
          <a:prstGeom prst="rect">
            <a:avLst/>
          </a:prstGeom>
        </p:spPr>
      </p:pic>
      <p:pic>
        <p:nvPicPr>
          <p:cNvPr id="8" name="Picture 7">
            <a:extLst>
              <a:ext uri="{FF2B5EF4-FFF2-40B4-BE49-F238E27FC236}">
                <a16:creationId xmlns:a16="http://schemas.microsoft.com/office/drawing/2014/main" id="{54DF95D7-1C93-4196-8DA9-5D8B7485FF3A}"/>
              </a:ext>
            </a:extLst>
          </p:cNvPr>
          <p:cNvPicPr>
            <a:picLocks noChangeAspect="1"/>
          </p:cNvPicPr>
          <p:nvPr/>
        </p:nvPicPr>
        <p:blipFill>
          <a:blip r:embed="rId6"/>
          <a:stretch>
            <a:fillRect/>
          </a:stretch>
        </p:blipFill>
        <p:spPr>
          <a:xfrm>
            <a:off x="6956010" y="3823118"/>
            <a:ext cx="5235989" cy="3031834"/>
          </a:xfrm>
          <a:prstGeom prst="rect">
            <a:avLst/>
          </a:prstGeom>
        </p:spPr>
      </p:pic>
    </p:spTree>
    <p:extLst>
      <p:ext uri="{BB962C8B-B14F-4D97-AF65-F5344CB8AC3E}">
        <p14:creationId xmlns:p14="http://schemas.microsoft.com/office/powerpoint/2010/main" val="2975900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613A6-0D5C-4871-A2C5-A9B5241E205D}"/>
              </a:ext>
            </a:extLst>
          </p:cNvPr>
          <p:cNvSpPr>
            <a:spLocks noGrp="1"/>
          </p:cNvSpPr>
          <p:nvPr>
            <p:ph type="title"/>
          </p:nvPr>
        </p:nvSpPr>
        <p:spPr/>
        <p:txBody>
          <a:bodyPr/>
          <a:lstStyle/>
          <a:p>
            <a:r>
              <a:rPr lang="en-GB" dirty="0"/>
              <a:t>POLLUTION CLEANUP - MAJOR SPILLS</a:t>
            </a:r>
          </a:p>
        </p:txBody>
      </p:sp>
      <p:pic>
        <p:nvPicPr>
          <p:cNvPr id="4" name="Picture 3">
            <a:extLst>
              <a:ext uri="{FF2B5EF4-FFF2-40B4-BE49-F238E27FC236}">
                <a16:creationId xmlns:a16="http://schemas.microsoft.com/office/drawing/2014/main" id="{60DEBDA9-419C-4B7C-BE17-58963DBB0E2D}"/>
              </a:ext>
            </a:extLst>
          </p:cNvPr>
          <p:cNvPicPr>
            <a:picLocks noChangeAspect="1"/>
          </p:cNvPicPr>
          <p:nvPr/>
        </p:nvPicPr>
        <p:blipFill>
          <a:blip r:embed="rId2"/>
          <a:stretch>
            <a:fillRect/>
          </a:stretch>
        </p:blipFill>
        <p:spPr>
          <a:xfrm>
            <a:off x="1914144" y="1417638"/>
            <a:ext cx="4435897" cy="2951888"/>
          </a:xfrm>
          <a:prstGeom prst="rect">
            <a:avLst/>
          </a:prstGeom>
        </p:spPr>
      </p:pic>
      <p:pic>
        <p:nvPicPr>
          <p:cNvPr id="5" name="Picture 4">
            <a:extLst>
              <a:ext uri="{FF2B5EF4-FFF2-40B4-BE49-F238E27FC236}">
                <a16:creationId xmlns:a16="http://schemas.microsoft.com/office/drawing/2014/main" id="{CDF53FFE-FE00-40FB-92E4-A1485B3B4E56}"/>
              </a:ext>
            </a:extLst>
          </p:cNvPr>
          <p:cNvPicPr>
            <a:picLocks noChangeAspect="1"/>
          </p:cNvPicPr>
          <p:nvPr/>
        </p:nvPicPr>
        <p:blipFill>
          <a:blip r:embed="rId3"/>
          <a:stretch>
            <a:fillRect/>
          </a:stretch>
        </p:blipFill>
        <p:spPr>
          <a:xfrm>
            <a:off x="6654075" y="1417638"/>
            <a:ext cx="5247800" cy="2951888"/>
          </a:xfrm>
          <a:prstGeom prst="rect">
            <a:avLst/>
          </a:prstGeom>
        </p:spPr>
      </p:pic>
      <p:pic>
        <p:nvPicPr>
          <p:cNvPr id="6" name="Picture 5">
            <a:extLst>
              <a:ext uri="{FF2B5EF4-FFF2-40B4-BE49-F238E27FC236}">
                <a16:creationId xmlns:a16="http://schemas.microsoft.com/office/drawing/2014/main" id="{928C3625-49CE-4A66-B730-B803E5381E5E}"/>
              </a:ext>
            </a:extLst>
          </p:cNvPr>
          <p:cNvPicPr>
            <a:picLocks noChangeAspect="1"/>
          </p:cNvPicPr>
          <p:nvPr/>
        </p:nvPicPr>
        <p:blipFill>
          <a:blip r:embed="rId4"/>
          <a:stretch>
            <a:fillRect/>
          </a:stretch>
        </p:blipFill>
        <p:spPr>
          <a:xfrm>
            <a:off x="4358117" y="4369526"/>
            <a:ext cx="4287883" cy="2488474"/>
          </a:xfrm>
          <a:prstGeom prst="rect">
            <a:avLst/>
          </a:prstGeom>
        </p:spPr>
      </p:pic>
    </p:spTree>
    <p:extLst>
      <p:ext uri="{BB962C8B-B14F-4D97-AF65-F5344CB8AC3E}">
        <p14:creationId xmlns:p14="http://schemas.microsoft.com/office/powerpoint/2010/main" val="3506836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Story of Microbeads">
            <a:hlinkClick r:id="" action="ppaction://media"/>
            <a:extLst>
              <a:ext uri="{FF2B5EF4-FFF2-40B4-BE49-F238E27FC236}">
                <a16:creationId xmlns:a16="http://schemas.microsoft.com/office/drawing/2014/main" id="{D17246CA-507C-4D45-B489-A8B3C2D641C4}"/>
              </a:ext>
            </a:extLst>
          </p:cNvPr>
          <p:cNvPicPr>
            <a:picLocks noGrp="1" noRot="1" noChangeAspect="1"/>
          </p:cNvPicPr>
          <p:nvPr>
            <p:ph idx="1"/>
            <a:videoFile r:link="rId1"/>
          </p:nvPr>
        </p:nvPicPr>
        <p:blipFill>
          <a:blip r:embed="rId3"/>
          <a:stretch>
            <a:fillRect/>
          </a:stretch>
        </p:blipFill>
        <p:spPr>
          <a:xfrm>
            <a:off x="1805088" y="415193"/>
            <a:ext cx="10323850" cy="5833207"/>
          </a:xfrm>
          <a:prstGeom prst="rect">
            <a:avLst/>
          </a:prstGeom>
        </p:spPr>
      </p:pic>
    </p:spTree>
    <p:extLst>
      <p:ext uri="{BB962C8B-B14F-4D97-AF65-F5344CB8AC3E}">
        <p14:creationId xmlns:p14="http://schemas.microsoft.com/office/powerpoint/2010/main" val="2885597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2822A-2E1A-44DD-9139-62F23AEBD85A}"/>
              </a:ext>
            </a:extLst>
          </p:cNvPr>
          <p:cNvSpPr>
            <a:spLocks noGrp="1"/>
          </p:cNvSpPr>
          <p:nvPr>
            <p:ph type="title"/>
          </p:nvPr>
        </p:nvSpPr>
        <p:spPr/>
        <p:txBody>
          <a:bodyPr/>
          <a:lstStyle/>
          <a:p>
            <a:r>
              <a:rPr lang="en-GB" dirty="0"/>
              <a:t>WATER POLLUTION - RESULTS</a:t>
            </a:r>
          </a:p>
        </p:txBody>
      </p:sp>
      <p:pic>
        <p:nvPicPr>
          <p:cNvPr id="4" name="Picture 3">
            <a:extLst>
              <a:ext uri="{FF2B5EF4-FFF2-40B4-BE49-F238E27FC236}">
                <a16:creationId xmlns:a16="http://schemas.microsoft.com/office/drawing/2014/main" id="{80704281-7D75-4DAC-A822-8918B0CA12A1}"/>
              </a:ext>
            </a:extLst>
          </p:cNvPr>
          <p:cNvPicPr>
            <a:picLocks noChangeAspect="1"/>
          </p:cNvPicPr>
          <p:nvPr/>
        </p:nvPicPr>
        <p:blipFill>
          <a:blip r:embed="rId2"/>
          <a:stretch>
            <a:fillRect/>
          </a:stretch>
        </p:blipFill>
        <p:spPr>
          <a:xfrm>
            <a:off x="1914144" y="1417638"/>
            <a:ext cx="4585201" cy="2782842"/>
          </a:xfrm>
          <a:prstGeom prst="rect">
            <a:avLst/>
          </a:prstGeom>
        </p:spPr>
      </p:pic>
      <p:pic>
        <p:nvPicPr>
          <p:cNvPr id="5" name="Picture 4">
            <a:extLst>
              <a:ext uri="{FF2B5EF4-FFF2-40B4-BE49-F238E27FC236}">
                <a16:creationId xmlns:a16="http://schemas.microsoft.com/office/drawing/2014/main" id="{13CACDED-CC0D-4BA1-AA91-BFBB3BE34DD1}"/>
              </a:ext>
            </a:extLst>
          </p:cNvPr>
          <p:cNvPicPr>
            <a:picLocks noChangeAspect="1"/>
          </p:cNvPicPr>
          <p:nvPr/>
        </p:nvPicPr>
        <p:blipFill>
          <a:blip r:embed="rId3"/>
          <a:stretch>
            <a:fillRect/>
          </a:stretch>
        </p:blipFill>
        <p:spPr>
          <a:xfrm>
            <a:off x="6499345" y="1093251"/>
            <a:ext cx="4142972" cy="3107229"/>
          </a:xfrm>
          <a:prstGeom prst="rect">
            <a:avLst/>
          </a:prstGeom>
        </p:spPr>
      </p:pic>
      <p:pic>
        <p:nvPicPr>
          <p:cNvPr id="6" name="Picture 5">
            <a:extLst>
              <a:ext uri="{FF2B5EF4-FFF2-40B4-BE49-F238E27FC236}">
                <a16:creationId xmlns:a16="http://schemas.microsoft.com/office/drawing/2014/main" id="{AD606F50-03F7-4A3A-888F-4E9E5711F7A4}"/>
              </a:ext>
            </a:extLst>
          </p:cNvPr>
          <p:cNvPicPr>
            <a:picLocks noChangeAspect="1"/>
          </p:cNvPicPr>
          <p:nvPr/>
        </p:nvPicPr>
        <p:blipFill>
          <a:blip r:embed="rId4"/>
          <a:stretch>
            <a:fillRect/>
          </a:stretch>
        </p:blipFill>
        <p:spPr>
          <a:xfrm>
            <a:off x="1597718" y="4231262"/>
            <a:ext cx="3499557" cy="2621290"/>
          </a:xfrm>
          <a:prstGeom prst="rect">
            <a:avLst/>
          </a:prstGeom>
        </p:spPr>
      </p:pic>
      <p:pic>
        <p:nvPicPr>
          <p:cNvPr id="7" name="Picture 6">
            <a:extLst>
              <a:ext uri="{FF2B5EF4-FFF2-40B4-BE49-F238E27FC236}">
                <a16:creationId xmlns:a16="http://schemas.microsoft.com/office/drawing/2014/main" id="{596AAF7E-AC70-44AA-8793-580EEAF0CCAC}"/>
              </a:ext>
            </a:extLst>
          </p:cNvPr>
          <p:cNvPicPr>
            <a:picLocks noChangeAspect="1"/>
          </p:cNvPicPr>
          <p:nvPr/>
        </p:nvPicPr>
        <p:blipFill>
          <a:blip r:embed="rId5"/>
          <a:stretch>
            <a:fillRect/>
          </a:stretch>
        </p:blipFill>
        <p:spPr>
          <a:xfrm>
            <a:off x="8437809" y="3987003"/>
            <a:ext cx="3820732" cy="2865549"/>
          </a:xfrm>
          <a:prstGeom prst="rect">
            <a:avLst/>
          </a:prstGeom>
        </p:spPr>
      </p:pic>
      <p:pic>
        <p:nvPicPr>
          <p:cNvPr id="8" name="Picture 7">
            <a:extLst>
              <a:ext uri="{FF2B5EF4-FFF2-40B4-BE49-F238E27FC236}">
                <a16:creationId xmlns:a16="http://schemas.microsoft.com/office/drawing/2014/main" id="{F244CDD4-108B-4AE6-9D00-933DBCEF4F97}"/>
              </a:ext>
            </a:extLst>
          </p:cNvPr>
          <p:cNvPicPr>
            <a:picLocks noChangeAspect="1"/>
          </p:cNvPicPr>
          <p:nvPr/>
        </p:nvPicPr>
        <p:blipFill>
          <a:blip r:embed="rId6"/>
          <a:stretch>
            <a:fillRect/>
          </a:stretch>
        </p:blipFill>
        <p:spPr>
          <a:xfrm>
            <a:off x="5009384" y="4215871"/>
            <a:ext cx="3949678" cy="2621290"/>
          </a:xfrm>
          <a:prstGeom prst="rect">
            <a:avLst/>
          </a:prstGeom>
        </p:spPr>
      </p:pic>
    </p:spTree>
    <p:extLst>
      <p:ext uri="{BB962C8B-B14F-4D97-AF65-F5344CB8AC3E}">
        <p14:creationId xmlns:p14="http://schemas.microsoft.com/office/powerpoint/2010/main" val="300361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2973-932F-49F5-812F-041CA3FD2CE0}"/>
              </a:ext>
            </a:extLst>
          </p:cNvPr>
          <p:cNvSpPr>
            <a:spLocks noGrp="1"/>
          </p:cNvSpPr>
          <p:nvPr>
            <p:ph type="title"/>
          </p:nvPr>
        </p:nvSpPr>
        <p:spPr>
          <a:xfrm>
            <a:off x="1914144" y="274638"/>
            <a:ext cx="9997440" cy="1143000"/>
          </a:xfrm>
        </p:spPr>
        <p:txBody>
          <a:bodyPr anchor="ctr">
            <a:normAutofit/>
          </a:bodyPr>
          <a:lstStyle/>
          <a:p>
            <a:r>
              <a:rPr lang="en-GB" dirty="0"/>
              <a:t>EUTROPHICATION</a:t>
            </a:r>
          </a:p>
        </p:txBody>
      </p:sp>
      <p:pic>
        <p:nvPicPr>
          <p:cNvPr id="4" name="Picture 3">
            <a:extLst>
              <a:ext uri="{FF2B5EF4-FFF2-40B4-BE49-F238E27FC236}">
                <a16:creationId xmlns:a16="http://schemas.microsoft.com/office/drawing/2014/main" id="{7837BA40-ADC1-4818-B675-9F76D13416FF}"/>
              </a:ext>
            </a:extLst>
          </p:cNvPr>
          <p:cNvPicPr>
            <a:picLocks noChangeAspect="1"/>
          </p:cNvPicPr>
          <p:nvPr/>
        </p:nvPicPr>
        <p:blipFill>
          <a:blip r:embed="rId2"/>
          <a:stretch>
            <a:fillRect/>
          </a:stretch>
        </p:blipFill>
        <p:spPr>
          <a:xfrm>
            <a:off x="2092817" y="1447799"/>
            <a:ext cx="9659155" cy="5291251"/>
          </a:xfrm>
          <a:prstGeom prst="rect">
            <a:avLst/>
          </a:prstGeom>
          <a:noFill/>
        </p:spPr>
      </p:pic>
    </p:spTree>
    <p:extLst>
      <p:ext uri="{BB962C8B-B14F-4D97-AF65-F5344CB8AC3E}">
        <p14:creationId xmlns:p14="http://schemas.microsoft.com/office/powerpoint/2010/main" val="2202748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3510FDC-2676-4DB8-AD72-BA702F5A3EC7}"/>
              </a:ext>
            </a:extLst>
          </p:cNvPr>
          <p:cNvPicPr>
            <a:picLocks noChangeAspect="1"/>
          </p:cNvPicPr>
          <p:nvPr/>
        </p:nvPicPr>
        <p:blipFill>
          <a:blip r:embed="rId3"/>
          <a:stretch>
            <a:fillRect/>
          </a:stretch>
        </p:blipFill>
        <p:spPr>
          <a:xfrm>
            <a:off x="1563440" y="0"/>
            <a:ext cx="3375875" cy="4501166"/>
          </a:xfrm>
          <a:prstGeom prst="rect">
            <a:avLst/>
          </a:prstGeom>
        </p:spPr>
      </p:pic>
      <p:pic>
        <p:nvPicPr>
          <p:cNvPr id="5" name="Picture 4">
            <a:extLst>
              <a:ext uri="{FF2B5EF4-FFF2-40B4-BE49-F238E27FC236}">
                <a16:creationId xmlns:a16="http://schemas.microsoft.com/office/drawing/2014/main" id="{7805FAD9-0B9C-43CD-ADE7-796CC04E50DD}"/>
              </a:ext>
            </a:extLst>
          </p:cNvPr>
          <p:cNvPicPr>
            <a:picLocks noChangeAspect="1"/>
          </p:cNvPicPr>
          <p:nvPr/>
        </p:nvPicPr>
        <p:blipFill>
          <a:blip r:embed="rId4"/>
          <a:stretch>
            <a:fillRect/>
          </a:stretch>
        </p:blipFill>
        <p:spPr>
          <a:xfrm>
            <a:off x="5334000" y="0"/>
            <a:ext cx="6858000" cy="6858000"/>
          </a:xfrm>
          <a:prstGeom prst="rect">
            <a:avLst/>
          </a:prstGeom>
        </p:spPr>
      </p:pic>
      <p:pic>
        <p:nvPicPr>
          <p:cNvPr id="6" name="Picture 5">
            <a:extLst>
              <a:ext uri="{FF2B5EF4-FFF2-40B4-BE49-F238E27FC236}">
                <a16:creationId xmlns:a16="http://schemas.microsoft.com/office/drawing/2014/main" id="{24FBA5BE-742E-4586-9EB0-3D1BEE14B013}"/>
              </a:ext>
            </a:extLst>
          </p:cNvPr>
          <p:cNvPicPr>
            <a:picLocks noChangeAspect="1"/>
          </p:cNvPicPr>
          <p:nvPr/>
        </p:nvPicPr>
        <p:blipFill>
          <a:blip r:embed="rId5"/>
          <a:stretch>
            <a:fillRect/>
          </a:stretch>
        </p:blipFill>
        <p:spPr>
          <a:xfrm>
            <a:off x="1563440" y="2492062"/>
            <a:ext cx="6548907" cy="4365938"/>
          </a:xfrm>
          <a:prstGeom prst="rect">
            <a:avLst/>
          </a:prstGeom>
        </p:spPr>
      </p:pic>
    </p:spTree>
    <p:extLst>
      <p:ext uri="{BB962C8B-B14F-4D97-AF65-F5344CB8AC3E}">
        <p14:creationId xmlns:p14="http://schemas.microsoft.com/office/powerpoint/2010/main" val="2285389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E6322-44CA-48AC-97B8-53B56D70E0E8}"/>
              </a:ext>
            </a:extLst>
          </p:cNvPr>
          <p:cNvSpPr>
            <a:spLocks noGrp="1"/>
          </p:cNvSpPr>
          <p:nvPr>
            <p:ph type="title"/>
          </p:nvPr>
        </p:nvSpPr>
        <p:spPr/>
        <p:txBody>
          <a:bodyPr/>
          <a:lstStyle/>
          <a:p>
            <a:r>
              <a:rPr lang="en-GB" dirty="0"/>
              <a:t>FRACKING</a:t>
            </a:r>
          </a:p>
        </p:txBody>
      </p:sp>
      <p:pic>
        <p:nvPicPr>
          <p:cNvPr id="4" name="Online Media 3" title="Gasland - Trailer">
            <a:hlinkClick r:id="" action="ppaction://media"/>
            <a:extLst>
              <a:ext uri="{FF2B5EF4-FFF2-40B4-BE49-F238E27FC236}">
                <a16:creationId xmlns:a16="http://schemas.microsoft.com/office/drawing/2014/main" id="{52D17F5F-1BE1-474E-90BF-967B9AFBA535}"/>
              </a:ext>
            </a:extLst>
          </p:cNvPr>
          <p:cNvPicPr>
            <a:picLocks noGrp="1" noRot="1" noChangeAspect="1"/>
          </p:cNvPicPr>
          <p:nvPr>
            <p:ph idx="1"/>
            <a:videoFile r:link="rId1"/>
          </p:nvPr>
        </p:nvPicPr>
        <p:blipFill>
          <a:blip r:embed="rId3"/>
          <a:stretch>
            <a:fillRect/>
          </a:stretch>
        </p:blipFill>
        <p:spPr>
          <a:xfrm>
            <a:off x="2665413" y="1447800"/>
            <a:ext cx="8496300" cy="4800600"/>
          </a:xfrm>
          <a:prstGeom prst="rect">
            <a:avLst/>
          </a:prstGeom>
        </p:spPr>
      </p:pic>
    </p:spTree>
    <p:extLst>
      <p:ext uri="{BB962C8B-B14F-4D97-AF65-F5344CB8AC3E}">
        <p14:creationId xmlns:p14="http://schemas.microsoft.com/office/powerpoint/2010/main" val="2049158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403876429"/>
              </p:ext>
            </p:extLst>
          </p:nvPr>
        </p:nvGraphicFramePr>
        <p:xfrm>
          <a:off x="1847528" y="1417638"/>
          <a:ext cx="10064056" cy="5272863"/>
        </p:xfrm>
        <a:graphic>
          <a:graphicData uri="http://schemas.openxmlformats.org/drawingml/2006/table">
            <a:tbl>
              <a:tblPr firstRow="1" bandRow="1">
                <a:tableStyleId>{5C22544A-7EE6-4342-B048-85BDC9FD1C3A}</a:tableStyleId>
              </a:tblPr>
              <a:tblGrid>
                <a:gridCol w="3852865">
                  <a:extLst>
                    <a:ext uri="{9D8B030D-6E8A-4147-A177-3AD203B41FA5}">
                      <a16:colId xmlns:a16="http://schemas.microsoft.com/office/drawing/2014/main" val="20000"/>
                    </a:ext>
                  </a:extLst>
                </a:gridCol>
                <a:gridCol w="6211191">
                  <a:extLst>
                    <a:ext uri="{9D8B030D-6E8A-4147-A177-3AD203B41FA5}">
                      <a16:colId xmlns:a16="http://schemas.microsoft.com/office/drawing/2014/main" val="20001"/>
                    </a:ext>
                  </a:extLst>
                </a:gridCol>
              </a:tblGrid>
              <a:tr h="435922">
                <a:tc>
                  <a:txBody>
                    <a:bodyPr/>
                    <a:lstStyle/>
                    <a:p>
                      <a:r>
                        <a:rPr lang="en-GB" dirty="0"/>
                        <a:t>Legislature</a:t>
                      </a:r>
                    </a:p>
                  </a:txBody>
                  <a:tcPr/>
                </a:tc>
                <a:tc>
                  <a:txBody>
                    <a:bodyPr/>
                    <a:lstStyle/>
                    <a:p>
                      <a:r>
                        <a:rPr lang="en-GB" dirty="0"/>
                        <a:t>Controls</a:t>
                      </a:r>
                      <a:r>
                        <a:rPr lang="en-GB" baseline="0" dirty="0"/>
                        <a:t> </a:t>
                      </a:r>
                      <a:endParaRPr lang="en-GB" dirty="0"/>
                    </a:p>
                  </a:txBody>
                  <a:tcPr/>
                </a:tc>
                <a:extLst>
                  <a:ext uri="{0D108BD9-81ED-4DB2-BD59-A6C34878D82A}">
                    <a16:rowId xmlns:a16="http://schemas.microsoft.com/office/drawing/2014/main" val="10000"/>
                  </a:ext>
                </a:extLst>
              </a:tr>
              <a:tr h="752413">
                <a:tc>
                  <a:txBody>
                    <a:bodyPr/>
                    <a:lstStyle/>
                    <a:p>
                      <a:r>
                        <a:rPr lang="en-GB" dirty="0"/>
                        <a:t>Rivers Pollution</a:t>
                      </a:r>
                      <a:r>
                        <a:rPr lang="en-GB" baseline="0" dirty="0"/>
                        <a:t> Prevention Act 1876</a:t>
                      </a:r>
                      <a:endParaRPr lang="en-GB" dirty="0"/>
                    </a:p>
                  </a:txBody>
                  <a:tcPr/>
                </a:tc>
                <a:tc>
                  <a:txBody>
                    <a:bodyPr/>
                    <a:lstStyle/>
                    <a:p>
                      <a:r>
                        <a:rPr lang="en-GB" dirty="0"/>
                        <a:t>Absolute prohibition on pollution – broad defences for industry, unworkable</a:t>
                      </a:r>
                    </a:p>
                  </a:txBody>
                  <a:tcPr/>
                </a:tc>
                <a:extLst>
                  <a:ext uri="{0D108BD9-81ED-4DB2-BD59-A6C34878D82A}">
                    <a16:rowId xmlns:a16="http://schemas.microsoft.com/office/drawing/2014/main" val="10001"/>
                  </a:ext>
                </a:extLst>
              </a:tr>
              <a:tr h="752413">
                <a:tc>
                  <a:txBody>
                    <a:bodyPr/>
                    <a:lstStyle/>
                    <a:p>
                      <a:r>
                        <a:rPr lang="en-GB" dirty="0"/>
                        <a:t>River Boards Act 1948</a:t>
                      </a:r>
                    </a:p>
                  </a:txBody>
                  <a:tcPr/>
                </a:tc>
                <a:tc>
                  <a:txBody>
                    <a:bodyPr/>
                    <a:lstStyle/>
                    <a:p>
                      <a:r>
                        <a:rPr lang="en-GB" dirty="0"/>
                        <a:t>Created 32 river boards on catchment-area basis with certain regulatory functions</a:t>
                      </a:r>
                    </a:p>
                  </a:txBody>
                  <a:tcPr/>
                </a:tc>
                <a:extLst>
                  <a:ext uri="{0D108BD9-81ED-4DB2-BD59-A6C34878D82A}">
                    <a16:rowId xmlns:a16="http://schemas.microsoft.com/office/drawing/2014/main" val="10002"/>
                  </a:ext>
                </a:extLst>
              </a:tr>
              <a:tr h="1074876">
                <a:tc>
                  <a:txBody>
                    <a:bodyPr/>
                    <a:lstStyle/>
                    <a:p>
                      <a:r>
                        <a:rPr lang="en-GB" dirty="0"/>
                        <a:t>Rivers (Prevention of Pollution) Act 1951</a:t>
                      </a:r>
                    </a:p>
                  </a:txBody>
                  <a:tcPr/>
                </a:tc>
                <a:tc>
                  <a:txBody>
                    <a:bodyPr/>
                    <a:lstStyle/>
                    <a:p>
                      <a:r>
                        <a:rPr lang="en-GB" dirty="0"/>
                        <a:t>River board consent</a:t>
                      </a:r>
                      <a:r>
                        <a:rPr lang="en-GB" baseline="0" dirty="0"/>
                        <a:t> required for new industrial / sewage discharges to inland waters</a:t>
                      </a:r>
                      <a:endParaRPr lang="en-GB" dirty="0"/>
                    </a:p>
                  </a:txBody>
                  <a:tcPr/>
                </a:tc>
                <a:extLst>
                  <a:ext uri="{0D108BD9-81ED-4DB2-BD59-A6C34878D82A}">
                    <a16:rowId xmlns:a16="http://schemas.microsoft.com/office/drawing/2014/main" val="10003"/>
                  </a:ext>
                </a:extLst>
              </a:tr>
              <a:tr h="752413">
                <a:tc>
                  <a:txBody>
                    <a:bodyPr/>
                    <a:lstStyle/>
                    <a:p>
                      <a:r>
                        <a:rPr lang="en-GB" dirty="0"/>
                        <a:t>Rivers (Prevention of Pollution)</a:t>
                      </a:r>
                      <a:r>
                        <a:rPr lang="en-GB" baseline="0" dirty="0"/>
                        <a:t> Act 1961</a:t>
                      </a:r>
                      <a:endParaRPr lang="en-GB" dirty="0"/>
                    </a:p>
                  </a:txBody>
                  <a:tcPr/>
                </a:tc>
                <a:tc>
                  <a:txBody>
                    <a:bodyPr/>
                    <a:lstStyle/>
                    <a:p>
                      <a:r>
                        <a:rPr lang="en-GB" dirty="0"/>
                        <a:t>Existing</a:t>
                      </a:r>
                      <a:r>
                        <a:rPr lang="en-GB" baseline="0" dirty="0"/>
                        <a:t> discharges (pre-1951) brought under control</a:t>
                      </a:r>
                      <a:endParaRPr lang="en-GB" dirty="0"/>
                    </a:p>
                  </a:txBody>
                  <a:tcPr/>
                </a:tc>
                <a:extLst>
                  <a:ext uri="{0D108BD9-81ED-4DB2-BD59-A6C34878D82A}">
                    <a16:rowId xmlns:a16="http://schemas.microsoft.com/office/drawing/2014/main" val="10004"/>
                  </a:ext>
                </a:extLst>
              </a:tr>
              <a:tr h="752413">
                <a:tc>
                  <a:txBody>
                    <a:bodyPr/>
                    <a:lstStyle/>
                    <a:p>
                      <a:r>
                        <a:rPr lang="en-GB" dirty="0"/>
                        <a:t>Water Resources Act 1963</a:t>
                      </a:r>
                    </a:p>
                  </a:txBody>
                  <a:tcPr/>
                </a:tc>
                <a:tc>
                  <a:txBody>
                    <a:bodyPr/>
                    <a:lstStyle/>
                    <a:p>
                      <a:r>
                        <a:rPr lang="en-GB" dirty="0"/>
                        <a:t>Creation of rivers authorities; water supply</a:t>
                      </a:r>
                      <a:r>
                        <a:rPr lang="en-GB" baseline="0" dirty="0"/>
                        <a:t> &amp; sewage disposal remains under LA control</a:t>
                      </a:r>
                      <a:endParaRPr lang="en-GB" dirty="0"/>
                    </a:p>
                  </a:txBody>
                  <a:tcPr/>
                </a:tc>
                <a:extLst>
                  <a:ext uri="{0D108BD9-81ED-4DB2-BD59-A6C34878D82A}">
                    <a16:rowId xmlns:a16="http://schemas.microsoft.com/office/drawing/2014/main" val="10005"/>
                  </a:ext>
                </a:extLst>
              </a:tr>
              <a:tr h="752413">
                <a:tc>
                  <a:txBody>
                    <a:bodyPr/>
                    <a:lstStyle/>
                    <a:p>
                      <a:r>
                        <a:rPr lang="en-GB" dirty="0"/>
                        <a:t>Water Act 1989</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Regional water authorities created, responsible for all water-related functions</a:t>
                      </a:r>
                    </a:p>
                  </a:txBody>
                  <a:tcPr/>
                </a:tc>
                <a:extLst>
                  <a:ext uri="{0D108BD9-81ED-4DB2-BD59-A6C34878D82A}">
                    <a16:rowId xmlns:a16="http://schemas.microsoft.com/office/drawing/2014/main" val="10006"/>
                  </a:ext>
                </a:extLst>
              </a:tr>
            </a:tbl>
          </a:graphicData>
        </a:graphic>
      </p:graphicFrame>
      <p:sp>
        <p:nvSpPr>
          <p:cNvPr id="3" name="Title 2"/>
          <p:cNvSpPr>
            <a:spLocks noGrp="1"/>
          </p:cNvSpPr>
          <p:nvPr>
            <p:ph type="title"/>
          </p:nvPr>
        </p:nvSpPr>
        <p:spPr/>
        <p:txBody>
          <a:bodyPr>
            <a:normAutofit/>
          </a:bodyPr>
          <a:lstStyle/>
          <a:p>
            <a:r>
              <a:rPr lang="en-GB" dirty="0"/>
              <a:t>History of controls</a:t>
            </a:r>
          </a:p>
        </p:txBody>
      </p:sp>
    </p:spTree>
    <p:extLst>
      <p:ext uri="{BB962C8B-B14F-4D97-AF65-F5344CB8AC3E}">
        <p14:creationId xmlns:p14="http://schemas.microsoft.com/office/powerpoint/2010/main" val="2503030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History of controls (</a:t>
            </a:r>
            <a:r>
              <a:rPr lang="en-GB" dirty="0" err="1"/>
              <a:t>contd</a:t>
            </a:r>
            <a:r>
              <a:rPr lang="en-GB" dirty="0"/>
              <a: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053898828"/>
              </p:ext>
            </p:extLst>
          </p:nvPr>
        </p:nvGraphicFramePr>
        <p:xfrm>
          <a:off x="2126051" y="1417638"/>
          <a:ext cx="9666555" cy="5165724"/>
        </p:xfrm>
        <a:graphic>
          <a:graphicData uri="http://schemas.openxmlformats.org/drawingml/2006/table">
            <a:tbl>
              <a:tblPr firstRow="1" bandRow="1">
                <a:tableStyleId>{5C22544A-7EE6-4342-B048-85BDC9FD1C3A}</a:tableStyleId>
              </a:tblPr>
              <a:tblGrid>
                <a:gridCol w="3700688">
                  <a:extLst>
                    <a:ext uri="{9D8B030D-6E8A-4147-A177-3AD203B41FA5}">
                      <a16:colId xmlns:a16="http://schemas.microsoft.com/office/drawing/2014/main" val="20000"/>
                    </a:ext>
                  </a:extLst>
                </a:gridCol>
                <a:gridCol w="5965867">
                  <a:extLst>
                    <a:ext uri="{9D8B030D-6E8A-4147-A177-3AD203B41FA5}">
                      <a16:colId xmlns:a16="http://schemas.microsoft.com/office/drawing/2014/main" val="20001"/>
                    </a:ext>
                  </a:extLst>
                </a:gridCol>
              </a:tblGrid>
              <a:tr h="394454">
                <a:tc>
                  <a:txBody>
                    <a:bodyPr/>
                    <a:lstStyle/>
                    <a:p>
                      <a:r>
                        <a:rPr lang="en-GB" dirty="0"/>
                        <a:t>Legislature</a:t>
                      </a:r>
                    </a:p>
                  </a:txBody>
                  <a:tcPr/>
                </a:tc>
                <a:tc>
                  <a:txBody>
                    <a:bodyPr/>
                    <a:lstStyle/>
                    <a:p>
                      <a:r>
                        <a:rPr lang="en-GB" dirty="0"/>
                        <a:t>Controls</a:t>
                      </a:r>
                      <a:r>
                        <a:rPr lang="en-GB" baseline="0" dirty="0"/>
                        <a:t> </a:t>
                      </a:r>
                      <a:endParaRPr lang="en-GB" dirty="0"/>
                    </a:p>
                  </a:txBody>
                  <a:tcPr/>
                </a:tc>
                <a:extLst>
                  <a:ext uri="{0D108BD9-81ED-4DB2-BD59-A6C34878D82A}">
                    <a16:rowId xmlns:a16="http://schemas.microsoft.com/office/drawing/2014/main" val="10000"/>
                  </a:ext>
                </a:extLst>
              </a:tr>
              <a:tr h="680838">
                <a:tc>
                  <a:txBody>
                    <a:bodyPr/>
                    <a:lstStyle/>
                    <a:p>
                      <a:r>
                        <a:rPr lang="en-GB" dirty="0"/>
                        <a:t>Control of Pollution</a:t>
                      </a:r>
                      <a:r>
                        <a:rPr lang="en-GB" baseline="0" dirty="0"/>
                        <a:t> Act 1974</a:t>
                      </a:r>
                      <a:endParaRPr lang="en-GB" dirty="0"/>
                    </a:p>
                  </a:txBody>
                  <a:tcPr/>
                </a:tc>
                <a:tc>
                  <a:txBody>
                    <a:bodyPr/>
                    <a:lstStyle/>
                    <a:p>
                      <a:r>
                        <a:rPr lang="en-GB" dirty="0"/>
                        <a:t>Pollution controls extended offshore, stronger preventative &amp; remedial measures</a:t>
                      </a:r>
                    </a:p>
                  </a:txBody>
                  <a:tcPr/>
                </a:tc>
                <a:extLst>
                  <a:ext uri="{0D108BD9-81ED-4DB2-BD59-A6C34878D82A}">
                    <a16:rowId xmlns:a16="http://schemas.microsoft.com/office/drawing/2014/main" val="10001"/>
                  </a:ext>
                </a:extLst>
              </a:tr>
              <a:tr h="680838">
                <a:tc>
                  <a:txBody>
                    <a:bodyPr/>
                    <a:lstStyle/>
                    <a:p>
                      <a:r>
                        <a:rPr lang="en-GB" dirty="0"/>
                        <a:t>Water Act 1989</a:t>
                      </a:r>
                    </a:p>
                  </a:txBody>
                  <a:tcPr/>
                </a:tc>
                <a:tc>
                  <a:txBody>
                    <a:bodyPr/>
                    <a:lstStyle/>
                    <a:p>
                      <a:r>
                        <a:rPr lang="en-GB" dirty="0"/>
                        <a:t>Water supply &amp; sewerage</a:t>
                      </a:r>
                      <a:r>
                        <a:rPr lang="en-GB" baseline="0" dirty="0"/>
                        <a:t> functions privatised, regulation under OFWAT &amp; NRA</a:t>
                      </a:r>
                      <a:endParaRPr lang="en-GB" dirty="0"/>
                    </a:p>
                  </a:txBody>
                  <a:tcPr/>
                </a:tc>
                <a:extLst>
                  <a:ext uri="{0D108BD9-81ED-4DB2-BD59-A6C34878D82A}">
                    <a16:rowId xmlns:a16="http://schemas.microsoft.com/office/drawing/2014/main" val="10002"/>
                  </a:ext>
                </a:extLst>
              </a:tr>
              <a:tr h="680838">
                <a:tc>
                  <a:txBody>
                    <a:bodyPr/>
                    <a:lstStyle/>
                    <a:p>
                      <a:r>
                        <a:rPr lang="en-GB" dirty="0"/>
                        <a:t>Water</a:t>
                      </a:r>
                      <a:r>
                        <a:rPr lang="en-GB" baseline="0" dirty="0"/>
                        <a:t> Resources Act 1991 / Water Industry Act 1991</a:t>
                      </a:r>
                      <a:endParaRPr lang="en-GB" dirty="0"/>
                    </a:p>
                  </a:txBody>
                  <a:tcPr/>
                </a:tc>
                <a:tc>
                  <a:txBody>
                    <a:bodyPr/>
                    <a:lstStyle/>
                    <a:p>
                      <a:r>
                        <a:rPr lang="en-GB" dirty="0"/>
                        <a:t>Consolidated</a:t>
                      </a:r>
                      <a:r>
                        <a:rPr lang="en-GB" baseline="0" dirty="0"/>
                        <a:t> water law – WRA for quality &amp; quantity, WIA for water / sewage industries</a:t>
                      </a:r>
                      <a:endParaRPr lang="en-GB" dirty="0"/>
                    </a:p>
                  </a:txBody>
                  <a:tcPr/>
                </a:tc>
                <a:extLst>
                  <a:ext uri="{0D108BD9-81ED-4DB2-BD59-A6C34878D82A}">
                    <a16:rowId xmlns:a16="http://schemas.microsoft.com/office/drawing/2014/main" val="10003"/>
                  </a:ext>
                </a:extLst>
              </a:tr>
              <a:tr h="680838">
                <a:tc>
                  <a:txBody>
                    <a:bodyPr/>
                    <a:lstStyle/>
                    <a:p>
                      <a:r>
                        <a:rPr lang="en-GB" dirty="0"/>
                        <a:t>Environment Act 1995 (EA95)</a:t>
                      </a:r>
                    </a:p>
                  </a:txBody>
                  <a:tcPr/>
                </a:tc>
                <a:tc>
                  <a:txBody>
                    <a:bodyPr/>
                    <a:lstStyle/>
                    <a:p>
                      <a:r>
                        <a:rPr lang="en-GB" dirty="0"/>
                        <a:t>Environment</a:t>
                      </a:r>
                      <a:r>
                        <a:rPr lang="en-GB" baseline="0" dirty="0"/>
                        <a:t> Agency unites enforcement bodies</a:t>
                      </a:r>
                      <a:endParaRPr lang="en-GB" dirty="0"/>
                    </a:p>
                  </a:txBody>
                  <a:tcPr/>
                </a:tc>
                <a:extLst>
                  <a:ext uri="{0D108BD9-81ED-4DB2-BD59-A6C34878D82A}">
                    <a16:rowId xmlns:a16="http://schemas.microsoft.com/office/drawing/2014/main" val="10004"/>
                  </a:ext>
                </a:extLst>
              </a:tr>
              <a:tr h="972626">
                <a:tc>
                  <a:txBody>
                    <a:bodyPr/>
                    <a:lstStyle/>
                    <a:p>
                      <a:r>
                        <a:rPr lang="en-GB" dirty="0"/>
                        <a:t>Water Framework Directive 2000</a:t>
                      </a:r>
                    </a:p>
                  </a:txBody>
                  <a:tcPr/>
                </a:tc>
                <a:tc>
                  <a:txBody>
                    <a:bodyPr/>
                    <a:lstStyle/>
                    <a:p>
                      <a:r>
                        <a:rPr lang="en-GB" dirty="0"/>
                        <a:t>Partial</a:t>
                      </a:r>
                      <a:r>
                        <a:rPr lang="en-GB" baseline="0" dirty="0"/>
                        <a:t> consolidation &amp; reorientation of EU water law, comes into force between 2013-2015</a:t>
                      </a:r>
                      <a:endParaRPr lang="en-GB" dirty="0"/>
                    </a:p>
                  </a:txBody>
                  <a:tcPr/>
                </a:tc>
                <a:extLst>
                  <a:ext uri="{0D108BD9-81ED-4DB2-BD59-A6C34878D82A}">
                    <a16:rowId xmlns:a16="http://schemas.microsoft.com/office/drawing/2014/main" val="10005"/>
                  </a:ext>
                </a:extLst>
              </a:tr>
              <a:tr h="394454">
                <a:tc>
                  <a:txBody>
                    <a:bodyPr/>
                    <a:lstStyle/>
                    <a:p>
                      <a:r>
                        <a:rPr lang="en-GB" dirty="0"/>
                        <a:t>Water Act 2003</a:t>
                      </a:r>
                    </a:p>
                  </a:txBody>
                  <a:tcPr/>
                </a:tc>
                <a:tc>
                  <a:txBody>
                    <a:bodyPr/>
                    <a:lstStyle/>
                    <a:p>
                      <a:r>
                        <a:rPr lang="en-GB" dirty="0"/>
                        <a:t>OFWAT becomes regulation authority</a:t>
                      </a:r>
                    </a:p>
                  </a:txBody>
                  <a:tcPr/>
                </a:tc>
                <a:extLst>
                  <a:ext uri="{0D108BD9-81ED-4DB2-BD59-A6C34878D82A}">
                    <a16:rowId xmlns:a16="http://schemas.microsoft.com/office/drawing/2014/main" val="10006"/>
                  </a:ext>
                </a:extLst>
              </a:tr>
              <a:tr h="680838">
                <a:tc>
                  <a:txBody>
                    <a:bodyPr/>
                    <a:lstStyle/>
                    <a:p>
                      <a:r>
                        <a:rPr lang="en-GB" dirty="0"/>
                        <a:t>Environmental Permitting Regulations 2010</a:t>
                      </a:r>
                    </a:p>
                  </a:txBody>
                  <a:tcPr/>
                </a:tc>
                <a:tc>
                  <a:txBody>
                    <a:bodyPr/>
                    <a:lstStyle/>
                    <a:p>
                      <a:r>
                        <a:rPr lang="en-GB" dirty="0"/>
                        <a:t>Water &amp; groundwater discharges</a:t>
                      </a: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469667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96068" y="2675467"/>
            <a:ext cx="7732381" cy="3450696"/>
          </a:xfrm>
        </p:spPr>
        <p:txBody>
          <a:bodyPr>
            <a:normAutofit fontScale="77500" lnSpcReduction="20000"/>
          </a:bodyPr>
          <a:lstStyle/>
          <a:p>
            <a:r>
              <a:rPr lang="en-GB" dirty="0"/>
              <a:t>Water Framework Directive 2000 (2000/60/EC)</a:t>
            </a:r>
          </a:p>
          <a:p>
            <a:pPr lvl="1"/>
            <a:r>
              <a:rPr lang="en-GB" dirty="0"/>
              <a:t>Protect &amp; enhance aquatic ecosystems</a:t>
            </a:r>
          </a:p>
          <a:p>
            <a:pPr lvl="1"/>
            <a:r>
              <a:rPr lang="en-GB" dirty="0"/>
              <a:t>Promote sustainable water consumption</a:t>
            </a:r>
          </a:p>
          <a:p>
            <a:pPr lvl="1"/>
            <a:r>
              <a:rPr lang="en-GB" dirty="0"/>
              <a:t>Reduce discharges, emissions &amp; losses of priority substances</a:t>
            </a:r>
          </a:p>
          <a:p>
            <a:pPr lvl="1"/>
            <a:r>
              <a:rPr lang="en-GB" dirty="0"/>
              <a:t>Ceasing / phasing out hazardous substances</a:t>
            </a:r>
          </a:p>
          <a:p>
            <a:pPr lvl="1"/>
            <a:r>
              <a:rPr lang="en-GB" dirty="0"/>
              <a:t>Reduction of groundwater pollution</a:t>
            </a:r>
          </a:p>
          <a:p>
            <a:pPr lvl="1"/>
            <a:r>
              <a:rPr lang="en-GB" dirty="0"/>
              <a:t>Contribute to good quality surface &amp; groundwaters</a:t>
            </a:r>
          </a:p>
        </p:txBody>
      </p:sp>
      <p:sp>
        <p:nvSpPr>
          <p:cNvPr id="3" name="Title 2"/>
          <p:cNvSpPr>
            <a:spLocks noGrp="1"/>
          </p:cNvSpPr>
          <p:nvPr>
            <p:ph type="title"/>
          </p:nvPr>
        </p:nvSpPr>
        <p:spPr/>
        <p:txBody>
          <a:bodyPr/>
          <a:lstStyle/>
          <a:p>
            <a:r>
              <a:rPr lang="en-GB" dirty="0"/>
              <a:t>Water Framework Directive 2000</a:t>
            </a:r>
          </a:p>
        </p:txBody>
      </p:sp>
    </p:spTree>
    <p:extLst>
      <p:ext uri="{BB962C8B-B14F-4D97-AF65-F5344CB8AC3E}">
        <p14:creationId xmlns:p14="http://schemas.microsoft.com/office/powerpoint/2010/main" val="83554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Water Framework Directive</a:t>
            </a:r>
          </a:p>
        </p:txBody>
      </p:sp>
      <p:sp>
        <p:nvSpPr>
          <p:cNvPr id="6" name="Content Placeholder 1"/>
          <p:cNvSpPr>
            <a:spLocks noGrp="1"/>
          </p:cNvSpPr>
          <p:nvPr>
            <p:ph idx="1"/>
          </p:nvPr>
        </p:nvSpPr>
        <p:spPr>
          <a:xfrm>
            <a:off x="2396068" y="2675467"/>
            <a:ext cx="7408333" cy="3450696"/>
          </a:xfrm>
        </p:spPr>
        <p:txBody>
          <a:bodyPr>
            <a:normAutofit fontScale="70000" lnSpcReduction="20000"/>
          </a:bodyPr>
          <a:lstStyle/>
          <a:p>
            <a:r>
              <a:rPr lang="en-GB" dirty="0"/>
              <a:t>Management by river basin</a:t>
            </a:r>
          </a:p>
          <a:p>
            <a:pPr lvl="1"/>
            <a:r>
              <a:rPr lang="en-GB" dirty="0"/>
              <a:t>Publication of a river basin management plan</a:t>
            </a:r>
          </a:p>
          <a:p>
            <a:r>
              <a:rPr lang="en-GB" dirty="0"/>
              <a:t>Combined approach to environmental standards</a:t>
            </a:r>
          </a:p>
          <a:p>
            <a:pPr lvl="1"/>
            <a:r>
              <a:rPr lang="en-GB" dirty="0"/>
              <a:t>Limit values AND environmental quality standards</a:t>
            </a:r>
          </a:p>
          <a:p>
            <a:r>
              <a:rPr lang="en-GB" dirty="0"/>
              <a:t>Addresses issue of water QUANTITY</a:t>
            </a:r>
          </a:p>
          <a:p>
            <a:pPr lvl="1"/>
            <a:r>
              <a:rPr lang="en-GB" dirty="0"/>
              <a:t>Should implement ‘full recovery cost’; currently unclear</a:t>
            </a:r>
          </a:p>
          <a:p>
            <a:r>
              <a:rPr lang="en-GB" dirty="0"/>
              <a:t>Still challenges in relation to full implementation</a:t>
            </a:r>
          </a:p>
        </p:txBody>
      </p:sp>
    </p:spTree>
    <p:extLst>
      <p:ext uri="{BB962C8B-B14F-4D97-AF65-F5344CB8AC3E}">
        <p14:creationId xmlns:p14="http://schemas.microsoft.com/office/powerpoint/2010/main" val="302800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3DB51-7F97-0838-C118-F056068BF268}"/>
              </a:ext>
            </a:extLst>
          </p:cNvPr>
          <p:cNvSpPr>
            <a:spLocks noGrp="1"/>
          </p:cNvSpPr>
          <p:nvPr>
            <p:ph type="title"/>
          </p:nvPr>
        </p:nvSpPr>
        <p:spPr/>
        <p:txBody>
          <a:bodyPr/>
          <a:lstStyle/>
          <a:p>
            <a:r>
              <a:rPr lang="en-GB" dirty="0"/>
              <a:t>GROUNDWATER TASK</a:t>
            </a:r>
          </a:p>
        </p:txBody>
      </p:sp>
      <p:sp>
        <p:nvSpPr>
          <p:cNvPr id="3" name="Content Placeholder 2">
            <a:extLst>
              <a:ext uri="{FF2B5EF4-FFF2-40B4-BE49-F238E27FC236}">
                <a16:creationId xmlns:a16="http://schemas.microsoft.com/office/drawing/2014/main" id="{7E01988F-0C43-F9FC-FF03-FE20F3D701BD}"/>
              </a:ext>
            </a:extLst>
          </p:cNvPr>
          <p:cNvSpPr>
            <a:spLocks noGrp="1"/>
          </p:cNvSpPr>
          <p:nvPr>
            <p:ph idx="1"/>
          </p:nvPr>
        </p:nvSpPr>
        <p:spPr/>
        <p:txBody>
          <a:bodyPr/>
          <a:lstStyle/>
          <a:p>
            <a:pPr marL="365760" marR="0" lvl="0" indent="-283464" algn="l" defTabSz="914400" rtl="0" eaLnBrk="1" fontAlgn="auto" latinLnBrk="0" hangingPunct="1">
              <a:lnSpc>
                <a:spcPct val="100000"/>
              </a:lnSpc>
              <a:spcBef>
                <a:spcPts val="600"/>
              </a:spcBef>
              <a:spcAft>
                <a:spcPts val="0"/>
              </a:spcAft>
              <a:buClr>
                <a:srgbClr val="94B6D2">
                  <a:lumMod val="50000"/>
                </a:srgbClr>
              </a:buClr>
              <a:buSzPct val="80000"/>
              <a:buFont typeface="Wingdings 2"/>
              <a:buChar char=""/>
              <a:tabLst/>
              <a:defRPr/>
            </a:pPr>
            <a:r>
              <a:rPr kumimoji="0" lang="en-GB" sz="3200" b="0" i="0" u="none" strike="noStrike" kern="1200" cap="none" spc="0" normalizeH="0" baseline="0" noProof="0" dirty="0">
                <a:ln>
                  <a:noFill/>
                </a:ln>
                <a:solidFill>
                  <a:srgbClr val="775F55">
                    <a:lumMod val="75000"/>
                  </a:srgbClr>
                </a:solidFill>
                <a:effectLst/>
                <a:uLnTx/>
                <a:uFillTx/>
                <a:latin typeface="Century Gothic" panose="020B0502020202020204"/>
                <a:ea typeface="+mn-ea"/>
                <a:cs typeface="+mn-cs"/>
              </a:rPr>
              <a:t>Groundwater regs – 1998 and 2009</a:t>
            </a:r>
          </a:p>
          <a:p>
            <a:r>
              <a:rPr lang="en-GB" dirty="0"/>
              <a:t>Find and summarise pollution controls</a:t>
            </a:r>
          </a:p>
        </p:txBody>
      </p:sp>
    </p:spTree>
    <p:extLst>
      <p:ext uri="{BB962C8B-B14F-4D97-AF65-F5344CB8AC3E}">
        <p14:creationId xmlns:p14="http://schemas.microsoft.com/office/powerpoint/2010/main" val="2288770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B948-0BBC-4DE6-8F62-B8ECB589EB91}"/>
              </a:ext>
            </a:extLst>
          </p:cNvPr>
          <p:cNvSpPr>
            <a:spLocks noGrp="1"/>
          </p:cNvSpPr>
          <p:nvPr>
            <p:ph type="title"/>
          </p:nvPr>
        </p:nvSpPr>
        <p:spPr/>
        <p:txBody>
          <a:bodyPr>
            <a:normAutofit fontScale="90000"/>
          </a:bodyPr>
          <a:lstStyle/>
          <a:p>
            <a:r>
              <a:rPr lang="en-GB" dirty="0"/>
              <a:t>Water pollution permits to discharge to surface water </a:t>
            </a:r>
          </a:p>
        </p:txBody>
      </p:sp>
      <p:sp>
        <p:nvSpPr>
          <p:cNvPr id="3" name="Content Placeholder 2">
            <a:extLst>
              <a:ext uri="{FF2B5EF4-FFF2-40B4-BE49-F238E27FC236}">
                <a16:creationId xmlns:a16="http://schemas.microsoft.com/office/drawing/2014/main" id="{B9F18F7D-9416-4323-B086-474875FB4BC2}"/>
              </a:ext>
            </a:extLst>
          </p:cNvPr>
          <p:cNvSpPr>
            <a:spLocks noGrp="1"/>
          </p:cNvSpPr>
          <p:nvPr>
            <p:ph idx="1"/>
          </p:nvPr>
        </p:nvSpPr>
        <p:spPr>
          <a:xfrm>
            <a:off x="1914144" y="1694793"/>
            <a:ext cx="9997440" cy="4800600"/>
          </a:xfrm>
        </p:spPr>
        <p:txBody>
          <a:bodyPr>
            <a:normAutofit lnSpcReduction="10000"/>
          </a:bodyPr>
          <a:lstStyle/>
          <a:p>
            <a:pPr marL="0" marR="0" lvl="1" indent="0" algn="l" defTabSz="914400" rtl="0" eaLnBrk="1" fontAlgn="auto" latinLnBrk="0" hangingPunct="1">
              <a:lnSpc>
                <a:spcPct val="100000"/>
              </a:lnSpc>
              <a:spcBef>
                <a:spcPts val="0"/>
              </a:spcBef>
              <a:spcAft>
                <a:spcPts val="600"/>
              </a:spcAft>
              <a:buClrTx/>
              <a:buSzTx/>
              <a:buFontTx/>
              <a:buNone/>
              <a:tabLst/>
              <a:defRPr/>
            </a:pPr>
            <a:r>
              <a:rPr kumimoji="0" lang="en-GB" sz="2400" b="0" i="0" u="none" strike="noStrike" kern="0" cap="none" spc="0" normalizeH="0" baseline="0" noProof="0" dirty="0">
                <a:ln>
                  <a:noFill/>
                </a:ln>
                <a:solidFill>
                  <a:srgbClr val="000000"/>
                </a:solidFill>
                <a:effectLst/>
                <a:uLnTx/>
                <a:uFillTx/>
                <a:latin typeface="Calibri" pitchFamily="34" charset="0"/>
                <a:cs typeface="Arial"/>
                <a:sym typeface="Arial"/>
              </a:rPr>
              <a:t>In most legal jurisdictions – strongly regulated!  Typical control parameters include:</a:t>
            </a:r>
          </a:p>
          <a:p>
            <a:pPr marL="457200" marR="0" lvl="1"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GB" sz="2400" b="0" i="0" u="none" strike="noStrike" kern="0" cap="none" spc="0" normalizeH="0" baseline="0" noProof="0" dirty="0">
                <a:ln>
                  <a:noFill/>
                </a:ln>
                <a:solidFill>
                  <a:srgbClr val="000000"/>
                </a:solidFill>
                <a:effectLst/>
                <a:uLnTx/>
                <a:uFillTx/>
                <a:latin typeface="Calibri" pitchFamily="34" charset="0"/>
                <a:cs typeface="Arial"/>
                <a:sym typeface="Arial"/>
              </a:rPr>
              <a:t>Maximum permitted flow rate (daily and hourly)</a:t>
            </a:r>
          </a:p>
          <a:p>
            <a:pPr marL="457200" marR="0" lvl="1"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GB" sz="2400" b="0" i="0" u="none" strike="noStrike" kern="0" cap="none" spc="0" normalizeH="0" baseline="0" noProof="0" dirty="0">
                <a:ln>
                  <a:noFill/>
                </a:ln>
                <a:solidFill>
                  <a:srgbClr val="000000"/>
                </a:solidFill>
                <a:effectLst/>
                <a:uLnTx/>
                <a:uFillTx/>
                <a:latin typeface="Calibri" pitchFamily="34" charset="0"/>
                <a:cs typeface="Arial"/>
                <a:sym typeface="Arial"/>
              </a:rPr>
              <a:t>Temperature</a:t>
            </a:r>
          </a:p>
          <a:p>
            <a:pPr marL="457200" marR="0" lvl="1"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GB" sz="2400" b="0" i="0" u="none" strike="noStrike" kern="0" cap="none" spc="0" normalizeH="0" baseline="0" noProof="0" dirty="0">
                <a:ln>
                  <a:noFill/>
                </a:ln>
                <a:solidFill>
                  <a:srgbClr val="000000"/>
                </a:solidFill>
                <a:effectLst/>
                <a:uLnTx/>
                <a:uFillTx/>
                <a:latin typeface="Calibri" pitchFamily="34" charset="0"/>
                <a:cs typeface="Arial"/>
                <a:sym typeface="Arial"/>
              </a:rPr>
              <a:t>Maximum Chemical Oxygen Demand (COD) or Maximum Biological Oxygen Demand (BOD)</a:t>
            </a:r>
          </a:p>
          <a:p>
            <a:pPr marL="457200" marR="0" lvl="1"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GB" sz="2400" b="0" i="0" u="none" strike="noStrike" kern="0" cap="none" spc="0" normalizeH="0" baseline="0" noProof="0" dirty="0">
                <a:ln>
                  <a:noFill/>
                </a:ln>
                <a:solidFill>
                  <a:srgbClr val="000000"/>
                </a:solidFill>
                <a:effectLst/>
                <a:uLnTx/>
                <a:uFillTx/>
                <a:latin typeface="Calibri" pitchFamily="34" charset="0"/>
                <a:cs typeface="Arial"/>
                <a:sym typeface="Arial"/>
              </a:rPr>
              <a:t>pH range (typically 5-9)</a:t>
            </a:r>
          </a:p>
          <a:p>
            <a:pPr marL="457200" marR="0" lvl="1"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GB" sz="2400" b="0" i="0" u="none" strike="noStrike" kern="0" cap="none" spc="0" normalizeH="0" baseline="0" noProof="0" dirty="0">
                <a:ln>
                  <a:noFill/>
                </a:ln>
                <a:solidFill>
                  <a:srgbClr val="000000"/>
                </a:solidFill>
                <a:effectLst/>
                <a:uLnTx/>
                <a:uFillTx/>
                <a:latin typeface="Calibri" pitchFamily="34" charset="0"/>
                <a:cs typeface="Arial"/>
                <a:sym typeface="Arial"/>
              </a:rPr>
              <a:t>Maximum concentration of suspended solids</a:t>
            </a:r>
          </a:p>
          <a:p>
            <a:pPr marL="457200" marR="0" lvl="1"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GB" sz="2400" b="0" i="0" u="none" strike="noStrike" kern="0" cap="none" spc="0" normalizeH="0" baseline="0" noProof="0" dirty="0">
                <a:ln>
                  <a:noFill/>
                </a:ln>
                <a:solidFill>
                  <a:srgbClr val="000000"/>
                </a:solidFill>
                <a:effectLst/>
                <a:uLnTx/>
                <a:uFillTx/>
                <a:latin typeface="Calibri" pitchFamily="34" charset="0"/>
                <a:cs typeface="Arial"/>
                <a:sym typeface="Arial"/>
              </a:rPr>
              <a:t>Limits of amounts of dissolved oil, metals (e.g. Cu, Zn), organic chemicals (e.g. phenols)</a:t>
            </a:r>
          </a:p>
          <a:p>
            <a:pPr marL="457200" marR="0" lvl="1"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GB" sz="2400" b="0" i="0" u="none" strike="noStrike" kern="0" cap="none" spc="0" normalizeH="0" baseline="0" noProof="0" dirty="0">
                <a:ln>
                  <a:noFill/>
                </a:ln>
                <a:solidFill>
                  <a:srgbClr val="000000"/>
                </a:solidFill>
                <a:effectLst/>
                <a:uLnTx/>
                <a:uFillTx/>
                <a:latin typeface="Calibri" pitchFamily="34" charset="0"/>
                <a:cs typeface="Arial"/>
                <a:sym typeface="Arial"/>
              </a:rPr>
              <a:t>Specified technical and managerial controls (e.g. BAT)</a:t>
            </a:r>
          </a:p>
          <a:p>
            <a:pPr marL="82296" indent="0">
              <a:buNone/>
            </a:pPr>
            <a:endParaRPr lang="en-GB" dirty="0"/>
          </a:p>
        </p:txBody>
      </p:sp>
    </p:spTree>
    <p:extLst>
      <p:ext uri="{BB962C8B-B14F-4D97-AF65-F5344CB8AC3E}">
        <p14:creationId xmlns:p14="http://schemas.microsoft.com/office/powerpoint/2010/main" val="1847284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Under the permit system, discharge or entry into inland fresh / coastal waters of:</a:t>
            </a:r>
          </a:p>
          <a:p>
            <a:pPr lvl="1"/>
            <a:r>
              <a:rPr lang="en-GB" dirty="0"/>
              <a:t>Poisonous, noxious or polluting matter</a:t>
            </a:r>
          </a:p>
          <a:p>
            <a:pPr lvl="1"/>
            <a:r>
              <a:rPr lang="en-GB" dirty="0"/>
              <a:t>Waste matter</a:t>
            </a:r>
          </a:p>
          <a:p>
            <a:pPr lvl="1"/>
            <a:r>
              <a:rPr lang="en-GB" dirty="0"/>
              <a:t>Trade or sewage effluent</a:t>
            </a:r>
          </a:p>
          <a:p>
            <a:pPr lvl="1"/>
            <a:r>
              <a:rPr lang="en-GB" dirty="0"/>
              <a:t>Trade or sewage effluent through pipe from land to sea outside ‘controlled waters’ limits</a:t>
            </a:r>
          </a:p>
          <a:p>
            <a:pPr lvl="1"/>
            <a:endParaRPr lang="en-GB" dirty="0"/>
          </a:p>
        </p:txBody>
      </p:sp>
      <p:sp>
        <p:nvSpPr>
          <p:cNvPr id="3" name="Title 2"/>
          <p:cNvSpPr>
            <a:spLocks noGrp="1"/>
          </p:cNvSpPr>
          <p:nvPr>
            <p:ph type="title"/>
          </p:nvPr>
        </p:nvSpPr>
        <p:spPr/>
        <p:txBody>
          <a:bodyPr>
            <a:normAutofit/>
          </a:bodyPr>
          <a:lstStyle/>
          <a:p>
            <a:r>
              <a:rPr lang="en-GB" dirty="0"/>
              <a:t>Water and environmental permitting</a:t>
            </a:r>
          </a:p>
        </p:txBody>
      </p:sp>
    </p:spTree>
    <p:extLst>
      <p:ext uri="{BB962C8B-B14F-4D97-AF65-F5344CB8AC3E}">
        <p14:creationId xmlns:p14="http://schemas.microsoft.com/office/powerpoint/2010/main" val="499944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7C566-509F-4D95-8CF8-1097CCCBE007}"/>
              </a:ext>
            </a:extLst>
          </p:cNvPr>
          <p:cNvSpPr>
            <a:spLocks noGrp="1"/>
          </p:cNvSpPr>
          <p:nvPr>
            <p:ph type="title"/>
          </p:nvPr>
        </p:nvSpPr>
        <p:spPr/>
        <p:txBody>
          <a:bodyPr/>
          <a:lstStyle/>
          <a:p>
            <a:r>
              <a:rPr lang="en-GB" dirty="0"/>
              <a:t>POLLUTION DETECTORS</a:t>
            </a:r>
          </a:p>
        </p:txBody>
      </p:sp>
      <p:sp>
        <p:nvSpPr>
          <p:cNvPr id="3" name="Content Placeholder 2">
            <a:extLst>
              <a:ext uri="{FF2B5EF4-FFF2-40B4-BE49-F238E27FC236}">
                <a16:creationId xmlns:a16="http://schemas.microsoft.com/office/drawing/2014/main" id="{D753AB3B-C898-4459-B203-7E7459FC4E04}"/>
              </a:ext>
            </a:extLst>
          </p:cNvPr>
          <p:cNvSpPr>
            <a:spLocks noGrp="1"/>
          </p:cNvSpPr>
          <p:nvPr>
            <p:ph idx="1"/>
          </p:nvPr>
        </p:nvSpPr>
        <p:spPr/>
        <p:txBody>
          <a:bodyPr/>
          <a:lstStyle/>
          <a:p>
            <a:r>
              <a:rPr lang="en-GB" dirty="0"/>
              <a:t>Clean water – caddisfly larvae, clams, crayfish</a:t>
            </a:r>
          </a:p>
          <a:p>
            <a:endParaRPr lang="en-GB" dirty="0"/>
          </a:p>
          <a:p>
            <a:r>
              <a:rPr lang="en-GB" dirty="0"/>
              <a:t>Intermediate – bloodworms, snails</a:t>
            </a:r>
          </a:p>
          <a:p>
            <a:endParaRPr lang="en-GB" dirty="0"/>
          </a:p>
          <a:p>
            <a:r>
              <a:rPr lang="en-GB" dirty="0"/>
              <a:t>Pollution tolerant – leeches, mosquito larvae, sludge worms</a:t>
            </a:r>
          </a:p>
        </p:txBody>
      </p:sp>
    </p:spTree>
    <p:extLst>
      <p:ext uri="{BB962C8B-B14F-4D97-AF65-F5344CB8AC3E}">
        <p14:creationId xmlns:p14="http://schemas.microsoft.com/office/powerpoint/2010/main" val="536200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69E5-1754-4CFB-AC0F-6D7D42679207}"/>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31638F2-D482-48BB-BD77-DDD9B3F159B4}"/>
              </a:ext>
            </a:extLst>
          </p:cNvPr>
          <p:cNvSpPr>
            <a:spLocks noGrp="1"/>
          </p:cNvSpPr>
          <p:nvPr>
            <p:ph idx="1"/>
          </p:nvPr>
        </p:nvSpPr>
        <p:spPr/>
        <p:txBody>
          <a:bodyPr/>
          <a:lstStyle/>
          <a:p>
            <a:pPr marL="82296" indent="0">
              <a:buNone/>
            </a:pPr>
            <a:r>
              <a:rPr lang="en-GB" dirty="0"/>
              <a:t>Plan a water pollution prevention strategy for a small waste metal recycling centre, based between a railway line and a river.</a:t>
            </a:r>
          </a:p>
        </p:txBody>
      </p:sp>
    </p:spTree>
    <p:extLst>
      <p:ext uri="{BB962C8B-B14F-4D97-AF65-F5344CB8AC3E}">
        <p14:creationId xmlns:p14="http://schemas.microsoft.com/office/powerpoint/2010/main" val="3707057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00BA0-F90B-41C6-B026-E923B92D1A6B}"/>
              </a:ext>
            </a:extLst>
          </p:cNvPr>
          <p:cNvSpPr>
            <a:spLocks noGrp="1"/>
          </p:cNvSpPr>
          <p:nvPr>
            <p:ph type="title"/>
          </p:nvPr>
        </p:nvSpPr>
        <p:spPr/>
        <p:txBody>
          <a:bodyPr/>
          <a:lstStyle/>
          <a:p>
            <a:r>
              <a:rPr lang="en-GB" dirty="0"/>
              <a:t>GROUNDWATER REMEDIATION</a:t>
            </a:r>
          </a:p>
        </p:txBody>
      </p:sp>
      <p:sp>
        <p:nvSpPr>
          <p:cNvPr id="3" name="Content Placeholder 2">
            <a:extLst>
              <a:ext uri="{FF2B5EF4-FFF2-40B4-BE49-F238E27FC236}">
                <a16:creationId xmlns:a16="http://schemas.microsoft.com/office/drawing/2014/main" id="{41CEF58A-BC72-4959-876D-175BB2C726F5}"/>
              </a:ext>
            </a:extLst>
          </p:cNvPr>
          <p:cNvSpPr>
            <a:spLocks noGrp="1"/>
          </p:cNvSpPr>
          <p:nvPr>
            <p:ph idx="1"/>
          </p:nvPr>
        </p:nvSpPr>
        <p:spPr/>
        <p:txBody>
          <a:bodyPr/>
          <a:lstStyle/>
          <a:p>
            <a:r>
              <a:rPr lang="en-GB" dirty="0"/>
              <a:t>Pump and treat</a:t>
            </a:r>
          </a:p>
          <a:p>
            <a:r>
              <a:rPr lang="en-GB" dirty="0"/>
              <a:t>In situ chemical oxidation</a:t>
            </a:r>
          </a:p>
          <a:p>
            <a:r>
              <a:rPr lang="en-GB" dirty="0"/>
              <a:t>Natural attenuation</a:t>
            </a:r>
          </a:p>
          <a:p>
            <a:r>
              <a:rPr lang="en-GB" dirty="0"/>
              <a:t>Phytoremediation</a:t>
            </a:r>
          </a:p>
        </p:txBody>
      </p:sp>
    </p:spTree>
    <p:extLst>
      <p:ext uri="{BB962C8B-B14F-4D97-AF65-F5344CB8AC3E}">
        <p14:creationId xmlns:p14="http://schemas.microsoft.com/office/powerpoint/2010/main" val="3838345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7F981-7C85-4030-99F6-C87F27D1CAFC}"/>
              </a:ext>
            </a:extLst>
          </p:cNvPr>
          <p:cNvSpPr>
            <a:spLocks noGrp="1"/>
          </p:cNvSpPr>
          <p:nvPr>
            <p:ph type="title"/>
          </p:nvPr>
        </p:nvSpPr>
        <p:spPr>
          <a:xfrm>
            <a:off x="1914144" y="274638"/>
            <a:ext cx="9997440" cy="1143000"/>
          </a:xfrm>
        </p:spPr>
        <p:txBody>
          <a:bodyPr anchor="ctr">
            <a:normAutofit/>
          </a:bodyPr>
          <a:lstStyle/>
          <a:p>
            <a:r>
              <a:rPr lang="en-GB" dirty="0"/>
              <a:t>GROUNDWATER REMEDIATION</a:t>
            </a:r>
          </a:p>
        </p:txBody>
      </p:sp>
      <p:pic>
        <p:nvPicPr>
          <p:cNvPr id="4" name="Picture 3">
            <a:extLst>
              <a:ext uri="{FF2B5EF4-FFF2-40B4-BE49-F238E27FC236}">
                <a16:creationId xmlns:a16="http://schemas.microsoft.com/office/drawing/2014/main" id="{1A81B33C-03D9-4641-9592-07CCED081BEB}"/>
              </a:ext>
            </a:extLst>
          </p:cNvPr>
          <p:cNvPicPr>
            <a:picLocks noChangeAspect="1"/>
          </p:cNvPicPr>
          <p:nvPr/>
        </p:nvPicPr>
        <p:blipFill>
          <a:blip r:embed="rId2"/>
          <a:stretch>
            <a:fillRect/>
          </a:stretch>
        </p:blipFill>
        <p:spPr>
          <a:xfrm>
            <a:off x="1914144" y="1736140"/>
            <a:ext cx="9997440" cy="4223919"/>
          </a:xfrm>
          <a:prstGeom prst="rect">
            <a:avLst/>
          </a:prstGeom>
          <a:noFill/>
        </p:spPr>
      </p:pic>
    </p:spTree>
    <p:extLst>
      <p:ext uri="{BB962C8B-B14F-4D97-AF65-F5344CB8AC3E}">
        <p14:creationId xmlns:p14="http://schemas.microsoft.com/office/powerpoint/2010/main" val="3215167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3BFCB-7B0D-4A59-99D7-0E91A6CB22A9}"/>
              </a:ext>
            </a:extLst>
          </p:cNvPr>
          <p:cNvSpPr>
            <a:spLocks noGrp="1"/>
          </p:cNvSpPr>
          <p:nvPr>
            <p:ph type="title"/>
          </p:nvPr>
        </p:nvSpPr>
        <p:spPr/>
        <p:txBody>
          <a:bodyPr/>
          <a:lstStyle/>
          <a:p>
            <a:r>
              <a:rPr lang="en-GB" dirty="0"/>
              <a:t>GROUNDWATER REMEDIATION</a:t>
            </a:r>
          </a:p>
        </p:txBody>
      </p:sp>
      <p:pic>
        <p:nvPicPr>
          <p:cNvPr id="4" name="Picture 3">
            <a:extLst>
              <a:ext uri="{FF2B5EF4-FFF2-40B4-BE49-F238E27FC236}">
                <a16:creationId xmlns:a16="http://schemas.microsoft.com/office/drawing/2014/main" id="{EDF17C18-2125-4D61-8D29-4FD3A3F42C36}"/>
              </a:ext>
            </a:extLst>
          </p:cNvPr>
          <p:cNvPicPr>
            <a:picLocks noChangeAspect="1"/>
          </p:cNvPicPr>
          <p:nvPr/>
        </p:nvPicPr>
        <p:blipFill>
          <a:blip r:embed="rId2"/>
          <a:stretch>
            <a:fillRect/>
          </a:stretch>
        </p:blipFill>
        <p:spPr>
          <a:xfrm>
            <a:off x="1691492" y="1077004"/>
            <a:ext cx="3486060" cy="2548331"/>
          </a:xfrm>
          <a:prstGeom prst="rect">
            <a:avLst/>
          </a:prstGeom>
        </p:spPr>
      </p:pic>
      <p:pic>
        <p:nvPicPr>
          <p:cNvPr id="5" name="Picture 4">
            <a:extLst>
              <a:ext uri="{FF2B5EF4-FFF2-40B4-BE49-F238E27FC236}">
                <a16:creationId xmlns:a16="http://schemas.microsoft.com/office/drawing/2014/main" id="{580C183E-73F4-46BB-89C2-3F413D76D928}"/>
              </a:ext>
            </a:extLst>
          </p:cNvPr>
          <p:cNvPicPr>
            <a:picLocks noChangeAspect="1"/>
          </p:cNvPicPr>
          <p:nvPr/>
        </p:nvPicPr>
        <p:blipFill>
          <a:blip r:embed="rId3"/>
          <a:stretch>
            <a:fillRect/>
          </a:stretch>
        </p:blipFill>
        <p:spPr>
          <a:xfrm>
            <a:off x="6506884" y="1077004"/>
            <a:ext cx="5404700" cy="2638765"/>
          </a:xfrm>
          <a:prstGeom prst="rect">
            <a:avLst/>
          </a:prstGeom>
        </p:spPr>
      </p:pic>
      <p:pic>
        <p:nvPicPr>
          <p:cNvPr id="6" name="Picture 5">
            <a:extLst>
              <a:ext uri="{FF2B5EF4-FFF2-40B4-BE49-F238E27FC236}">
                <a16:creationId xmlns:a16="http://schemas.microsoft.com/office/drawing/2014/main" id="{D6FD3AB6-E8F2-47B7-ADBB-A71B6C31726F}"/>
              </a:ext>
            </a:extLst>
          </p:cNvPr>
          <p:cNvPicPr>
            <a:picLocks noChangeAspect="1"/>
          </p:cNvPicPr>
          <p:nvPr/>
        </p:nvPicPr>
        <p:blipFill>
          <a:blip r:embed="rId4"/>
          <a:stretch>
            <a:fillRect/>
          </a:stretch>
        </p:blipFill>
        <p:spPr>
          <a:xfrm>
            <a:off x="1691492" y="3625336"/>
            <a:ext cx="5680529" cy="3193304"/>
          </a:xfrm>
          <a:prstGeom prst="rect">
            <a:avLst/>
          </a:prstGeom>
        </p:spPr>
      </p:pic>
      <p:pic>
        <p:nvPicPr>
          <p:cNvPr id="7" name="Picture 6">
            <a:extLst>
              <a:ext uri="{FF2B5EF4-FFF2-40B4-BE49-F238E27FC236}">
                <a16:creationId xmlns:a16="http://schemas.microsoft.com/office/drawing/2014/main" id="{338FA6F7-7821-4F83-B6A6-6E76906981BA}"/>
              </a:ext>
            </a:extLst>
          </p:cNvPr>
          <p:cNvPicPr>
            <a:picLocks noChangeAspect="1"/>
          </p:cNvPicPr>
          <p:nvPr/>
        </p:nvPicPr>
        <p:blipFill>
          <a:blip r:embed="rId5"/>
          <a:stretch>
            <a:fillRect/>
          </a:stretch>
        </p:blipFill>
        <p:spPr>
          <a:xfrm>
            <a:off x="7372021" y="3845237"/>
            <a:ext cx="4819979" cy="2973402"/>
          </a:xfrm>
          <a:prstGeom prst="rect">
            <a:avLst/>
          </a:prstGeom>
        </p:spPr>
      </p:pic>
    </p:spTree>
    <p:extLst>
      <p:ext uri="{BB962C8B-B14F-4D97-AF65-F5344CB8AC3E}">
        <p14:creationId xmlns:p14="http://schemas.microsoft.com/office/powerpoint/2010/main" val="167162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E1F9-79A0-481E-9E4F-2E2DE3B8D1C3}"/>
              </a:ext>
            </a:extLst>
          </p:cNvPr>
          <p:cNvSpPr>
            <a:spLocks noGrp="1"/>
          </p:cNvSpPr>
          <p:nvPr>
            <p:ph type="title"/>
          </p:nvPr>
        </p:nvSpPr>
        <p:spPr/>
        <p:txBody>
          <a:bodyPr>
            <a:normAutofit fontScale="90000"/>
          </a:bodyPr>
          <a:lstStyle/>
          <a:p>
            <a:r>
              <a:rPr lang="en-GB" dirty="0"/>
              <a:t>POLLUTED WATER TREATMENT PROCESSES</a:t>
            </a:r>
          </a:p>
        </p:txBody>
      </p:sp>
      <p:pic>
        <p:nvPicPr>
          <p:cNvPr id="4" name="Content Placeholder 3">
            <a:extLst>
              <a:ext uri="{FF2B5EF4-FFF2-40B4-BE49-F238E27FC236}">
                <a16:creationId xmlns:a16="http://schemas.microsoft.com/office/drawing/2014/main" id="{036E88C7-2511-49AE-A50E-3CC33C1A3C68}"/>
              </a:ext>
            </a:extLst>
          </p:cNvPr>
          <p:cNvPicPr>
            <a:picLocks noGrp="1" noChangeAspect="1"/>
          </p:cNvPicPr>
          <p:nvPr>
            <p:ph idx="1"/>
          </p:nvPr>
        </p:nvPicPr>
        <p:blipFill>
          <a:blip r:embed="rId2"/>
          <a:stretch>
            <a:fillRect/>
          </a:stretch>
        </p:blipFill>
        <p:spPr>
          <a:xfrm>
            <a:off x="1838703" y="1639389"/>
            <a:ext cx="10218153" cy="5048794"/>
          </a:xfrm>
          <a:prstGeom prst="rect">
            <a:avLst/>
          </a:prstGeom>
        </p:spPr>
      </p:pic>
    </p:spTree>
    <p:extLst>
      <p:ext uri="{BB962C8B-B14F-4D97-AF65-F5344CB8AC3E}">
        <p14:creationId xmlns:p14="http://schemas.microsoft.com/office/powerpoint/2010/main" val="410591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B8FA43D-2BEA-4DCE-8A59-770032A827AC}"/>
              </a:ext>
            </a:extLst>
          </p:cNvPr>
          <p:cNvPicPr>
            <a:picLocks noChangeAspect="1"/>
          </p:cNvPicPr>
          <p:nvPr/>
        </p:nvPicPr>
        <p:blipFill>
          <a:blip r:embed="rId2"/>
          <a:stretch>
            <a:fillRect/>
          </a:stretch>
        </p:blipFill>
        <p:spPr>
          <a:xfrm>
            <a:off x="1571223" y="0"/>
            <a:ext cx="4713667" cy="6873351"/>
          </a:xfrm>
          <a:prstGeom prst="rect">
            <a:avLst/>
          </a:prstGeom>
        </p:spPr>
      </p:pic>
      <p:sp>
        <p:nvSpPr>
          <p:cNvPr id="6" name="TextBox 5">
            <a:extLst>
              <a:ext uri="{FF2B5EF4-FFF2-40B4-BE49-F238E27FC236}">
                <a16:creationId xmlns:a16="http://schemas.microsoft.com/office/drawing/2014/main" id="{10E893D5-07B5-40F1-84A3-92F9A3D1D076}"/>
              </a:ext>
            </a:extLst>
          </p:cNvPr>
          <p:cNvSpPr txBox="1"/>
          <p:nvPr/>
        </p:nvSpPr>
        <p:spPr>
          <a:xfrm>
            <a:off x="6390289" y="122371"/>
            <a:ext cx="5712373" cy="46038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000000"/>
                </a:solidFill>
                <a:effectLst/>
                <a:uLnTx/>
                <a:uFillTx/>
                <a:latin typeface="Calibri" charset="0"/>
                <a:ea typeface="Calibri" charset="0"/>
                <a:cs typeface="Calibri" charset="0"/>
                <a:sym typeface="Arial"/>
              </a:rPr>
              <a:t>Example wastewater treatment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000000"/>
              </a:solidFill>
              <a:effectLst/>
              <a:uLnTx/>
              <a:uFillTx/>
              <a:latin typeface="Calibri" charset="0"/>
              <a:ea typeface="Calibri" charset="0"/>
              <a:cs typeface="Calibri" charset="0"/>
              <a:sym typeface="Arial"/>
            </a:endParaRPr>
          </a:p>
          <a:p>
            <a:pPr marL="457200" marR="0" lvl="0"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US" sz="2400" b="0" i="0" u="none" strike="noStrike" kern="0" cap="none" spc="0" normalizeH="0" baseline="0" noProof="0" dirty="0">
                <a:ln>
                  <a:noFill/>
                </a:ln>
                <a:solidFill>
                  <a:srgbClr val="000000"/>
                </a:solidFill>
                <a:effectLst/>
                <a:uLnTx/>
                <a:uFillTx/>
                <a:latin typeface="Calibri" charset="0"/>
                <a:ea typeface="Calibri" charset="0"/>
                <a:cs typeface="Calibri" charset="0"/>
                <a:sym typeface="Arial"/>
              </a:rPr>
              <a:t>Primary – settlement tanks separate solid organic matter from sludge</a:t>
            </a:r>
          </a:p>
          <a:p>
            <a:pPr marR="0" lvl="0" algn="l" defTabSz="914400" rtl="0" eaLnBrk="1" fontAlgn="auto" latinLnBrk="0" hangingPunct="1">
              <a:lnSpc>
                <a:spcPct val="100000"/>
              </a:lnSpc>
              <a:spcBef>
                <a:spcPts val="720"/>
              </a:spcBef>
              <a:spcAft>
                <a:spcPts val="0"/>
              </a:spcAft>
              <a:buClr>
                <a:srgbClr val="660066"/>
              </a:buClr>
              <a:buSzTx/>
              <a:tabLst/>
              <a:defRPr/>
            </a:pPr>
            <a:endParaRPr kumimoji="0" lang="en-US" sz="2400" b="0" i="0" u="none" strike="noStrike" kern="0" cap="none" spc="0" normalizeH="0" baseline="0" noProof="0" dirty="0">
              <a:ln>
                <a:noFill/>
              </a:ln>
              <a:solidFill>
                <a:srgbClr val="000000"/>
              </a:solidFill>
              <a:effectLst/>
              <a:uLnTx/>
              <a:uFillTx/>
              <a:latin typeface="Calibri" charset="0"/>
              <a:ea typeface="Calibri" charset="0"/>
              <a:cs typeface="Calibri" charset="0"/>
              <a:sym typeface="Arial"/>
            </a:endParaRPr>
          </a:p>
          <a:p>
            <a:pPr marL="457200" marR="0" lvl="0"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US" sz="2400" b="0" i="0" u="none" strike="noStrike" kern="0" cap="none" spc="0" normalizeH="0" baseline="0" noProof="0" dirty="0">
                <a:ln>
                  <a:noFill/>
                </a:ln>
                <a:solidFill>
                  <a:srgbClr val="000000"/>
                </a:solidFill>
                <a:effectLst/>
                <a:uLnTx/>
                <a:uFillTx/>
                <a:latin typeface="Calibri" charset="0"/>
                <a:ea typeface="Calibri" charset="0"/>
                <a:cs typeface="Calibri" charset="0"/>
                <a:sym typeface="Arial"/>
              </a:rPr>
              <a:t>Secondary – microbiological breakdown of organic components</a:t>
            </a:r>
          </a:p>
          <a:p>
            <a:pPr marR="0" lvl="0" algn="l" defTabSz="914400" rtl="0" eaLnBrk="1" fontAlgn="auto" latinLnBrk="0" hangingPunct="1">
              <a:lnSpc>
                <a:spcPct val="100000"/>
              </a:lnSpc>
              <a:spcBef>
                <a:spcPts val="720"/>
              </a:spcBef>
              <a:spcAft>
                <a:spcPts val="0"/>
              </a:spcAft>
              <a:buClr>
                <a:srgbClr val="660066"/>
              </a:buClr>
              <a:buSzTx/>
              <a:tabLst/>
              <a:defRPr/>
            </a:pPr>
            <a:endParaRPr kumimoji="0" lang="en-US" sz="2400" b="0" i="0" u="none" strike="noStrike" kern="0" cap="none" spc="0" normalizeH="0" baseline="0" noProof="0" dirty="0">
              <a:ln>
                <a:noFill/>
              </a:ln>
              <a:solidFill>
                <a:srgbClr val="000000"/>
              </a:solidFill>
              <a:effectLst/>
              <a:uLnTx/>
              <a:uFillTx/>
              <a:latin typeface="Calibri" charset="0"/>
              <a:ea typeface="Calibri" charset="0"/>
              <a:cs typeface="Calibri" charset="0"/>
              <a:sym typeface="Arial"/>
            </a:endParaRPr>
          </a:p>
          <a:p>
            <a:pPr marL="457200" marR="0" lvl="0" indent="-457200" algn="l" defTabSz="914400" rtl="0" eaLnBrk="1" fontAlgn="auto" latinLnBrk="0" hangingPunct="1">
              <a:lnSpc>
                <a:spcPct val="100000"/>
              </a:lnSpc>
              <a:spcBef>
                <a:spcPts val="720"/>
              </a:spcBef>
              <a:spcAft>
                <a:spcPts val="0"/>
              </a:spcAft>
              <a:buClr>
                <a:srgbClr val="660066"/>
              </a:buClr>
              <a:buSzTx/>
              <a:buFont typeface="Arial" charset="0"/>
              <a:buChar char="•"/>
              <a:tabLst/>
              <a:defRPr/>
            </a:pPr>
            <a:r>
              <a:rPr kumimoji="0" lang="en-US" sz="2400" b="0" i="0" u="none" strike="noStrike" kern="0" cap="none" spc="0" normalizeH="0" baseline="0" noProof="0" dirty="0">
                <a:ln>
                  <a:noFill/>
                </a:ln>
                <a:solidFill>
                  <a:srgbClr val="000000"/>
                </a:solidFill>
                <a:effectLst/>
                <a:uLnTx/>
                <a:uFillTx/>
                <a:latin typeface="Calibri" charset="0"/>
                <a:ea typeface="Calibri" charset="0"/>
                <a:cs typeface="Calibri" charset="0"/>
                <a:sym typeface="Arial"/>
              </a:rPr>
              <a:t>Tertiary – specific treatment for: nitrogen, phosphorus, metals, micro-organisms, colour, odour</a:t>
            </a:r>
          </a:p>
        </p:txBody>
      </p:sp>
    </p:spTree>
    <p:extLst>
      <p:ext uri="{BB962C8B-B14F-4D97-AF65-F5344CB8AC3E}">
        <p14:creationId xmlns:p14="http://schemas.microsoft.com/office/powerpoint/2010/main" val="140448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CBF68-C565-4FA2-A16C-748D928E26E8}"/>
              </a:ext>
            </a:extLst>
          </p:cNvPr>
          <p:cNvSpPr>
            <a:spLocks noGrp="1"/>
          </p:cNvSpPr>
          <p:nvPr>
            <p:ph type="title"/>
          </p:nvPr>
        </p:nvSpPr>
        <p:spPr/>
        <p:txBody>
          <a:bodyPr/>
          <a:lstStyle/>
          <a:p>
            <a:r>
              <a:rPr lang="en-GB" dirty="0"/>
              <a:t>WATER TREATMENT PROCESS</a:t>
            </a:r>
          </a:p>
        </p:txBody>
      </p:sp>
      <p:pic>
        <p:nvPicPr>
          <p:cNvPr id="4" name="Content Placeholder 3">
            <a:extLst>
              <a:ext uri="{FF2B5EF4-FFF2-40B4-BE49-F238E27FC236}">
                <a16:creationId xmlns:a16="http://schemas.microsoft.com/office/drawing/2014/main" id="{789D2336-0623-45ED-ADC1-C50733EC482B}"/>
              </a:ext>
            </a:extLst>
          </p:cNvPr>
          <p:cNvPicPr>
            <a:picLocks noGrp="1" noChangeAspect="1"/>
          </p:cNvPicPr>
          <p:nvPr>
            <p:ph idx="1"/>
          </p:nvPr>
        </p:nvPicPr>
        <p:blipFill rotWithShape="1">
          <a:blip r:embed="rId3"/>
          <a:srcRect l="-988" r="366" b="-622"/>
          <a:stretch/>
        </p:blipFill>
        <p:spPr>
          <a:xfrm>
            <a:off x="2150269" y="1466850"/>
            <a:ext cx="9525000" cy="4762500"/>
          </a:xfrm>
          <a:prstGeom prst="rect">
            <a:avLst/>
          </a:prstGeom>
        </p:spPr>
      </p:pic>
    </p:spTree>
    <p:extLst>
      <p:ext uri="{BB962C8B-B14F-4D97-AF65-F5344CB8AC3E}">
        <p14:creationId xmlns:p14="http://schemas.microsoft.com/office/powerpoint/2010/main" val="211272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2A513-D04D-4C30-AFBB-ED6EB3C171C4}"/>
              </a:ext>
            </a:extLst>
          </p:cNvPr>
          <p:cNvSpPr>
            <a:spLocks noGrp="1"/>
          </p:cNvSpPr>
          <p:nvPr>
            <p:ph type="title"/>
          </p:nvPr>
        </p:nvSpPr>
        <p:spPr/>
        <p:txBody>
          <a:bodyPr/>
          <a:lstStyle/>
          <a:p>
            <a:r>
              <a:rPr lang="en-GB" dirty="0"/>
              <a:t>COAGULATION / FLOCCULATION</a:t>
            </a:r>
          </a:p>
        </p:txBody>
      </p:sp>
      <p:sp>
        <p:nvSpPr>
          <p:cNvPr id="3" name="Content Placeholder 2">
            <a:extLst>
              <a:ext uri="{FF2B5EF4-FFF2-40B4-BE49-F238E27FC236}">
                <a16:creationId xmlns:a16="http://schemas.microsoft.com/office/drawing/2014/main" id="{DF4EA926-AA57-46D5-A32D-71E0CE4319D8}"/>
              </a:ext>
            </a:extLst>
          </p:cNvPr>
          <p:cNvSpPr>
            <a:spLocks noGrp="1"/>
          </p:cNvSpPr>
          <p:nvPr>
            <p:ph idx="1"/>
          </p:nvPr>
        </p:nvSpPr>
        <p:spPr/>
        <p:txBody>
          <a:bodyPr/>
          <a:lstStyle/>
          <a:p>
            <a:r>
              <a:rPr lang="en-GB" dirty="0"/>
              <a:t>Used to remove particles and a portion of dissolved organic matter</a:t>
            </a:r>
          </a:p>
          <a:p>
            <a:r>
              <a:rPr lang="en-GB" dirty="0"/>
              <a:t>Coagulation is charge neutralisation, conditioning of suspended solids, colloidal and dissolved matter.</a:t>
            </a:r>
          </a:p>
          <a:p>
            <a:r>
              <a:rPr lang="en-GB" dirty="0"/>
              <a:t>Flocculation involves the aggregation of destabilised particles – a floc</a:t>
            </a:r>
          </a:p>
        </p:txBody>
      </p:sp>
    </p:spTree>
    <p:extLst>
      <p:ext uri="{BB962C8B-B14F-4D97-AF65-F5344CB8AC3E}">
        <p14:creationId xmlns:p14="http://schemas.microsoft.com/office/powerpoint/2010/main" val="380393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F3DFF1-0965-4C10-98A9-19324F4D9F6E}"/>
              </a:ext>
            </a:extLst>
          </p:cNvPr>
          <p:cNvPicPr>
            <a:picLocks noChangeAspect="1"/>
          </p:cNvPicPr>
          <p:nvPr/>
        </p:nvPicPr>
        <p:blipFill>
          <a:blip r:embed="rId2"/>
          <a:stretch>
            <a:fillRect/>
          </a:stretch>
        </p:blipFill>
        <p:spPr>
          <a:xfrm>
            <a:off x="1582882" y="0"/>
            <a:ext cx="5715000" cy="3105150"/>
          </a:xfrm>
          <a:prstGeom prst="rect">
            <a:avLst/>
          </a:prstGeom>
        </p:spPr>
      </p:pic>
      <p:pic>
        <p:nvPicPr>
          <p:cNvPr id="5" name="Picture 4">
            <a:extLst>
              <a:ext uri="{FF2B5EF4-FFF2-40B4-BE49-F238E27FC236}">
                <a16:creationId xmlns:a16="http://schemas.microsoft.com/office/drawing/2014/main" id="{A9BBCBD5-D854-468C-A542-6B8BAB00409B}"/>
              </a:ext>
            </a:extLst>
          </p:cNvPr>
          <p:cNvPicPr>
            <a:picLocks noChangeAspect="1"/>
          </p:cNvPicPr>
          <p:nvPr/>
        </p:nvPicPr>
        <p:blipFill>
          <a:blip r:embed="rId3"/>
          <a:stretch>
            <a:fillRect/>
          </a:stretch>
        </p:blipFill>
        <p:spPr>
          <a:xfrm>
            <a:off x="6359236" y="3095927"/>
            <a:ext cx="5778212" cy="3762073"/>
          </a:xfrm>
          <a:prstGeom prst="rect">
            <a:avLst/>
          </a:prstGeom>
        </p:spPr>
      </p:pic>
      <p:pic>
        <p:nvPicPr>
          <p:cNvPr id="6" name="Picture 5">
            <a:extLst>
              <a:ext uri="{FF2B5EF4-FFF2-40B4-BE49-F238E27FC236}">
                <a16:creationId xmlns:a16="http://schemas.microsoft.com/office/drawing/2014/main" id="{DAD4211F-9E54-4099-8F62-FFDD099C5411}"/>
              </a:ext>
            </a:extLst>
          </p:cNvPr>
          <p:cNvPicPr>
            <a:picLocks noChangeAspect="1"/>
          </p:cNvPicPr>
          <p:nvPr/>
        </p:nvPicPr>
        <p:blipFill>
          <a:blip r:embed="rId4"/>
          <a:stretch>
            <a:fillRect/>
          </a:stretch>
        </p:blipFill>
        <p:spPr>
          <a:xfrm>
            <a:off x="1530927" y="4329544"/>
            <a:ext cx="4854634" cy="2528455"/>
          </a:xfrm>
          <a:prstGeom prst="rect">
            <a:avLst/>
          </a:prstGeom>
        </p:spPr>
      </p:pic>
    </p:spTree>
    <p:extLst>
      <p:ext uri="{BB962C8B-B14F-4D97-AF65-F5344CB8AC3E}">
        <p14:creationId xmlns:p14="http://schemas.microsoft.com/office/powerpoint/2010/main" val="2663340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07605-7860-4002-9DC4-288D697BF50F}"/>
              </a:ext>
            </a:extLst>
          </p:cNvPr>
          <p:cNvSpPr>
            <a:spLocks noGrp="1"/>
          </p:cNvSpPr>
          <p:nvPr>
            <p:ph type="title"/>
          </p:nvPr>
        </p:nvSpPr>
        <p:spPr/>
        <p:txBody>
          <a:bodyPr/>
          <a:lstStyle/>
          <a:p>
            <a:r>
              <a:rPr lang="en-GB" dirty="0"/>
              <a:t>SEDIMENTATION</a:t>
            </a:r>
          </a:p>
        </p:txBody>
      </p:sp>
      <p:sp>
        <p:nvSpPr>
          <p:cNvPr id="3" name="Content Placeholder 2">
            <a:extLst>
              <a:ext uri="{FF2B5EF4-FFF2-40B4-BE49-F238E27FC236}">
                <a16:creationId xmlns:a16="http://schemas.microsoft.com/office/drawing/2014/main" id="{AB5FB849-6594-4580-9C4F-AA3588C6AA80}"/>
              </a:ext>
            </a:extLst>
          </p:cNvPr>
          <p:cNvSpPr>
            <a:spLocks noGrp="1"/>
          </p:cNvSpPr>
          <p:nvPr>
            <p:ph idx="1"/>
          </p:nvPr>
        </p:nvSpPr>
        <p:spPr/>
        <p:txBody>
          <a:bodyPr/>
          <a:lstStyle/>
          <a:p>
            <a:r>
              <a:rPr lang="en-GB" dirty="0"/>
              <a:t>Settle by gravity – densities &gt;1000kg/m</a:t>
            </a:r>
            <a:r>
              <a:rPr lang="en-GB" baseline="30000" dirty="0"/>
              <a:t>3 </a:t>
            </a:r>
            <a:r>
              <a:rPr lang="en-GB" dirty="0"/>
              <a:t>will over time settle</a:t>
            </a:r>
          </a:p>
          <a:p>
            <a:r>
              <a:rPr lang="en-GB" dirty="0"/>
              <a:t>Particles settle out over space and time after entering a given area at a designated velocity</a:t>
            </a:r>
          </a:p>
        </p:txBody>
      </p:sp>
    </p:spTree>
    <p:extLst>
      <p:ext uri="{BB962C8B-B14F-4D97-AF65-F5344CB8AC3E}">
        <p14:creationId xmlns:p14="http://schemas.microsoft.com/office/powerpoint/2010/main" val="1195174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A55B05-DE37-4038-9BD9-73CC226F143B}"/>
              </a:ext>
            </a:extLst>
          </p:cNvPr>
          <p:cNvPicPr>
            <a:picLocks noChangeAspect="1"/>
          </p:cNvPicPr>
          <p:nvPr/>
        </p:nvPicPr>
        <p:blipFill rotWithShape="1">
          <a:blip r:embed="rId2"/>
          <a:srcRect t="244" r="2" b="13238"/>
          <a:stretch/>
        </p:blipFill>
        <p:spPr>
          <a:xfrm>
            <a:off x="1914144" y="533400"/>
            <a:ext cx="9997440" cy="5715000"/>
          </a:xfrm>
          <a:prstGeom prst="rect">
            <a:avLst/>
          </a:prstGeom>
          <a:noFill/>
        </p:spPr>
      </p:pic>
    </p:spTree>
    <p:extLst>
      <p:ext uri="{BB962C8B-B14F-4D97-AF65-F5344CB8AC3E}">
        <p14:creationId xmlns:p14="http://schemas.microsoft.com/office/powerpoint/2010/main" val="2322833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35767-C09C-44E1-9336-06633B50C936}"/>
              </a:ext>
            </a:extLst>
          </p:cNvPr>
          <p:cNvSpPr>
            <a:spLocks noGrp="1"/>
          </p:cNvSpPr>
          <p:nvPr>
            <p:ph type="title"/>
          </p:nvPr>
        </p:nvSpPr>
        <p:spPr/>
        <p:txBody>
          <a:bodyPr/>
          <a:lstStyle/>
          <a:p>
            <a:r>
              <a:rPr lang="en-GB" dirty="0"/>
              <a:t>FILTRATION</a:t>
            </a:r>
          </a:p>
        </p:txBody>
      </p:sp>
      <p:sp>
        <p:nvSpPr>
          <p:cNvPr id="3" name="Content Placeholder 2">
            <a:extLst>
              <a:ext uri="{FF2B5EF4-FFF2-40B4-BE49-F238E27FC236}">
                <a16:creationId xmlns:a16="http://schemas.microsoft.com/office/drawing/2014/main" id="{EF64BDFF-5D45-41C0-B2FB-33372DFFC470}"/>
              </a:ext>
            </a:extLst>
          </p:cNvPr>
          <p:cNvSpPr>
            <a:spLocks noGrp="1"/>
          </p:cNvSpPr>
          <p:nvPr>
            <p:ph idx="1"/>
          </p:nvPr>
        </p:nvSpPr>
        <p:spPr/>
        <p:txBody>
          <a:bodyPr/>
          <a:lstStyle/>
          <a:p>
            <a:r>
              <a:rPr lang="en-GB" dirty="0"/>
              <a:t>High rate filtration – sand, granular activated carbon (0.8-2.00mm). Backwash to redistribute captured particles.</a:t>
            </a:r>
          </a:p>
          <a:p>
            <a:r>
              <a:rPr lang="en-GB" dirty="0"/>
              <a:t>Slow sand filtration – sand (0.3-0.45mm)</a:t>
            </a:r>
          </a:p>
        </p:txBody>
      </p:sp>
    </p:spTree>
    <p:extLst>
      <p:ext uri="{BB962C8B-B14F-4D97-AF65-F5344CB8AC3E}">
        <p14:creationId xmlns:p14="http://schemas.microsoft.com/office/powerpoint/2010/main" val="2202577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155FA5-D904-4DF6-9FF0-02E0A9EF3CFE}"/>
              </a:ext>
            </a:extLst>
          </p:cNvPr>
          <p:cNvPicPr>
            <a:picLocks noChangeAspect="1"/>
          </p:cNvPicPr>
          <p:nvPr/>
        </p:nvPicPr>
        <p:blipFill>
          <a:blip r:embed="rId2"/>
          <a:stretch>
            <a:fillRect/>
          </a:stretch>
        </p:blipFill>
        <p:spPr>
          <a:xfrm>
            <a:off x="2085108" y="146006"/>
            <a:ext cx="4937413" cy="4557612"/>
          </a:xfrm>
          <a:prstGeom prst="rect">
            <a:avLst/>
          </a:prstGeom>
        </p:spPr>
      </p:pic>
      <p:pic>
        <p:nvPicPr>
          <p:cNvPr id="6" name="Picture 5">
            <a:extLst>
              <a:ext uri="{FF2B5EF4-FFF2-40B4-BE49-F238E27FC236}">
                <a16:creationId xmlns:a16="http://schemas.microsoft.com/office/drawing/2014/main" id="{B6A1F426-4A29-4B20-8A61-689A60C9C0D5}"/>
              </a:ext>
            </a:extLst>
          </p:cNvPr>
          <p:cNvPicPr>
            <a:picLocks noChangeAspect="1"/>
          </p:cNvPicPr>
          <p:nvPr/>
        </p:nvPicPr>
        <p:blipFill>
          <a:blip r:embed="rId3"/>
          <a:stretch>
            <a:fillRect/>
          </a:stretch>
        </p:blipFill>
        <p:spPr>
          <a:xfrm>
            <a:off x="5999018" y="3374448"/>
            <a:ext cx="6192982" cy="3483552"/>
          </a:xfrm>
          <a:prstGeom prst="rect">
            <a:avLst/>
          </a:prstGeom>
        </p:spPr>
      </p:pic>
      <p:pic>
        <p:nvPicPr>
          <p:cNvPr id="7" name="Picture 6">
            <a:extLst>
              <a:ext uri="{FF2B5EF4-FFF2-40B4-BE49-F238E27FC236}">
                <a16:creationId xmlns:a16="http://schemas.microsoft.com/office/drawing/2014/main" id="{73179C30-2AE8-426A-B4B8-3F862506B9AE}"/>
              </a:ext>
            </a:extLst>
          </p:cNvPr>
          <p:cNvPicPr>
            <a:picLocks noChangeAspect="1"/>
          </p:cNvPicPr>
          <p:nvPr/>
        </p:nvPicPr>
        <p:blipFill>
          <a:blip r:embed="rId4"/>
          <a:stretch>
            <a:fillRect/>
          </a:stretch>
        </p:blipFill>
        <p:spPr>
          <a:xfrm>
            <a:off x="7174403" y="146006"/>
            <a:ext cx="4867041" cy="3116739"/>
          </a:xfrm>
          <a:prstGeom prst="rect">
            <a:avLst/>
          </a:prstGeom>
        </p:spPr>
      </p:pic>
    </p:spTree>
    <p:extLst>
      <p:ext uri="{BB962C8B-B14F-4D97-AF65-F5344CB8AC3E}">
        <p14:creationId xmlns:p14="http://schemas.microsoft.com/office/powerpoint/2010/main" val="2980290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E1E54-517E-4FDA-8C00-F3C7C4F6C70A}"/>
              </a:ext>
            </a:extLst>
          </p:cNvPr>
          <p:cNvSpPr>
            <a:spLocks noGrp="1"/>
          </p:cNvSpPr>
          <p:nvPr>
            <p:ph type="title"/>
          </p:nvPr>
        </p:nvSpPr>
        <p:spPr/>
        <p:txBody>
          <a:bodyPr/>
          <a:lstStyle/>
          <a:p>
            <a:r>
              <a:rPr lang="en-GB" dirty="0"/>
              <a:t>DISINFECTANTS and MEMBRANES</a:t>
            </a:r>
          </a:p>
        </p:txBody>
      </p:sp>
      <p:sp>
        <p:nvSpPr>
          <p:cNvPr id="3" name="Content Placeholder 2">
            <a:extLst>
              <a:ext uri="{FF2B5EF4-FFF2-40B4-BE49-F238E27FC236}">
                <a16:creationId xmlns:a16="http://schemas.microsoft.com/office/drawing/2014/main" id="{3EBFD29E-1B56-46B0-A386-281F7D3C16A7}"/>
              </a:ext>
            </a:extLst>
          </p:cNvPr>
          <p:cNvSpPr>
            <a:spLocks noGrp="1"/>
          </p:cNvSpPr>
          <p:nvPr>
            <p:ph idx="1"/>
          </p:nvPr>
        </p:nvSpPr>
        <p:spPr/>
        <p:txBody>
          <a:bodyPr/>
          <a:lstStyle/>
          <a:p>
            <a:r>
              <a:rPr lang="en-GB" dirty="0"/>
              <a:t>Oxidizing agents (chlorine, ozone)</a:t>
            </a:r>
          </a:p>
          <a:p>
            <a:r>
              <a:rPr lang="en-GB" dirty="0"/>
              <a:t>Physical agents (heat, UV radiation)</a:t>
            </a:r>
          </a:p>
          <a:p>
            <a:endParaRPr lang="en-GB" dirty="0"/>
          </a:p>
          <a:p>
            <a:r>
              <a:rPr lang="en-GB" dirty="0"/>
              <a:t>Membranes – pumped water under pressure</a:t>
            </a:r>
          </a:p>
        </p:txBody>
      </p:sp>
    </p:spTree>
    <p:extLst>
      <p:ext uri="{BB962C8B-B14F-4D97-AF65-F5344CB8AC3E}">
        <p14:creationId xmlns:p14="http://schemas.microsoft.com/office/powerpoint/2010/main" val="3693845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A28F370-53BA-FDEB-A55E-4E0A3E904F50}"/>
              </a:ext>
            </a:extLst>
          </p:cNvPr>
          <p:cNvSpPr>
            <a:spLocks noGrp="1"/>
          </p:cNvSpPr>
          <p:nvPr>
            <p:ph type="title"/>
          </p:nvPr>
        </p:nvSpPr>
        <p:spPr>
          <a:xfrm>
            <a:off x="1914144" y="274638"/>
            <a:ext cx="9997440" cy="1143000"/>
          </a:xfrm>
        </p:spPr>
        <p:txBody>
          <a:bodyPr/>
          <a:lstStyle/>
          <a:p>
            <a:endParaRPr lang="en-US"/>
          </a:p>
        </p:txBody>
      </p:sp>
      <p:pic>
        <p:nvPicPr>
          <p:cNvPr id="4" name="Picture 3">
            <a:extLst>
              <a:ext uri="{FF2B5EF4-FFF2-40B4-BE49-F238E27FC236}">
                <a16:creationId xmlns:a16="http://schemas.microsoft.com/office/drawing/2014/main" id="{ECF39940-00CF-4588-A5D5-345D453E10BA}"/>
              </a:ext>
            </a:extLst>
          </p:cNvPr>
          <p:cNvPicPr>
            <a:picLocks noChangeAspect="1"/>
          </p:cNvPicPr>
          <p:nvPr/>
        </p:nvPicPr>
        <p:blipFill>
          <a:blip r:embed="rId2"/>
          <a:stretch>
            <a:fillRect/>
          </a:stretch>
        </p:blipFill>
        <p:spPr>
          <a:xfrm>
            <a:off x="1914144" y="1501140"/>
            <a:ext cx="9997440" cy="4693920"/>
          </a:xfrm>
          <a:prstGeom prst="rect">
            <a:avLst/>
          </a:prstGeom>
          <a:noFill/>
        </p:spPr>
      </p:pic>
    </p:spTree>
    <p:extLst>
      <p:ext uri="{BB962C8B-B14F-4D97-AF65-F5344CB8AC3E}">
        <p14:creationId xmlns:p14="http://schemas.microsoft.com/office/powerpoint/2010/main" val="1248158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F3BE4B-A213-4763-B13F-E71AE52035A3}"/>
              </a:ext>
            </a:extLst>
          </p:cNvPr>
          <p:cNvPicPr>
            <a:picLocks noChangeAspect="1"/>
          </p:cNvPicPr>
          <p:nvPr/>
        </p:nvPicPr>
        <p:blipFill>
          <a:blip r:embed="rId2"/>
          <a:stretch>
            <a:fillRect/>
          </a:stretch>
        </p:blipFill>
        <p:spPr>
          <a:xfrm>
            <a:off x="2327639" y="921328"/>
            <a:ext cx="9393305" cy="5513252"/>
          </a:xfrm>
          <a:prstGeom prst="rect">
            <a:avLst/>
          </a:prstGeom>
        </p:spPr>
      </p:pic>
    </p:spTree>
    <p:extLst>
      <p:ext uri="{BB962C8B-B14F-4D97-AF65-F5344CB8AC3E}">
        <p14:creationId xmlns:p14="http://schemas.microsoft.com/office/powerpoint/2010/main" val="1557648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E5754601-2366-D1E9-4D35-6F5087E0942E}"/>
              </a:ext>
            </a:extLst>
          </p:cNvPr>
          <p:cNvSpPr>
            <a:spLocks noGrp="1"/>
          </p:cNvSpPr>
          <p:nvPr>
            <p:ph type="title"/>
          </p:nvPr>
        </p:nvSpPr>
        <p:spPr>
          <a:xfrm>
            <a:off x="1645919" y="274638"/>
            <a:ext cx="10463349" cy="1143000"/>
          </a:xfrm>
        </p:spPr>
        <p:txBody>
          <a:bodyPr>
            <a:normAutofit/>
          </a:bodyPr>
          <a:lstStyle/>
          <a:p>
            <a:r>
              <a:rPr lang="en-US" sz="3600" dirty="0"/>
              <a:t>WASTEWATER CONTROL AND IMPROVEMENT</a:t>
            </a:r>
          </a:p>
        </p:txBody>
      </p:sp>
      <p:pic>
        <p:nvPicPr>
          <p:cNvPr id="10" name="Picture 9">
            <a:extLst>
              <a:ext uri="{FF2B5EF4-FFF2-40B4-BE49-F238E27FC236}">
                <a16:creationId xmlns:a16="http://schemas.microsoft.com/office/drawing/2014/main" id="{421A4D87-EF1A-4312-AB7A-64E6F1A6C59C}"/>
              </a:ext>
            </a:extLst>
          </p:cNvPr>
          <p:cNvPicPr>
            <a:picLocks noChangeAspect="1"/>
          </p:cNvPicPr>
          <p:nvPr/>
        </p:nvPicPr>
        <p:blipFill>
          <a:blip r:embed="rId2"/>
          <a:stretch>
            <a:fillRect/>
          </a:stretch>
        </p:blipFill>
        <p:spPr>
          <a:xfrm>
            <a:off x="3147687" y="1447800"/>
            <a:ext cx="7530353" cy="4800600"/>
          </a:xfrm>
          <a:prstGeom prst="rect">
            <a:avLst/>
          </a:prstGeom>
          <a:noFill/>
        </p:spPr>
      </p:pic>
    </p:spTree>
    <p:extLst>
      <p:ext uri="{BB962C8B-B14F-4D97-AF65-F5344CB8AC3E}">
        <p14:creationId xmlns:p14="http://schemas.microsoft.com/office/powerpoint/2010/main" val="3812700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0AE94-526A-47CA-9963-52F8B1B380D5}"/>
              </a:ext>
            </a:extLst>
          </p:cNvPr>
          <p:cNvSpPr>
            <a:spLocks noGrp="1"/>
          </p:cNvSpPr>
          <p:nvPr>
            <p:ph type="title"/>
          </p:nvPr>
        </p:nvSpPr>
        <p:spPr/>
        <p:txBody>
          <a:bodyPr/>
          <a:lstStyle/>
          <a:p>
            <a:r>
              <a:rPr lang="en-GB" dirty="0"/>
              <a:t>COMBINED SEWAGE OVERFLOW</a:t>
            </a:r>
          </a:p>
        </p:txBody>
      </p:sp>
      <p:pic>
        <p:nvPicPr>
          <p:cNvPr id="4" name="Online Media 3" title="What is a storm overflow and how do they work?">
            <a:hlinkClick r:id="" action="ppaction://media"/>
            <a:extLst>
              <a:ext uri="{FF2B5EF4-FFF2-40B4-BE49-F238E27FC236}">
                <a16:creationId xmlns:a16="http://schemas.microsoft.com/office/drawing/2014/main" id="{6816ECBC-DB12-4B87-81D3-38E10386D41E}"/>
              </a:ext>
            </a:extLst>
          </p:cNvPr>
          <p:cNvPicPr>
            <a:picLocks noGrp="1" noRot="1" noChangeAspect="1"/>
          </p:cNvPicPr>
          <p:nvPr>
            <p:ph idx="1"/>
            <a:videoFile r:link="rId1"/>
          </p:nvPr>
        </p:nvPicPr>
        <p:blipFill>
          <a:blip r:embed="rId3"/>
          <a:stretch>
            <a:fillRect/>
          </a:stretch>
        </p:blipFill>
        <p:spPr>
          <a:xfrm>
            <a:off x="2665413" y="1447800"/>
            <a:ext cx="8496300" cy="4800600"/>
          </a:xfrm>
          <a:prstGeom prst="rect">
            <a:avLst/>
          </a:prstGeom>
        </p:spPr>
      </p:pic>
    </p:spTree>
    <p:extLst>
      <p:ext uri="{BB962C8B-B14F-4D97-AF65-F5344CB8AC3E}">
        <p14:creationId xmlns:p14="http://schemas.microsoft.com/office/powerpoint/2010/main" val="2256383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slides.potx" id="{52E147E3-7E0E-44E0-9BD6-25CC694BF887}" vid="{C1468303-3FD2-4BA9-848D-643974E470D9}"/>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FED04C-AD43-4E06-AD63-36D8B5E83787}">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0262f94-9f35-4ac3-9a90-690165a166b7"/>
    <ds:schemaRef ds:uri="a4f35948-e619-41b3-aa29-22878b09cfd2"/>
    <ds:schemaRef ds:uri="http://www.w3.org/XML/1998/namespace"/>
    <ds:schemaRef ds:uri="http://purl.org/dc/dcmitype/"/>
  </ds:schemaRefs>
</ds:datastoreItem>
</file>

<file path=customXml/itemProps2.xml><?xml version="1.0" encoding="utf-8"?>
<ds:datastoreItem xmlns:ds="http://schemas.openxmlformats.org/officeDocument/2006/customXml" ds:itemID="{B0710C29-A897-44AD-9F83-BE5F874C2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EB5BEE-6806-4BF1-A9A7-4B4A72C0C6E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0</TotalTime>
  <Words>1719</Words>
  <Application>Microsoft Office PowerPoint</Application>
  <PresentationFormat>Widescreen</PresentationFormat>
  <Paragraphs>220</Paragraphs>
  <Slides>52</Slides>
  <Notes>15</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Century Gothic</vt:lpstr>
      <vt:lpstr>Verdana</vt:lpstr>
      <vt:lpstr>Wingdings 2</vt:lpstr>
      <vt:lpstr>Pressed Leaves design template</vt:lpstr>
      <vt:lpstr>ENVIRONMENTAL POLLUTION CONTROL – WATER POLLUTION</vt:lpstr>
      <vt:lpstr>HYDROLOGIC CYCLE</vt:lpstr>
      <vt:lpstr>CONTROLLED / TERRITORIAL WATERS</vt:lpstr>
      <vt:lpstr>WATERSHEDS / CATCHMENT</vt:lpstr>
      <vt:lpstr>PHYSICAL CHARACTERISTICS OF NATURAL WATER</vt:lpstr>
      <vt:lpstr>UKBI - B7. Surface water status - JNCC</vt:lpstr>
      <vt:lpstr>Environment Agency indicators for water quality in rivers in England</vt:lpstr>
      <vt:lpstr>WATER POLLUTION WALES</vt:lpstr>
      <vt:lpstr>Types of pollution</vt:lpstr>
      <vt:lpstr>WATER POLLUTANTS</vt:lpstr>
      <vt:lpstr>WATER POLLUTION</vt:lpstr>
      <vt:lpstr>TASK</vt:lpstr>
      <vt:lpstr>POLLUTION PREVENTION</vt:lpstr>
      <vt:lpstr>POLLUTION PREVENTION</vt:lpstr>
      <vt:lpstr>POLLUTION PREVENTION</vt:lpstr>
      <vt:lpstr>POLLUTION PREVENTION</vt:lpstr>
      <vt:lpstr>WATER INVERTEBRATE</vt:lpstr>
      <vt:lpstr>POLLUTION CLEANUP - SPILL KITS</vt:lpstr>
      <vt:lpstr>POLLUTION CLEANUP - SPILLAGE</vt:lpstr>
      <vt:lpstr>PowerPoint Presentation</vt:lpstr>
      <vt:lpstr>POLLUTION CLEANUP - MAJOR SPILLS</vt:lpstr>
      <vt:lpstr>PowerPoint Presentation</vt:lpstr>
      <vt:lpstr>WATER POLLUTION - RESULTS</vt:lpstr>
      <vt:lpstr>EUTROPHICATION</vt:lpstr>
      <vt:lpstr>PowerPoint Presentation</vt:lpstr>
      <vt:lpstr>FRACKING</vt:lpstr>
      <vt:lpstr>History of controls</vt:lpstr>
      <vt:lpstr>History of controls (contd)</vt:lpstr>
      <vt:lpstr>Water Framework Directive 2000</vt:lpstr>
      <vt:lpstr>Water Framework Directive</vt:lpstr>
      <vt:lpstr>GROUNDWATER TASK</vt:lpstr>
      <vt:lpstr>Water pollution permits to discharge to surface water </vt:lpstr>
      <vt:lpstr>Water and environmental permitting</vt:lpstr>
      <vt:lpstr>POLLUTION DETECTORS</vt:lpstr>
      <vt:lpstr>TASK</vt:lpstr>
      <vt:lpstr>GROUNDWATER REMEDIATION</vt:lpstr>
      <vt:lpstr>GROUNDWATER REMEDIATION</vt:lpstr>
      <vt:lpstr>GROUNDWATER REMEDIATION</vt:lpstr>
      <vt:lpstr>POLLUTED WATER TREATMENT PROCESSES</vt:lpstr>
      <vt:lpstr>PowerPoint Presentation</vt:lpstr>
      <vt:lpstr>WATER TREATMENT PROCESS</vt:lpstr>
      <vt:lpstr>COAGULATION / FLOCCULATION</vt:lpstr>
      <vt:lpstr>PowerPoint Presentation</vt:lpstr>
      <vt:lpstr>SEDIMENTATION</vt:lpstr>
      <vt:lpstr>PowerPoint Presentation</vt:lpstr>
      <vt:lpstr>FILTRATION</vt:lpstr>
      <vt:lpstr>PowerPoint Presentation</vt:lpstr>
      <vt:lpstr>DISINFECTANTS and MEMBRANES</vt:lpstr>
      <vt:lpstr>PowerPoint Presentation</vt:lpstr>
      <vt:lpstr>PowerPoint Presentation</vt:lpstr>
      <vt:lpstr>WASTEWATER CONTROL AND IMPROVEMENT</vt:lpstr>
      <vt:lpstr>COMBINED SEWAGE OVERFLOW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POLLUTION CONTROL – WATER POLLUTION</dc:title>
  <dc:creator>Michael Goodfellow-Smith</dc:creator>
  <cp:lastModifiedBy>Michael Goodfellow-Smith</cp:lastModifiedBy>
  <cp:revision>4</cp:revision>
  <dcterms:created xsi:type="dcterms:W3CDTF">2022-03-28T13:08:25Z</dcterms:created>
  <dcterms:modified xsi:type="dcterms:W3CDTF">2023-03-15T17:07:11Z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74065700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