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75" r:id="rId3"/>
    <p:sldId id="276" r:id="rId4"/>
    <p:sldId id="277" r:id="rId5"/>
    <p:sldId id="274" r:id="rId6"/>
    <p:sldId id="278" r:id="rId7"/>
    <p:sldId id="279" r:id="rId8"/>
    <p:sldId id="280" r:id="rId9"/>
    <p:sldId id="281" r:id="rId10"/>
    <p:sldId id="282" r:id="rId1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821"/>
    <a:srgbClr val="000099"/>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27" autoAdjust="0"/>
    <p:restoredTop sz="94660" autoAdjust="0"/>
  </p:normalViewPr>
  <p:slideViewPr>
    <p:cSldViewPr>
      <p:cViewPr>
        <p:scale>
          <a:sx n="100" d="100"/>
          <a:sy n="100" d="100"/>
        </p:scale>
        <p:origin x="2160" y="1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49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5AD9B0ED-8AF4-4404-951C-3EF08498E0C6}" type="slidenum">
              <a:rPr lang="en-GB"/>
              <a:pPr>
                <a:defRPr/>
              </a:pPr>
              <a:t>‹#›</a:t>
            </a:fld>
            <a:endParaRPr lang="en-GB"/>
          </a:p>
        </p:txBody>
      </p:sp>
    </p:spTree>
    <p:extLst>
      <p:ext uri="{BB962C8B-B14F-4D97-AF65-F5344CB8AC3E}">
        <p14:creationId xmlns:p14="http://schemas.microsoft.com/office/powerpoint/2010/main" val="1858244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3868AFD-B411-467D-8962-9D1C729E5138}"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057374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3C928611-33BC-4625-925F-C22FFC93A7D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5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FFDD4D5D-A153-4BB6-B95B-6BC85A0507D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5228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1F7FF00E-7693-4C42-A2B0-5B7470787B3C}"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14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414126AA-C6E4-4F5D-91DD-129331ADAC3B}"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2846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441DC9A-FB4F-443C-ACB4-4EF058CBFE89}"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537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C8EAFA54-2A24-45B9-A8CC-137CF520094E}"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8775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B815D2F-7961-4ADC-943A-3C0DAD959266}"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27494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4E6D06D3-D184-4677-BC76-D0DDD189C2D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167171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1F73A8A5-341D-40E4-9472-3BCF79266EB3}"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90775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C72E54A2-995D-45CF-A89A-DD12677392DA}"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530250" y="1844824"/>
            <a:ext cx="8134350" cy="3384550"/>
          </a:xfrm>
        </p:spPr>
        <p:txBody>
          <a:bodyPr/>
          <a:lstStyle/>
          <a:p>
            <a:pPr eaLnBrk="1" hangingPunct="1"/>
            <a:r>
              <a:rPr lang="en-GB" altLang="en-US" sz="5400" dirty="0">
                <a:solidFill>
                  <a:srgbClr val="FFC000"/>
                </a:solidFill>
                <a:effectLst/>
              </a:rPr>
              <a:t>Thinking about the essay(s)</a:t>
            </a:r>
            <a:br>
              <a:rPr lang="en-GB" altLang="en-US" sz="5400" dirty="0">
                <a:solidFill>
                  <a:srgbClr val="FFC000"/>
                </a:solidFill>
                <a:effectLst/>
              </a:rPr>
            </a:br>
            <a:r>
              <a:rPr lang="en-GB" altLang="en-US" sz="5400" dirty="0">
                <a:solidFill>
                  <a:srgbClr val="FFC000"/>
                </a:solidFill>
                <a:effectLst/>
              </a:rPr>
              <a:t>planning </a:t>
            </a:r>
            <a:r>
              <a:rPr lang="en-GB" altLang="en-US" sz="5400" b="0" i="1" dirty="0">
                <a:solidFill>
                  <a:srgbClr val="FFC000"/>
                </a:solidFill>
                <a:effectLst/>
              </a:rPr>
              <a:t>&amp;</a:t>
            </a:r>
            <a:r>
              <a:rPr lang="en-GB" altLang="en-US" sz="5400" dirty="0">
                <a:solidFill>
                  <a:srgbClr val="FFC000"/>
                </a:solidFill>
                <a:effectLst/>
              </a:rPr>
              <a:t> focusing</a:t>
            </a:r>
          </a:p>
        </p:txBody>
      </p:sp>
      <p:sp>
        <p:nvSpPr>
          <p:cNvPr id="3075" name="Rectangle 3"/>
          <p:cNvSpPr>
            <a:spLocks noGrp="1" noChangeArrowheads="1"/>
          </p:cNvSpPr>
          <p:nvPr>
            <p:ph type="subTitle" idx="1"/>
          </p:nvPr>
        </p:nvSpPr>
        <p:spPr>
          <a:xfrm>
            <a:off x="1835696" y="116632"/>
            <a:ext cx="7192888" cy="625475"/>
          </a:xfrm>
        </p:spPr>
        <p:txBody>
          <a:bodyPr/>
          <a:lstStyle/>
          <a:p>
            <a:pPr eaLnBrk="1" hangingPunct="1"/>
            <a:r>
              <a:rPr lang="en-GB" sz="2400" dirty="0">
                <a:effectLst/>
                <a:latin typeface="Felix Titling" panose="04060505060202020A04" pitchFamily="82" charset="0"/>
              </a:rPr>
              <a:t>HPEN6008/5008: </a:t>
            </a:r>
            <a:r>
              <a:rPr lang="en-GB" altLang="en-US" sz="1800" dirty="0">
                <a:effectLst/>
                <a:latin typeface="Felix Titling" panose="04060505060202020A04" pitchFamily="82" charset="0"/>
              </a:rPr>
              <a:t> </a:t>
            </a:r>
            <a:r>
              <a:rPr lang="en-GB" altLang="en-US" sz="2000" dirty="0">
                <a:effectLst/>
                <a:latin typeface="Felix Titling" panose="04060505060202020A04" pitchFamily="82" charset="0"/>
              </a:rPr>
              <a:t>Modernism </a:t>
            </a:r>
            <a:r>
              <a:rPr lang="en-GB" altLang="en-US" sz="2000" i="1" dirty="0">
                <a:effectLst/>
                <a:latin typeface="+mj-lt"/>
              </a:rPr>
              <a:t>&amp;</a:t>
            </a:r>
            <a:r>
              <a:rPr lang="en-GB" altLang="en-US" sz="2000" dirty="0">
                <a:effectLst/>
                <a:latin typeface="Perpetua Titling MT" panose="02020502060505020804" pitchFamily="18" charset="0"/>
              </a:rPr>
              <a:t> </a:t>
            </a:r>
            <a:r>
              <a:rPr lang="en-GB" altLang="en-US" sz="2000" dirty="0">
                <a:effectLst/>
                <a:latin typeface="Felix Titling" panose="04060505060202020A04" pitchFamily="82" charset="0"/>
              </a:rPr>
              <a:t>Modernisms</a:t>
            </a:r>
            <a:r>
              <a:rPr lang="en-GB" altLang="en-US" sz="2000" dirty="0">
                <a:effectLst/>
                <a:latin typeface="Perpetua Titling MT" panose="02020502060505020804" pitchFamily="18" charset="0"/>
              </a:rPr>
              <a:t> </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62457"/>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err="1">
                <a:solidFill>
                  <a:srgbClr val="FFC000"/>
                </a:solidFill>
                <a:effectLst/>
                <a:latin typeface="Felix Titling" panose="04060505060202020A04" pitchFamily="82" charset="0"/>
                <a:cs typeface="Mongolian Baiti" panose="03000500000000000000" pitchFamily="66" charset="0"/>
              </a:rPr>
              <a:t>stArting</a:t>
            </a:r>
            <a:endParaRPr lang="en-GB" sz="3600" b="0" kern="0" dirty="0">
              <a:solidFill>
                <a:srgbClr val="FFC000"/>
              </a:solidFill>
              <a:effectLst/>
              <a:latin typeface="Felix Titling" panose="04060505060202020A04" pitchFamily="82" charset="0"/>
              <a:cs typeface="Mongolian Baiti" panose="03000500000000000000" pitchFamily="66" charset="0"/>
            </a:endParaRP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453954" y="670400"/>
            <a:ext cx="8568952" cy="597907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After reading the books, reading additional material, listening to podcasts, looking at the powerpoints, watching the videos and hopefully not only posting regular blogs but also responding to other people’s blogs, </a:t>
            </a:r>
            <a:r>
              <a:rPr lang="en-GB" sz="2400" kern="0" dirty="0">
                <a:solidFill>
                  <a:srgbClr val="FFC000"/>
                </a:solidFill>
                <a:effectLst/>
              </a:rPr>
              <a:t>you should have chosen an area you are interested in exploring further. </a:t>
            </a:r>
          </a:p>
          <a:p>
            <a:pPr marL="0" indent="0">
              <a:buNone/>
            </a:pPr>
            <a:endParaRPr lang="en-GB" sz="2400" kern="0" dirty="0">
              <a:effectLst/>
            </a:endParaRPr>
          </a:p>
          <a:p>
            <a:pPr marL="0" indent="0">
              <a:buNone/>
            </a:pPr>
            <a:r>
              <a:rPr lang="en-GB" sz="2400" kern="0" dirty="0">
                <a:effectLst/>
              </a:rPr>
              <a:t>One of the reasons for giving you so much choice is because the essay shouldn't be a test of your knowledge but a way of exploring writing and ideas. There has to be some way of relating to the tremendous range of material of the module in an inclusive way. For creative writers this must be a way of enabling you to draw on your skill as a writer and see what other writers in another time and space did in their writing. This should be enormously valuable for you. Having an open choice means that you are able to work to your strengths. </a:t>
            </a:r>
          </a:p>
        </p:txBody>
      </p:sp>
    </p:spTree>
    <p:extLst>
      <p:ext uri="{BB962C8B-B14F-4D97-AF65-F5344CB8AC3E}">
        <p14:creationId xmlns:p14="http://schemas.microsoft.com/office/powerpoint/2010/main" val="45318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358754" y="82881"/>
            <a:ext cx="8229600" cy="6340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Possibilities </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67679" y="716963"/>
            <a:ext cx="8896809" cy="649093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You may be interested in </a:t>
            </a:r>
            <a:r>
              <a:rPr lang="en-GB" sz="2400" kern="0" dirty="0">
                <a:solidFill>
                  <a:srgbClr val="FFC000"/>
                </a:solidFill>
                <a:effectLst/>
              </a:rPr>
              <a:t>form</a:t>
            </a:r>
            <a:r>
              <a:rPr lang="en-GB" sz="2400" kern="0" dirty="0">
                <a:effectLst/>
              </a:rPr>
              <a:t> (the short story, other short form fiction and its difference to the realist novel, the imagist poem); or in </a:t>
            </a:r>
            <a:r>
              <a:rPr lang="en-GB" sz="2400" kern="0" dirty="0">
                <a:solidFill>
                  <a:srgbClr val="FFC000"/>
                </a:solidFill>
                <a:effectLst/>
              </a:rPr>
              <a:t>technique</a:t>
            </a:r>
            <a:r>
              <a:rPr lang="en-GB" sz="2400" kern="0" dirty="0">
                <a:effectLst/>
              </a:rPr>
              <a:t> (free indirect discourse, stream of consciousness, collage, and the movement away from direct causality, </a:t>
            </a:r>
            <a:r>
              <a:rPr lang="en-GB" sz="2400" i="1" kern="0" dirty="0" err="1">
                <a:effectLst/>
              </a:rPr>
              <a:t>vers</a:t>
            </a:r>
            <a:r>
              <a:rPr lang="en-GB" sz="2400" i="1" kern="0" dirty="0">
                <a:effectLst/>
              </a:rPr>
              <a:t> libre</a:t>
            </a:r>
            <a:r>
              <a:rPr lang="en-GB" sz="2400" kern="0" dirty="0">
                <a:effectLst/>
              </a:rPr>
              <a:t>,) or if you are interested in </a:t>
            </a:r>
            <a:r>
              <a:rPr lang="en-GB" sz="2400" kern="0" dirty="0">
                <a:solidFill>
                  <a:srgbClr val="FFC000"/>
                </a:solidFill>
                <a:effectLst/>
              </a:rPr>
              <a:t>ideas</a:t>
            </a:r>
            <a:r>
              <a:rPr lang="en-GB" sz="2400" kern="0" dirty="0">
                <a:effectLst/>
              </a:rPr>
              <a:t> (different senses of time, interior space, ideas of the self) or the impact of new </a:t>
            </a:r>
            <a:r>
              <a:rPr lang="en-GB" sz="2400" kern="0" dirty="0">
                <a:solidFill>
                  <a:srgbClr val="FFC000"/>
                </a:solidFill>
                <a:effectLst/>
              </a:rPr>
              <a:t>technology</a:t>
            </a:r>
            <a:r>
              <a:rPr lang="en-GB" sz="2400" kern="0" dirty="0">
                <a:effectLst/>
              </a:rPr>
              <a:t> (photography, gramophones, film, radio, telephone, pulp fiction, advertising) or </a:t>
            </a:r>
            <a:r>
              <a:rPr lang="en-GB" sz="2400" kern="0" dirty="0">
                <a:solidFill>
                  <a:srgbClr val="FFC000"/>
                </a:solidFill>
                <a:effectLst/>
              </a:rPr>
              <a:t>events</a:t>
            </a:r>
            <a:r>
              <a:rPr lang="en-GB" sz="2400" kern="0" dirty="0">
                <a:effectLst/>
              </a:rPr>
              <a:t> (loss of belief in and collapse of empire; the Great War – and the legacy of that war in the revelation of censorship, the loss of life, the enormous death toll of Spanish flu – hugely increased by troop movement across Europe and red cross trains crowded with the sick and injured). The sense that the authorities can’t be trusted, that only art can last and its role is to tell the truth about the human in a different way to the ways used by the authorities (Pound’s </a:t>
            </a:r>
            <a:r>
              <a:rPr lang="en-GB" sz="2400" i="1" kern="0" dirty="0">
                <a:effectLst/>
              </a:rPr>
              <a:t>Cathay</a:t>
            </a:r>
            <a:r>
              <a:rPr lang="en-GB" sz="2400" kern="0" dirty="0">
                <a:effectLst/>
              </a:rPr>
              <a:t>, Joyce’s </a:t>
            </a:r>
            <a:r>
              <a:rPr lang="en-GB" sz="2400" i="1" kern="0" dirty="0">
                <a:effectLst/>
              </a:rPr>
              <a:t>Ulysses</a:t>
            </a:r>
            <a:r>
              <a:rPr lang="en-GB" sz="2400" kern="0" dirty="0">
                <a:effectLst/>
              </a:rPr>
              <a:t>), to make the reader think freely. </a:t>
            </a:r>
          </a:p>
          <a:p>
            <a:pPr marL="0" indent="0">
              <a:buNone/>
            </a:pPr>
            <a:r>
              <a:rPr lang="en-GB" sz="2400" kern="0" dirty="0">
                <a:effectLst/>
              </a:rPr>
              <a:t>I am sure that you can think of others …</a:t>
            </a:r>
          </a:p>
        </p:txBody>
      </p:sp>
    </p:spTree>
    <p:extLst>
      <p:ext uri="{BB962C8B-B14F-4D97-AF65-F5344CB8AC3E}">
        <p14:creationId xmlns:p14="http://schemas.microsoft.com/office/powerpoint/2010/main" val="4019439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274638"/>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procedure</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561930" y="1124744"/>
            <a:ext cx="8402558" cy="500141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the point is to discuss it in close relation to the text, backed up with additional reading and to keep in mind </a:t>
            </a:r>
            <a:r>
              <a:rPr lang="en-GB" sz="2400" kern="0" dirty="0">
                <a:solidFill>
                  <a:srgbClr val="FFC000"/>
                </a:solidFill>
                <a:effectLst/>
              </a:rPr>
              <a:t>the learning outcomes</a:t>
            </a:r>
            <a:r>
              <a:rPr lang="en-GB" sz="2400" kern="0" dirty="0">
                <a:effectLst/>
              </a:rPr>
              <a:t>. They should determine how you respond. </a:t>
            </a:r>
          </a:p>
          <a:p>
            <a:pPr marL="0" indent="0">
              <a:buNone/>
            </a:pPr>
            <a:r>
              <a:rPr lang="en-GB" sz="2400" kern="0" dirty="0">
                <a:effectLst/>
              </a:rPr>
              <a:t>As they make clear  you are not expected to write an essay on say </a:t>
            </a:r>
            <a:r>
              <a:rPr lang="en-GB" sz="2400" i="1" kern="0" dirty="0">
                <a:effectLst/>
              </a:rPr>
              <a:t>The Waste Land </a:t>
            </a:r>
            <a:r>
              <a:rPr lang="en-GB" sz="2400" kern="0" dirty="0">
                <a:effectLst/>
              </a:rPr>
              <a:t>– or </a:t>
            </a:r>
            <a:r>
              <a:rPr lang="en-GB" sz="2400" i="1" kern="0" dirty="0">
                <a:effectLst/>
              </a:rPr>
              <a:t>Dubliners</a:t>
            </a:r>
            <a:r>
              <a:rPr lang="en-GB" sz="2400" kern="0" dirty="0">
                <a:effectLst/>
              </a:rPr>
              <a:t> – or ‘Metamorphosis’. You are writing about Modernism and its complexity (Modernisms) and your texts are detailed case studies of this hugely significant movement.  </a:t>
            </a:r>
          </a:p>
        </p:txBody>
      </p:sp>
    </p:spTree>
    <p:extLst>
      <p:ext uri="{BB962C8B-B14F-4D97-AF65-F5344CB8AC3E}">
        <p14:creationId xmlns:p14="http://schemas.microsoft.com/office/powerpoint/2010/main" val="2245791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0" dirty="0">
                <a:solidFill>
                  <a:srgbClr val="FFC000"/>
                </a:solidFill>
                <a:effectLst/>
                <a:latin typeface="Felix Titling" panose="04060505060202020A04" pitchFamily="82" charset="0"/>
                <a:cs typeface="Mongolian Baiti" panose="03000500000000000000" pitchFamily="66" charset="0"/>
              </a:rPr>
              <a:t>LEARNING OUTCOMES</a:t>
            </a:r>
          </a:p>
        </p:txBody>
      </p:sp>
      <p:sp>
        <p:nvSpPr>
          <p:cNvPr id="3" name="Content Placeholder 2"/>
          <p:cNvSpPr>
            <a:spLocks noGrp="1"/>
          </p:cNvSpPr>
          <p:nvPr>
            <p:ph idx="1"/>
          </p:nvPr>
        </p:nvSpPr>
        <p:spPr>
          <a:xfrm>
            <a:off x="323528" y="1556792"/>
            <a:ext cx="8568952" cy="4608512"/>
          </a:xfrm>
        </p:spPr>
        <p:txBody>
          <a:bodyPr/>
          <a:lstStyle/>
          <a:p>
            <a:pPr>
              <a:buFont typeface="Arial" panose="020B0604020202020204" pitchFamily="34" charset="0"/>
              <a:buChar char="•"/>
            </a:pPr>
            <a:r>
              <a:rPr lang="en-GB" sz="2400" dirty="0">
                <a:effectLst/>
              </a:rPr>
              <a:t>an ability to exhibit a systematic understanding of the key concepts associated with literary Modernism;</a:t>
            </a:r>
          </a:p>
          <a:p>
            <a:pPr>
              <a:buFont typeface="Arial" panose="020B0604020202020204" pitchFamily="34" charset="0"/>
              <a:buChar char="•"/>
            </a:pPr>
            <a:r>
              <a:rPr lang="en-GB" sz="2400" dirty="0">
                <a:effectLst/>
              </a:rPr>
              <a:t>a coherent and detailed knowledge of a varied range of Modernist texts;</a:t>
            </a:r>
          </a:p>
          <a:p>
            <a:pPr>
              <a:buFont typeface="Arial" panose="020B0604020202020204" pitchFamily="34" charset="0"/>
              <a:buChar char="•"/>
            </a:pPr>
            <a:r>
              <a:rPr lang="en-GB" sz="2400" dirty="0">
                <a:effectLst/>
              </a:rPr>
              <a:t>an ability to discuss the characteristic formal and thematic features associated with Modernism;</a:t>
            </a:r>
          </a:p>
          <a:p>
            <a:pPr>
              <a:buFont typeface="Arial" panose="020B0604020202020204" pitchFamily="34" charset="0"/>
              <a:buChar char="•"/>
            </a:pPr>
            <a:r>
              <a:rPr lang="en-GB" sz="2400" dirty="0">
                <a:effectLst/>
              </a:rPr>
              <a:t>an ability to display a thorough familiarity with the historical and socio-cultural contexts of Modernism generally and individual texts in particular;</a:t>
            </a:r>
          </a:p>
        </p:txBody>
      </p:sp>
    </p:spTree>
    <p:extLst>
      <p:ext uri="{BB962C8B-B14F-4D97-AF65-F5344CB8AC3E}">
        <p14:creationId xmlns:p14="http://schemas.microsoft.com/office/powerpoint/2010/main" val="375199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395536" y="29257"/>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err="1">
                <a:solidFill>
                  <a:srgbClr val="FFC000"/>
                </a:solidFill>
                <a:effectLst/>
                <a:latin typeface="Felix Titling" panose="04060505060202020A04" pitchFamily="82" charset="0"/>
                <a:cs typeface="Mongolian Baiti" panose="03000500000000000000" pitchFamily="66" charset="0"/>
              </a:rPr>
              <a:t>plAnning</a:t>
            </a:r>
            <a:endParaRPr lang="en-GB" sz="3600" b="0" kern="0" dirty="0">
              <a:solidFill>
                <a:srgbClr val="FFC000"/>
              </a:solidFill>
              <a:effectLst/>
              <a:latin typeface="Felix Titling" panose="04060505060202020A04" pitchFamily="82" charset="0"/>
              <a:cs typeface="Mongolian Baiti" panose="03000500000000000000" pitchFamily="66" charset="0"/>
            </a:endParaRP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395536" y="731837"/>
            <a:ext cx="8568952" cy="460851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As always I start with the </a:t>
            </a:r>
            <a:r>
              <a:rPr lang="en-GB" sz="2400" kern="0" dirty="0">
                <a:solidFill>
                  <a:srgbClr val="FFC000"/>
                </a:solidFill>
                <a:effectLst/>
              </a:rPr>
              <a:t>number of words </a:t>
            </a:r>
            <a:r>
              <a:rPr lang="en-GB" sz="2400" kern="0" dirty="0">
                <a:effectLst/>
              </a:rPr>
              <a:t>you have available for the essay. You have </a:t>
            </a:r>
            <a:r>
              <a:rPr lang="en-GB" sz="2400" kern="0" dirty="0">
                <a:solidFill>
                  <a:srgbClr val="FFC000"/>
                </a:solidFill>
                <a:effectLst/>
              </a:rPr>
              <a:t>3000</a:t>
            </a:r>
            <a:r>
              <a:rPr lang="en-GB" sz="2400" kern="0" dirty="0">
                <a:effectLst/>
              </a:rPr>
              <a:t> This means you need </a:t>
            </a:r>
            <a:r>
              <a:rPr lang="en-GB" sz="2400" kern="0" dirty="0">
                <a:solidFill>
                  <a:srgbClr val="FFC000"/>
                </a:solidFill>
                <a:effectLst/>
              </a:rPr>
              <a:t>a plan to workout how many words are available per topic and text .</a:t>
            </a:r>
          </a:p>
          <a:p>
            <a:pPr marL="0" indent="0">
              <a:buNone/>
            </a:pPr>
            <a:r>
              <a:rPr lang="en-GB" sz="2400" kern="0" dirty="0">
                <a:effectLst/>
              </a:rPr>
              <a:t>If you look at my own </a:t>
            </a:r>
            <a:r>
              <a:rPr lang="en-GB" sz="2400" kern="0" dirty="0">
                <a:solidFill>
                  <a:srgbClr val="FFC000"/>
                </a:solidFill>
                <a:effectLst/>
              </a:rPr>
              <a:t>session by session timetable </a:t>
            </a:r>
            <a:r>
              <a:rPr lang="en-GB" sz="2400" kern="0" dirty="0">
                <a:effectLst/>
              </a:rPr>
              <a:t>you will see I start by thinking about issues and the texts that illustrate them . I give a primary text and then an additional text on which you can also draw in your essay. Obviously these texts relate to each other as well not nearly to the topic I have chosen. 
If you look at my powerpoints I have tried to make it clear which are drawn from </a:t>
            </a:r>
            <a:r>
              <a:rPr lang="en-GB" sz="2400" kern="0" dirty="0">
                <a:solidFill>
                  <a:srgbClr val="FFC000"/>
                </a:solidFill>
                <a:effectLst/>
              </a:rPr>
              <a:t>secondary commentary </a:t>
            </a:r>
            <a:r>
              <a:rPr lang="en-GB" sz="2400" kern="0" dirty="0">
                <a:effectLst/>
              </a:rPr>
              <a:t>and which are </a:t>
            </a:r>
            <a:r>
              <a:rPr lang="en-GB" sz="2400" kern="0" dirty="0">
                <a:solidFill>
                  <a:srgbClr val="FFC000"/>
                </a:solidFill>
                <a:effectLst/>
              </a:rPr>
              <a:t>quotations from the primary texts</a:t>
            </a:r>
            <a:r>
              <a:rPr lang="en-GB" sz="2400" kern="0" dirty="0">
                <a:effectLst/>
              </a:rPr>
              <a:t>. This makes evident - I hope - that you are expected to quote a fair amount. Only that way can you prove what you are arguing. </a:t>
            </a:r>
          </a:p>
          <a:p>
            <a:pPr marL="0" indent="0">
              <a:buNone/>
            </a:pPr>
            <a:r>
              <a:rPr lang="en-GB" sz="2400" kern="0" dirty="0">
                <a:effectLst/>
              </a:rPr>
              <a:t>An essay is not an assertion of what you feel but of </a:t>
            </a:r>
            <a:r>
              <a:rPr lang="en-GB" sz="2400" kern="0" dirty="0">
                <a:solidFill>
                  <a:srgbClr val="FFC000"/>
                </a:solidFill>
                <a:effectLst/>
              </a:rPr>
              <a:t>what you can understand by close examination. </a:t>
            </a:r>
          </a:p>
        </p:txBody>
      </p:sp>
    </p:spTree>
    <p:extLst>
      <p:ext uri="{BB962C8B-B14F-4D97-AF65-F5344CB8AC3E}">
        <p14:creationId xmlns:p14="http://schemas.microsoft.com/office/powerpoint/2010/main" val="3115273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159971" y="130027"/>
            <a:ext cx="8824057" cy="43248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2800" b="0" kern="0" dirty="0">
                <a:solidFill>
                  <a:srgbClr val="FFC000"/>
                </a:solidFill>
                <a:effectLst/>
                <a:latin typeface="Felix Titling" panose="04060505060202020A04" pitchFamily="82" charset="0"/>
                <a:cs typeface="Mongolian Baiti" panose="03000500000000000000" pitchFamily="66" charset="0"/>
              </a:rPr>
              <a:t> balancing different parts &amp; references </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319943" y="562508"/>
            <a:ext cx="8824057" cy="629549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I often show images of good essays to demonstrate what you are expected to do. 
The introduction should have a lot of reference is proving every statement that you make. </a:t>
            </a:r>
            <a:r>
              <a:rPr lang="en-GB" sz="2400" kern="0" dirty="0">
                <a:solidFill>
                  <a:srgbClr val="FFC000"/>
                </a:solidFill>
                <a:effectLst/>
              </a:rPr>
              <a:t>Its role is to convince the reader you know what you were talking about</a:t>
            </a:r>
            <a:r>
              <a:rPr lang="en-GB" sz="2400" kern="0" dirty="0">
                <a:effectLst/>
              </a:rPr>
              <a:t> and just putting vague comments or generalizations here will not convince. </a:t>
            </a:r>
            <a:r>
              <a:rPr lang="en-GB" sz="2400" kern="0" dirty="0">
                <a:solidFill>
                  <a:srgbClr val="FFC000"/>
                </a:solidFill>
                <a:effectLst/>
              </a:rPr>
              <a:t>This enables you a little more freedom in examining the actual texts </a:t>
            </a:r>
            <a:r>
              <a:rPr lang="en-GB" sz="2400" kern="0" dirty="0">
                <a:effectLst/>
              </a:rPr>
              <a:t>. As long as you know what you're talking about the reader will take this on board. So I do not expect so many references in these sections - although of course I do expect some. 
</a:t>
            </a:r>
            <a:r>
              <a:rPr lang="en-GB" sz="2400" kern="0" dirty="0">
                <a:solidFill>
                  <a:srgbClr val="00B0F0"/>
                </a:solidFill>
                <a:effectLst/>
              </a:rPr>
              <a:t>Poor essays often start with generalizations and few references and then go on to produce a collage of other people’s opinions about the texts without your comments so the reader is uncertain as to what you yourself think. </a:t>
            </a:r>
          </a:p>
          <a:p>
            <a:pPr marL="0" indent="0">
              <a:buNone/>
            </a:pPr>
            <a:r>
              <a:rPr lang="en-GB" sz="2400" kern="0" dirty="0">
                <a:effectLst/>
              </a:rPr>
              <a:t>I show you a brief example to prove the point. I have put the full essay in the assessment section for you to see. Not a modernism essay of course but the </a:t>
            </a:r>
            <a:r>
              <a:rPr lang="en-GB" sz="2400" kern="0" dirty="0">
                <a:solidFill>
                  <a:srgbClr val="FFC000"/>
                </a:solidFill>
                <a:effectLst/>
              </a:rPr>
              <a:t>focus is more on how you structure it  </a:t>
            </a:r>
          </a:p>
        </p:txBody>
      </p:sp>
    </p:spTree>
    <p:extLst>
      <p:ext uri="{BB962C8B-B14F-4D97-AF65-F5344CB8AC3E}">
        <p14:creationId xmlns:p14="http://schemas.microsoft.com/office/powerpoint/2010/main" val="2392083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a:xfrm>
            <a:off x="5292079" y="207157"/>
            <a:ext cx="4493061" cy="850106"/>
          </a:xfrm>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a:xfrm>
            <a:off x="5004048" y="1196752"/>
            <a:ext cx="3682752" cy="4929411"/>
          </a:xfrm>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5508104" y="274638"/>
            <a:ext cx="3178696"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2400" b="0" kern="0" dirty="0">
                <a:solidFill>
                  <a:srgbClr val="FFC000"/>
                </a:solidFill>
                <a:effectLst/>
                <a:latin typeface="Felix Titling" panose="04060505060202020A04" pitchFamily="82" charset="0"/>
                <a:cs typeface="Mongolian Baiti" panose="03000500000000000000" pitchFamily="66" charset="0"/>
              </a:rPr>
              <a:t>Example introduction</a:t>
            </a:r>
          </a:p>
        </p:txBody>
      </p:sp>
      <p:pic>
        <p:nvPicPr>
          <p:cNvPr id="6" name="Picture 5">
            <a:extLst>
              <a:ext uri="{FF2B5EF4-FFF2-40B4-BE49-F238E27FC236}">
                <a16:creationId xmlns:a16="http://schemas.microsoft.com/office/drawing/2014/main" id="{E5068FA0-14DC-41E4-9D0B-DAD110DA587E}"/>
              </a:ext>
            </a:extLst>
          </p:cNvPr>
          <p:cNvPicPr/>
          <p:nvPr/>
        </p:nvPicPr>
        <p:blipFill rotWithShape="1">
          <a:blip r:embed="rId2" cstate="screen">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r="24420"/>
          <a:stretch/>
        </p:blipFill>
        <p:spPr bwMode="auto">
          <a:xfrm>
            <a:off x="574187" y="224644"/>
            <a:ext cx="4306551" cy="6408712"/>
          </a:xfrm>
          <a:prstGeom prst="rect">
            <a:avLst/>
          </a:prstGeom>
          <a:ln>
            <a:noFill/>
          </a:ln>
          <a:extLst>
            <a:ext uri="{53640926-AAD7-44D8-BBD7-CCE9431645EC}">
              <a14:shadowObscured xmlns:a14="http://schemas.microsoft.com/office/drawing/2010/main"/>
            </a:ext>
          </a:extLst>
        </p:spPr>
      </p:pic>
      <p:sp>
        <p:nvSpPr>
          <p:cNvPr id="8" name="Rectangle 7">
            <a:extLst>
              <a:ext uri="{FF2B5EF4-FFF2-40B4-BE49-F238E27FC236}">
                <a16:creationId xmlns:a16="http://schemas.microsoft.com/office/drawing/2014/main" id="{CC0F658F-9B9C-46F0-B768-6F52BB8978CF}"/>
              </a:ext>
            </a:extLst>
          </p:cNvPr>
          <p:cNvSpPr/>
          <p:nvPr/>
        </p:nvSpPr>
        <p:spPr>
          <a:xfrm>
            <a:off x="2267744" y="1556792"/>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9" name="Rectangle 8">
            <a:extLst>
              <a:ext uri="{FF2B5EF4-FFF2-40B4-BE49-F238E27FC236}">
                <a16:creationId xmlns:a16="http://schemas.microsoft.com/office/drawing/2014/main" id="{7A84B395-8084-4E4D-8BA4-64789B349695}"/>
              </a:ext>
            </a:extLst>
          </p:cNvPr>
          <p:cNvSpPr/>
          <p:nvPr/>
        </p:nvSpPr>
        <p:spPr>
          <a:xfrm>
            <a:off x="971600" y="1988840"/>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0" name="Rectangle 9">
            <a:extLst>
              <a:ext uri="{FF2B5EF4-FFF2-40B4-BE49-F238E27FC236}">
                <a16:creationId xmlns:a16="http://schemas.microsoft.com/office/drawing/2014/main" id="{DBF4A4FB-8865-468D-9AF8-8BB4556086A6}"/>
              </a:ext>
            </a:extLst>
          </p:cNvPr>
          <p:cNvSpPr/>
          <p:nvPr/>
        </p:nvSpPr>
        <p:spPr>
          <a:xfrm>
            <a:off x="1959005" y="1988840"/>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1" name="Rectangle 10">
            <a:extLst>
              <a:ext uri="{FF2B5EF4-FFF2-40B4-BE49-F238E27FC236}">
                <a16:creationId xmlns:a16="http://schemas.microsoft.com/office/drawing/2014/main" id="{434791D7-39D5-4A28-93AA-0CB9083956D6}"/>
              </a:ext>
            </a:extLst>
          </p:cNvPr>
          <p:cNvSpPr/>
          <p:nvPr/>
        </p:nvSpPr>
        <p:spPr>
          <a:xfrm>
            <a:off x="1043608" y="242088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2" name="Rectangle 11">
            <a:extLst>
              <a:ext uri="{FF2B5EF4-FFF2-40B4-BE49-F238E27FC236}">
                <a16:creationId xmlns:a16="http://schemas.microsoft.com/office/drawing/2014/main" id="{2B67602F-8D1C-4CB6-B598-67C88AC41000}"/>
              </a:ext>
            </a:extLst>
          </p:cNvPr>
          <p:cNvSpPr/>
          <p:nvPr/>
        </p:nvSpPr>
        <p:spPr>
          <a:xfrm>
            <a:off x="3347864" y="2605554"/>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3" name="Rectangle 12">
            <a:extLst>
              <a:ext uri="{FF2B5EF4-FFF2-40B4-BE49-F238E27FC236}">
                <a16:creationId xmlns:a16="http://schemas.microsoft.com/office/drawing/2014/main" id="{CBBD043E-3474-4D3C-A77B-DF11AA295438}"/>
              </a:ext>
            </a:extLst>
          </p:cNvPr>
          <p:cNvSpPr/>
          <p:nvPr/>
        </p:nvSpPr>
        <p:spPr>
          <a:xfrm>
            <a:off x="3851920" y="2877541"/>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4" name="Rectangle 13">
            <a:extLst>
              <a:ext uri="{FF2B5EF4-FFF2-40B4-BE49-F238E27FC236}">
                <a16:creationId xmlns:a16="http://schemas.microsoft.com/office/drawing/2014/main" id="{CFA5377F-D53B-4922-9CAD-62A25E6EAE8D}"/>
              </a:ext>
            </a:extLst>
          </p:cNvPr>
          <p:cNvSpPr/>
          <p:nvPr/>
        </p:nvSpPr>
        <p:spPr>
          <a:xfrm>
            <a:off x="3968907" y="305966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5" name="Rectangle 14">
            <a:extLst>
              <a:ext uri="{FF2B5EF4-FFF2-40B4-BE49-F238E27FC236}">
                <a16:creationId xmlns:a16="http://schemas.microsoft.com/office/drawing/2014/main" id="{8BFA2476-9DBA-450E-AC0F-70BC3E2F5FD7}"/>
              </a:ext>
            </a:extLst>
          </p:cNvPr>
          <p:cNvSpPr/>
          <p:nvPr/>
        </p:nvSpPr>
        <p:spPr>
          <a:xfrm>
            <a:off x="3543181" y="3513782"/>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6" name="Rectangle 15">
            <a:extLst>
              <a:ext uri="{FF2B5EF4-FFF2-40B4-BE49-F238E27FC236}">
                <a16:creationId xmlns:a16="http://schemas.microsoft.com/office/drawing/2014/main" id="{2BDC9785-7AD2-49B7-A68D-8FF1971788A4}"/>
              </a:ext>
            </a:extLst>
          </p:cNvPr>
          <p:cNvSpPr/>
          <p:nvPr/>
        </p:nvSpPr>
        <p:spPr>
          <a:xfrm>
            <a:off x="1589077" y="3656165"/>
            <a:ext cx="3019036" cy="646331"/>
          </a:xfrm>
          <a:prstGeom prst="rect">
            <a:avLst/>
          </a:prstGeom>
        </p:spPr>
        <p:txBody>
          <a:bodyPr wrap="square">
            <a:spAutoFit/>
          </a:bodyPr>
          <a:lstStyle/>
          <a:p>
            <a:r>
              <a:rPr lang="en-GB" b="1" kern="0" dirty="0">
                <a:solidFill>
                  <a:srgbClr val="FF0000"/>
                </a:solidFill>
              </a:rPr>
              <a:t>--------------------------------------</a:t>
            </a:r>
            <a:endParaRPr lang="en-GB" b="1" dirty="0"/>
          </a:p>
        </p:txBody>
      </p:sp>
      <p:sp>
        <p:nvSpPr>
          <p:cNvPr id="17" name="Rectangle 16">
            <a:extLst>
              <a:ext uri="{FF2B5EF4-FFF2-40B4-BE49-F238E27FC236}">
                <a16:creationId xmlns:a16="http://schemas.microsoft.com/office/drawing/2014/main" id="{3FFCEECE-CD7C-4AF2-850B-F4CD49B549C4}"/>
              </a:ext>
            </a:extLst>
          </p:cNvPr>
          <p:cNvSpPr/>
          <p:nvPr/>
        </p:nvSpPr>
        <p:spPr>
          <a:xfrm>
            <a:off x="1043607" y="4221088"/>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19" name="Rectangle 18">
            <a:extLst>
              <a:ext uri="{FF2B5EF4-FFF2-40B4-BE49-F238E27FC236}">
                <a16:creationId xmlns:a16="http://schemas.microsoft.com/office/drawing/2014/main" id="{DC8B2BED-BD03-4D4C-BA1B-BE6936F77EF9}"/>
              </a:ext>
            </a:extLst>
          </p:cNvPr>
          <p:cNvSpPr/>
          <p:nvPr/>
        </p:nvSpPr>
        <p:spPr>
          <a:xfrm>
            <a:off x="2547446" y="4221088"/>
            <a:ext cx="1954381" cy="369332"/>
          </a:xfrm>
          <a:prstGeom prst="rect">
            <a:avLst/>
          </a:prstGeom>
        </p:spPr>
        <p:txBody>
          <a:bodyPr wrap="none">
            <a:spAutoFit/>
          </a:bodyPr>
          <a:lstStyle/>
          <a:p>
            <a:r>
              <a:rPr lang="en-GB" b="1" kern="0" dirty="0">
                <a:solidFill>
                  <a:srgbClr val="FF0000"/>
                </a:solidFill>
              </a:rPr>
              <a:t>-----------------------</a:t>
            </a:r>
            <a:endParaRPr lang="en-GB" b="1" dirty="0"/>
          </a:p>
        </p:txBody>
      </p:sp>
      <p:sp>
        <p:nvSpPr>
          <p:cNvPr id="20" name="Rectangle 19">
            <a:extLst>
              <a:ext uri="{FF2B5EF4-FFF2-40B4-BE49-F238E27FC236}">
                <a16:creationId xmlns:a16="http://schemas.microsoft.com/office/drawing/2014/main" id="{1651165A-4870-4859-A040-2113A772405F}"/>
              </a:ext>
            </a:extLst>
          </p:cNvPr>
          <p:cNvSpPr/>
          <p:nvPr/>
        </p:nvSpPr>
        <p:spPr>
          <a:xfrm>
            <a:off x="5004048" y="1192225"/>
            <a:ext cx="3960440" cy="5632311"/>
          </a:xfrm>
          <a:prstGeom prst="rect">
            <a:avLst/>
          </a:prstGeom>
        </p:spPr>
        <p:txBody>
          <a:bodyPr wrap="square">
            <a:spAutoFit/>
          </a:bodyPr>
          <a:lstStyle/>
          <a:p>
            <a:r>
              <a:rPr lang="en-GB" kern="0" dirty="0"/>
              <a:t>1 &amp; 2 Assessment of the ideology of </a:t>
            </a:r>
            <a:r>
              <a:rPr lang="en-GB" kern="0" dirty="0" err="1"/>
              <a:t>enoblement</a:t>
            </a:r>
            <a:r>
              <a:rPr lang="en-GB" kern="0" dirty="0"/>
              <a:t> by love</a:t>
            </a:r>
          </a:p>
          <a:p>
            <a:r>
              <a:rPr lang="en-GB" kern="0" dirty="0"/>
              <a:t>3. Example to prove</a:t>
            </a:r>
          </a:p>
          <a:p>
            <a:r>
              <a:rPr lang="en-GB" kern="0" dirty="0"/>
              <a:t>4. secondary source (and quotation)  to support point</a:t>
            </a:r>
          </a:p>
          <a:p>
            <a:r>
              <a:rPr lang="en-GB" kern="0" dirty="0"/>
              <a:t>5. Introduce complexity through paradox </a:t>
            </a:r>
          </a:p>
          <a:p>
            <a:r>
              <a:rPr lang="en-GB" kern="0" dirty="0"/>
              <a:t>6. Examples of alternatives views of men and sex (</a:t>
            </a:r>
            <a:r>
              <a:rPr lang="en-GB" kern="0" dirty="0" err="1"/>
              <a:t>esp</a:t>
            </a:r>
            <a:r>
              <a:rPr lang="en-GB" kern="0" dirty="0"/>
              <a:t> religious)</a:t>
            </a:r>
          </a:p>
          <a:p>
            <a:r>
              <a:rPr lang="en-GB" kern="0" dirty="0"/>
              <a:t>7. Use made of these contradictions By Chaucer</a:t>
            </a:r>
          </a:p>
          <a:p>
            <a:r>
              <a:rPr lang="en-GB" kern="0" dirty="0"/>
              <a:t>8. Statement of purpose of essay</a:t>
            </a:r>
          </a:p>
          <a:p>
            <a:r>
              <a:rPr lang="en-GB" kern="0" dirty="0"/>
              <a:t>9. Reference to what s/he will discuss and relates back to question</a:t>
            </a:r>
          </a:p>
          <a:p>
            <a:endParaRPr lang="en-GB" kern="0" dirty="0"/>
          </a:p>
          <a:p>
            <a:r>
              <a:rPr lang="en-GB" kern="0" dirty="0"/>
              <a:t>10. Start of essay. Choice of one tale as one of a group of tales that examines this issue</a:t>
            </a:r>
          </a:p>
          <a:p>
            <a:endParaRPr lang="en-GB" kern="0" dirty="0"/>
          </a:p>
          <a:p>
            <a:r>
              <a:rPr lang="en-GB" kern="0" dirty="0"/>
              <a:t>11. Footnotes </a:t>
            </a:r>
          </a:p>
          <a:p>
            <a:pPr marL="342900" indent="-342900">
              <a:buAutoNum type="arabicPeriod"/>
            </a:pPr>
            <a:endParaRPr lang="en-GB" dirty="0"/>
          </a:p>
        </p:txBody>
      </p:sp>
      <p:sp>
        <p:nvSpPr>
          <p:cNvPr id="22" name="Rectangle 21">
            <a:extLst>
              <a:ext uri="{FF2B5EF4-FFF2-40B4-BE49-F238E27FC236}">
                <a16:creationId xmlns:a16="http://schemas.microsoft.com/office/drawing/2014/main" id="{E92F70B2-0FF2-4CE9-84BA-9E3D18B4A53D}"/>
              </a:ext>
            </a:extLst>
          </p:cNvPr>
          <p:cNvSpPr/>
          <p:nvPr/>
        </p:nvSpPr>
        <p:spPr>
          <a:xfrm>
            <a:off x="1753327" y="3237403"/>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24" name="Rectangle 23">
            <a:extLst>
              <a:ext uri="{FF2B5EF4-FFF2-40B4-BE49-F238E27FC236}">
                <a16:creationId xmlns:a16="http://schemas.microsoft.com/office/drawing/2014/main" id="{9F1BBFC9-C277-485B-A48A-6637FFC0CCAB}"/>
              </a:ext>
            </a:extLst>
          </p:cNvPr>
          <p:cNvSpPr/>
          <p:nvPr/>
        </p:nvSpPr>
        <p:spPr>
          <a:xfrm>
            <a:off x="1043606" y="5730049"/>
            <a:ext cx="646331" cy="369332"/>
          </a:xfrm>
          <a:prstGeom prst="rect">
            <a:avLst/>
          </a:prstGeom>
        </p:spPr>
        <p:txBody>
          <a:bodyPr wrap="none">
            <a:spAutoFit/>
          </a:bodyPr>
          <a:lstStyle/>
          <a:p>
            <a:r>
              <a:rPr lang="en-GB" b="1" kern="0" dirty="0">
                <a:solidFill>
                  <a:srgbClr val="FF0000"/>
                </a:solidFill>
              </a:rPr>
              <a:t>------</a:t>
            </a:r>
            <a:endParaRPr lang="en-GB" b="1" dirty="0"/>
          </a:p>
        </p:txBody>
      </p:sp>
      <p:sp>
        <p:nvSpPr>
          <p:cNvPr id="25" name="Rectangle 24">
            <a:extLst>
              <a:ext uri="{FF2B5EF4-FFF2-40B4-BE49-F238E27FC236}">
                <a16:creationId xmlns:a16="http://schemas.microsoft.com/office/drawing/2014/main" id="{E652842B-7B82-46D6-B146-DAE8194419FC}"/>
              </a:ext>
            </a:extLst>
          </p:cNvPr>
          <p:cNvSpPr/>
          <p:nvPr/>
        </p:nvSpPr>
        <p:spPr>
          <a:xfrm>
            <a:off x="0" y="0"/>
            <a:ext cx="9144000" cy="682453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5299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BAAC-2085-4B6B-9416-C7B92D1DF9A0}"/>
              </a:ext>
            </a:extLst>
          </p:cNvPr>
          <p:cNvSpPr>
            <a:spLocks noGrp="1"/>
          </p:cNvSpPr>
          <p:nvPr>
            <p:ph type="title"/>
          </p:nvPr>
        </p:nvSpPr>
        <p:spPr/>
        <p:txBody>
          <a:bodyPr/>
          <a:lstStyle/>
          <a:p>
            <a:r>
              <a:rPr lang="en-GB" sz="3200" b="0" dirty="0">
                <a:solidFill>
                  <a:srgbClr val="FFC000"/>
                </a:solidFill>
                <a:effectLst/>
                <a:latin typeface="Felix Titling" panose="04060505060202020A04" pitchFamily="82" charset="0"/>
                <a:cs typeface="Mongolian Baiti" panose="03000500000000000000" pitchFamily="66" charset="0"/>
              </a:rPr>
              <a:t>   </a:t>
            </a:r>
          </a:p>
        </p:txBody>
      </p:sp>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a:xfrm>
            <a:off x="457200" y="1600201"/>
            <a:ext cx="8229600" cy="3917032"/>
          </a:xfrm>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53955"/>
            <a:ext cx="8229600" cy="8501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planning 2</a:t>
            </a:r>
          </a:p>
        </p:txBody>
      </p:sp>
      <p:graphicFrame>
        <p:nvGraphicFramePr>
          <p:cNvPr id="6" name="Table 6">
            <a:extLst>
              <a:ext uri="{FF2B5EF4-FFF2-40B4-BE49-F238E27FC236}">
                <a16:creationId xmlns:a16="http://schemas.microsoft.com/office/drawing/2014/main" id="{C625A4B1-B928-481A-BBB6-5B4B10E5B5D7}"/>
              </a:ext>
            </a:extLst>
          </p:cNvPr>
          <p:cNvGraphicFramePr>
            <a:graphicFrameLocks noGrp="1"/>
          </p:cNvGraphicFramePr>
          <p:nvPr>
            <p:extLst>
              <p:ext uri="{D42A27DB-BD31-4B8C-83A1-F6EECF244321}">
                <p14:modId xmlns:p14="http://schemas.microsoft.com/office/powerpoint/2010/main" val="2534972144"/>
              </p:ext>
            </p:extLst>
          </p:nvPr>
        </p:nvGraphicFramePr>
        <p:xfrm>
          <a:off x="457200" y="764178"/>
          <a:ext cx="7978552" cy="4577080"/>
        </p:xfrm>
        <a:graphic>
          <a:graphicData uri="http://schemas.openxmlformats.org/drawingml/2006/table">
            <a:tbl>
              <a:tblPr firstRow="1" bandRow="1">
                <a:tableStyleId>{C4B1156A-380E-4F78-BDF5-A606A8083BF9}</a:tableStyleId>
              </a:tblPr>
              <a:tblGrid>
                <a:gridCol w="964940">
                  <a:extLst>
                    <a:ext uri="{9D8B030D-6E8A-4147-A177-3AD203B41FA5}">
                      <a16:colId xmlns:a16="http://schemas.microsoft.com/office/drawing/2014/main" val="4120022280"/>
                    </a:ext>
                  </a:extLst>
                </a:gridCol>
                <a:gridCol w="5958172">
                  <a:extLst>
                    <a:ext uri="{9D8B030D-6E8A-4147-A177-3AD203B41FA5}">
                      <a16:colId xmlns:a16="http://schemas.microsoft.com/office/drawing/2014/main" val="712457433"/>
                    </a:ext>
                  </a:extLst>
                </a:gridCol>
                <a:gridCol w="1055440">
                  <a:extLst>
                    <a:ext uri="{9D8B030D-6E8A-4147-A177-3AD203B41FA5}">
                      <a16:colId xmlns:a16="http://schemas.microsoft.com/office/drawing/2014/main" val="4119129818"/>
                    </a:ext>
                  </a:extLst>
                </a:gridCol>
              </a:tblGrid>
              <a:tr h="370840">
                <a:tc>
                  <a:txBody>
                    <a:bodyPr/>
                    <a:lstStyle/>
                    <a:p>
                      <a:pPr algn="ctr"/>
                      <a:r>
                        <a:rPr lang="en-GB" b="0" i="1" dirty="0"/>
                        <a:t>Section </a:t>
                      </a:r>
                    </a:p>
                  </a:txBody>
                  <a:tcPr/>
                </a:tc>
                <a:tc>
                  <a:txBody>
                    <a:bodyPr/>
                    <a:lstStyle/>
                    <a:p>
                      <a:pPr algn="ctr"/>
                      <a:r>
                        <a:rPr lang="en-GB" b="0" i="1" dirty="0"/>
                        <a:t>Topic </a:t>
                      </a:r>
                    </a:p>
                  </a:txBody>
                  <a:tcPr/>
                </a:tc>
                <a:tc>
                  <a:txBody>
                    <a:bodyPr/>
                    <a:lstStyle/>
                    <a:p>
                      <a:pPr algn="ctr"/>
                      <a:r>
                        <a:rPr lang="en-GB" b="0" i="1" dirty="0"/>
                        <a:t>Words</a:t>
                      </a:r>
                    </a:p>
                  </a:txBody>
                  <a:tcPr/>
                </a:tc>
                <a:extLst>
                  <a:ext uri="{0D108BD9-81ED-4DB2-BD59-A6C34878D82A}">
                    <a16:rowId xmlns:a16="http://schemas.microsoft.com/office/drawing/2014/main" val="2215260827"/>
                  </a:ext>
                </a:extLst>
              </a:tr>
              <a:tr h="370840">
                <a:tc>
                  <a:txBody>
                    <a:bodyPr/>
                    <a:lstStyle/>
                    <a:p>
                      <a:r>
                        <a:rPr lang="en-GB" dirty="0" err="1"/>
                        <a:t>Introd</a:t>
                      </a:r>
                      <a:r>
                        <a:rPr lang="en-GB" dirty="0"/>
                        <a:t> </a:t>
                      </a:r>
                    </a:p>
                  </a:txBody>
                  <a:tcPr/>
                </a:tc>
                <a:tc>
                  <a:txBody>
                    <a:bodyPr/>
                    <a:lstStyle/>
                    <a:p>
                      <a:r>
                        <a:rPr lang="en-GB" dirty="0"/>
                        <a:t>introduce topic, </a:t>
                      </a:r>
                    </a:p>
                    <a:p>
                      <a:r>
                        <a:rPr lang="en-GB" dirty="0"/>
                        <a:t>why important </a:t>
                      </a:r>
                    </a:p>
                    <a:p>
                      <a:r>
                        <a:rPr lang="en-GB" dirty="0"/>
                        <a:t> which texts what you are going to discuss (keep chronological order. (no point discussing </a:t>
                      </a:r>
                      <a:r>
                        <a:rPr lang="en-GB" i="1" dirty="0"/>
                        <a:t>Waste Land </a:t>
                      </a:r>
                      <a:r>
                        <a:rPr lang="en-GB" dirty="0"/>
                        <a:t>before </a:t>
                      </a:r>
                      <a:r>
                        <a:rPr lang="en-GB" i="1" dirty="0"/>
                        <a:t>Heart of Darkness </a:t>
                      </a:r>
                      <a:r>
                        <a:rPr lang="en-GB" dirty="0"/>
                        <a:t>because Eliot is </a:t>
                      </a:r>
                      <a:r>
                        <a:rPr lang="en-GB" i="1" dirty="0"/>
                        <a:t>responding</a:t>
                      </a:r>
                      <a:r>
                        <a:rPr lang="en-GB" dirty="0"/>
                        <a:t> to Conrad)</a:t>
                      </a:r>
                    </a:p>
                    <a:p>
                      <a:r>
                        <a:rPr lang="en-GB" dirty="0"/>
                        <a:t>Possibly select aspects of your topic and link to a particular </a:t>
                      </a:r>
                      <a:r>
                        <a:rPr lang="en-GB" dirty="0" err="1"/>
                        <a:t>tex</a:t>
                      </a:r>
                      <a:r>
                        <a:rPr lang="en-GB" dirty="0"/>
                        <a:t> in order to enable you to focus on a different issue with the second text  Refer to other material in  less detail/passing </a:t>
                      </a:r>
                    </a:p>
                  </a:txBody>
                  <a:tcPr/>
                </a:tc>
                <a:tc>
                  <a:txBody>
                    <a:bodyPr/>
                    <a:lstStyle/>
                    <a:p>
                      <a:r>
                        <a:rPr lang="en-GB" dirty="0"/>
                        <a:t>3-500</a:t>
                      </a:r>
                    </a:p>
                  </a:txBody>
                  <a:tcPr/>
                </a:tc>
                <a:extLst>
                  <a:ext uri="{0D108BD9-81ED-4DB2-BD59-A6C34878D82A}">
                    <a16:rowId xmlns:a16="http://schemas.microsoft.com/office/drawing/2014/main" val="2028433033"/>
                  </a:ext>
                </a:extLst>
              </a:tr>
              <a:tr h="370840">
                <a:tc>
                  <a:txBody>
                    <a:bodyPr/>
                    <a:lstStyle/>
                    <a:p>
                      <a:r>
                        <a:rPr lang="en-GB" dirty="0"/>
                        <a:t>Body 1</a:t>
                      </a:r>
                    </a:p>
                  </a:txBody>
                  <a:tcPr/>
                </a:tc>
                <a:tc>
                  <a:txBody>
                    <a:bodyPr/>
                    <a:lstStyle/>
                    <a:p>
                      <a:r>
                        <a:rPr lang="en-GB" dirty="0" err="1"/>
                        <a:t>Introd</a:t>
                      </a:r>
                      <a:r>
                        <a:rPr lang="en-GB" dirty="0"/>
                        <a:t> text why and discuss with quotation from primary and secondary </a:t>
                      </a:r>
                    </a:p>
                  </a:txBody>
                  <a:tcPr/>
                </a:tc>
                <a:tc>
                  <a:txBody>
                    <a:bodyPr/>
                    <a:lstStyle/>
                    <a:p>
                      <a:r>
                        <a:rPr lang="en-GB" dirty="0"/>
                        <a:t>1,000</a:t>
                      </a:r>
                    </a:p>
                  </a:txBody>
                  <a:tcPr/>
                </a:tc>
                <a:extLst>
                  <a:ext uri="{0D108BD9-81ED-4DB2-BD59-A6C34878D82A}">
                    <a16:rowId xmlns:a16="http://schemas.microsoft.com/office/drawing/2014/main" val="2257253140"/>
                  </a:ext>
                </a:extLst>
              </a:tr>
              <a:tr h="370840">
                <a:tc>
                  <a:txBody>
                    <a:bodyPr/>
                    <a:lstStyle/>
                    <a:p>
                      <a:r>
                        <a:rPr lang="en-GB" dirty="0"/>
                        <a:t>Body 2</a:t>
                      </a:r>
                    </a:p>
                  </a:txBody>
                  <a:tcPr/>
                </a:tc>
                <a:tc>
                  <a:txBody>
                    <a:bodyPr/>
                    <a:lstStyle/>
                    <a:p>
                      <a:r>
                        <a:rPr lang="en-GB" dirty="0"/>
                        <a:t>Develop argument - discuss with quotation from primary and secondary </a:t>
                      </a:r>
                    </a:p>
                  </a:txBody>
                  <a:tcPr/>
                </a:tc>
                <a:tc>
                  <a:txBody>
                    <a:bodyPr/>
                    <a:lstStyle/>
                    <a:p>
                      <a:r>
                        <a:rPr lang="en-GB" dirty="0"/>
                        <a:t>1,000</a:t>
                      </a:r>
                    </a:p>
                  </a:txBody>
                  <a:tcPr/>
                </a:tc>
                <a:extLst>
                  <a:ext uri="{0D108BD9-81ED-4DB2-BD59-A6C34878D82A}">
                    <a16:rowId xmlns:a16="http://schemas.microsoft.com/office/drawing/2014/main" val="2146810037"/>
                  </a:ext>
                </a:extLst>
              </a:tr>
              <a:tr h="186774">
                <a:tc>
                  <a:txBody>
                    <a:bodyPr/>
                    <a:lstStyle/>
                    <a:p>
                      <a:r>
                        <a:rPr lang="en-GB" dirty="0" err="1"/>
                        <a:t>Conclus</a:t>
                      </a:r>
                      <a:r>
                        <a:rPr lang="en-GB" dirty="0"/>
                        <a:t> </a:t>
                      </a:r>
                    </a:p>
                  </a:txBody>
                  <a:tcPr/>
                </a:tc>
                <a:tc>
                  <a:txBody>
                    <a:bodyPr/>
                    <a:lstStyle/>
                    <a:p>
                      <a:r>
                        <a:rPr lang="en-GB" dirty="0"/>
                        <a:t>Summary and suggestion of possible development </a:t>
                      </a:r>
                      <a:r>
                        <a:rPr lang="en-GB" dirty="0">
                          <a:solidFill>
                            <a:srgbClr val="00B0F0"/>
                          </a:solidFill>
                        </a:rPr>
                        <a: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3-500</a:t>
                      </a:r>
                    </a:p>
                    <a:p>
                      <a:endParaRPr lang="en-GB" dirty="0"/>
                    </a:p>
                  </a:txBody>
                  <a:tcPr/>
                </a:tc>
                <a:extLst>
                  <a:ext uri="{0D108BD9-81ED-4DB2-BD59-A6C34878D82A}">
                    <a16:rowId xmlns:a16="http://schemas.microsoft.com/office/drawing/2014/main" val="3911645032"/>
                  </a:ext>
                </a:extLst>
              </a:tr>
            </a:tbl>
          </a:graphicData>
        </a:graphic>
      </p:graphicFrame>
      <p:sp>
        <p:nvSpPr>
          <p:cNvPr id="10" name="Rectangle 9">
            <a:extLst>
              <a:ext uri="{FF2B5EF4-FFF2-40B4-BE49-F238E27FC236}">
                <a16:creationId xmlns:a16="http://schemas.microsoft.com/office/drawing/2014/main" id="{1A06591E-4558-48AE-BFFB-5435A617A616}"/>
              </a:ext>
            </a:extLst>
          </p:cNvPr>
          <p:cNvSpPr/>
          <p:nvPr/>
        </p:nvSpPr>
        <p:spPr>
          <a:xfrm>
            <a:off x="457200" y="5517233"/>
            <a:ext cx="7632474" cy="923330"/>
          </a:xfrm>
          <a:prstGeom prst="rect">
            <a:avLst/>
          </a:prstGeom>
        </p:spPr>
        <p:txBody>
          <a:bodyPr wrap="none">
            <a:spAutoFit/>
          </a:bodyPr>
          <a:lstStyle/>
          <a:p>
            <a:r>
              <a:rPr lang="en-GB" dirty="0">
                <a:solidFill>
                  <a:srgbClr val="00B0F0"/>
                </a:solidFill>
              </a:rPr>
              <a:t>* Should you wish to develop the issue in your second essay.</a:t>
            </a:r>
          </a:p>
          <a:p>
            <a:r>
              <a:rPr lang="en-GB" dirty="0">
                <a:solidFill>
                  <a:srgbClr val="FFC000"/>
                </a:solidFill>
              </a:rPr>
              <a:t>Word count- Some leeway for body if you keep introduction and conclusion short . </a:t>
            </a:r>
          </a:p>
          <a:p>
            <a:r>
              <a:rPr lang="en-GB" dirty="0">
                <a:solidFill>
                  <a:srgbClr val="FFC000"/>
                </a:solidFill>
              </a:rPr>
              <a:t>(Footnotes, appendices and bibliography don’t count as word) </a:t>
            </a:r>
          </a:p>
        </p:txBody>
      </p:sp>
    </p:spTree>
    <p:extLst>
      <p:ext uri="{BB962C8B-B14F-4D97-AF65-F5344CB8AC3E}">
        <p14:creationId xmlns:p14="http://schemas.microsoft.com/office/powerpoint/2010/main" val="94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239C96-3946-4CFF-8FA1-C3DA83ABBD08}"/>
              </a:ext>
            </a:extLst>
          </p:cNvPr>
          <p:cNvSpPr>
            <a:spLocks noGrp="1"/>
          </p:cNvSpPr>
          <p:nvPr>
            <p:ph idx="1"/>
          </p:nvPr>
        </p:nvSpPr>
        <p:spPr/>
        <p:txBody>
          <a:bodyPr/>
          <a:lstStyle/>
          <a:p>
            <a:pPr marL="0" indent="0">
              <a:buNone/>
            </a:pPr>
            <a:endParaRPr lang="en-GB" sz="2400" dirty="0">
              <a:effectLst/>
            </a:endParaRPr>
          </a:p>
          <a:p>
            <a:pPr marL="0" indent="0">
              <a:buNone/>
            </a:pPr>
            <a:endParaRPr lang="en-GB" sz="2400" dirty="0">
              <a:effectLst/>
            </a:endParaRPr>
          </a:p>
        </p:txBody>
      </p:sp>
      <p:sp>
        <p:nvSpPr>
          <p:cNvPr id="4" name="Title 1">
            <a:extLst>
              <a:ext uri="{FF2B5EF4-FFF2-40B4-BE49-F238E27FC236}">
                <a16:creationId xmlns:a16="http://schemas.microsoft.com/office/drawing/2014/main" id="{D7947089-4D09-4F15-9150-F51CFA882A3D}"/>
              </a:ext>
            </a:extLst>
          </p:cNvPr>
          <p:cNvSpPr txBox="1">
            <a:spLocks/>
          </p:cNvSpPr>
          <p:nvPr/>
        </p:nvSpPr>
        <p:spPr bwMode="auto">
          <a:xfrm>
            <a:off x="457200" y="274638"/>
            <a:ext cx="8229600" cy="6340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r>
              <a:rPr lang="en-GB" sz="3600" b="0" kern="0" dirty="0">
                <a:solidFill>
                  <a:srgbClr val="FFC000"/>
                </a:solidFill>
                <a:effectLst/>
                <a:latin typeface="Felix Titling" panose="04060505060202020A04" pitchFamily="82" charset="0"/>
                <a:cs typeface="Mongolian Baiti" panose="03000500000000000000" pitchFamily="66" charset="0"/>
              </a:rPr>
              <a:t>Contact me to discuss</a:t>
            </a:r>
          </a:p>
        </p:txBody>
      </p:sp>
      <p:sp>
        <p:nvSpPr>
          <p:cNvPr id="5" name="Content Placeholder 2">
            <a:extLst>
              <a:ext uri="{FF2B5EF4-FFF2-40B4-BE49-F238E27FC236}">
                <a16:creationId xmlns:a16="http://schemas.microsoft.com/office/drawing/2014/main" id="{51E40C19-6B39-4864-9875-859E36B1B5EF}"/>
              </a:ext>
            </a:extLst>
          </p:cNvPr>
          <p:cNvSpPr txBox="1">
            <a:spLocks/>
          </p:cNvSpPr>
          <p:nvPr/>
        </p:nvSpPr>
        <p:spPr bwMode="auto">
          <a:xfrm>
            <a:off x="457200" y="1340768"/>
            <a:ext cx="8568952" cy="460851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a:lstStyle>
          <a:p>
            <a:pPr marL="0" indent="0">
              <a:buNone/>
            </a:pPr>
            <a:r>
              <a:rPr lang="en-GB" sz="2400" kern="0" dirty="0">
                <a:effectLst/>
              </a:rPr>
              <a:t>Most important thing is – as I keep saying – the blog. </a:t>
            </a:r>
            <a:br>
              <a:rPr lang="en-GB" sz="2400" kern="0" dirty="0">
                <a:effectLst/>
              </a:rPr>
            </a:br>
            <a:r>
              <a:rPr lang="en-GB" sz="2400" kern="0" dirty="0">
                <a:effectLst/>
              </a:rPr>
              <a:t>I intend giving feedback on the blogs, many of which are brilliant, but have been so busy I really haven’t had time. You should be looking at each others though!</a:t>
            </a:r>
          </a:p>
          <a:p>
            <a:pPr marL="0" indent="0">
              <a:buNone/>
            </a:pPr>
            <a:endParaRPr lang="en-GB" sz="2400" kern="0" dirty="0">
              <a:effectLst/>
            </a:endParaRPr>
          </a:p>
          <a:p>
            <a:pPr marL="0" indent="0">
              <a:buNone/>
            </a:pPr>
            <a:r>
              <a:rPr lang="en-GB" sz="2400" kern="0" dirty="0">
                <a:effectLst/>
              </a:rPr>
              <a:t>I can help you formulate the topic if you want to discuss. </a:t>
            </a:r>
          </a:p>
          <a:p>
            <a:pPr marL="0" indent="0">
              <a:buNone/>
            </a:pPr>
            <a:r>
              <a:rPr lang="en-GB" sz="2400" kern="0" dirty="0">
                <a:effectLst/>
              </a:rPr>
              <a:t>I am also hoping that we can have a brief Teams meeting (can you all use Teams?) tomorrow morning at 11.00 if that will help – I don’t know how that works with Amber and Said’s time differences? </a:t>
            </a:r>
          </a:p>
          <a:p>
            <a:pPr marL="0" indent="0">
              <a:buNone/>
            </a:pPr>
            <a:endParaRPr lang="en-GB" sz="2400" kern="0" dirty="0">
              <a:effectLst/>
            </a:endParaRPr>
          </a:p>
          <a:p>
            <a:pPr marL="0" indent="0">
              <a:buNone/>
            </a:pPr>
            <a:r>
              <a:rPr lang="en-GB" sz="2400" kern="0" dirty="0">
                <a:effectLst/>
              </a:rPr>
              <a:t>Hope useful. </a:t>
            </a:r>
          </a:p>
        </p:txBody>
      </p:sp>
    </p:spTree>
    <p:extLst>
      <p:ext uri="{BB962C8B-B14F-4D97-AF65-F5344CB8AC3E}">
        <p14:creationId xmlns:p14="http://schemas.microsoft.com/office/powerpoint/2010/main" val="3315024806"/>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Stream</Template>
  <TotalTime>868</TotalTime>
  <Words>1303</Words>
  <Application>Microsoft Office PowerPoint</Application>
  <PresentationFormat>On-screen Show (4:3)</PresentationFormat>
  <Paragraphs>86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Felix Titling</vt:lpstr>
      <vt:lpstr>Garamond</vt:lpstr>
      <vt:lpstr>Perpetua Titling MT</vt:lpstr>
      <vt:lpstr>Wingdings</vt:lpstr>
      <vt:lpstr>Stream</vt:lpstr>
      <vt:lpstr>Thinking about the essay(s) planning &amp; focusing</vt:lpstr>
      <vt:lpstr>   </vt:lpstr>
      <vt:lpstr>   </vt:lpstr>
      <vt:lpstr>   </vt:lpstr>
      <vt:lpstr>LEARNING OUTCOMES</vt:lpstr>
      <vt:lpstr>   </vt:lpstr>
      <vt:lpstr>   </vt:lpstr>
      <vt:lpstr>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57</cp:revision>
  <dcterms:created xsi:type="dcterms:W3CDTF">1601-01-01T00:00:00Z</dcterms:created>
  <dcterms:modified xsi:type="dcterms:W3CDTF">2020-03-31T10:53:08Z</dcterms:modified>
</cp:coreProperties>
</file>